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84" r:id="rId4"/>
    <p:sldId id="285" r:id="rId5"/>
    <p:sldId id="279" r:id="rId6"/>
    <p:sldId id="280" r:id="rId7"/>
    <p:sldId id="281" r:id="rId8"/>
    <p:sldId id="282" r:id="rId9"/>
    <p:sldId id="283" r:id="rId10"/>
    <p:sldId id="256" r:id="rId11"/>
    <p:sldId id="273" r:id="rId12"/>
    <p:sldId id="274" r:id="rId13"/>
    <p:sldId id="275" r:id="rId14"/>
    <p:sldId id="276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21B3-1C38-4A21-9D64-8C2B3BD1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33EB-BB6A-44C5-AB2B-6FA1BE88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0F70-706E-4DCE-8FCD-4508FF9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99-8925-4618-9E03-ADAE2166C8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1F-B0B7-4DF4-99F2-FB98EB9F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E884-CBB0-49AA-883D-9D8C35E5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C9A80-C25D-411D-ACDC-AE195A19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6CB35-3EF6-4C94-AB41-F4CA2A5D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03A-3A3A-44D5-BD94-3A7BAD3BF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D699-8925-4618-9E03-ADAE2166C8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423D-5956-4ACD-BAC2-6A9793B2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75DD-1538-467E-9253-0FE4465A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9560-397E-4205-BF38-019DC1F1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holding, cake, person&#10;&#10;Description automatically generated">
            <a:extLst>
              <a:ext uri="{FF2B5EF4-FFF2-40B4-BE49-F238E27FC236}">
                <a16:creationId xmlns:a16="http://schemas.microsoft.com/office/drawing/2014/main" id="{D1F23CBC-6788-403A-9B41-FA04365F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26479-65E6-495B-BA12-DD581A5AB8D4}"/>
              </a:ext>
            </a:extLst>
          </p:cNvPr>
          <p:cNvSpPr txBox="1"/>
          <p:nvPr/>
        </p:nvSpPr>
        <p:spPr>
          <a:xfrm>
            <a:off x="152400" y="0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C-591A-4734-BD94-22E9CD8D0F0D}"/>
              </a:ext>
            </a:extLst>
          </p:cNvPr>
          <p:cNvSpPr txBox="1"/>
          <p:nvPr/>
        </p:nvSpPr>
        <p:spPr>
          <a:xfrm>
            <a:off x="152400" y="2421426"/>
            <a:ext cx="3017520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D2CAA-6561-48E6-88AF-549755235869}"/>
              </a:ext>
            </a:extLst>
          </p:cNvPr>
          <p:cNvSpPr txBox="1"/>
          <p:nvPr/>
        </p:nvSpPr>
        <p:spPr>
          <a:xfrm>
            <a:off x="152400" y="4842852"/>
            <a:ext cx="266482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laybill" panose="040506030A0602020202" pitchFamily="8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548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CEC1-3D44-4AA3-AE60-2B06990ABCFE}"/>
              </a:ext>
            </a:extLst>
          </p:cNvPr>
          <p:cNvSpPr txBox="1"/>
          <p:nvPr/>
        </p:nvSpPr>
        <p:spPr>
          <a:xfrm>
            <a:off x="3484484" y="936449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Your browser makes a lot of requests to render a page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 1.0 vs 1.1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705308" y="936472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385047-39B6-4C0C-88C7-0CA9881E85BD}"/>
              </a:ext>
            </a:extLst>
          </p:cNvPr>
          <p:cNvCxnSpPr>
            <a:cxnSpLocks/>
          </p:cNvCxnSpPr>
          <p:nvPr/>
        </p:nvCxnSpPr>
        <p:spPr>
          <a:xfrm flipV="1">
            <a:off x="8794865" y="1346077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49A48-C0FD-4610-AFFE-4CF8A8064543}"/>
              </a:ext>
            </a:extLst>
          </p:cNvPr>
          <p:cNvSpPr/>
          <p:nvPr/>
        </p:nvSpPr>
        <p:spPr>
          <a:xfrm>
            <a:off x="8709141" y="127940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57E45-5A07-4AFF-9BE7-C7006CFE6366}"/>
              </a:ext>
            </a:extLst>
          </p:cNvPr>
          <p:cNvSpPr txBox="1"/>
          <p:nvPr/>
        </p:nvSpPr>
        <p:spPr>
          <a:xfrm>
            <a:off x="10171914" y="983345"/>
            <a:ext cx="10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1.1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44A6-78CB-4CA4-8F3A-246179F623AC}"/>
              </a:ext>
            </a:extLst>
          </p:cNvPr>
          <p:cNvSpPr txBox="1"/>
          <p:nvPr/>
        </p:nvSpPr>
        <p:spPr>
          <a:xfrm>
            <a:off x="654536" y="1305804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Non-persistent.</a:t>
            </a:r>
          </a:p>
          <a:p>
            <a:r>
              <a:rPr lang="en-US" dirty="0"/>
              <a:t>You can only make one request at a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A270-11E6-4230-8E8E-5B9958C92DD5}"/>
              </a:ext>
            </a:extLst>
          </p:cNvPr>
          <p:cNvSpPr txBox="1"/>
          <p:nvPr/>
        </p:nvSpPr>
        <p:spPr>
          <a:xfrm>
            <a:off x="8947421" y="1425953"/>
            <a:ext cx="231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notably, maintains a persistent connection.</a:t>
            </a:r>
          </a:p>
        </p:txBody>
      </p:sp>
      <p:pic>
        <p:nvPicPr>
          <p:cNvPr id="10" name="Picture 9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3328465B-EB4B-4EF7-BBAB-ADCB6F371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2287576"/>
            <a:ext cx="970449" cy="1059189"/>
          </a:xfrm>
          <a:prstGeom prst="rect">
            <a:avLst/>
          </a:prstGeom>
        </p:spPr>
      </p:pic>
      <p:pic>
        <p:nvPicPr>
          <p:cNvPr id="12" name="Picture 1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9172FA0A-3E01-4D8B-8FBF-28A0A91C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2290417"/>
            <a:ext cx="704232" cy="1056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068B14-56DD-4D5A-A661-2E50D9886EA3}"/>
              </a:ext>
            </a:extLst>
          </p:cNvPr>
          <p:cNvSpPr txBox="1"/>
          <p:nvPr/>
        </p:nvSpPr>
        <p:spPr>
          <a:xfrm>
            <a:off x="31911" y="6596390"/>
            <a:ext cx="5873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courtesy Pexels.com and are subject to the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license, https://www.pexels.com/license/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28BC6-CFFE-45B1-A626-E835958584E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676546" y="2817171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2FAB3-4411-4C5D-A33C-6B3C58F6BC88}"/>
              </a:ext>
            </a:extLst>
          </p:cNvPr>
          <p:cNvSpPr txBox="1"/>
          <p:nvPr/>
        </p:nvSpPr>
        <p:spPr>
          <a:xfrm>
            <a:off x="1828873" y="2343820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55" name="Picture 5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60E50734-85DA-461F-B507-202CF160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3486370"/>
            <a:ext cx="970449" cy="1059189"/>
          </a:xfrm>
          <a:prstGeom prst="rect">
            <a:avLst/>
          </a:prstGeom>
        </p:spPr>
      </p:pic>
      <p:pic>
        <p:nvPicPr>
          <p:cNvPr id="62" name="Picture 61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2961CFF9-D164-4369-91E2-5F799F6A0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3489211"/>
            <a:ext cx="704232" cy="105634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684338-5F79-43C0-B2FF-EDE739B39D22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1676546" y="4015965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6D32020-4CEA-4109-A13E-71CD39F9EB79}"/>
              </a:ext>
            </a:extLst>
          </p:cNvPr>
          <p:cNvSpPr txBox="1"/>
          <p:nvPr/>
        </p:nvSpPr>
        <p:spPr>
          <a:xfrm>
            <a:off x="1828873" y="3542614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pepperoni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5" name="Picture 64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71365F1E-2259-4092-A2F4-1F48BDDF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06097" y="4738567"/>
            <a:ext cx="970449" cy="1059189"/>
          </a:xfrm>
          <a:prstGeom prst="rect">
            <a:avLst/>
          </a:prstGeom>
        </p:spPr>
      </p:pic>
      <p:pic>
        <p:nvPicPr>
          <p:cNvPr id="66" name="Picture 65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A0E5CC74-A7FF-4447-8248-156C3AC95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46" y="4741408"/>
            <a:ext cx="704232" cy="105634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9122E7-970B-477B-A79B-30DE4894BC8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676546" y="5268162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904169-8C52-493A-8B67-6F2F821528CC}"/>
              </a:ext>
            </a:extLst>
          </p:cNvPr>
          <p:cNvSpPr txBox="1"/>
          <p:nvPr/>
        </p:nvSpPr>
        <p:spPr>
          <a:xfrm>
            <a:off x="1828873" y="4794811"/>
            <a:ext cx="1961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69" name="Picture 68" descr="A person talking on a cell phone&#10;&#10;Description automatically generated">
            <a:extLst>
              <a:ext uri="{FF2B5EF4-FFF2-40B4-BE49-F238E27FC236}">
                <a16:creationId xmlns:a16="http://schemas.microsoft.com/office/drawing/2014/main" id="{1D4C17B4-0BDB-4CBA-A402-BF8C345A0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19"/>
          <a:stretch/>
        </p:blipFill>
        <p:spPr>
          <a:xfrm>
            <a:off x="7251299" y="3346765"/>
            <a:ext cx="970449" cy="1059189"/>
          </a:xfrm>
          <a:prstGeom prst="rect">
            <a:avLst/>
          </a:prstGeom>
        </p:spPr>
      </p:pic>
      <p:pic>
        <p:nvPicPr>
          <p:cNvPr id="70" name="Picture 69" descr="A picture containing person, person, table, piece&#10;&#10;Description automatically generated">
            <a:extLst>
              <a:ext uri="{FF2B5EF4-FFF2-40B4-BE49-F238E27FC236}">
                <a16:creationId xmlns:a16="http://schemas.microsoft.com/office/drawing/2014/main" id="{5CC5A046-21E3-49AA-8793-BFA5EF7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48" y="3349606"/>
            <a:ext cx="704232" cy="1056348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659BF7-725C-43B6-85D9-1B3EC65D5827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221748" y="3876360"/>
            <a:ext cx="2265700" cy="14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A38F0C9-4ECC-4956-B205-2E36137CA394}"/>
              </a:ext>
            </a:extLst>
          </p:cNvPr>
          <p:cNvSpPr txBox="1"/>
          <p:nvPr/>
        </p:nvSpPr>
        <p:spPr>
          <a:xfrm>
            <a:off x="8374075" y="3403009"/>
            <a:ext cx="196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Hello, I’d like to order a cheese pizza, </a:t>
            </a:r>
          </a:p>
          <a:p>
            <a:r>
              <a:rPr lang="en-US" sz="1400" i="1" dirty="0"/>
              <a:t>a pepperoni pizza, </a:t>
            </a:r>
          </a:p>
          <a:p>
            <a:r>
              <a:rPr lang="en-US" sz="1400" i="1" dirty="0"/>
              <a:t>and a supreme pizza.</a:t>
            </a:r>
          </a:p>
          <a:p>
            <a:r>
              <a:rPr lang="en-US" sz="1400" i="1" dirty="0"/>
              <a:t>Goodbye.</a:t>
            </a:r>
          </a:p>
        </p:txBody>
      </p:sp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EDE54838-A469-474D-A1E2-38FEF0861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366" y="2227697"/>
            <a:ext cx="593962" cy="593962"/>
          </a:xfrm>
          <a:prstGeom prst="rect">
            <a:avLst/>
          </a:prstGeom>
        </p:spPr>
      </p:pic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DD9D38CA-F0B2-4C60-B180-1B2460D6D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8366" y="4674199"/>
            <a:ext cx="593962" cy="593962"/>
          </a:xfrm>
          <a:prstGeom prst="rect">
            <a:avLst/>
          </a:prstGeom>
        </p:spPr>
      </p:pic>
      <p:pic>
        <p:nvPicPr>
          <p:cNvPr id="14" name="Graphic 13" descr="Neutral face with solid fill">
            <a:extLst>
              <a:ext uri="{FF2B5EF4-FFF2-40B4-BE49-F238E27FC236}">
                <a16:creationId xmlns:a16="http://schemas.microsoft.com/office/drawing/2014/main" id="{26B90BEA-1BD7-463D-B4C6-4CA567CD0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366" y="3422002"/>
            <a:ext cx="593962" cy="593962"/>
          </a:xfrm>
          <a:prstGeom prst="rect">
            <a:avLst/>
          </a:prstGeom>
        </p:spPr>
      </p:pic>
      <p:pic>
        <p:nvPicPr>
          <p:cNvPr id="18" name="Graphic 17" descr="Grinning face with solid fill">
            <a:extLst>
              <a:ext uri="{FF2B5EF4-FFF2-40B4-BE49-F238E27FC236}">
                <a16:creationId xmlns:a16="http://schemas.microsoft.com/office/drawing/2014/main" id="{FF052E67-70C3-4A06-8987-FB51EA5DD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6827" y="3285902"/>
            <a:ext cx="594360" cy="594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3990723" y="936449"/>
            <a:ext cx="418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  <a:r>
              <a:rPr lang="en-US" i="1" dirty="0"/>
              <a:t>The Story of the Annoying Pizza </a:t>
            </a:r>
            <a:r>
              <a:rPr lang="en-US" i="1" dirty="0" err="1"/>
              <a:t>Orderer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769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When is a Server not a Server?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39265" y="936449"/>
            <a:ext cx="331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When is a server not a server</a:t>
            </a:r>
            <a:r>
              <a:rPr lang="en-US" dirty="0"/>
              <a:t>?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AE6AFA-27CE-4B79-A5E8-9C40BA641D65}"/>
              </a:ext>
            </a:extLst>
          </p:cNvPr>
          <p:cNvGrpSpPr/>
          <p:nvPr/>
        </p:nvGrpSpPr>
        <p:grpSpPr>
          <a:xfrm>
            <a:off x="884940" y="2102560"/>
            <a:ext cx="1495588" cy="2097660"/>
            <a:chOff x="884940" y="2102560"/>
            <a:chExt cx="1495588" cy="20976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99D048-572C-4C3C-A6E7-2699E8DE5967}"/>
                </a:ext>
              </a:extLst>
            </p:cNvPr>
            <p:cNvSpPr/>
            <p:nvPr/>
          </p:nvSpPr>
          <p:spPr>
            <a:xfrm>
              <a:off x="884941" y="210256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19F312-646C-4CF3-8BCC-89D66F720BE6}"/>
                </a:ext>
              </a:extLst>
            </p:cNvPr>
            <p:cNvSpPr/>
            <p:nvPr/>
          </p:nvSpPr>
          <p:spPr>
            <a:xfrm>
              <a:off x="884941" y="263497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21828F-CD14-4699-A5A9-2B73B961FCE5}"/>
                </a:ext>
              </a:extLst>
            </p:cNvPr>
            <p:cNvSpPr/>
            <p:nvPr/>
          </p:nvSpPr>
          <p:spPr>
            <a:xfrm>
              <a:off x="884940" y="316738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EF0B8B-0077-41F6-8ADC-2744C70CD2EE}"/>
                </a:ext>
              </a:extLst>
            </p:cNvPr>
            <p:cNvSpPr txBox="1"/>
            <p:nvPr/>
          </p:nvSpPr>
          <p:spPr>
            <a:xfrm>
              <a:off x="1058761" y="3830888"/>
              <a:ext cx="114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API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F20F3E-D3F1-4F5A-8D8F-0D3EAE3CC503}"/>
              </a:ext>
            </a:extLst>
          </p:cNvPr>
          <p:cNvGrpSpPr/>
          <p:nvPr/>
        </p:nvGrpSpPr>
        <p:grpSpPr>
          <a:xfrm>
            <a:off x="5311644" y="2110197"/>
            <a:ext cx="1495588" cy="2357052"/>
            <a:chOff x="5649091" y="2110197"/>
            <a:chExt cx="1495588" cy="23570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726E4-A4F0-44A3-82D6-B14C3736631D}"/>
                </a:ext>
              </a:extLst>
            </p:cNvPr>
            <p:cNvSpPr/>
            <p:nvPr/>
          </p:nvSpPr>
          <p:spPr>
            <a:xfrm>
              <a:off x="5649092" y="2110197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C65FCE-DB04-4F56-B470-6BDBEFBBBED2}"/>
                </a:ext>
              </a:extLst>
            </p:cNvPr>
            <p:cNvSpPr/>
            <p:nvPr/>
          </p:nvSpPr>
          <p:spPr>
            <a:xfrm>
              <a:off x="5649092" y="264261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C3007D-B35E-48D5-A2A1-A6FE7F2BD358}"/>
                </a:ext>
              </a:extLst>
            </p:cNvPr>
            <p:cNvSpPr/>
            <p:nvPr/>
          </p:nvSpPr>
          <p:spPr>
            <a:xfrm>
              <a:off x="5649091" y="317502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6FA61F-EB9F-43DE-BCA7-06B871918CFE}"/>
                </a:ext>
              </a:extLst>
            </p:cNvPr>
            <p:cNvSpPr txBox="1"/>
            <p:nvPr/>
          </p:nvSpPr>
          <p:spPr>
            <a:xfrm>
              <a:off x="5778028" y="3820918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Web Server/</a:t>
              </a:r>
            </a:p>
            <a:p>
              <a:pPr algn="ctr"/>
              <a:r>
                <a:rPr lang="en-US" dirty="0"/>
                <a:t>API Client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5FC814-A130-4393-8E9F-984C5C9F5D77}"/>
              </a:ext>
            </a:extLst>
          </p:cNvPr>
          <p:cNvGrpSpPr/>
          <p:nvPr/>
        </p:nvGrpSpPr>
        <p:grpSpPr>
          <a:xfrm>
            <a:off x="9760766" y="2119390"/>
            <a:ext cx="1495588" cy="2054831"/>
            <a:chOff x="8842491" y="2119390"/>
            <a:chExt cx="1495588" cy="20548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76243B-0D6B-464D-B985-DA36839B9EA8}"/>
                </a:ext>
              </a:extLst>
            </p:cNvPr>
            <p:cNvSpPr/>
            <p:nvPr/>
          </p:nvSpPr>
          <p:spPr>
            <a:xfrm>
              <a:off x="8842492" y="2119390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BA7A0-1FA4-4F50-938A-377E32EE601B}"/>
                </a:ext>
              </a:extLst>
            </p:cNvPr>
            <p:cNvSpPr/>
            <p:nvPr/>
          </p:nvSpPr>
          <p:spPr>
            <a:xfrm>
              <a:off x="8842492" y="2651803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89004-0C42-44D2-89DB-0D1915E9D4D5}"/>
                </a:ext>
              </a:extLst>
            </p:cNvPr>
            <p:cNvSpPr/>
            <p:nvPr/>
          </p:nvSpPr>
          <p:spPr>
            <a:xfrm>
              <a:off x="8842491" y="3184216"/>
              <a:ext cx="149558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F128E8-D340-406E-98EC-D9323B6A1701}"/>
                </a:ext>
              </a:extLst>
            </p:cNvPr>
            <p:cNvSpPr txBox="1"/>
            <p:nvPr/>
          </p:nvSpPr>
          <p:spPr>
            <a:xfrm>
              <a:off x="9227300" y="380488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Client</a:t>
              </a:r>
            </a:p>
          </p:txBody>
        </p: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A418EE7-27E7-4AB0-AD07-0BE3BF69DE36}"/>
              </a:ext>
            </a:extLst>
          </p:cNvPr>
          <p:cNvSpPr/>
          <p:nvPr/>
        </p:nvSpPr>
        <p:spPr>
          <a:xfrm>
            <a:off x="2557221" y="3184215"/>
            <a:ext cx="2561070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4F52156-EA45-4409-99AB-697CB545842B}"/>
              </a:ext>
            </a:extLst>
          </p:cNvPr>
          <p:cNvSpPr/>
          <p:nvPr/>
        </p:nvSpPr>
        <p:spPr>
          <a:xfrm rot="10800000">
            <a:off x="2573880" y="3428995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5D7D4C-F4A4-49CF-A48E-86E55368F54E}"/>
              </a:ext>
            </a:extLst>
          </p:cNvPr>
          <p:cNvSpPr/>
          <p:nvPr/>
        </p:nvSpPr>
        <p:spPr>
          <a:xfrm>
            <a:off x="3731204" y="3133509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38557-B5B2-428A-AF4D-D86F7ED82106}"/>
              </a:ext>
            </a:extLst>
          </p:cNvPr>
          <p:cNvSpPr/>
          <p:nvPr/>
        </p:nvSpPr>
        <p:spPr>
          <a:xfrm>
            <a:off x="3747865" y="3517231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96460475-F11F-49B2-98F1-E775E25319F7}"/>
              </a:ext>
            </a:extLst>
          </p:cNvPr>
          <p:cNvSpPr/>
          <p:nvPr/>
        </p:nvSpPr>
        <p:spPr>
          <a:xfrm>
            <a:off x="6983924" y="3184216"/>
            <a:ext cx="2561072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811EDC-168E-4E92-A4B5-A006FFA44A6B}"/>
              </a:ext>
            </a:extLst>
          </p:cNvPr>
          <p:cNvSpPr/>
          <p:nvPr/>
        </p:nvSpPr>
        <p:spPr>
          <a:xfrm rot="10800000">
            <a:off x="7023001" y="3428995"/>
            <a:ext cx="2561074" cy="244781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941C95-B5E0-446B-9271-A637A90F9A8B}"/>
              </a:ext>
            </a:extLst>
          </p:cNvPr>
          <p:cNvSpPr/>
          <p:nvPr/>
        </p:nvSpPr>
        <p:spPr>
          <a:xfrm>
            <a:off x="8157908" y="3124544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2144BB-51D7-4A55-B9D2-A238EA365651}"/>
              </a:ext>
            </a:extLst>
          </p:cNvPr>
          <p:cNvSpPr/>
          <p:nvPr/>
        </p:nvSpPr>
        <p:spPr>
          <a:xfrm>
            <a:off x="8163678" y="3551387"/>
            <a:ext cx="213102" cy="213102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1259"/>
              </p:ext>
            </p:extLst>
          </p:nvPr>
        </p:nvGraphicFramePr>
        <p:xfrm>
          <a:off x="7575546" y="194072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6" name="Table 84">
            <a:extLst>
              <a:ext uri="{FF2B5EF4-FFF2-40B4-BE49-F238E27FC236}">
                <a16:creationId xmlns:a16="http://schemas.microsoft.com/office/drawing/2014/main" id="{9A03959A-B33A-4DE1-8E31-D808929B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54251"/>
              </p:ext>
            </p:extLst>
          </p:nvPr>
        </p:nvGraphicFramePr>
        <p:xfrm>
          <a:off x="3144258" y="1914439"/>
          <a:ext cx="1378588" cy="1112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88" name="Table 84">
            <a:extLst>
              <a:ext uri="{FF2B5EF4-FFF2-40B4-BE49-F238E27FC236}">
                <a16:creationId xmlns:a16="http://schemas.microsoft.com/office/drawing/2014/main" id="{C140C49D-EE51-4AC5-A7E1-18C3B64E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2826"/>
              </p:ext>
            </p:extLst>
          </p:nvPr>
        </p:nvGraphicFramePr>
        <p:xfrm>
          <a:off x="3144258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aphicFrame>
        <p:nvGraphicFramePr>
          <p:cNvPr id="90" name="Table 84">
            <a:extLst>
              <a:ext uri="{FF2B5EF4-FFF2-40B4-BE49-F238E27FC236}">
                <a16:creationId xmlns:a16="http://schemas.microsoft.com/office/drawing/2014/main" id="{0BEEBD15-9734-4C4D-A766-F0AFE729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02474"/>
              </p:ext>
            </p:extLst>
          </p:nvPr>
        </p:nvGraphicFramePr>
        <p:xfrm>
          <a:off x="7574785" y="3886879"/>
          <a:ext cx="1378588" cy="1691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858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1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6377154" y="2221304"/>
            <a:ext cx="394472" cy="1078768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A2BF15-9B35-46A7-8AF8-B021C34C9BEC}"/>
              </a:ext>
            </a:extLst>
          </p:cNvPr>
          <p:cNvGrpSpPr/>
          <p:nvPr/>
        </p:nvGrpSpPr>
        <p:grpSpPr>
          <a:xfrm>
            <a:off x="1953446" y="2221304"/>
            <a:ext cx="394472" cy="1078768"/>
            <a:chOff x="6377154" y="2221304"/>
            <a:chExt cx="394472" cy="1078768"/>
          </a:xfrm>
        </p:grpSpPr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D4E87F9C-FDD6-4A24-A780-21216FE3D44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Up 96">
              <a:extLst>
                <a:ext uri="{FF2B5EF4-FFF2-40B4-BE49-F238E27FC236}">
                  <a16:creationId xmlns:a16="http://schemas.microsoft.com/office/drawing/2014/main" id="{685BD126-675C-4925-9E2C-E510FFD5627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E4CF67E-0260-4A49-947F-C7A275729510}"/>
              </a:ext>
            </a:extLst>
          </p:cNvPr>
          <p:cNvGrpSpPr/>
          <p:nvPr/>
        </p:nvGrpSpPr>
        <p:grpSpPr>
          <a:xfrm>
            <a:off x="10856028" y="2227986"/>
            <a:ext cx="394472" cy="1078768"/>
            <a:chOff x="6377154" y="2221304"/>
            <a:chExt cx="394472" cy="1078768"/>
          </a:xfrm>
        </p:grpSpPr>
        <p:sp>
          <p:nvSpPr>
            <p:cNvPr id="99" name="Arrow: Up 98">
              <a:extLst>
                <a:ext uri="{FF2B5EF4-FFF2-40B4-BE49-F238E27FC236}">
                  <a16:creationId xmlns:a16="http://schemas.microsoft.com/office/drawing/2014/main" id="{C04E0315-D21A-4AE4-85F9-8F48354B6629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Up 99">
              <a:extLst>
                <a:ext uri="{FF2B5EF4-FFF2-40B4-BE49-F238E27FC236}">
                  <a16:creationId xmlns:a16="http://schemas.microsoft.com/office/drawing/2014/main" id="{911C7348-6C42-4E4E-9473-BF86DAA9C7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1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61D0881-197F-4E67-ADDB-4D08D42C7EB6}"/>
              </a:ext>
            </a:extLst>
          </p:cNvPr>
          <p:cNvCxnSpPr>
            <a:cxnSpLocks/>
          </p:cNvCxnSpPr>
          <p:nvPr/>
        </p:nvCxnSpPr>
        <p:spPr>
          <a:xfrm>
            <a:off x="6288333" y="552887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Monolithic v. Microservice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18AA49-7B09-4FC3-ABD4-19396158116F}"/>
              </a:ext>
            </a:extLst>
          </p:cNvPr>
          <p:cNvSpPr txBox="1"/>
          <p:nvPr/>
        </p:nvSpPr>
        <p:spPr>
          <a:xfrm>
            <a:off x="4443374" y="936449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 </a:t>
            </a:r>
            <a:r>
              <a:rPr lang="en-US" i="1" dirty="0"/>
              <a:t>How to partition the backend?</a:t>
            </a:r>
            <a:endParaRPr lang="en-US" dirty="0"/>
          </a:p>
        </p:txBody>
      </p: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653AE111-FEEA-4542-89BC-7AD0F6C6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05610"/>
              </p:ext>
            </p:extLst>
          </p:nvPr>
        </p:nvGraphicFramePr>
        <p:xfrm>
          <a:off x="2397835" y="2227985"/>
          <a:ext cx="1922318" cy="207616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22318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 (PHP)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 (Apache)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 (Linux)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F57358B7-2809-4C08-87E3-A2FEAC00263B}"/>
              </a:ext>
            </a:extLst>
          </p:cNvPr>
          <p:cNvGrpSpPr/>
          <p:nvPr/>
        </p:nvGrpSpPr>
        <p:grpSpPr>
          <a:xfrm>
            <a:off x="3846675" y="2382102"/>
            <a:ext cx="394472" cy="1722866"/>
            <a:chOff x="6377154" y="2221304"/>
            <a:chExt cx="394472" cy="1078768"/>
          </a:xfrm>
        </p:grpSpPr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6EE60A8D-E6F8-4B53-80DB-E241F20F441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CB8CC18-FD2D-492A-86A6-364F2E1E56A3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494FCE-DE6C-4C46-8EEF-69B4F3444DCF}"/>
              </a:ext>
            </a:extLst>
          </p:cNvPr>
          <p:cNvGrpSpPr/>
          <p:nvPr/>
        </p:nvGrpSpPr>
        <p:grpSpPr>
          <a:xfrm rot="5400000">
            <a:off x="1609964" y="1941151"/>
            <a:ext cx="394472" cy="1078768"/>
            <a:chOff x="6377154" y="2221304"/>
            <a:chExt cx="394472" cy="1078768"/>
          </a:xfrm>
        </p:grpSpPr>
        <p:sp>
          <p:nvSpPr>
            <p:cNvPr id="55" name="Arrow: Up 54">
              <a:extLst>
                <a:ext uri="{FF2B5EF4-FFF2-40B4-BE49-F238E27FC236}">
                  <a16:creationId xmlns:a16="http://schemas.microsoft.com/office/drawing/2014/main" id="{6F0CA78C-B748-4AF1-935B-DEA215864D4E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94C0C377-DFF0-474C-8223-D441C6DBBB06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84">
            <a:extLst>
              <a:ext uri="{FF2B5EF4-FFF2-40B4-BE49-F238E27FC236}">
                <a16:creationId xmlns:a16="http://schemas.microsoft.com/office/drawing/2014/main" id="{F515900F-E7C7-4E59-8945-E8776782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72518"/>
              </p:ext>
            </p:extLst>
          </p:nvPr>
        </p:nvGraphicFramePr>
        <p:xfrm>
          <a:off x="137797" y="2233365"/>
          <a:ext cx="1078769" cy="9636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78769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96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 (MySQL)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D3FA3-51AF-4269-AD2B-964A7E4474DF}"/>
              </a:ext>
            </a:extLst>
          </p:cNvPr>
          <p:cNvGrpSpPr/>
          <p:nvPr/>
        </p:nvGrpSpPr>
        <p:grpSpPr>
          <a:xfrm rot="5400000">
            <a:off x="1604175" y="2387924"/>
            <a:ext cx="394472" cy="1078768"/>
            <a:chOff x="6377154" y="2221304"/>
            <a:chExt cx="394472" cy="1078768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DB4642AB-F9AC-487B-BE07-1D4E7C79F761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E464D524-EE3B-4058-96AF-B5F5AEAFB6D2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94F72F-164F-4EE3-AFA9-F93B94C12A1C}"/>
              </a:ext>
            </a:extLst>
          </p:cNvPr>
          <p:cNvGrpSpPr/>
          <p:nvPr/>
        </p:nvGrpSpPr>
        <p:grpSpPr>
          <a:xfrm rot="12861496">
            <a:off x="7073548" y="1785774"/>
            <a:ext cx="394472" cy="489951"/>
            <a:chOff x="6377154" y="2221304"/>
            <a:chExt cx="394472" cy="1078768"/>
          </a:xfrm>
        </p:grpSpPr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D2A4C6B7-8DAA-44B2-89BC-14193A16108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B1DC8FB3-ED4A-4651-B4EC-7FEC5F62EF85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8" name="Table 84">
            <a:extLst>
              <a:ext uri="{FF2B5EF4-FFF2-40B4-BE49-F238E27FC236}">
                <a16:creationId xmlns:a16="http://schemas.microsoft.com/office/drawing/2014/main" id="{244F95B0-275E-4B5E-818E-32BC3CA26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98096"/>
              </p:ext>
            </p:extLst>
          </p:nvPr>
        </p:nvGraphicFramePr>
        <p:xfrm>
          <a:off x="7342322" y="1323856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aphicFrame>
        <p:nvGraphicFramePr>
          <p:cNvPr id="13" name="Table 84">
            <a:extLst>
              <a:ext uri="{FF2B5EF4-FFF2-40B4-BE49-F238E27FC236}">
                <a16:creationId xmlns:a16="http://schemas.microsoft.com/office/drawing/2014/main" id="{05DB80D7-A03E-460B-9535-ACBD65A7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08718"/>
              </p:ext>
            </p:extLst>
          </p:nvPr>
        </p:nvGraphicFramePr>
        <p:xfrm>
          <a:off x="6325090" y="2354077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DE3BFFE8-4334-4450-87A8-C1D24B984F90}"/>
              </a:ext>
            </a:extLst>
          </p:cNvPr>
          <p:cNvGrpSpPr/>
          <p:nvPr/>
        </p:nvGrpSpPr>
        <p:grpSpPr>
          <a:xfrm>
            <a:off x="6998968" y="2425479"/>
            <a:ext cx="394472" cy="1400937"/>
            <a:chOff x="6377154" y="2221304"/>
            <a:chExt cx="394472" cy="1078768"/>
          </a:xfrm>
        </p:grpSpPr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0AE1D157-EA2B-47A0-9E9F-A1550CF3EC8B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89AD1ADF-38BD-48EC-9D8E-62C5F1BA270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3FEE3090-094F-4838-9C9F-E63BDD9B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47271"/>
              </p:ext>
            </p:extLst>
          </p:nvPr>
        </p:nvGraphicFramePr>
        <p:xfrm>
          <a:off x="7823287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87" name="Group 86">
            <a:extLst>
              <a:ext uri="{FF2B5EF4-FFF2-40B4-BE49-F238E27FC236}">
                <a16:creationId xmlns:a16="http://schemas.microsoft.com/office/drawing/2014/main" id="{AB20B911-41F3-4B35-A9E3-E9154B4E86AD}"/>
              </a:ext>
            </a:extLst>
          </p:cNvPr>
          <p:cNvGrpSpPr/>
          <p:nvPr/>
        </p:nvGrpSpPr>
        <p:grpSpPr>
          <a:xfrm>
            <a:off x="8497165" y="2436070"/>
            <a:ext cx="394472" cy="1400937"/>
            <a:chOff x="6377154" y="2221304"/>
            <a:chExt cx="394472" cy="1078768"/>
          </a:xfrm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F0EF7D09-A706-4D58-B3E6-21ADAE1CC344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Up 91">
              <a:extLst>
                <a:ext uri="{FF2B5EF4-FFF2-40B4-BE49-F238E27FC236}">
                  <a16:creationId xmlns:a16="http://schemas.microsoft.com/office/drawing/2014/main" id="{4E825231-1B1D-444F-9623-B5EDBCA71C9C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10C959E-9D18-4CC6-ABC3-093593C6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3412"/>
              </p:ext>
            </p:extLst>
          </p:nvPr>
        </p:nvGraphicFramePr>
        <p:xfrm>
          <a:off x="9361605" y="2364668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D30ED5-50A3-45AF-B725-4790D39D3A35}"/>
              </a:ext>
            </a:extLst>
          </p:cNvPr>
          <p:cNvGrpSpPr/>
          <p:nvPr/>
        </p:nvGrpSpPr>
        <p:grpSpPr>
          <a:xfrm>
            <a:off x="10035483" y="2436070"/>
            <a:ext cx="394472" cy="1400937"/>
            <a:chOff x="6377154" y="2221304"/>
            <a:chExt cx="394472" cy="1078768"/>
          </a:xfrm>
        </p:grpSpPr>
        <p:sp>
          <p:nvSpPr>
            <p:cNvPr id="103" name="Arrow: Up 102">
              <a:extLst>
                <a:ext uri="{FF2B5EF4-FFF2-40B4-BE49-F238E27FC236}">
                  <a16:creationId xmlns:a16="http://schemas.microsoft.com/office/drawing/2014/main" id="{EAC5BA36-B393-4F5E-834B-B656671F42C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Up 103">
              <a:extLst>
                <a:ext uri="{FF2B5EF4-FFF2-40B4-BE49-F238E27FC236}">
                  <a16:creationId xmlns:a16="http://schemas.microsoft.com/office/drawing/2014/main" id="{7DCF608D-984D-462A-855C-6B2A70F4BA9A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8328AA-B29C-4C4A-9FFF-784D0C9398A1}"/>
              </a:ext>
            </a:extLst>
          </p:cNvPr>
          <p:cNvGrpSpPr/>
          <p:nvPr/>
        </p:nvGrpSpPr>
        <p:grpSpPr>
          <a:xfrm>
            <a:off x="8406480" y="4021049"/>
            <a:ext cx="394472" cy="902399"/>
            <a:chOff x="6377154" y="2221304"/>
            <a:chExt cx="394472" cy="1078768"/>
          </a:xfrm>
        </p:grpSpPr>
        <p:sp>
          <p:nvSpPr>
            <p:cNvPr id="106" name="Arrow: Up 105">
              <a:extLst>
                <a:ext uri="{FF2B5EF4-FFF2-40B4-BE49-F238E27FC236}">
                  <a16:creationId xmlns:a16="http://schemas.microsoft.com/office/drawing/2014/main" id="{52407592-BA62-440E-8003-2FF60C6226D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CC7A20CD-D2F9-49BE-9150-8486DB5EFC8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C51FDA9-CA6E-40F6-A745-08A2DE27B0D8}"/>
              </a:ext>
            </a:extLst>
          </p:cNvPr>
          <p:cNvGrpSpPr/>
          <p:nvPr/>
        </p:nvGrpSpPr>
        <p:grpSpPr>
          <a:xfrm rot="2987202">
            <a:off x="9069529" y="3921093"/>
            <a:ext cx="394472" cy="902399"/>
            <a:chOff x="6377154" y="2221304"/>
            <a:chExt cx="394472" cy="1078768"/>
          </a:xfrm>
        </p:grpSpPr>
        <p:sp>
          <p:nvSpPr>
            <p:cNvPr id="109" name="Arrow: Up 108">
              <a:extLst>
                <a:ext uri="{FF2B5EF4-FFF2-40B4-BE49-F238E27FC236}">
                  <a16:creationId xmlns:a16="http://schemas.microsoft.com/office/drawing/2014/main" id="{D49C7026-C7DA-4101-9A2F-BD25687B8520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Up 109">
              <a:extLst>
                <a:ext uri="{FF2B5EF4-FFF2-40B4-BE49-F238E27FC236}">
                  <a16:creationId xmlns:a16="http://schemas.microsoft.com/office/drawing/2014/main" id="{83959FE5-CB5A-4764-8933-D24F31873B04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CEF6E7-34BC-49BB-B500-1D09EF5344CF}"/>
              </a:ext>
            </a:extLst>
          </p:cNvPr>
          <p:cNvGrpSpPr/>
          <p:nvPr/>
        </p:nvGrpSpPr>
        <p:grpSpPr>
          <a:xfrm rot="18744562">
            <a:off x="7662366" y="3984374"/>
            <a:ext cx="394472" cy="902399"/>
            <a:chOff x="6377154" y="2221304"/>
            <a:chExt cx="394472" cy="1078768"/>
          </a:xfrm>
        </p:grpSpPr>
        <p:sp>
          <p:nvSpPr>
            <p:cNvPr id="112" name="Arrow: Up 111">
              <a:extLst>
                <a:ext uri="{FF2B5EF4-FFF2-40B4-BE49-F238E27FC236}">
                  <a16:creationId xmlns:a16="http://schemas.microsoft.com/office/drawing/2014/main" id="{E8D4F311-9DC9-47D2-B770-D20ECF1AF6B6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Up 112">
              <a:extLst>
                <a:ext uri="{FF2B5EF4-FFF2-40B4-BE49-F238E27FC236}">
                  <a16:creationId xmlns:a16="http://schemas.microsoft.com/office/drawing/2014/main" id="{46AF1988-F99C-4684-A76F-F9270056DC2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778414-7522-44D1-88A7-A8D6811D94BC}"/>
              </a:ext>
            </a:extLst>
          </p:cNvPr>
          <p:cNvGrpSpPr/>
          <p:nvPr/>
        </p:nvGrpSpPr>
        <p:grpSpPr>
          <a:xfrm rot="9206597">
            <a:off x="7949348" y="1779025"/>
            <a:ext cx="394472" cy="489951"/>
            <a:chOff x="6377154" y="2221304"/>
            <a:chExt cx="394472" cy="1078768"/>
          </a:xfrm>
        </p:grpSpPr>
        <p:sp>
          <p:nvSpPr>
            <p:cNvPr id="115" name="Arrow: Up 114">
              <a:extLst>
                <a:ext uri="{FF2B5EF4-FFF2-40B4-BE49-F238E27FC236}">
                  <a16:creationId xmlns:a16="http://schemas.microsoft.com/office/drawing/2014/main" id="{625DAE96-62AA-4B23-97B9-BEF379DE6792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3BD087E-2AC1-4FE8-8A76-966C0BDF84F9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84">
            <a:extLst>
              <a:ext uri="{FF2B5EF4-FFF2-40B4-BE49-F238E27FC236}">
                <a16:creationId xmlns:a16="http://schemas.microsoft.com/office/drawing/2014/main" id="{15536B98-2E97-4602-8711-BABF921F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74577"/>
              </p:ext>
            </p:extLst>
          </p:nvPr>
        </p:nvGraphicFramePr>
        <p:xfrm>
          <a:off x="9582120" y="1303123"/>
          <a:ext cx="741284" cy="3987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41284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DB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16F1C9A-63F3-457B-BF75-D774D6E8E567}"/>
              </a:ext>
            </a:extLst>
          </p:cNvPr>
          <p:cNvGrpSpPr/>
          <p:nvPr/>
        </p:nvGrpSpPr>
        <p:grpSpPr>
          <a:xfrm rot="10800000">
            <a:off x="9767164" y="1801792"/>
            <a:ext cx="394472" cy="489951"/>
            <a:chOff x="6377154" y="2221304"/>
            <a:chExt cx="394472" cy="1078768"/>
          </a:xfrm>
        </p:grpSpPr>
        <p:sp>
          <p:nvSpPr>
            <p:cNvPr id="119" name="Arrow: Up 118">
              <a:extLst>
                <a:ext uri="{FF2B5EF4-FFF2-40B4-BE49-F238E27FC236}">
                  <a16:creationId xmlns:a16="http://schemas.microsoft.com/office/drawing/2014/main" id="{F705E565-7B6E-4448-81F3-8F8845FFD30C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row: Up 119">
              <a:extLst>
                <a:ext uri="{FF2B5EF4-FFF2-40B4-BE49-F238E27FC236}">
                  <a16:creationId xmlns:a16="http://schemas.microsoft.com/office/drawing/2014/main" id="{8A449251-CCA2-46B9-A643-4FD9F9B8163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84E5FC6-0EA7-403A-BACB-A3E6CE4669AB}"/>
              </a:ext>
            </a:extLst>
          </p:cNvPr>
          <p:cNvSpPr/>
          <p:nvPr/>
        </p:nvSpPr>
        <p:spPr>
          <a:xfrm>
            <a:off x="2717217" y="4891228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858EB-C579-4298-89FB-A9EDB210F8EB}"/>
              </a:ext>
            </a:extLst>
          </p:cNvPr>
          <p:cNvSpPr txBox="1"/>
          <p:nvPr/>
        </p:nvSpPr>
        <p:spPr>
          <a:xfrm>
            <a:off x="1033326" y="462955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Monolithic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F275C15-B43D-4D25-AF5F-0AB3CFE8B878}"/>
              </a:ext>
            </a:extLst>
          </p:cNvPr>
          <p:cNvSpPr/>
          <p:nvPr/>
        </p:nvSpPr>
        <p:spPr>
          <a:xfrm>
            <a:off x="6158263" y="5462197"/>
            <a:ext cx="133350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7D1C909-CB98-4C51-9E3F-D7A58BA8762D}"/>
              </a:ext>
            </a:extLst>
          </p:cNvPr>
          <p:cNvCxnSpPr>
            <a:cxnSpLocks/>
          </p:cNvCxnSpPr>
          <p:nvPr/>
        </p:nvCxnSpPr>
        <p:spPr>
          <a:xfrm>
            <a:off x="1116033" y="49579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7FD21B3-ACF4-494A-9615-A704ED36F3C0}"/>
              </a:ext>
            </a:extLst>
          </p:cNvPr>
          <p:cNvSpPr txBox="1"/>
          <p:nvPr/>
        </p:nvSpPr>
        <p:spPr>
          <a:xfrm>
            <a:off x="6205625" y="5200524"/>
            <a:ext cx="167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Microservice</a:t>
            </a:r>
          </a:p>
        </p:txBody>
      </p:sp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2A43BEAB-8349-42E8-B0DB-1C610BE4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9467"/>
              </p:ext>
            </p:extLst>
          </p:nvPr>
        </p:nvGraphicFramePr>
        <p:xfrm>
          <a:off x="8075320" y="4983362"/>
          <a:ext cx="1136547" cy="154802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36547">
                  <a:extLst>
                    <a:ext uri="{9D8B030D-6E8A-4147-A177-3AD203B41FA5}">
                      <a16:colId xmlns:a16="http://schemas.microsoft.com/office/drawing/2014/main" val="291790476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Server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57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NIC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69208"/>
                  </a:ext>
                </a:extLst>
              </a:tr>
            </a:tbl>
          </a:graphicData>
        </a:graphic>
      </p:graphicFrame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41E52B-70BC-4EB8-A6D9-E93E5177A259}"/>
              </a:ext>
            </a:extLst>
          </p:cNvPr>
          <p:cNvGrpSpPr/>
          <p:nvPr/>
        </p:nvGrpSpPr>
        <p:grpSpPr>
          <a:xfrm>
            <a:off x="8749198" y="5054764"/>
            <a:ext cx="394472" cy="1400937"/>
            <a:chOff x="6377154" y="2221304"/>
            <a:chExt cx="394472" cy="1078768"/>
          </a:xfrm>
        </p:grpSpPr>
        <p:sp>
          <p:nvSpPr>
            <p:cNvPr id="130" name="Arrow: Up 129">
              <a:extLst>
                <a:ext uri="{FF2B5EF4-FFF2-40B4-BE49-F238E27FC236}">
                  <a16:creationId xmlns:a16="http://schemas.microsoft.com/office/drawing/2014/main" id="{0ACAB68D-D0B4-4C45-BF41-14C0F709654D}"/>
                </a:ext>
              </a:extLst>
            </p:cNvPr>
            <p:cNvSpPr/>
            <p:nvPr/>
          </p:nvSpPr>
          <p:spPr>
            <a:xfrm>
              <a:off x="655852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row: Up 130">
              <a:extLst>
                <a:ext uri="{FF2B5EF4-FFF2-40B4-BE49-F238E27FC236}">
                  <a16:creationId xmlns:a16="http://schemas.microsoft.com/office/drawing/2014/main" id="{EA8A4A3B-66A7-41D7-9C0B-AA7EBCBC4AB8}"/>
                </a:ext>
              </a:extLst>
            </p:cNvPr>
            <p:cNvSpPr/>
            <p:nvPr/>
          </p:nvSpPr>
          <p:spPr>
            <a:xfrm rot="10800000">
              <a:off x="6377154" y="2221304"/>
              <a:ext cx="213102" cy="1078768"/>
            </a:xfrm>
            <a:prstGeom prst="up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7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C78-83A5-4253-A3A3-948A2E0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was the world like in 1995?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7514-DF5E-4EE2-9630-171BD546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1995: Bill Clinton, first term, family man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Shows: Seinfeld, Home Improvement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had recently overtaken Cassettes in sales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invented but unavailable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Steve Jobs worked for NeXT, Inc.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population 265M (~330M today, 80%)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5.7B (~7.7B today, 75%)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7CB3-186E-4837-A4D9-5A1A1FE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world </a:t>
            </a:r>
            <a:r>
              <a:rPr lang="en-US" b="1" dirty="0"/>
              <a:t>didn’t have </a:t>
            </a:r>
            <a:r>
              <a:rPr lang="en-US" dirty="0"/>
              <a:t>in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268-0A0D-4748-8A34-5FC40A82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5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No one had heard of </a:t>
            </a:r>
            <a:r>
              <a:rPr lang="en-US" sz="2400" b="1" dirty="0"/>
              <a:t>Harry Potter </a:t>
            </a:r>
            <a:r>
              <a:rPr lang="en-US" sz="2400" dirty="0"/>
              <a:t>(even in England). (1997)</a:t>
            </a:r>
          </a:p>
          <a:p>
            <a:pPr>
              <a:buFontTx/>
              <a:buChar char="-"/>
            </a:pPr>
            <a:r>
              <a:rPr lang="en-US" sz="2400" dirty="0"/>
              <a:t>Cable news only meant CNN. No </a:t>
            </a:r>
            <a:r>
              <a:rPr lang="en-US" sz="2400" b="1" dirty="0"/>
              <a:t>Fox</a:t>
            </a:r>
            <a:r>
              <a:rPr lang="en-US" sz="2400" dirty="0"/>
              <a:t>  or </a:t>
            </a:r>
            <a:r>
              <a:rPr lang="en-US" sz="2400" b="1" dirty="0"/>
              <a:t>NBC</a:t>
            </a:r>
            <a:r>
              <a:rPr lang="en-US" sz="2400" dirty="0"/>
              <a:t>. (1996)</a:t>
            </a:r>
          </a:p>
          <a:p>
            <a:pPr>
              <a:buFontTx/>
              <a:buChar char="-"/>
            </a:pPr>
            <a:r>
              <a:rPr lang="en-US" sz="2400" dirty="0"/>
              <a:t>President who? </a:t>
            </a:r>
            <a:r>
              <a:rPr lang="en-US" sz="2400" b="1" dirty="0"/>
              <a:t>Barack Obama </a:t>
            </a:r>
            <a:r>
              <a:rPr lang="en-US" sz="2400" dirty="0"/>
              <a:t>was an attorney in Chicago.</a:t>
            </a:r>
          </a:p>
          <a:p>
            <a:pPr>
              <a:buFontTx/>
              <a:buChar char="-"/>
            </a:pPr>
            <a:r>
              <a:rPr lang="en-US" sz="2400" dirty="0"/>
              <a:t>GOAT? </a:t>
            </a:r>
            <a:r>
              <a:rPr lang="en-US" sz="2400" b="1" dirty="0"/>
              <a:t>LeBron James </a:t>
            </a:r>
            <a:r>
              <a:rPr lang="en-US" sz="2400" dirty="0"/>
              <a:t>was in his rookie year—as a fifth grader.</a:t>
            </a:r>
          </a:p>
          <a:p>
            <a:pPr>
              <a:buFontTx/>
              <a:buChar char="-"/>
            </a:pPr>
            <a:r>
              <a:rPr lang="en-US" sz="2400" dirty="0"/>
              <a:t>What is a Pre/Post trilogy? There were only three </a:t>
            </a:r>
            <a:r>
              <a:rPr lang="en-US" sz="2400" b="1" dirty="0"/>
              <a:t>Star Wars </a:t>
            </a:r>
            <a:r>
              <a:rPr lang="en-US" sz="2400" dirty="0"/>
              <a:t>Movies.</a:t>
            </a:r>
          </a:p>
          <a:p>
            <a:pPr>
              <a:buFontTx/>
              <a:buChar char="-"/>
            </a:pPr>
            <a:r>
              <a:rPr lang="en-US" sz="2400" b="1" dirty="0"/>
              <a:t>MCU? </a:t>
            </a:r>
            <a:r>
              <a:rPr lang="en-US" sz="2400" i="1" dirty="0"/>
              <a:t>Howard the Duck </a:t>
            </a:r>
            <a:r>
              <a:rPr lang="en-US" sz="2400" dirty="0"/>
              <a:t>was the only Marvel-based film to hit Theaters by 1995.</a:t>
            </a:r>
          </a:p>
          <a:p>
            <a:pPr>
              <a:buFontTx/>
              <a:buChar char="-"/>
            </a:pPr>
            <a:r>
              <a:rPr lang="en-US" sz="2400" dirty="0"/>
              <a:t>No global </a:t>
            </a:r>
            <a:r>
              <a:rPr lang="en-US" sz="2400" b="1" dirty="0"/>
              <a:t>warming concerns</a:t>
            </a:r>
            <a:r>
              <a:rPr lang="en-US" sz="2400" dirty="0"/>
              <a:t>, just the hole in the ozone.</a:t>
            </a:r>
          </a:p>
          <a:p>
            <a:pPr>
              <a:buFontTx/>
              <a:buChar char="-"/>
            </a:pPr>
            <a:r>
              <a:rPr lang="en-US" sz="2400" dirty="0"/>
              <a:t>All money was </a:t>
            </a:r>
            <a:r>
              <a:rPr lang="en-US" sz="2400" b="1" dirty="0"/>
              <a:t>green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95359B-A2ED-4BC3-AA36-5C65E8E9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2" y="4955311"/>
            <a:ext cx="3999432" cy="1649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48EA3-2023-454F-AFAB-0E5F5396761E}"/>
              </a:ext>
            </a:extLst>
          </p:cNvPr>
          <p:cNvSpPr txBox="1"/>
          <p:nvPr/>
        </p:nvSpPr>
        <p:spPr>
          <a:xfrm>
            <a:off x="838200" y="5476730"/>
            <a:ext cx="6095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Series 1995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$20, Public Domain,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https://commons.wikimedia.org/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w/index.php?curid=1669460</a:t>
            </a:r>
          </a:p>
        </p:txBody>
      </p:sp>
    </p:spTree>
    <p:extLst>
      <p:ext uri="{BB962C8B-B14F-4D97-AF65-F5344CB8AC3E}">
        <p14:creationId xmlns:p14="http://schemas.microsoft.com/office/powerpoint/2010/main" val="24852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CBF-B24C-4EFA-A710-67FAE8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336" y="500062"/>
            <a:ext cx="1366433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1995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4844B-D569-4D66-8F79-2933627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A74D-20FA-4787-962C-52D06633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2" y="1462087"/>
            <a:ext cx="1132483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D2E16-0104-4494-9528-43BDF892EFE5}"/>
              </a:ext>
            </a:extLst>
          </p:cNvPr>
          <p:cNvCxnSpPr/>
          <p:nvPr/>
        </p:nvCxnSpPr>
        <p:spPr>
          <a:xfrm>
            <a:off x="10619611" y="1690688"/>
            <a:ext cx="0" cy="48462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59A533-9F08-4695-A5CC-F31BB60C7969}"/>
              </a:ext>
            </a:extLst>
          </p:cNvPr>
          <p:cNvSpPr txBox="1"/>
          <p:nvPr/>
        </p:nvSpPr>
        <p:spPr>
          <a:xfrm>
            <a:off x="687754" y="6231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Attributed to visualizingeconomics.com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4B11D-1AB4-4928-855F-088AFE9ED8A9}"/>
              </a:ext>
            </a:extLst>
          </p:cNvPr>
          <p:cNvSpPr/>
          <p:nvPr/>
        </p:nvSpPr>
        <p:spPr>
          <a:xfrm>
            <a:off x="2630837" y="1363851"/>
            <a:ext cx="7295827" cy="65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0DD-225D-4EC9-869D-075E7FF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96F1-1663-479C-B7DE-D2128F90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D sales">
            <a:extLst>
              <a:ext uri="{FF2B5EF4-FFF2-40B4-BE49-F238E27FC236}">
                <a16:creationId xmlns:a16="http://schemas.microsoft.com/office/drawing/2014/main" id="{08FF0770-C732-4D0D-93E6-8427B4BB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28" y="341983"/>
            <a:ext cx="7444818" cy="56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FC7BF-C27D-48FA-B7EF-14237FA171E7}"/>
              </a:ext>
            </a:extLst>
          </p:cNvPr>
          <p:cNvSpPr txBox="1"/>
          <p:nvPr/>
        </p:nvSpPr>
        <p:spPr>
          <a:xfrm>
            <a:off x="2649415" y="6308209"/>
            <a:ext cx="66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https://techpinions.com/the-cd-smartphone-analogy/47027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488-32DC-4606-B5FE-519A4CEE351E}"/>
              </a:ext>
            </a:extLst>
          </p:cNvPr>
          <p:cNvSpPr/>
          <p:nvPr/>
        </p:nvSpPr>
        <p:spPr>
          <a:xfrm>
            <a:off x="6158523" y="1422400"/>
            <a:ext cx="4321908" cy="450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430F-2BD4-4309-A324-3E855E7F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Microsoft Windows 95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9BFC25-221A-4843-ABE9-566EEEF8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76" y="1499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18FCB-79A8-4038-A7AB-97C23E44C036}"/>
              </a:ext>
            </a:extLst>
          </p:cNvPr>
          <p:cNvSpPr txBox="1"/>
          <p:nvPr/>
        </p:nvSpPr>
        <p:spPr>
          <a:xfrm>
            <a:off x="15000" y="6059417"/>
            <a:ext cx="626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permission from Microsoft, see</a:t>
            </a:r>
          </a:p>
          <a:p>
            <a:r>
              <a:rPr lang="en-US" dirty="0"/>
              <a:t>https://en.wikipedia.org/wiki/File:Windows_95_at_first_run.png</a:t>
            </a:r>
          </a:p>
        </p:txBody>
      </p:sp>
    </p:spTree>
    <p:extLst>
      <p:ext uri="{BB962C8B-B14F-4D97-AF65-F5344CB8AC3E}">
        <p14:creationId xmlns:p14="http://schemas.microsoft.com/office/powerpoint/2010/main" val="2031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668-0984-4557-8797-F20E84B9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3353" cy="1325563"/>
          </a:xfrm>
        </p:spPr>
        <p:txBody>
          <a:bodyPr/>
          <a:lstStyle/>
          <a:p>
            <a:r>
              <a:rPr lang="en-US" dirty="0"/>
              <a:t>1995</a:t>
            </a:r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CE529E9-D0AD-48A0-8A56-8EB0236D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365125"/>
            <a:ext cx="3714407" cy="56320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107A1-0C89-45E2-863F-5EB1A99A0EDF}"/>
              </a:ext>
            </a:extLst>
          </p:cNvPr>
          <p:cNvSpPr txBox="1"/>
          <p:nvPr/>
        </p:nvSpPr>
        <p:spPr>
          <a:xfrm>
            <a:off x="233651" y="6114424"/>
            <a:ext cx="861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Peter K. Levy from New York, NY, United States - George Sand, Public Domain, https://commons.wikimedia.org/w/index.php?curid=61075827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929C2-FBEB-44B4-8EE4-04310846B177}"/>
              </a:ext>
            </a:extLst>
          </p:cNvPr>
          <p:cNvSpPr txBox="1"/>
          <p:nvPr/>
        </p:nvSpPr>
        <p:spPr>
          <a:xfrm>
            <a:off x="838200" y="1321356"/>
            <a:ext cx="325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nightly news (yes, you could only watch the news at a certain time—you could read the newspaper any time you wanted after it came in the morning) started with the same story every night—the “trial of the century.”</a:t>
            </a:r>
          </a:p>
        </p:txBody>
      </p:sp>
    </p:spTree>
    <p:extLst>
      <p:ext uri="{BB962C8B-B14F-4D97-AF65-F5344CB8AC3E}">
        <p14:creationId xmlns:p14="http://schemas.microsoft.com/office/powerpoint/2010/main" val="268631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3BD4-8C3C-4F8D-BD54-18D42EF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Netscape Navigator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46603F-C203-49BA-AB8C-7190CE8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3" y="1493837"/>
            <a:ext cx="5069393" cy="41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5AD67-10AF-4CA2-A9A5-2F210DCDB3D4}"/>
              </a:ext>
            </a:extLst>
          </p:cNvPr>
          <p:cNvSpPr txBox="1"/>
          <p:nvPr/>
        </p:nvSpPr>
        <p:spPr>
          <a:xfrm>
            <a:off x="319619" y="594256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Copyrighted Image. For fair use rationale, see:</a:t>
            </a:r>
          </a:p>
          <a:p>
            <a:r>
              <a:rPr lang="en-US" dirty="0"/>
              <a:t>https://en.wikipedia.org/wiki/File:Navigator_1-22.png</a:t>
            </a:r>
          </a:p>
        </p:txBody>
      </p:sp>
    </p:spTree>
    <p:extLst>
      <p:ext uri="{BB962C8B-B14F-4D97-AF65-F5344CB8AC3E}">
        <p14:creationId xmlns:p14="http://schemas.microsoft.com/office/powerpoint/2010/main" val="41673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1034</Words>
  <Application>Microsoft Office PowerPoint</Application>
  <PresentationFormat>Widescreen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Playbill</vt:lpstr>
      <vt:lpstr>Office Theme</vt:lpstr>
      <vt:lpstr>Office Theme</vt:lpstr>
      <vt:lpstr>PowerPoint Presentation</vt:lpstr>
      <vt:lpstr>What was the world like in 1995?</vt:lpstr>
      <vt:lpstr>What the world didn’t have in 1995</vt:lpstr>
      <vt:lpstr>1995 </vt:lpstr>
      <vt:lpstr>1995</vt:lpstr>
      <vt:lpstr>1995: Microsoft Windows 95</vt:lpstr>
      <vt:lpstr>1995</vt:lpstr>
      <vt:lpstr>1995: Netscape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80</cp:revision>
  <dcterms:created xsi:type="dcterms:W3CDTF">2019-02-06T17:03:21Z</dcterms:created>
  <dcterms:modified xsi:type="dcterms:W3CDTF">2020-09-22T20:21:04Z</dcterms:modified>
</cp:coreProperties>
</file>