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84" r:id="rId4"/>
    <p:sldId id="285" r:id="rId5"/>
    <p:sldId id="279" r:id="rId6"/>
    <p:sldId id="280" r:id="rId7"/>
    <p:sldId id="281" r:id="rId8"/>
    <p:sldId id="282" r:id="rId9"/>
    <p:sldId id="283" r:id="rId10"/>
    <p:sldId id="256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CEC1-3D44-4AA3-AE60-2B06990ABCFE}"/>
              </a:ext>
            </a:extLst>
          </p:cNvPr>
          <p:cNvSpPr txBox="1"/>
          <p:nvPr/>
        </p:nvSpPr>
        <p:spPr>
          <a:xfrm>
            <a:off x="3484484" y="936449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Your browser makes a lot of requests to render a page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 1.0 vs 1.1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EDE54838-A469-474D-A1E2-38FEF086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366" y="2227697"/>
            <a:ext cx="593962" cy="593962"/>
          </a:xfrm>
          <a:prstGeom prst="rect">
            <a:avLst/>
          </a:prstGeom>
        </p:spPr>
      </p:pic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DD9D38CA-F0B2-4C60-B180-1B2460D6D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366" y="4674199"/>
            <a:ext cx="593962" cy="593962"/>
          </a:xfrm>
          <a:prstGeom prst="rect">
            <a:avLst/>
          </a:prstGeom>
        </p:spPr>
      </p:pic>
      <p:pic>
        <p:nvPicPr>
          <p:cNvPr id="14" name="Graphic 13" descr="Neutral face with solid fill">
            <a:extLst>
              <a:ext uri="{FF2B5EF4-FFF2-40B4-BE49-F238E27FC236}">
                <a16:creationId xmlns:a16="http://schemas.microsoft.com/office/drawing/2014/main" id="{26B90BEA-1BD7-463D-B4C6-4CA567CD0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366" y="3422002"/>
            <a:ext cx="593962" cy="593962"/>
          </a:xfrm>
          <a:prstGeom prst="rect">
            <a:avLst/>
          </a:prstGeom>
        </p:spPr>
      </p:pic>
      <p:pic>
        <p:nvPicPr>
          <p:cNvPr id="18" name="Graphic 17" descr="Grinning face with solid fill">
            <a:extLst>
              <a:ext uri="{FF2B5EF4-FFF2-40B4-BE49-F238E27FC236}">
                <a16:creationId xmlns:a16="http://schemas.microsoft.com/office/drawing/2014/main" id="{FF052E67-70C3-4A06-8987-FB51EA5DD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6827" y="3285902"/>
            <a:ext cx="594360" cy="594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3990723" y="936449"/>
            <a:ext cx="418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  <a:r>
              <a:rPr lang="en-US" i="1" dirty="0"/>
              <a:t>The Story of the Annoying Pizza </a:t>
            </a:r>
            <a:r>
              <a:rPr lang="en-US" i="1" dirty="0" err="1"/>
              <a:t>Orderer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C78-83A5-4253-A3A3-948A2E0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was the world like in 1995?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7514-DF5E-4EE2-9630-171BD546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1995: Bill Clinton, first term, family man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Shows: Seinfeld, Home Improvement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had recently overtaken Cassettes in sales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invented but unavailable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 worked for NeXT, Inc.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population 265M (~330M today, 80%)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5.7B (~7.7B today, 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CB3-186E-4837-A4D9-5A1A1FE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world </a:t>
            </a:r>
            <a:r>
              <a:rPr lang="en-US" b="1" dirty="0"/>
              <a:t>didn’t have </a:t>
            </a:r>
            <a:r>
              <a:rPr lang="en-US" dirty="0"/>
              <a:t>in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268-0A0D-4748-8A34-5FC40A82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5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No one had heard of </a:t>
            </a:r>
            <a:r>
              <a:rPr lang="en-US" sz="2400" b="1" dirty="0"/>
              <a:t>Harry Potter </a:t>
            </a:r>
            <a:r>
              <a:rPr lang="en-US" sz="2400" dirty="0"/>
              <a:t>(even in England). (1997)</a:t>
            </a:r>
          </a:p>
          <a:p>
            <a:pPr>
              <a:buFontTx/>
              <a:buChar char="-"/>
            </a:pPr>
            <a:r>
              <a:rPr lang="en-US" sz="2400" dirty="0"/>
              <a:t>Cable news only meant CNN. No </a:t>
            </a:r>
            <a:r>
              <a:rPr lang="en-US" sz="2400" b="1" dirty="0"/>
              <a:t>Fox</a:t>
            </a:r>
            <a:r>
              <a:rPr lang="en-US" sz="2400" dirty="0"/>
              <a:t>  or </a:t>
            </a:r>
            <a:r>
              <a:rPr lang="en-US" sz="2400" b="1" dirty="0"/>
              <a:t>NBC</a:t>
            </a:r>
            <a:r>
              <a:rPr lang="en-US" sz="2400" dirty="0"/>
              <a:t>. (1996)</a:t>
            </a:r>
          </a:p>
          <a:p>
            <a:pPr>
              <a:buFontTx/>
              <a:buChar char="-"/>
            </a:pPr>
            <a:r>
              <a:rPr lang="en-US" sz="2400" dirty="0"/>
              <a:t>President who? </a:t>
            </a:r>
            <a:r>
              <a:rPr lang="en-US" sz="2400" b="1" dirty="0"/>
              <a:t>Barack Obama </a:t>
            </a:r>
            <a:r>
              <a:rPr lang="en-US" sz="2400" dirty="0"/>
              <a:t>was an attorney in Chicago.</a:t>
            </a:r>
          </a:p>
          <a:p>
            <a:pPr>
              <a:buFontTx/>
              <a:buChar char="-"/>
            </a:pPr>
            <a:r>
              <a:rPr lang="en-US" sz="2400" dirty="0"/>
              <a:t>GOAT? </a:t>
            </a:r>
            <a:r>
              <a:rPr lang="en-US" sz="2400" b="1" dirty="0"/>
              <a:t>LeBron James </a:t>
            </a:r>
            <a:r>
              <a:rPr lang="en-US" sz="2400" dirty="0"/>
              <a:t>was in his rookie year—as a fifth grader.</a:t>
            </a:r>
          </a:p>
          <a:p>
            <a:pPr>
              <a:buFontTx/>
              <a:buChar char="-"/>
            </a:pPr>
            <a:r>
              <a:rPr lang="en-US" sz="2400" dirty="0"/>
              <a:t>What is a Pre/Post trilogy? There were only three </a:t>
            </a:r>
            <a:r>
              <a:rPr lang="en-US" sz="2400" b="1" dirty="0"/>
              <a:t>Star Wars </a:t>
            </a:r>
            <a:r>
              <a:rPr lang="en-US" sz="2400" dirty="0"/>
              <a:t>Movies.</a:t>
            </a:r>
          </a:p>
          <a:p>
            <a:pPr>
              <a:buFontTx/>
              <a:buChar char="-"/>
            </a:pPr>
            <a:r>
              <a:rPr lang="en-US" sz="2400" b="1" dirty="0"/>
              <a:t>MCU? </a:t>
            </a:r>
            <a:r>
              <a:rPr lang="en-US" sz="2400" i="1" dirty="0"/>
              <a:t>Howard the Duck </a:t>
            </a:r>
            <a:r>
              <a:rPr lang="en-US" sz="2400" dirty="0"/>
              <a:t>was the only Marvel-based film to hit Theaters by 1995.</a:t>
            </a:r>
          </a:p>
          <a:p>
            <a:pPr>
              <a:buFontTx/>
              <a:buChar char="-"/>
            </a:pPr>
            <a:r>
              <a:rPr lang="en-US" sz="2400" dirty="0"/>
              <a:t>No global </a:t>
            </a:r>
            <a:r>
              <a:rPr lang="en-US" sz="2400" b="1" dirty="0"/>
              <a:t>warming concerns</a:t>
            </a:r>
            <a:r>
              <a:rPr lang="en-US" sz="2400" dirty="0"/>
              <a:t>, just the hole in the ozone.</a:t>
            </a:r>
          </a:p>
          <a:p>
            <a:pPr>
              <a:buFontTx/>
              <a:buChar char="-"/>
            </a:pPr>
            <a:r>
              <a:rPr lang="en-US" sz="2400" dirty="0"/>
              <a:t>All money was </a:t>
            </a:r>
            <a:r>
              <a:rPr lang="en-US" sz="2400" b="1" dirty="0"/>
              <a:t>green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95359B-A2ED-4BC3-AA36-5C65E8E9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2" y="4955311"/>
            <a:ext cx="3999432" cy="1649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48EA3-2023-454F-AFAB-0E5F5396761E}"/>
              </a:ext>
            </a:extLst>
          </p:cNvPr>
          <p:cNvSpPr txBox="1"/>
          <p:nvPr/>
        </p:nvSpPr>
        <p:spPr>
          <a:xfrm>
            <a:off x="838200" y="5476730"/>
            <a:ext cx="6095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Series 1995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$20, Public Domain,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https://commons.wikimedia.org/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w/index.php?curid=1669460</a:t>
            </a:r>
          </a:p>
        </p:txBody>
      </p:sp>
    </p:spTree>
    <p:extLst>
      <p:ext uri="{BB962C8B-B14F-4D97-AF65-F5344CB8AC3E}">
        <p14:creationId xmlns:p14="http://schemas.microsoft.com/office/powerpoint/2010/main" val="24852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CBF-B24C-4EFA-A710-67FAE8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336" y="500062"/>
            <a:ext cx="1366433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1995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4844B-D569-4D66-8F79-2933627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A74D-20FA-4787-962C-52D0663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" y="1462087"/>
            <a:ext cx="1132483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D2E16-0104-4494-9528-43BDF892EFE5}"/>
              </a:ext>
            </a:extLst>
          </p:cNvPr>
          <p:cNvCxnSpPr/>
          <p:nvPr/>
        </p:nvCxnSpPr>
        <p:spPr>
          <a:xfrm>
            <a:off x="10619611" y="1690688"/>
            <a:ext cx="0" cy="48462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59A533-9F08-4695-A5CC-F31BB60C7969}"/>
              </a:ext>
            </a:extLst>
          </p:cNvPr>
          <p:cNvSpPr txBox="1"/>
          <p:nvPr/>
        </p:nvSpPr>
        <p:spPr>
          <a:xfrm>
            <a:off x="687754" y="6231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Attributed to visualizingeconomics.com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4B11D-1AB4-4928-855F-088AFE9ED8A9}"/>
              </a:ext>
            </a:extLst>
          </p:cNvPr>
          <p:cNvSpPr/>
          <p:nvPr/>
        </p:nvSpPr>
        <p:spPr>
          <a:xfrm>
            <a:off x="2630837" y="1363851"/>
            <a:ext cx="7295827" cy="65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0DD-225D-4EC9-869D-075E7FF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96F1-1663-479C-B7DE-D2128F90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D sales">
            <a:extLst>
              <a:ext uri="{FF2B5EF4-FFF2-40B4-BE49-F238E27FC236}">
                <a16:creationId xmlns:a16="http://schemas.microsoft.com/office/drawing/2014/main" id="{08FF0770-C732-4D0D-93E6-8427B4BB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28" y="341983"/>
            <a:ext cx="7444818" cy="56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FC7BF-C27D-48FA-B7EF-14237FA171E7}"/>
              </a:ext>
            </a:extLst>
          </p:cNvPr>
          <p:cNvSpPr txBox="1"/>
          <p:nvPr/>
        </p:nvSpPr>
        <p:spPr>
          <a:xfrm>
            <a:off x="2649415" y="6308209"/>
            <a:ext cx="66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https://techpinions.com/the-cd-smartphone-analogy/47027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488-32DC-4606-B5FE-519A4CEE351E}"/>
              </a:ext>
            </a:extLst>
          </p:cNvPr>
          <p:cNvSpPr/>
          <p:nvPr/>
        </p:nvSpPr>
        <p:spPr>
          <a:xfrm>
            <a:off x="6158523" y="1422400"/>
            <a:ext cx="4321908" cy="450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30F-2BD4-4309-A324-3E855E7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Microsoft Windows 95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BFC25-221A-4843-ABE9-566EEEF8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6" y="1499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18FCB-79A8-4038-A7AB-97C23E44C036}"/>
              </a:ext>
            </a:extLst>
          </p:cNvPr>
          <p:cNvSpPr txBox="1"/>
          <p:nvPr/>
        </p:nvSpPr>
        <p:spPr>
          <a:xfrm>
            <a:off x="15000" y="6059417"/>
            <a:ext cx="626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permission from Microsoft, see</a:t>
            </a:r>
          </a:p>
          <a:p>
            <a:r>
              <a:rPr lang="en-US" dirty="0"/>
              <a:t>https://en.wikipedia.org/wiki/File:Windows_95_at_first_run.png</a:t>
            </a:r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668-0984-4557-8797-F20E84B9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3353" cy="1325563"/>
          </a:xfrm>
        </p:spPr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CE529E9-D0AD-48A0-8A56-8EB0236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365125"/>
            <a:ext cx="3714407" cy="56320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107A1-0C89-45E2-863F-5EB1A99A0EDF}"/>
              </a:ext>
            </a:extLst>
          </p:cNvPr>
          <p:cNvSpPr txBox="1"/>
          <p:nvPr/>
        </p:nvSpPr>
        <p:spPr>
          <a:xfrm>
            <a:off x="233651" y="6114424"/>
            <a:ext cx="861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Peter K. Levy from New York, NY, United States - George Sand, Public Domain, https://commons.wikimedia.org/w/index.php?curid=61075827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929C2-FBEB-44B4-8EE4-04310846B177}"/>
              </a:ext>
            </a:extLst>
          </p:cNvPr>
          <p:cNvSpPr txBox="1"/>
          <p:nvPr/>
        </p:nvSpPr>
        <p:spPr>
          <a:xfrm>
            <a:off x="838200" y="1321356"/>
            <a:ext cx="325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nightly news (yes, you could only watch the news at a certain time—you could read the newspaper any time you wanted after it came in the morning) started with the same story every night—the “trial of the century.”</a:t>
            </a:r>
          </a:p>
        </p:txBody>
      </p:sp>
    </p:spTree>
    <p:extLst>
      <p:ext uri="{BB962C8B-B14F-4D97-AF65-F5344CB8AC3E}">
        <p14:creationId xmlns:p14="http://schemas.microsoft.com/office/powerpoint/2010/main" val="26863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BD4-8C3C-4F8D-BD54-18D42EF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Netscape Navigator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6603F-C203-49BA-AB8C-7190CE8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3" y="1493837"/>
            <a:ext cx="5069393" cy="41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5AD67-10AF-4CA2-A9A5-2F210DCDB3D4}"/>
              </a:ext>
            </a:extLst>
          </p:cNvPr>
          <p:cNvSpPr txBox="1"/>
          <p:nvPr/>
        </p:nvSpPr>
        <p:spPr>
          <a:xfrm>
            <a:off x="319619" y="594256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Copyrighted Image. For fair use rationale, see:</a:t>
            </a:r>
          </a:p>
          <a:p>
            <a:r>
              <a:rPr lang="en-US" dirty="0"/>
              <a:t>https://en.wikipedia.org/wiki/File:Navigator_1-22.png</a:t>
            </a:r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930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Playbill</vt:lpstr>
      <vt:lpstr>Office Theme</vt:lpstr>
      <vt:lpstr>Office Theme</vt:lpstr>
      <vt:lpstr>PowerPoint Presentation</vt:lpstr>
      <vt:lpstr>What was the world like in 1995?</vt:lpstr>
      <vt:lpstr>What the world didn’t have in 1995</vt:lpstr>
      <vt:lpstr>1995 </vt:lpstr>
      <vt:lpstr>1995</vt:lpstr>
      <vt:lpstr>1995: Microsoft Windows 95</vt:lpstr>
      <vt:lpstr>1995</vt:lpstr>
      <vt:lpstr>1995: Netscape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75</cp:revision>
  <dcterms:created xsi:type="dcterms:W3CDTF">2019-02-06T17:03:21Z</dcterms:created>
  <dcterms:modified xsi:type="dcterms:W3CDTF">2020-09-22T18:58:46Z</dcterms:modified>
</cp:coreProperties>
</file>