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74" r:id="rId4"/>
    <p:sldId id="275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181" d="100"/>
          <a:sy n="181" d="100"/>
        </p:scale>
        <p:origin x="139" y="59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3899B-2CBE-4F9D-93D5-425D780130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344B96-6F2B-456A-AEF4-09BF8397BE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0B2EE2-2DC3-4C9B-BF06-A373BBCBB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DBE60-9DBF-4AEC-B933-FFCA020856EA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7B1E53-8120-4533-96CD-FC70DA3EF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2673F2-AA11-4AD7-8440-0ED0F6991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24C7-1970-42F6-9ED7-3FFAEAA4A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702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A41D5-A779-4B06-86F7-E5B97B921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333048-AEF4-4270-9FB6-9A426CD1F5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C9D544-6AEA-4C82-9999-611313DD5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DBE60-9DBF-4AEC-B933-FFCA020856EA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11AD0-9273-4AFB-B4ED-CAF0F6911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49B029-A7B5-4156-B794-EC74B6563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24C7-1970-42F6-9ED7-3FFAEAA4A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743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357F54-BD3B-4A06-87AE-6413A4090D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1576EE-F4F3-40A2-BE1B-8BC6DF7FA1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7FDCA0-4738-4512-9507-D11DC2EA2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DBE60-9DBF-4AEC-B933-FFCA020856EA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FF3E01-7F24-4B73-9578-CE3E6B9D2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C79A1A-A5C3-4A5E-81B9-9206C437B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24C7-1970-42F6-9ED7-3FFAEAA4A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411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45A5F-27F3-426E-BDB5-656BE9C40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2ED07A-F434-4825-ADD9-8540BC7B6F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C84C48-1D50-4EF6-9B02-A35D5E034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DBE60-9DBF-4AEC-B933-FFCA020856EA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3DC60E-EE19-4316-8203-B771DECEA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D83E67-E1DF-4370-B202-142DF1284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24C7-1970-42F6-9ED7-3FFAEAA4A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144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48444-36DB-41A5-A550-21D7E8FD9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BEAF1A-3857-4BE4-8844-4610F525FD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37E76E-520A-495E-9009-C454A7E82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DBE60-9DBF-4AEC-B933-FFCA020856EA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DA878E-4FB9-4112-A739-05398578C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78D752-DC09-422C-9412-9CB1A29B4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24C7-1970-42F6-9ED7-3FFAEAA4A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490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C9ADA-0117-413C-A8AD-FB9637302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A26C9-7F77-497B-9223-BCC2ADCF65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BC9DDD-97F9-4B95-9A5A-13AE57D870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9031C1-3230-4124-B305-13EEF62D1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DBE60-9DBF-4AEC-B933-FFCA020856EA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D48E01-894F-4FE8-9BDD-E22842EC2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3B114A-9C3E-443D-8ADC-C061A3A64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24C7-1970-42F6-9ED7-3FFAEAA4A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781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8A233-4334-4875-B7F4-93CC5B93C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9454F4-43D9-4369-83D7-0D336EB495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46831B-A0A0-4F2A-94E0-932063100A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2A610A-AD59-4E83-BAEE-5C7045D671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5BDE04-9BA5-4EF8-B8A0-49E71E0D5F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EEEE7A-2AE9-4899-A096-32A987C60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DBE60-9DBF-4AEC-B933-FFCA020856EA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EE2027-EBD9-427E-9DE8-D1FF53820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DCD26A-FD12-4F86-B8CF-98A84C5C7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24C7-1970-42F6-9ED7-3FFAEAA4A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611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27101-D387-4D76-83A0-3B5219A12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96AD76-FDB9-4245-907B-EE16EC68A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DBE60-9DBF-4AEC-B933-FFCA020856EA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CDF41E-349B-4818-9E86-E87217D0C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8009C1-8152-4793-B983-15C1EF91B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24C7-1970-42F6-9ED7-3FFAEAA4A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528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29716B-3D70-4AF0-892A-CFAC9D968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DBE60-9DBF-4AEC-B933-FFCA020856EA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8FB7EC-37BA-44BB-9C78-4A3A5F987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F20DED-7E28-4D86-AAAA-90D680DF3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24C7-1970-42F6-9ED7-3FFAEAA4A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893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BACF5-AEC5-426C-A233-780FE2EA7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026901-82CB-49FF-A26B-6D4D31FCC5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D3835B-D773-4AA6-986C-88E937C403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CAD546-F095-410C-A580-FC9886868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DBE60-9DBF-4AEC-B933-FFCA020856EA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666CC7-4216-4FF9-A3B1-D9067049A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8B902E-5687-431E-8F18-A2B0D7F8C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24C7-1970-42F6-9ED7-3FFAEAA4A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707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43265-AFA2-44C7-8BCA-FC022CCE1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9BE60F-4DDC-48FA-B2EB-33CD424CA2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1F115D-5A0B-4CB5-9CE4-D201C6BFDA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CDD837-5CFC-49FE-A1CF-B7495060C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DBE60-9DBF-4AEC-B933-FFCA020856EA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0A2026-8738-48F8-AD76-0441DEA1E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648BEE-4DAC-4236-853D-868BA9B90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24C7-1970-42F6-9ED7-3FFAEAA4A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491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A0243D-87F8-4E08-8218-0635C42D4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08521F-0549-44B2-8826-35F7D81EF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129B22-5B2D-4FFC-9DAC-69D677F47A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ADBE60-9DBF-4AEC-B933-FFCA020856EA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E030B6-A0EA-4E28-A73B-2ADD242B70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C57C84-117D-49ED-89EC-7AA5B42790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F924C7-1970-42F6-9ED7-3FFAEAA4AB32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067C4BD-2F9E-4D3F-A05F-432C853B4EEF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977329" y="6240512"/>
            <a:ext cx="1019175" cy="46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934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volutionoftheweb.com/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5CCCBFA1-FDCD-4E57-81CE-6E0F8D7901B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4" name="Content Placeholder 6" descr="A pizza sitting on top of a table&#10;&#10;Description automatically generated">
            <a:extLst>
              <a:ext uri="{FF2B5EF4-FFF2-40B4-BE49-F238E27FC236}">
                <a16:creationId xmlns:a16="http://schemas.microsoft.com/office/drawing/2014/main" id="{A373EEF2-CC50-45A6-A46E-466F30E461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6" y="1825625"/>
            <a:ext cx="6527007" cy="4351338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37595DA-6D53-45A0-9254-830836053E7D}"/>
              </a:ext>
            </a:extLst>
          </p:cNvPr>
          <p:cNvCxnSpPr/>
          <p:nvPr/>
        </p:nvCxnSpPr>
        <p:spPr>
          <a:xfrm>
            <a:off x="609600" y="2892819"/>
            <a:ext cx="2057400" cy="0"/>
          </a:xfrm>
          <a:prstGeom prst="line">
            <a:avLst/>
          </a:prstGeom>
          <a:ln cap="rnd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19ADC1C-0558-439F-A333-9AA3CEA1B859}"/>
              </a:ext>
            </a:extLst>
          </p:cNvPr>
          <p:cNvCxnSpPr>
            <a:cxnSpLocks/>
          </p:cNvCxnSpPr>
          <p:nvPr/>
        </p:nvCxnSpPr>
        <p:spPr>
          <a:xfrm>
            <a:off x="2667000" y="2892819"/>
            <a:ext cx="995363" cy="476250"/>
          </a:xfrm>
          <a:prstGeom prst="line">
            <a:avLst/>
          </a:prstGeom>
          <a:ln cap="rnd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B8162159-F990-4B83-B1ED-B71983DC26AC}"/>
              </a:ext>
            </a:extLst>
          </p:cNvPr>
          <p:cNvSpPr/>
          <p:nvPr/>
        </p:nvSpPr>
        <p:spPr>
          <a:xfrm>
            <a:off x="3579199" y="3283345"/>
            <a:ext cx="133350" cy="1333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F21B15B-18F0-404B-A4D9-CF02D6672999}"/>
              </a:ext>
            </a:extLst>
          </p:cNvPr>
          <p:cNvSpPr txBox="1"/>
          <p:nvPr/>
        </p:nvSpPr>
        <p:spPr>
          <a:xfrm>
            <a:off x="523876" y="2523487"/>
            <a:ext cx="2179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We Don’t Eat the Box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E27833-6AE7-4490-ACA8-634D7BF527E7}"/>
              </a:ext>
            </a:extLst>
          </p:cNvPr>
          <p:cNvSpPr txBox="1"/>
          <p:nvPr/>
        </p:nvSpPr>
        <p:spPr>
          <a:xfrm>
            <a:off x="523876" y="2955030"/>
            <a:ext cx="1514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It’s disgusting.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EF40E82-75AF-4C36-BE82-CD0B838F564A}"/>
              </a:ext>
            </a:extLst>
          </p:cNvPr>
          <p:cNvCxnSpPr>
            <a:cxnSpLocks/>
          </p:cNvCxnSpPr>
          <p:nvPr/>
        </p:nvCxnSpPr>
        <p:spPr>
          <a:xfrm flipV="1">
            <a:off x="1212916" y="4325905"/>
            <a:ext cx="1966913" cy="14287"/>
          </a:xfrm>
          <a:prstGeom prst="line">
            <a:avLst/>
          </a:prstGeom>
          <a:ln cap="rnd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D704978-A488-43B5-8D13-A641FA7B8F5F}"/>
              </a:ext>
            </a:extLst>
          </p:cNvPr>
          <p:cNvCxnSpPr>
            <a:cxnSpLocks/>
          </p:cNvCxnSpPr>
          <p:nvPr/>
        </p:nvCxnSpPr>
        <p:spPr>
          <a:xfrm flipV="1">
            <a:off x="3179829" y="4042297"/>
            <a:ext cx="1622412" cy="285751"/>
          </a:xfrm>
          <a:prstGeom prst="line">
            <a:avLst/>
          </a:prstGeom>
          <a:ln cap="rnd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FB49C377-E263-47FC-9ECC-AF19F9C12794}"/>
              </a:ext>
            </a:extLst>
          </p:cNvPr>
          <p:cNvSpPr/>
          <p:nvPr/>
        </p:nvSpPr>
        <p:spPr>
          <a:xfrm>
            <a:off x="4728243" y="3954429"/>
            <a:ext cx="133350" cy="1333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DB2D5B6-174D-4FD1-BD9D-A9A150032FE9}"/>
              </a:ext>
            </a:extLst>
          </p:cNvPr>
          <p:cNvSpPr txBox="1"/>
          <p:nvPr/>
        </p:nvSpPr>
        <p:spPr>
          <a:xfrm>
            <a:off x="1122429" y="3970860"/>
            <a:ext cx="1357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We Eat Pizza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C718CB7-F8D1-4195-901B-86FD1D2BB6E0}"/>
              </a:ext>
            </a:extLst>
          </p:cNvPr>
          <p:cNvSpPr txBox="1"/>
          <p:nvPr/>
        </p:nvSpPr>
        <p:spPr>
          <a:xfrm>
            <a:off x="1127192" y="4340192"/>
            <a:ext cx="15758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But without the box, the pizzas would be disgusting.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81F65D4-8811-4C7C-9370-9FFB690657BE}"/>
              </a:ext>
            </a:extLst>
          </p:cNvPr>
          <p:cNvCxnSpPr>
            <a:cxnSpLocks/>
          </p:cNvCxnSpPr>
          <p:nvPr/>
        </p:nvCxnSpPr>
        <p:spPr>
          <a:xfrm flipH="1">
            <a:off x="9463088" y="4680982"/>
            <a:ext cx="1104900" cy="1"/>
          </a:xfrm>
          <a:prstGeom prst="line">
            <a:avLst/>
          </a:prstGeom>
          <a:ln cap="rnd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0D3EF36-CFD1-4353-B6BE-50AEE339ED21}"/>
              </a:ext>
            </a:extLst>
          </p:cNvPr>
          <p:cNvCxnSpPr>
            <a:cxnSpLocks/>
            <a:endCxn id="24" idx="5"/>
          </p:cNvCxnSpPr>
          <p:nvPr/>
        </p:nvCxnSpPr>
        <p:spPr>
          <a:xfrm flipH="1" flipV="1">
            <a:off x="7857961" y="4505605"/>
            <a:ext cx="1605127" cy="175377"/>
          </a:xfrm>
          <a:prstGeom prst="line">
            <a:avLst/>
          </a:prstGeom>
          <a:ln cap="rnd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9442696C-9BC0-478B-9CA9-E9EE6FB12287}"/>
              </a:ext>
            </a:extLst>
          </p:cNvPr>
          <p:cNvSpPr/>
          <p:nvPr/>
        </p:nvSpPr>
        <p:spPr>
          <a:xfrm>
            <a:off x="7744140" y="4391784"/>
            <a:ext cx="133350" cy="1333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FD8137D-08BF-449C-AE7B-0500735A5E83}"/>
              </a:ext>
            </a:extLst>
          </p:cNvPr>
          <p:cNvSpPr txBox="1"/>
          <p:nvPr/>
        </p:nvSpPr>
        <p:spPr>
          <a:xfrm>
            <a:off x="9836642" y="4325937"/>
            <a:ext cx="821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Details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0D60AED-8345-4913-BD01-097112D373CB}"/>
              </a:ext>
            </a:extLst>
          </p:cNvPr>
          <p:cNvSpPr txBox="1"/>
          <p:nvPr/>
        </p:nvSpPr>
        <p:spPr>
          <a:xfrm>
            <a:off x="9524999" y="4693126"/>
            <a:ext cx="12084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Boxes tell us about the pizza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19108DC-831E-4879-A640-53B4FCF9C7A9}"/>
              </a:ext>
            </a:extLst>
          </p:cNvPr>
          <p:cNvCxnSpPr>
            <a:cxnSpLocks/>
          </p:cNvCxnSpPr>
          <p:nvPr/>
        </p:nvCxnSpPr>
        <p:spPr>
          <a:xfrm flipH="1">
            <a:off x="9282944" y="2150695"/>
            <a:ext cx="1569266" cy="0"/>
          </a:xfrm>
          <a:prstGeom prst="line">
            <a:avLst/>
          </a:prstGeom>
          <a:ln cap="rnd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7DB3AE7-E4CD-4EDA-8372-16564775FA28}"/>
              </a:ext>
            </a:extLst>
          </p:cNvPr>
          <p:cNvCxnSpPr>
            <a:cxnSpLocks/>
            <a:endCxn id="31" idx="6"/>
          </p:cNvCxnSpPr>
          <p:nvPr/>
        </p:nvCxnSpPr>
        <p:spPr>
          <a:xfrm flipH="1">
            <a:off x="8220183" y="2150695"/>
            <a:ext cx="1079902" cy="115497"/>
          </a:xfrm>
          <a:prstGeom prst="line">
            <a:avLst/>
          </a:prstGeom>
          <a:ln cap="rnd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6FFE47B9-57C8-4E04-91FB-14709991813A}"/>
              </a:ext>
            </a:extLst>
          </p:cNvPr>
          <p:cNvSpPr/>
          <p:nvPr/>
        </p:nvSpPr>
        <p:spPr>
          <a:xfrm>
            <a:off x="8086833" y="2199517"/>
            <a:ext cx="133350" cy="1333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BA67ACD-6A40-4ED1-9EF4-C8F06D2CA166}"/>
              </a:ext>
            </a:extLst>
          </p:cNvPr>
          <p:cNvSpPr txBox="1"/>
          <p:nvPr/>
        </p:nvSpPr>
        <p:spPr>
          <a:xfrm>
            <a:off x="9656498" y="1795649"/>
            <a:ext cx="1195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Separation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4ED2E01-78B9-4E9E-97D7-97336255BDE0}"/>
              </a:ext>
            </a:extLst>
          </p:cNvPr>
          <p:cNvSpPr txBox="1"/>
          <p:nvPr/>
        </p:nvSpPr>
        <p:spPr>
          <a:xfrm>
            <a:off x="9463088" y="2162838"/>
            <a:ext cx="14167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Boxes tell us where each pizza starts and ends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1D2CAB9-EF2E-4B5B-B20A-806B6DD60F42}"/>
              </a:ext>
            </a:extLst>
          </p:cNvPr>
          <p:cNvSpPr txBox="1"/>
          <p:nvPr/>
        </p:nvSpPr>
        <p:spPr>
          <a:xfrm>
            <a:off x="0" y="250222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Pizza Comes in a Box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B8CE06AF-2806-4107-95D9-AAC286CC343B}"/>
              </a:ext>
            </a:extLst>
          </p:cNvPr>
          <p:cNvGrpSpPr/>
          <p:nvPr/>
        </p:nvGrpSpPr>
        <p:grpSpPr>
          <a:xfrm>
            <a:off x="3766877" y="629685"/>
            <a:ext cx="4498072" cy="297874"/>
            <a:chOff x="3971469" y="624781"/>
            <a:chExt cx="4498072" cy="297874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6E0AC31-61D0-4CE2-AA3B-3C6978E8704A}"/>
                </a:ext>
              </a:extLst>
            </p:cNvPr>
            <p:cNvCxnSpPr/>
            <p:nvPr/>
          </p:nvCxnSpPr>
          <p:spPr>
            <a:xfrm>
              <a:off x="5170031" y="773442"/>
              <a:ext cx="2057400" cy="0"/>
            </a:xfrm>
            <a:prstGeom prst="line">
              <a:avLst/>
            </a:prstGeom>
            <a:ln cap="rnd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B388F3BF-FB37-4435-8519-443F06647178}"/>
                </a:ext>
              </a:extLst>
            </p:cNvPr>
            <p:cNvCxnSpPr>
              <a:cxnSpLocks/>
            </p:cNvCxnSpPr>
            <p:nvPr/>
          </p:nvCxnSpPr>
          <p:spPr>
            <a:xfrm>
              <a:off x="7349270" y="697242"/>
              <a:ext cx="1027511" cy="0"/>
            </a:xfrm>
            <a:prstGeom prst="line">
              <a:avLst/>
            </a:prstGeom>
            <a:ln cap="rnd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EC5F7052-9710-4CD3-8A81-EEE0E9A724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27431" y="697242"/>
              <a:ext cx="121839" cy="76200"/>
            </a:xfrm>
            <a:prstGeom prst="line">
              <a:avLst/>
            </a:prstGeom>
            <a:ln cap="rnd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C86B609C-3E9D-4EA1-9D7B-7AD108C8C57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192" y="773442"/>
              <a:ext cx="121839" cy="76200"/>
            </a:xfrm>
            <a:prstGeom prst="line">
              <a:avLst/>
            </a:prstGeom>
            <a:ln cap="rnd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0D690C07-0109-4CEC-B0CC-434EED60891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21655" y="849642"/>
              <a:ext cx="1026537" cy="11668"/>
            </a:xfrm>
            <a:prstGeom prst="line">
              <a:avLst/>
            </a:prstGeom>
            <a:ln cap="rnd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EEA3A56A-D77B-4804-9467-3C2325189A39}"/>
                </a:ext>
              </a:extLst>
            </p:cNvPr>
            <p:cNvSpPr/>
            <p:nvPr/>
          </p:nvSpPr>
          <p:spPr>
            <a:xfrm>
              <a:off x="3971469" y="789305"/>
              <a:ext cx="133350" cy="13335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i="1" dirty="0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488A40C9-3C11-477D-B0FB-19648893F367}"/>
                </a:ext>
              </a:extLst>
            </p:cNvPr>
            <p:cNvSpPr/>
            <p:nvPr/>
          </p:nvSpPr>
          <p:spPr>
            <a:xfrm>
              <a:off x="8336191" y="624781"/>
              <a:ext cx="133350" cy="13335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944281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5CCCBFA1-FDCD-4E57-81CE-6E0F8D7901B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4E8AFC8-18F4-477F-BD68-896A4DCF3D0A}"/>
              </a:ext>
            </a:extLst>
          </p:cNvPr>
          <p:cNvSpPr txBox="1"/>
          <p:nvPr/>
        </p:nvSpPr>
        <p:spPr>
          <a:xfrm>
            <a:off x="3995759" y="1444894"/>
            <a:ext cx="6095296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&lt;!DOCTYPE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&lt;html&gt;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&lt;head&gt;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&lt;meta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charset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'utf-8'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&lt;meta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http-</a:t>
            </a:r>
            <a:r>
              <a:rPr lang="en-US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equiv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'X-UA-Compatible'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'IE=edge'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&lt;title&gt;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Page Title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&lt;/title&gt;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&lt;meta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'viewport'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'width=device-width, initial-scale=1'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&lt;/head&gt;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&lt;body&gt;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This is the part you can see.</a:t>
            </a: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&lt;/body&gt;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&lt;/html&gt;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37595DA-6D53-45A0-9254-830836053E7D}"/>
              </a:ext>
            </a:extLst>
          </p:cNvPr>
          <p:cNvCxnSpPr>
            <a:cxnSpLocks/>
          </p:cNvCxnSpPr>
          <p:nvPr/>
        </p:nvCxnSpPr>
        <p:spPr>
          <a:xfrm>
            <a:off x="1878033" y="1149192"/>
            <a:ext cx="1594494" cy="0"/>
          </a:xfrm>
          <a:prstGeom prst="line">
            <a:avLst/>
          </a:prstGeom>
          <a:ln cap="rnd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19ADC1C-0558-439F-A333-9AA3CEA1B859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3472527" y="1149192"/>
            <a:ext cx="517210" cy="441052"/>
          </a:xfrm>
          <a:prstGeom prst="line">
            <a:avLst/>
          </a:prstGeom>
          <a:ln cap="rnd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B8162159-F990-4B83-B1ED-B71983DC26AC}"/>
              </a:ext>
            </a:extLst>
          </p:cNvPr>
          <p:cNvSpPr/>
          <p:nvPr/>
        </p:nvSpPr>
        <p:spPr>
          <a:xfrm>
            <a:off x="3970208" y="1570715"/>
            <a:ext cx="133350" cy="1333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F21B15B-18F0-404B-A4D9-CF02D6672999}"/>
              </a:ext>
            </a:extLst>
          </p:cNvPr>
          <p:cNvSpPr txBox="1"/>
          <p:nvPr/>
        </p:nvSpPr>
        <p:spPr>
          <a:xfrm>
            <a:off x="2024718" y="834045"/>
            <a:ext cx="1301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Version Info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E27833-6AE7-4490-ACA8-634D7BF527E7}"/>
              </a:ext>
            </a:extLst>
          </p:cNvPr>
          <p:cNvSpPr txBox="1"/>
          <p:nvPr/>
        </p:nvSpPr>
        <p:spPr>
          <a:xfrm>
            <a:off x="2045509" y="1222511"/>
            <a:ext cx="13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is this?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EF40E82-75AF-4C36-BE82-CD0B838F564A}"/>
              </a:ext>
            </a:extLst>
          </p:cNvPr>
          <p:cNvCxnSpPr>
            <a:cxnSpLocks/>
          </p:cNvCxnSpPr>
          <p:nvPr/>
        </p:nvCxnSpPr>
        <p:spPr>
          <a:xfrm flipV="1">
            <a:off x="1920834" y="3033603"/>
            <a:ext cx="1415320" cy="1"/>
          </a:xfrm>
          <a:prstGeom prst="line">
            <a:avLst/>
          </a:prstGeom>
          <a:ln cap="rnd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D704978-A488-43B5-8D13-A641FA7B8F5F}"/>
              </a:ext>
            </a:extLst>
          </p:cNvPr>
          <p:cNvCxnSpPr>
            <a:cxnSpLocks/>
            <a:endCxn id="17" idx="3"/>
          </p:cNvCxnSpPr>
          <p:nvPr/>
        </p:nvCxnSpPr>
        <p:spPr>
          <a:xfrm flipV="1">
            <a:off x="3345332" y="1996043"/>
            <a:ext cx="696908" cy="1035961"/>
          </a:xfrm>
          <a:prstGeom prst="line">
            <a:avLst/>
          </a:prstGeom>
          <a:ln cap="rnd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FB49C377-E263-47FC-9ECC-AF19F9C12794}"/>
              </a:ext>
            </a:extLst>
          </p:cNvPr>
          <p:cNvSpPr/>
          <p:nvPr/>
        </p:nvSpPr>
        <p:spPr>
          <a:xfrm>
            <a:off x="4022711" y="1882222"/>
            <a:ext cx="133350" cy="1333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DB2D5B6-174D-4FD1-BD9D-A9A150032FE9}"/>
              </a:ext>
            </a:extLst>
          </p:cNvPr>
          <p:cNvSpPr txBox="1"/>
          <p:nvPr/>
        </p:nvSpPr>
        <p:spPr>
          <a:xfrm>
            <a:off x="1830347" y="2664271"/>
            <a:ext cx="632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Start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C718CB7-F8D1-4195-901B-86FD1D2BB6E0}"/>
              </a:ext>
            </a:extLst>
          </p:cNvPr>
          <p:cNvSpPr txBox="1"/>
          <p:nvPr/>
        </p:nvSpPr>
        <p:spPr>
          <a:xfrm>
            <a:off x="1835110" y="3033603"/>
            <a:ext cx="15758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Where do we begin?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81F65D4-8811-4C7C-9370-9FFB690657BE}"/>
              </a:ext>
            </a:extLst>
          </p:cNvPr>
          <p:cNvCxnSpPr>
            <a:cxnSpLocks/>
          </p:cNvCxnSpPr>
          <p:nvPr/>
        </p:nvCxnSpPr>
        <p:spPr>
          <a:xfrm flipH="1">
            <a:off x="9463088" y="4680982"/>
            <a:ext cx="1104900" cy="1"/>
          </a:xfrm>
          <a:prstGeom prst="line">
            <a:avLst/>
          </a:prstGeom>
          <a:ln cap="rnd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0D3EF36-CFD1-4353-B6BE-50AEE339ED21}"/>
              </a:ext>
            </a:extLst>
          </p:cNvPr>
          <p:cNvCxnSpPr>
            <a:cxnSpLocks/>
            <a:endCxn id="24" idx="6"/>
          </p:cNvCxnSpPr>
          <p:nvPr/>
        </p:nvCxnSpPr>
        <p:spPr>
          <a:xfrm flipH="1" flipV="1">
            <a:off x="7966763" y="4617737"/>
            <a:ext cx="1475587" cy="63245"/>
          </a:xfrm>
          <a:prstGeom prst="line">
            <a:avLst/>
          </a:prstGeom>
          <a:ln cap="rnd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9442696C-9BC0-478B-9CA9-E9EE6FB12287}"/>
              </a:ext>
            </a:extLst>
          </p:cNvPr>
          <p:cNvSpPr/>
          <p:nvPr/>
        </p:nvSpPr>
        <p:spPr>
          <a:xfrm>
            <a:off x="7833413" y="4551062"/>
            <a:ext cx="133350" cy="1333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FD8137D-08BF-449C-AE7B-0500735A5E83}"/>
              </a:ext>
            </a:extLst>
          </p:cNvPr>
          <p:cNvSpPr txBox="1"/>
          <p:nvPr/>
        </p:nvSpPr>
        <p:spPr>
          <a:xfrm>
            <a:off x="9836642" y="4325937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Body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0D60AED-8345-4913-BD01-097112D373CB}"/>
              </a:ext>
            </a:extLst>
          </p:cNvPr>
          <p:cNvSpPr txBox="1"/>
          <p:nvPr/>
        </p:nvSpPr>
        <p:spPr>
          <a:xfrm>
            <a:off x="9316751" y="4693126"/>
            <a:ext cx="14167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The part the user actually “consumes.”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19108DC-831E-4879-A640-53B4FCF9C7A9}"/>
              </a:ext>
            </a:extLst>
          </p:cNvPr>
          <p:cNvCxnSpPr>
            <a:cxnSpLocks/>
          </p:cNvCxnSpPr>
          <p:nvPr/>
        </p:nvCxnSpPr>
        <p:spPr>
          <a:xfrm flipH="1">
            <a:off x="9687060" y="1846477"/>
            <a:ext cx="1569266" cy="0"/>
          </a:xfrm>
          <a:prstGeom prst="line">
            <a:avLst/>
          </a:prstGeom>
          <a:ln cap="rnd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7DB3AE7-E4CD-4EDA-8372-16564775FA28}"/>
              </a:ext>
            </a:extLst>
          </p:cNvPr>
          <p:cNvCxnSpPr>
            <a:cxnSpLocks/>
            <a:endCxn id="31" idx="6"/>
          </p:cNvCxnSpPr>
          <p:nvPr/>
        </p:nvCxnSpPr>
        <p:spPr>
          <a:xfrm flipH="1">
            <a:off x="7137929" y="1846477"/>
            <a:ext cx="2555571" cy="754702"/>
          </a:xfrm>
          <a:prstGeom prst="line">
            <a:avLst/>
          </a:prstGeom>
          <a:ln cap="rnd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6FFE47B9-57C8-4E04-91FB-14709991813A}"/>
              </a:ext>
            </a:extLst>
          </p:cNvPr>
          <p:cNvSpPr/>
          <p:nvPr/>
        </p:nvSpPr>
        <p:spPr>
          <a:xfrm>
            <a:off x="7004579" y="2534504"/>
            <a:ext cx="133350" cy="1333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BA67ACD-6A40-4ED1-9EF4-C8F06D2CA166}"/>
              </a:ext>
            </a:extLst>
          </p:cNvPr>
          <p:cNvSpPr txBox="1"/>
          <p:nvPr/>
        </p:nvSpPr>
        <p:spPr>
          <a:xfrm>
            <a:off x="10060614" y="1491431"/>
            <a:ext cx="1187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Meta-Data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4ED2E01-78B9-4E9E-97D7-97336255BDE0}"/>
              </a:ext>
            </a:extLst>
          </p:cNvPr>
          <p:cNvSpPr txBox="1"/>
          <p:nvPr/>
        </p:nvSpPr>
        <p:spPr>
          <a:xfrm>
            <a:off x="9867204" y="1858620"/>
            <a:ext cx="14167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Information about the content.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1D2CAB9-EF2E-4B5B-B20A-806B6DD60F42}"/>
              </a:ext>
            </a:extLst>
          </p:cNvPr>
          <p:cNvSpPr txBox="1"/>
          <p:nvPr/>
        </p:nvSpPr>
        <p:spPr>
          <a:xfrm>
            <a:off x="0" y="250222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Protocols are like [Pizza] Boxes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B8CE06AF-2806-4107-95D9-AAC286CC343B}"/>
              </a:ext>
            </a:extLst>
          </p:cNvPr>
          <p:cNvGrpSpPr/>
          <p:nvPr/>
        </p:nvGrpSpPr>
        <p:grpSpPr>
          <a:xfrm>
            <a:off x="3766877" y="629685"/>
            <a:ext cx="4498072" cy="297874"/>
            <a:chOff x="3971469" y="624781"/>
            <a:chExt cx="4498072" cy="297874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6E0AC31-61D0-4CE2-AA3B-3C6978E8704A}"/>
                </a:ext>
              </a:extLst>
            </p:cNvPr>
            <p:cNvCxnSpPr/>
            <p:nvPr/>
          </p:nvCxnSpPr>
          <p:spPr>
            <a:xfrm>
              <a:off x="5170031" y="773442"/>
              <a:ext cx="2057400" cy="0"/>
            </a:xfrm>
            <a:prstGeom prst="line">
              <a:avLst/>
            </a:prstGeom>
            <a:ln cap="rnd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B388F3BF-FB37-4435-8519-443F06647178}"/>
                </a:ext>
              </a:extLst>
            </p:cNvPr>
            <p:cNvCxnSpPr>
              <a:cxnSpLocks/>
            </p:cNvCxnSpPr>
            <p:nvPr/>
          </p:nvCxnSpPr>
          <p:spPr>
            <a:xfrm>
              <a:off x="7349270" y="697242"/>
              <a:ext cx="1027511" cy="0"/>
            </a:xfrm>
            <a:prstGeom prst="line">
              <a:avLst/>
            </a:prstGeom>
            <a:ln cap="rnd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EC5F7052-9710-4CD3-8A81-EEE0E9A724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27431" y="697242"/>
              <a:ext cx="121839" cy="76200"/>
            </a:xfrm>
            <a:prstGeom prst="line">
              <a:avLst/>
            </a:prstGeom>
            <a:ln cap="rnd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C86B609C-3E9D-4EA1-9D7B-7AD108C8C57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192" y="773442"/>
              <a:ext cx="121839" cy="76200"/>
            </a:xfrm>
            <a:prstGeom prst="line">
              <a:avLst/>
            </a:prstGeom>
            <a:ln cap="rnd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0D690C07-0109-4CEC-B0CC-434EED60891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21655" y="849642"/>
              <a:ext cx="1026537" cy="11668"/>
            </a:xfrm>
            <a:prstGeom prst="line">
              <a:avLst/>
            </a:prstGeom>
            <a:ln cap="rnd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EEA3A56A-D77B-4804-9467-3C2325189A39}"/>
                </a:ext>
              </a:extLst>
            </p:cNvPr>
            <p:cNvSpPr/>
            <p:nvPr/>
          </p:nvSpPr>
          <p:spPr>
            <a:xfrm>
              <a:off x="3971469" y="789305"/>
              <a:ext cx="133350" cy="13335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i="1" dirty="0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488A40C9-3C11-477D-B0FB-19648893F367}"/>
                </a:ext>
              </a:extLst>
            </p:cNvPr>
            <p:cNvSpPr/>
            <p:nvPr/>
          </p:nvSpPr>
          <p:spPr>
            <a:xfrm>
              <a:off x="8336191" y="624781"/>
              <a:ext cx="133350" cy="13335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i="1" dirty="0"/>
            </a:p>
          </p:txBody>
        </p:sp>
      </p:grp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960A732-7D82-4432-825E-DCAFE0FE2334}"/>
              </a:ext>
            </a:extLst>
          </p:cNvPr>
          <p:cNvCxnSpPr>
            <a:cxnSpLocks/>
          </p:cNvCxnSpPr>
          <p:nvPr/>
        </p:nvCxnSpPr>
        <p:spPr>
          <a:xfrm>
            <a:off x="1913778" y="4657266"/>
            <a:ext cx="1594494" cy="0"/>
          </a:xfrm>
          <a:prstGeom prst="line">
            <a:avLst/>
          </a:prstGeom>
          <a:ln cap="rnd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9EA4A6AC-0213-4354-98AC-DD79623B7615}"/>
              </a:ext>
            </a:extLst>
          </p:cNvPr>
          <p:cNvCxnSpPr>
            <a:cxnSpLocks/>
            <a:endCxn id="53" idx="1"/>
          </p:cNvCxnSpPr>
          <p:nvPr/>
        </p:nvCxnSpPr>
        <p:spPr>
          <a:xfrm>
            <a:off x="3508272" y="4657266"/>
            <a:ext cx="517210" cy="441052"/>
          </a:xfrm>
          <a:prstGeom prst="line">
            <a:avLst/>
          </a:prstGeom>
          <a:ln cap="rnd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D09B7019-2E0F-495A-940B-EFC415D75B5C}"/>
              </a:ext>
            </a:extLst>
          </p:cNvPr>
          <p:cNvSpPr/>
          <p:nvPr/>
        </p:nvSpPr>
        <p:spPr>
          <a:xfrm>
            <a:off x="4005953" y="5078789"/>
            <a:ext cx="133350" cy="1333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D1212CE-5918-4296-AFDE-C8957B579882}"/>
              </a:ext>
            </a:extLst>
          </p:cNvPr>
          <p:cNvSpPr txBox="1"/>
          <p:nvPr/>
        </p:nvSpPr>
        <p:spPr>
          <a:xfrm>
            <a:off x="2060463" y="4342119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End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5A4BF76-C8F0-4A37-9405-906DADA9FA8E}"/>
              </a:ext>
            </a:extLst>
          </p:cNvPr>
          <p:cNvSpPr txBox="1"/>
          <p:nvPr/>
        </p:nvSpPr>
        <p:spPr>
          <a:xfrm>
            <a:off x="1900865" y="4693126"/>
            <a:ext cx="14478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Crucial! Where do we stop?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03665B2-CB9D-404E-AC67-382951C4EBA0}"/>
              </a:ext>
            </a:extLst>
          </p:cNvPr>
          <p:cNvSpPr txBox="1"/>
          <p:nvPr/>
        </p:nvSpPr>
        <p:spPr>
          <a:xfrm>
            <a:off x="4367903" y="6103239"/>
            <a:ext cx="60966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http://www.evolutionoftheweb.com/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1813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5CCCBFA1-FDCD-4E57-81CE-6E0F8D7901B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1D2CAB9-EF2E-4B5B-B20A-806B6DD60F42}"/>
              </a:ext>
            </a:extLst>
          </p:cNvPr>
          <p:cNvSpPr txBox="1"/>
          <p:nvPr/>
        </p:nvSpPr>
        <p:spPr>
          <a:xfrm>
            <a:off x="3397135" y="250222"/>
            <a:ext cx="53977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HTTP Protocol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B8CE06AF-2806-4107-95D9-AAC286CC343B}"/>
              </a:ext>
            </a:extLst>
          </p:cNvPr>
          <p:cNvGrpSpPr/>
          <p:nvPr/>
        </p:nvGrpSpPr>
        <p:grpSpPr>
          <a:xfrm>
            <a:off x="3766877" y="629685"/>
            <a:ext cx="4498072" cy="297874"/>
            <a:chOff x="3971469" y="624781"/>
            <a:chExt cx="4498072" cy="297874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6E0AC31-61D0-4CE2-AA3B-3C6978E8704A}"/>
                </a:ext>
              </a:extLst>
            </p:cNvPr>
            <p:cNvCxnSpPr/>
            <p:nvPr/>
          </p:nvCxnSpPr>
          <p:spPr>
            <a:xfrm>
              <a:off x="5170031" y="773442"/>
              <a:ext cx="2057400" cy="0"/>
            </a:xfrm>
            <a:prstGeom prst="line">
              <a:avLst/>
            </a:prstGeom>
            <a:ln cap="rnd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B388F3BF-FB37-4435-8519-443F06647178}"/>
                </a:ext>
              </a:extLst>
            </p:cNvPr>
            <p:cNvCxnSpPr>
              <a:cxnSpLocks/>
            </p:cNvCxnSpPr>
            <p:nvPr/>
          </p:nvCxnSpPr>
          <p:spPr>
            <a:xfrm>
              <a:off x="7349270" y="697242"/>
              <a:ext cx="1027511" cy="0"/>
            </a:xfrm>
            <a:prstGeom prst="line">
              <a:avLst/>
            </a:prstGeom>
            <a:ln cap="rnd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EC5F7052-9710-4CD3-8A81-EEE0E9A724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27431" y="697242"/>
              <a:ext cx="121839" cy="76200"/>
            </a:xfrm>
            <a:prstGeom prst="line">
              <a:avLst/>
            </a:prstGeom>
            <a:ln cap="rnd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C86B609C-3E9D-4EA1-9D7B-7AD108C8C57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192" y="773442"/>
              <a:ext cx="121839" cy="76200"/>
            </a:xfrm>
            <a:prstGeom prst="line">
              <a:avLst/>
            </a:prstGeom>
            <a:ln cap="rnd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0D690C07-0109-4CEC-B0CC-434EED60891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21655" y="849642"/>
              <a:ext cx="1026537" cy="11668"/>
            </a:xfrm>
            <a:prstGeom prst="line">
              <a:avLst/>
            </a:prstGeom>
            <a:ln cap="rnd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EEA3A56A-D77B-4804-9467-3C2325189A39}"/>
                </a:ext>
              </a:extLst>
            </p:cNvPr>
            <p:cNvSpPr/>
            <p:nvPr/>
          </p:nvSpPr>
          <p:spPr>
            <a:xfrm>
              <a:off x="3971469" y="789305"/>
              <a:ext cx="133350" cy="13335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i="1" dirty="0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488A40C9-3C11-477D-B0FB-19648893F367}"/>
                </a:ext>
              </a:extLst>
            </p:cNvPr>
            <p:cNvSpPr/>
            <p:nvPr/>
          </p:nvSpPr>
          <p:spPr>
            <a:xfrm>
              <a:off x="8336191" y="624781"/>
              <a:ext cx="133350" cy="13335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i="1" dirty="0"/>
            </a:p>
          </p:txBody>
        </p:sp>
      </p:grp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25262E2C-1ED4-4592-819F-F68D340EF5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7604492"/>
              </p:ext>
            </p:extLst>
          </p:nvPr>
        </p:nvGraphicFramePr>
        <p:xfrm>
          <a:off x="674255" y="1552537"/>
          <a:ext cx="2584335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84335">
                  <a:extLst>
                    <a:ext uri="{9D8B030D-6E8A-4147-A177-3AD203B41FA5}">
                      <a16:colId xmlns:a16="http://schemas.microsoft.com/office/drawing/2014/main" val="11976849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Request Line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2679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Header Line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7827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3964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Header Line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7550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Blank Line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3911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[Optional] Body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6285929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4EC0F55-3B82-4A06-BE70-9ED50A1637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5021248"/>
              </p:ext>
            </p:extLst>
          </p:nvPr>
        </p:nvGraphicFramePr>
        <p:xfrm>
          <a:off x="674255" y="4505705"/>
          <a:ext cx="2584335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84335">
                  <a:extLst>
                    <a:ext uri="{9D8B030D-6E8A-4147-A177-3AD203B41FA5}">
                      <a16:colId xmlns:a16="http://schemas.microsoft.com/office/drawing/2014/main" val="11976849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Response Line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2679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Header Line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7827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3964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Header Line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7550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Blank Line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3911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[Optional] Body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6285929"/>
                  </a:ext>
                </a:extLst>
              </a:tr>
            </a:tbl>
          </a:graphicData>
        </a:graphic>
      </p:graphicFrame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FFA52737-88CD-4DA6-B9AA-7282386265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8957231"/>
              </p:ext>
            </p:extLst>
          </p:nvPr>
        </p:nvGraphicFramePr>
        <p:xfrm>
          <a:off x="3568931" y="1152905"/>
          <a:ext cx="4562669" cy="557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62669">
                  <a:extLst>
                    <a:ext uri="{9D8B030D-6E8A-4147-A177-3AD203B41FA5}">
                      <a16:colId xmlns:a16="http://schemas.microsoft.com/office/drawing/2014/main" val="1428292851"/>
                    </a:ext>
                  </a:extLst>
                </a:gridCol>
              </a:tblGrid>
              <a:tr h="665480">
                <a:tc>
                  <a:txBody>
                    <a:bodyPr/>
                    <a:lstStyle/>
                    <a:p>
                      <a:pPr algn="ctr"/>
                      <a:r>
                        <a:rPr lang="en-US" sz="1800" b="0" u="sng" dirty="0"/>
                        <a:t>Request Line</a:t>
                      </a:r>
                    </a:p>
                    <a:p>
                      <a:pPr algn="ctr"/>
                      <a:r>
                        <a:rPr lang="en-US" sz="1800" b="0" dirty="0"/>
                        <a:t>&lt;METHOD&gt; &lt;URL&gt; &lt;VERSION&gt;</a:t>
                      </a:r>
                    </a:p>
                    <a:p>
                      <a:pPr algn="ctr"/>
                      <a:r>
                        <a:rPr lang="en-US" sz="1800" b="0" dirty="0"/>
                        <a:t>GET /index.html HTTP/1.1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4297312"/>
                  </a:ext>
                </a:extLst>
              </a:tr>
              <a:tr h="2994659">
                <a:tc>
                  <a:txBody>
                    <a:bodyPr/>
                    <a:lstStyle/>
                    <a:p>
                      <a:r>
                        <a:rPr lang="en-US" sz="1600" u="sng" dirty="0"/>
                        <a:t>Some Methods (verbs):</a:t>
                      </a:r>
                    </a:p>
                    <a:p>
                      <a:r>
                        <a:rPr lang="en-US" sz="1600" dirty="0"/>
                        <a:t>Traditional “browser” methods:</a:t>
                      </a:r>
                    </a:p>
                    <a:p>
                      <a:r>
                        <a:rPr lang="en-US" sz="1600" dirty="0"/>
                        <a:t>GET </a:t>
                      </a:r>
                    </a:p>
                    <a:p>
                      <a:r>
                        <a:rPr lang="en-US" sz="1600" dirty="0"/>
                        <a:t>POST (Request has a body)</a:t>
                      </a:r>
                    </a:p>
                    <a:p>
                      <a:r>
                        <a:rPr lang="en-US" sz="1600" dirty="0"/>
                        <a:t>HEAD (no body)</a:t>
                      </a:r>
                    </a:p>
                    <a:p>
                      <a:endParaRPr lang="en-US" sz="1600" dirty="0"/>
                    </a:p>
                    <a:p>
                      <a:r>
                        <a:rPr lang="en-US" sz="1600" dirty="0"/>
                        <a:t>API-Related (growing in popularity)</a:t>
                      </a:r>
                    </a:p>
                    <a:p>
                      <a:r>
                        <a:rPr lang="en-US" sz="1600" dirty="0"/>
                        <a:t>PUT</a:t>
                      </a:r>
                    </a:p>
                    <a:p>
                      <a:r>
                        <a:rPr lang="en-US" sz="1600" dirty="0"/>
                        <a:t>DELETE</a:t>
                      </a:r>
                    </a:p>
                    <a:p>
                      <a:r>
                        <a:rPr lang="en-US" sz="1600" dirty="0"/>
                        <a:t>PATCH</a:t>
                      </a:r>
                    </a:p>
                    <a:p>
                      <a:endParaRPr lang="en-US" sz="1600" dirty="0"/>
                    </a:p>
                    <a:p>
                      <a:r>
                        <a:rPr lang="en-US" sz="1600" u="sng" dirty="0"/>
                        <a:t>HTTP Versions</a:t>
                      </a:r>
                      <a:r>
                        <a:rPr lang="en-US" sz="1600" dirty="0"/>
                        <a:t>:</a:t>
                      </a:r>
                    </a:p>
                    <a:p>
                      <a:r>
                        <a:rPr lang="en-US" sz="1600" dirty="0"/>
                        <a:t>1.0 – Non-Persistent</a:t>
                      </a:r>
                    </a:p>
                    <a:p>
                      <a:r>
                        <a:rPr lang="en-US" sz="1600" dirty="0"/>
                        <a:t>1.1 – Persistent</a:t>
                      </a:r>
                    </a:p>
                    <a:p>
                      <a:r>
                        <a:rPr lang="en-US" sz="1600" dirty="0"/>
                        <a:t>2.0 – Major Update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116488"/>
                  </a:ext>
                </a:extLst>
              </a:tr>
              <a:tr h="879555">
                <a:tc>
                  <a:txBody>
                    <a:bodyPr/>
                    <a:lstStyle/>
                    <a:p>
                      <a:pPr algn="ctr"/>
                      <a:r>
                        <a:rPr lang="en-US" sz="1800" u="sng" dirty="0"/>
                        <a:t>Header Lines</a:t>
                      </a:r>
                    </a:p>
                    <a:p>
                      <a:pPr algn="ctr"/>
                      <a:r>
                        <a:rPr lang="en-US" sz="1800" dirty="0"/>
                        <a:t>&lt;HEADER NAME&gt;: &lt;VALUE&gt;</a:t>
                      </a:r>
                    </a:p>
                    <a:p>
                      <a:pPr algn="ctr"/>
                      <a:r>
                        <a:rPr lang="en-US" sz="1800" dirty="0"/>
                        <a:t>Host: www.example.com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2825644"/>
                  </a:ext>
                </a:extLst>
              </a:tr>
            </a:tbl>
          </a:graphicData>
        </a:graphic>
      </p:graphicFrame>
      <p:graphicFrame>
        <p:nvGraphicFramePr>
          <p:cNvPr id="9" name="Table 13">
            <a:extLst>
              <a:ext uri="{FF2B5EF4-FFF2-40B4-BE49-F238E27FC236}">
                <a16:creationId xmlns:a16="http://schemas.microsoft.com/office/drawing/2014/main" id="{4F68BA78-4ADD-4D05-94A3-5BA9CD0E2B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8210796"/>
              </p:ext>
            </p:extLst>
          </p:nvPr>
        </p:nvGraphicFramePr>
        <p:xfrm>
          <a:off x="8373606" y="1152905"/>
          <a:ext cx="3436009" cy="48571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36009">
                  <a:extLst>
                    <a:ext uri="{9D8B030D-6E8A-4147-A177-3AD203B41FA5}">
                      <a16:colId xmlns:a16="http://schemas.microsoft.com/office/drawing/2014/main" val="344962369"/>
                    </a:ext>
                  </a:extLst>
                </a:gridCol>
              </a:tblGrid>
              <a:tr h="925277">
                <a:tc>
                  <a:txBody>
                    <a:bodyPr/>
                    <a:lstStyle/>
                    <a:p>
                      <a:pPr algn="ctr"/>
                      <a:r>
                        <a:rPr lang="en-US" b="0" u="sng" dirty="0"/>
                        <a:t>Response Line</a:t>
                      </a:r>
                    </a:p>
                    <a:p>
                      <a:pPr algn="ctr"/>
                      <a:r>
                        <a:rPr lang="en-US" b="0" dirty="0"/>
                        <a:t>&lt;VERSION&gt; &lt;STATUS &gt; &lt;PHRASE&gt;</a:t>
                      </a:r>
                    </a:p>
                    <a:p>
                      <a:pPr algn="ctr"/>
                      <a:r>
                        <a:rPr lang="en-US" b="0" dirty="0"/>
                        <a:t>HTTP/1.1 200 OK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9156061"/>
                  </a:ext>
                </a:extLst>
              </a:tr>
              <a:tr h="1817928">
                <a:tc>
                  <a:txBody>
                    <a:bodyPr/>
                    <a:lstStyle/>
                    <a:p>
                      <a:r>
                        <a:rPr lang="en-US" u="sng" dirty="0"/>
                        <a:t>Common Status Codes:</a:t>
                      </a:r>
                    </a:p>
                    <a:p>
                      <a:r>
                        <a:rPr lang="en-US" dirty="0"/>
                        <a:t>2xxx: Success</a:t>
                      </a:r>
                    </a:p>
                    <a:p>
                      <a:r>
                        <a:rPr lang="en-US" dirty="0"/>
                        <a:t>200 – OK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3xx: Redirect</a:t>
                      </a:r>
                    </a:p>
                    <a:p>
                      <a:r>
                        <a:rPr lang="en-US" dirty="0"/>
                        <a:t>301 – Moved Permanently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4xx: Client Errors</a:t>
                      </a:r>
                    </a:p>
                    <a:p>
                      <a:r>
                        <a:rPr lang="en-US" dirty="0"/>
                        <a:t>400 – Bad Request (Bad API Call)</a:t>
                      </a:r>
                    </a:p>
                    <a:p>
                      <a:r>
                        <a:rPr lang="en-US" dirty="0"/>
                        <a:t>403 – Unauthorized (Bad API Call)</a:t>
                      </a:r>
                    </a:p>
                    <a:p>
                      <a:r>
                        <a:rPr lang="en-US" dirty="0"/>
                        <a:t>404 – Not Found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5xx: Server Errors</a:t>
                      </a:r>
                    </a:p>
                    <a:p>
                      <a:r>
                        <a:rPr lang="en-US" dirty="0"/>
                        <a:t>500 – Internal Server Error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636705"/>
                  </a:ext>
                </a:extLst>
              </a:tr>
            </a:tbl>
          </a:graphicData>
        </a:graphic>
      </p:graphicFrame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F9C26875-AC4A-4148-B81A-A4A8ABC00888}"/>
              </a:ext>
            </a:extLst>
          </p:cNvPr>
          <p:cNvCxnSpPr>
            <a:cxnSpLocks/>
          </p:cNvCxnSpPr>
          <p:nvPr/>
        </p:nvCxnSpPr>
        <p:spPr>
          <a:xfrm flipV="1">
            <a:off x="705308" y="1292603"/>
            <a:ext cx="2396815" cy="13201"/>
          </a:xfrm>
          <a:prstGeom prst="line">
            <a:avLst/>
          </a:prstGeom>
          <a:ln cap="rnd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7" name="Oval 56">
            <a:extLst>
              <a:ext uri="{FF2B5EF4-FFF2-40B4-BE49-F238E27FC236}">
                <a16:creationId xmlns:a16="http://schemas.microsoft.com/office/drawing/2014/main" id="{370F3CE1-9CF7-43B0-83BB-E40DAD752FE1}"/>
              </a:ext>
            </a:extLst>
          </p:cNvPr>
          <p:cNvSpPr/>
          <p:nvPr/>
        </p:nvSpPr>
        <p:spPr>
          <a:xfrm>
            <a:off x="3054497" y="1225928"/>
            <a:ext cx="133350" cy="1333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DEDC128-6118-4E0E-8088-7FED3274461A}"/>
              </a:ext>
            </a:extLst>
          </p:cNvPr>
          <p:cNvSpPr txBox="1"/>
          <p:nvPr/>
        </p:nvSpPr>
        <p:spPr>
          <a:xfrm>
            <a:off x="999233" y="929871"/>
            <a:ext cx="1487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HTTP Request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ED1B2160-03A0-4D49-B1BE-D1C45C63F2CA}"/>
              </a:ext>
            </a:extLst>
          </p:cNvPr>
          <p:cNvCxnSpPr>
            <a:cxnSpLocks/>
          </p:cNvCxnSpPr>
          <p:nvPr/>
        </p:nvCxnSpPr>
        <p:spPr>
          <a:xfrm flipV="1">
            <a:off x="705308" y="4290483"/>
            <a:ext cx="2396815" cy="13201"/>
          </a:xfrm>
          <a:prstGeom prst="line">
            <a:avLst/>
          </a:prstGeom>
          <a:ln cap="rnd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810757F7-921D-4A98-92F4-4F4FDA7E4E70}"/>
              </a:ext>
            </a:extLst>
          </p:cNvPr>
          <p:cNvSpPr/>
          <p:nvPr/>
        </p:nvSpPr>
        <p:spPr>
          <a:xfrm>
            <a:off x="3054497" y="4223808"/>
            <a:ext cx="133350" cy="1333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E802BF9-C1E0-4DB7-BF6B-15F4D273653D}"/>
              </a:ext>
            </a:extLst>
          </p:cNvPr>
          <p:cNvSpPr txBox="1"/>
          <p:nvPr/>
        </p:nvSpPr>
        <p:spPr>
          <a:xfrm>
            <a:off x="999233" y="3927751"/>
            <a:ext cx="1624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HTTP Response</a:t>
            </a:r>
          </a:p>
        </p:txBody>
      </p:sp>
    </p:spTree>
    <p:extLst>
      <p:ext uri="{BB962C8B-B14F-4D97-AF65-F5344CB8AC3E}">
        <p14:creationId xmlns:p14="http://schemas.microsoft.com/office/powerpoint/2010/main" val="200859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5CCCBFA1-FDCD-4E57-81CE-6E0F8D7901B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1D2CAB9-EF2E-4B5B-B20A-806B6DD60F42}"/>
              </a:ext>
            </a:extLst>
          </p:cNvPr>
          <p:cNvSpPr txBox="1"/>
          <p:nvPr/>
        </p:nvSpPr>
        <p:spPr>
          <a:xfrm>
            <a:off x="3397135" y="250222"/>
            <a:ext cx="53977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HTTP Protocol—Browser Example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B8CE06AF-2806-4107-95D9-AAC286CC343B}"/>
              </a:ext>
            </a:extLst>
          </p:cNvPr>
          <p:cNvGrpSpPr/>
          <p:nvPr/>
        </p:nvGrpSpPr>
        <p:grpSpPr>
          <a:xfrm>
            <a:off x="3766877" y="629685"/>
            <a:ext cx="4498072" cy="297874"/>
            <a:chOff x="3971469" y="624781"/>
            <a:chExt cx="4498072" cy="297874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6E0AC31-61D0-4CE2-AA3B-3C6978E8704A}"/>
                </a:ext>
              </a:extLst>
            </p:cNvPr>
            <p:cNvCxnSpPr/>
            <p:nvPr/>
          </p:nvCxnSpPr>
          <p:spPr>
            <a:xfrm>
              <a:off x="5170031" y="773442"/>
              <a:ext cx="2057400" cy="0"/>
            </a:xfrm>
            <a:prstGeom prst="line">
              <a:avLst/>
            </a:prstGeom>
            <a:ln cap="rnd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B388F3BF-FB37-4435-8519-443F06647178}"/>
                </a:ext>
              </a:extLst>
            </p:cNvPr>
            <p:cNvCxnSpPr>
              <a:cxnSpLocks/>
            </p:cNvCxnSpPr>
            <p:nvPr/>
          </p:nvCxnSpPr>
          <p:spPr>
            <a:xfrm>
              <a:off x="7349270" y="697242"/>
              <a:ext cx="1027511" cy="0"/>
            </a:xfrm>
            <a:prstGeom prst="line">
              <a:avLst/>
            </a:prstGeom>
            <a:ln cap="rnd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EC5F7052-9710-4CD3-8A81-EEE0E9A724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27431" y="697242"/>
              <a:ext cx="121839" cy="76200"/>
            </a:xfrm>
            <a:prstGeom prst="line">
              <a:avLst/>
            </a:prstGeom>
            <a:ln cap="rnd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C86B609C-3E9D-4EA1-9D7B-7AD108C8C57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192" y="773442"/>
              <a:ext cx="121839" cy="76200"/>
            </a:xfrm>
            <a:prstGeom prst="line">
              <a:avLst/>
            </a:prstGeom>
            <a:ln cap="rnd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0D690C07-0109-4CEC-B0CC-434EED60891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21655" y="849642"/>
              <a:ext cx="1026537" cy="11668"/>
            </a:xfrm>
            <a:prstGeom prst="line">
              <a:avLst/>
            </a:prstGeom>
            <a:ln cap="rnd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EEA3A56A-D77B-4804-9467-3C2325189A39}"/>
                </a:ext>
              </a:extLst>
            </p:cNvPr>
            <p:cNvSpPr/>
            <p:nvPr/>
          </p:nvSpPr>
          <p:spPr>
            <a:xfrm>
              <a:off x="3971469" y="789305"/>
              <a:ext cx="133350" cy="13335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i="1" dirty="0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488A40C9-3C11-477D-B0FB-19648893F367}"/>
                </a:ext>
              </a:extLst>
            </p:cNvPr>
            <p:cNvSpPr/>
            <p:nvPr/>
          </p:nvSpPr>
          <p:spPr>
            <a:xfrm>
              <a:off x="8336191" y="624781"/>
              <a:ext cx="133350" cy="13335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i="1" dirty="0"/>
            </a:p>
          </p:txBody>
        </p:sp>
      </p:grp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C1DE094-A515-4C46-95B0-ED7004F98E9A}"/>
              </a:ext>
            </a:extLst>
          </p:cNvPr>
          <p:cNvCxnSpPr>
            <a:cxnSpLocks/>
          </p:cNvCxnSpPr>
          <p:nvPr/>
        </p:nvCxnSpPr>
        <p:spPr>
          <a:xfrm>
            <a:off x="2765717" y="1606393"/>
            <a:ext cx="706810" cy="0"/>
          </a:xfrm>
          <a:prstGeom prst="line">
            <a:avLst/>
          </a:prstGeom>
          <a:ln cap="rnd">
            <a:solidFill>
              <a:schemeClr val="accent5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96CF4D9-C92A-4504-8025-24E295B0798C}"/>
              </a:ext>
            </a:extLst>
          </p:cNvPr>
          <p:cNvCxnSpPr>
            <a:cxnSpLocks/>
          </p:cNvCxnSpPr>
          <p:nvPr/>
        </p:nvCxnSpPr>
        <p:spPr>
          <a:xfrm>
            <a:off x="3472527" y="2179321"/>
            <a:ext cx="0" cy="3551178"/>
          </a:xfrm>
          <a:prstGeom prst="line">
            <a:avLst/>
          </a:prstGeom>
          <a:ln cap="rnd">
            <a:solidFill>
              <a:schemeClr val="accent5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1C325EE-7B76-4AF0-ADAA-B018B8378985}"/>
              </a:ext>
            </a:extLst>
          </p:cNvPr>
          <p:cNvSpPr txBox="1"/>
          <p:nvPr/>
        </p:nvSpPr>
        <p:spPr>
          <a:xfrm>
            <a:off x="2765717" y="1273647"/>
            <a:ext cx="78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Server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E6660A0-DC72-4F69-99A9-01A13472EC2C}"/>
              </a:ext>
            </a:extLst>
          </p:cNvPr>
          <p:cNvCxnSpPr>
            <a:cxnSpLocks/>
          </p:cNvCxnSpPr>
          <p:nvPr/>
        </p:nvCxnSpPr>
        <p:spPr>
          <a:xfrm>
            <a:off x="8896182" y="1986103"/>
            <a:ext cx="1594494" cy="0"/>
          </a:xfrm>
          <a:prstGeom prst="line">
            <a:avLst/>
          </a:prstGeom>
          <a:ln cap="rnd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368E408-A0B5-4E9E-8180-043CAF091D1B}"/>
              </a:ext>
            </a:extLst>
          </p:cNvPr>
          <p:cNvCxnSpPr>
            <a:cxnSpLocks/>
          </p:cNvCxnSpPr>
          <p:nvPr/>
        </p:nvCxnSpPr>
        <p:spPr>
          <a:xfrm>
            <a:off x="8896182" y="1986103"/>
            <a:ext cx="0" cy="4124106"/>
          </a:xfrm>
          <a:prstGeom prst="line">
            <a:avLst/>
          </a:prstGeom>
          <a:ln cap="rnd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8D4BFC4D-3BFF-45F4-AAE6-000F0223677D}"/>
              </a:ext>
            </a:extLst>
          </p:cNvPr>
          <p:cNvSpPr txBox="1"/>
          <p:nvPr/>
        </p:nvSpPr>
        <p:spPr>
          <a:xfrm>
            <a:off x="8896181" y="1675842"/>
            <a:ext cx="955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Browser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5E0242A-BBB6-4022-8718-E643E18A7F1A}"/>
              </a:ext>
            </a:extLst>
          </p:cNvPr>
          <p:cNvCxnSpPr>
            <a:cxnSpLocks/>
          </p:cNvCxnSpPr>
          <p:nvPr/>
        </p:nvCxnSpPr>
        <p:spPr>
          <a:xfrm flipH="1">
            <a:off x="3472529" y="1606393"/>
            <a:ext cx="1" cy="508308"/>
          </a:xfrm>
          <a:prstGeom prst="line">
            <a:avLst/>
          </a:prstGeom>
          <a:ln cap="rnd">
            <a:solidFill>
              <a:schemeClr val="accent5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78D0F42-3CAD-4FA2-9EC0-A26F5D10A012}"/>
              </a:ext>
            </a:extLst>
          </p:cNvPr>
          <p:cNvGrpSpPr/>
          <p:nvPr/>
        </p:nvGrpSpPr>
        <p:grpSpPr>
          <a:xfrm>
            <a:off x="3348646" y="2091220"/>
            <a:ext cx="246382" cy="98340"/>
            <a:chOff x="3348646" y="1458211"/>
            <a:chExt cx="246382" cy="98340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04525F03-8565-4498-9563-E821697E02A3}"/>
                </a:ext>
              </a:extLst>
            </p:cNvPr>
            <p:cNvGrpSpPr/>
            <p:nvPr/>
          </p:nvGrpSpPr>
          <p:grpSpPr>
            <a:xfrm>
              <a:off x="3350025" y="1458211"/>
              <a:ext cx="245003" cy="47936"/>
              <a:chOff x="3295819" y="1481939"/>
              <a:chExt cx="245003" cy="47936"/>
            </a:xfrm>
          </p:grpSpPr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5EAB472E-F78C-4A58-A357-0FD9FC29202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295819" y="1481939"/>
                <a:ext cx="101316" cy="46963"/>
              </a:xfrm>
              <a:prstGeom prst="line">
                <a:avLst/>
              </a:prstGeom>
              <a:ln cap="rnd">
                <a:solidFill>
                  <a:schemeClr val="accent5"/>
                </a:solidFill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6086C09-E0D1-446E-8EC9-6D6E0B8AA45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397135" y="1481939"/>
                <a:ext cx="39614" cy="46963"/>
              </a:xfrm>
              <a:prstGeom prst="line">
                <a:avLst/>
              </a:prstGeom>
              <a:ln cap="rnd">
                <a:solidFill>
                  <a:schemeClr val="accent5"/>
                </a:solidFill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16CE63D4-E9B1-486D-A13E-4B29A108F77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439506" y="1482912"/>
                <a:ext cx="101316" cy="46963"/>
              </a:xfrm>
              <a:prstGeom prst="line">
                <a:avLst/>
              </a:prstGeom>
              <a:ln cap="rnd">
                <a:solidFill>
                  <a:schemeClr val="accent5"/>
                </a:solidFill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71C44889-CFD7-4905-8D9F-A01CE4C3E2CE}"/>
                </a:ext>
              </a:extLst>
            </p:cNvPr>
            <p:cNvGrpSpPr/>
            <p:nvPr/>
          </p:nvGrpSpPr>
          <p:grpSpPr>
            <a:xfrm>
              <a:off x="3348646" y="1508615"/>
              <a:ext cx="245003" cy="47936"/>
              <a:chOff x="3295819" y="1481939"/>
              <a:chExt cx="245003" cy="47936"/>
            </a:xfrm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4A1E22AE-C9E6-4BA4-9540-6EF0A12B603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295819" y="1481939"/>
                <a:ext cx="101316" cy="46963"/>
              </a:xfrm>
              <a:prstGeom prst="line">
                <a:avLst/>
              </a:prstGeom>
              <a:ln cap="rnd">
                <a:solidFill>
                  <a:schemeClr val="accent5"/>
                </a:solidFill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AD8D6B39-B9FD-4E12-96E8-3B5F1E6774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397135" y="1481939"/>
                <a:ext cx="39614" cy="46963"/>
              </a:xfrm>
              <a:prstGeom prst="line">
                <a:avLst/>
              </a:prstGeom>
              <a:ln cap="rnd">
                <a:solidFill>
                  <a:schemeClr val="accent5"/>
                </a:solidFill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1237960F-66B9-4B03-B9BE-47D96937FF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439506" y="1482912"/>
                <a:ext cx="101316" cy="46963"/>
              </a:xfrm>
              <a:prstGeom prst="line">
                <a:avLst/>
              </a:prstGeom>
              <a:ln cap="rnd">
                <a:solidFill>
                  <a:schemeClr val="accent5"/>
                </a:solidFill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</p:grpSp>
      </p:grpSp>
      <p:sp>
        <p:nvSpPr>
          <p:cNvPr id="55" name="Oval 54">
            <a:extLst>
              <a:ext uri="{FF2B5EF4-FFF2-40B4-BE49-F238E27FC236}">
                <a16:creationId xmlns:a16="http://schemas.microsoft.com/office/drawing/2014/main" id="{9759FBA2-EC4A-4E24-9FDE-523D51A4910A}"/>
              </a:ext>
            </a:extLst>
          </p:cNvPr>
          <p:cNvSpPr/>
          <p:nvPr/>
        </p:nvSpPr>
        <p:spPr>
          <a:xfrm>
            <a:off x="3404755" y="1706091"/>
            <a:ext cx="133350" cy="133350"/>
          </a:xfrm>
          <a:prstGeom prst="ellipse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AABE3D2-F21F-4848-91A1-0198FA9C6B05}"/>
              </a:ext>
            </a:extLst>
          </p:cNvPr>
          <p:cNvSpPr txBox="1"/>
          <p:nvPr/>
        </p:nvSpPr>
        <p:spPr>
          <a:xfrm>
            <a:off x="1884888" y="1640696"/>
            <a:ext cx="15750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Server Opens a Socket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5B4A46F-ADA6-45C5-84B9-B791093844BB}"/>
              </a:ext>
            </a:extLst>
          </p:cNvPr>
          <p:cNvSpPr txBox="1"/>
          <p:nvPr/>
        </p:nvSpPr>
        <p:spPr>
          <a:xfrm>
            <a:off x="1385203" y="1998030"/>
            <a:ext cx="20435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Server Waits for a Connection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B2405AD0-0557-4EEC-86BB-A843346752EF}"/>
              </a:ext>
            </a:extLst>
          </p:cNvPr>
          <p:cNvCxnSpPr/>
          <p:nvPr/>
        </p:nvCxnSpPr>
        <p:spPr>
          <a:xfrm flipH="1">
            <a:off x="3467356" y="2121501"/>
            <a:ext cx="5427446" cy="632989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062BC9D5-6789-4F3E-8FF0-A7373D7E8F4C}"/>
              </a:ext>
            </a:extLst>
          </p:cNvPr>
          <p:cNvSpPr txBox="1"/>
          <p:nvPr/>
        </p:nvSpPr>
        <p:spPr>
          <a:xfrm>
            <a:off x="8847652" y="1995997"/>
            <a:ext cx="10543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6">
                    <a:lumMod val="75000"/>
                  </a:schemeClr>
                </a:solidFill>
              </a:rPr>
              <a:t>HTTP Request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ECEEC34-7521-44DC-AEE1-44BC930940A1}"/>
              </a:ext>
            </a:extLst>
          </p:cNvPr>
          <p:cNvCxnSpPr>
            <a:cxnSpLocks/>
          </p:cNvCxnSpPr>
          <p:nvPr/>
        </p:nvCxnSpPr>
        <p:spPr>
          <a:xfrm>
            <a:off x="3489576" y="2890434"/>
            <a:ext cx="5416337" cy="36421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3A054D24-4BB3-4343-A04A-D6B572929929}"/>
              </a:ext>
            </a:extLst>
          </p:cNvPr>
          <p:cNvSpPr txBox="1"/>
          <p:nvPr/>
        </p:nvSpPr>
        <p:spPr>
          <a:xfrm>
            <a:off x="2390611" y="2751934"/>
            <a:ext cx="11474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5">
                    <a:lumMod val="75000"/>
                  </a:schemeClr>
                </a:solidFill>
              </a:rPr>
              <a:t>HTTP Response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8AE60C1-3ADF-4073-B129-F26CFF389C6A}"/>
              </a:ext>
            </a:extLst>
          </p:cNvPr>
          <p:cNvSpPr txBox="1"/>
          <p:nvPr/>
        </p:nvSpPr>
        <p:spPr>
          <a:xfrm>
            <a:off x="8847652" y="3107439"/>
            <a:ext cx="16124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Client Parses Response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1DC2592-9781-4173-9D7D-29254A9D7901}"/>
              </a:ext>
            </a:extLst>
          </p:cNvPr>
          <p:cNvSpPr txBox="1"/>
          <p:nvPr/>
        </p:nvSpPr>
        <p:spPr>
          <a:xfrm>
            <a:off x="8903458" y="3466583"/>
            <a:ext cx="2609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Client requests additional resources based on the body of the response. These could be images, .</a:t>
            </a:r>
            <a:r>
              <a:rPr lang="en-US" sz="1200" dirty="0" err="1"/>
              <a:t>css</a:t>
            </a:r>
            <a:r>
              <a:rPr lang="en-US" sz="1200" dirty="0"/>
              <a:t>, or .</a:t>
            </a:r>
            <a:r>
              <a:rPr lang="en-US" sz="1200" dirty="0" err="1"/>
              <a:t>js</a:t>
            </a:r>
            <a:r>
              <a:rPr lang="en-US" sz="1200" dirty="0"/>
              <a:t> files. 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801A8E53-657B-4226-BE34-CE27FDF5CCB5}"/>
              </a:ext>
            </a:extLst>
          </p:cNvPr>
          <p:cNvCxnSpPr>
            <a:cxnSpLocks/>
          </p:cNvCxnSpPr>
          <p:nvPr/>
        </p:nvCxnSpPr>
        <p:spPr>
          <a:xfrm flipH="1">
            <a:off x="3472527" y="3638415"/>
            <a:ext cx="5427446" cy="632989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BB78839B-4B2A-45F8-9BBA-2B9067B725A5}"/>
              </a:ext>
            </a:extLst>
          </p:cNvPr>
          <p:cNvCxnSpPr>
            <a:cxnSpLocks/>
          </p:cNvCxnSpPr>
          <p:nvPr/>
        </p:nvCxnSpPr>
        <p:spPr>
          <a:xfrm flipH="1">
            <a:off x="3472527" y="3744427"/>
            <a:ext cx="5427446" cy="632989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6C7AFB02-22BE-4374-8CDC-9699EA90D6D5}"/>
              </a:ext>
            </a:extLst>
          </p:cNvPr>
          <p:cNvCxnSpPr>
            <a:cxnSpLocks/>
          </p:cNvCxnSpPr>
          <p:nvPr/>
        </p:nvCxnSpPr>
        <p:spPr>
          <a:xfrm flipH="1">
            <a:off x="3472527" y="3850439"/>
            <a:ext cx="5427446" cy="632989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D85AE60C-F518-4259-A6F1-78C12CECD7B8}"/>
              </a:ext>
            </a:extLst>
          </p:cNvPr>
          <p:cNvCxnSpPr>
            <a:cxnSpLocks/>
          </p:cNvCxnSpPr>
          <p:nvPr/>
        </p:nvCxnSpPr>
        <p:spPr>
          <a:xfrm flipH="1">
            <a:off x="3472527" y="3956451"/>
            <a:ext cx="5427446" cy="632989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26AB807A-C4C5-4E49-9F9F-07AFD723A86C}"/>
              </a:ext>
            </a:extLst>
          </p:cNvPr>
          <p:cNvCxnSpPr>
            <a:cxnSpLocks/>
          </p:cNvCxnSpPr>
          <p:nvPr/>
        </p:nvCxnSpPr>
        <p:spPr>
          <a:xfrm flipH="1">
            <a:off x="3472527" y="4062463"/>
            <a:ext cx="5427446" cy="632989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C06B72B2-9EAF-434A-A5E5-B18DF08B6CE3}"/>
              </a:ext>
            </a:extLst>
          </p:cNvPr>
          <p:cNvCxnSpPr>
            <a:cxnSpLocks/>
          </p:cNvCxnSpPr>
          <p:nvPr/>
        </p:nvCxnSpPr>
        <p:spPr>
          <a:xfrm flipH="1">
            <a:off x="3472527" y="4168473"/>
            <a:ext cx="5427446" cy="632989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F243C451-B9D5-4808-899B-33BD68D3B181}"/>
              </a:ext>
            </a:extLst>
          </p:cNvPr>
          <p:cNvSpPr txBox="1"/>
          <p:nvPr/>
        </p:nvSpPr>
        <p:spPr>
          <a:xfrm>
            <a:off x="1674408" y="4169531"/>
            <a:ext cx="17227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/>
              <a:t>Server receives multiple requests almost simultaneously. This is where threading comes into play.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62197940-0285-41F9-9181-1986D6C5A9CF}"/>
              </a:ext>
            </a:extLst>
          </p:cNvPr>
          <p:cNvCxnSpPr>
            <a:cxnSpLocks/>
          </p:cNvCxnSpPr>
          <p:nvPr/>
        </p:nvCxnSpPr>
        <p:spPr>
          <a:xfrm>
            <a:off x="3483636" y="4331240"/>
            <a:ext cx="5416337" cy="36421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6A2E0F85-98E9-4BEE-86DA-D729BFEC301A}"/>
              </a:ext>
            </a:extLst>
          </p:cNvPr>
          <p:cNvCxnSpPr>
            <a:cxnSpLocks/>
          </p:cNvCxnSpPr>
          <p:nvPr/>
        </p:nvCxnSpPr>
        <p:spPr>
          <a:xfrm>
            <a:off x="3483636" y="4441502"/>
            <a:ext cx="5416337" cy="36421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DA31F19B-D8A6-46E2-B9C9-8FBE8FAE82A9}"/>
              </a:ext>
            </a:extLst>
          </p:cNvPr>
          <p:cNvCxnSpPr>
            <a:cxnSpLocks/>
          </p:cNvCxnSpPr>
          <p:nvPr/>
        </p:nvCxnSpPr>
        <p:spPr>
          <a:xfrm>
            <a:off x="3483636" y="4551764"/>
            <a:ext cx="5416337" cy="36421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C36B697B-E18C-4495-AF69-CACC55B4D154}"/>
              </a:ext>
            </a:extLst>
          </p:cNvPr>
          <p:cNvCxnSpPr>
            <a:cxnSpLocks/>
          </p:cNvCxnSpPr>
          <p:nvPr/>
        </p:nvCxnSpPr>
        <p:spPr>
          <a:xfrm>
            <a:off x="3483636" y="4662026"/>
            <a:ext cx="5416337" cy="36421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89F6AC07-D463-410C-8C5E-664018D5CCE1}"/>
              </a:ext>
            </a:extLst>
          </p:cNvPr>
          <p:cNvCxnSpPr>
            <a:cxnSpLocks/>
          </p:cNvCxnSpPr>
          <p:nvPr/>
        </p:nvCxnSpPr>
        <p:spPr>
          <a:xfrm>
            <a:off x="3483636" y="4772288"/>
            <a:ext cx="5416337" cy="36421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7A7F6F9A-C96B-4C61-A57C-524F4344529D}"/>
              </a:ext>
            </a:extLst>
          </p:cNvPr>
          <p:cNvCxnSpPr>
            <a:cxnSpLocks/>
          </p:cNvCxnSpPr>
          <p:nvPr/>
        </p:nvCxnSpPr>
        <p:spPr>
          <a:xfrm>
            <a:off x="3483636" y="4882549"/>
            <a:ext cx="5416337" cy="36421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5FDEF61B-F098-4C0D-8C78-18F22FDC78FD}"/>
              </a:ext>
            </a:extLst>
          </p:cNvPr>
          <p:cNvSpPr txBox="1"/>
          <p:nvPr/>
        </p:nvSpPr>
        <p:spPr>
          <a:xfrm>
            <a:off x="8944713" y="4589440"/>
            <a:ext cx="27612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Client either requests additional resources or has enough to display a page.</a:t>
            </a:r>
          </a:p>
        </p:txBody>
      </p:sp>
    </p:spTree>
    <p:extLst>
      <p:ext uri="{BB962C8B-B14F-4D97-AF65-F5344CB8AC3E}">
        <p14:creationId xmlns:p14="http://schemas.microsoft.com/office/powerpoint/2010/main" val="11040425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</a:spPr>
      <a:bodyPr rtlCol="0" anchor="ctr"/>
      <a:lstStyle>
        <a:defPPr algn="ctr">
          <a:defRPr/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745</TotalTime>
  <Words>432</Words>
  <Application>Microsoft Office PowerPoint</Application>
  <PresentationFormat>Widescreen</PresentationFormat>
  <Paragraphs>97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 Ricks</dc:creator>
  <cp:lastModifiedBy>Brian Ricks</cp:lastModifiedBy>
  <cp:revision>61</cp:revision>
  <dcterms:created xsi:type="dcterms:W3CDTF">2019-02-06T17:03:21Z</dcterms:created>
  <dcterms:modified xsi:type="dcterms:W3CDTF">2020-09-10T15:50:15Z</dcterms:modified>
</cp:coreProperties>
</file>