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97" d="100"/>
          <a:sy n="197" d="100"/>
        </p:scale>
        <p:origin x="16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899B-2CBE-4F9D-93D5-425D7801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4B96-6F2B-456A-AEF4-09BF8397B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2EE2-2DC3-4C9B-BF06-A373BBCB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1E53-8120-4533-96CD-FC70DA3E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73F2-AA11-4AD7-8440-0ED0F699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41D5-A779-4B06-86F7-E5B97B9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3048-AEF4-4270-9FB6-9A426CD1F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D544-6AEA-4C82-9999-611313DD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1AD0-9273-4AFB-B4ED-CAF0F691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B029-A7B5-4156-B794-EC74B65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57F54-BD3B-4A06-87AE-6413A4090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576EE-F4F3-40A2-BE1B-8BC6DF7F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A0-4738-4512-9507-D11DC2EA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3E01-7F24-4B73-9578-CE3E6B9D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9A1A-A5C3-4A5E-81B9-9206C43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5A5F-27F3-426E-BDB5-656BE9C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D07A-F434-4825-ADD9-8540BC7B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C48-1D50-4EF6-9B02-A35D5E03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C60E-EE19-4316-8203-B771DECE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3E67-E1DF-4370-B202-142DF128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444-36DB-41A5-A550-21D7E8FD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AF1A-3857-4BE4-8844-4610F525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76E-520A-495E-9009-C454A7E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878E-4FB9-4112-A739-05398578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D752-DC09-422C-9412-9CB1A29B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9ADA-0117-413C-A8AD-FB963730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26C9-7F77-497B-9223-BCC2ADCF6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9DDD-97F9-4B95-9A5A-13AE57D87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031C1-3230-4124-B305-13EEF62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8E01-894F-4FE8-9BDD-E22842EC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B114A-9C3E-443D-8ADC-C061A3A6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A233-4334-4875-B7F4-93CC5B93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54F4-43D9-4369-83D7-0D336EB4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6831B-A0A0-4F2A-94E0-93206310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610A-AD59-4E83-BAEE-5C7045D67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BDE04-9BA5-4EF8-B8A0-49E71E0D5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EEE7A-2AE9-4899-A096-32A987C6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E2027-EBD9-427E-9DE8-D1FF5382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CD26A-FD12-4F86-B8CF-98A84C5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101-D387-4D76-83A0-3B5219A1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AD76-FDB9-4245-907B-EE16EC68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F41E-349B-4818-9E86-E87217D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009C1-8152-4793-B983-15C1EF9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9716B-3D70-4AF0-892A-CFAC9D96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FB7EC-37BA-44BB-9C78-4A3A5F98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20DED-7E28-4D86-AAAA-90D680D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CF5-AEC5-426C-A233-780FE2EA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6901-82CB-49FF-A26B-6D4D31FC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3835B-D773-4AA6-986C-88E937C4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AD546-F095-410C-A580-FC988686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6CC7-4216-4FF9-A3B1-D906704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902E-5687-431E-8F18-A2B0D7F8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3265-AFA2-44C7-8BCA-FC022CC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BE60F-4DDC-48FA-B2EB-33CD424CA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F115D-5A0B-4CB5-9CE4-D201C6BF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D837-5CFC-49FE-A1CF-B7495060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2026-8738-48F8-AD76-0441DEA1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8BEE-4DAC-4236-853D-868BA9B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243D-87F8-4E08-8218-0635C42D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521F-0549-44B2-8826-35F7D81E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9B22-5B2D-4FFC-9DAC-69D677F4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30B6-A0EA-4E28-A73B-2ADD242B7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7C84-117D-49ED-89EC-7AA5B427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67C4BD-2F9E-4D3F-A05F-432C853B4EE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77329" y="6240512"/>
            <a:ext cx="10191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volutionoftheweb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Content Placeholder 6" descr="A pizza sitting on top of a table&#10;&#10;Description automatically generated">
            <a:extLst>
              <a:ext uri="{FF2B5EF4-FFF2-40B4-BE49-F238E27FC236}">
                <a16:creationId xmlns:a16="http://schemas.microsoft.com/office/drawing/2014/main" id="{A373EEF2-CC50-45A6-A46E-466F30E46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609600" y="2892819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</p:cNvCxnSpPr>
          <p:nvPr/>
        </p:nvCxnSpPr>
        <p:spPr>
          <a:xfrm>
            <a:off x="2667000" y="2892819"/>
            <a:ext cx="995363" cy="47625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579199" y="328334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523876" y="2523487"/>
            <a:ext cx="217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Don’t Eat the Box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523876" y="2955030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disgusting.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1212916" y="4325905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</p:cNvCxnSpPr>
          <p:nvPr/>
        </p:nvCxnSpPr>
        <p:spPr>
          <a:xfrm flipV="1">
            <a:off x="3179829" y="4042297"/>
            <a:ext cx="1622412" cy="28575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728243" y="395442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122429" y="397086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Eat Pizza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127192" y="4340192"/>
            <a:ext cx="1575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without the box, the pizzas would be disgusting.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463088" y="4680982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7857961" y="4505605"/>
            <a:ext cx="1605127" cy="17537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744140" y="4391784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836642" y="4325937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Details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60AED-8345-4913-BD01-097112D373CB}"/>
              </a:ext>
            </a:extLst>
          </p:cNvPr>
          <p:cNvSpPr txBox="1"/>
          <p:nvPr/>
        </p:nvSpPr>
        <p:spPr>
          <a:xfrm>
            <a:off x="9524999" y="4693126"/>
            <a:ext cx="120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Boxes tell us about the pizza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282944" y="2150695"/>
            <a:ext cx="1569266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8220183" y="2150695"/>
            <a:ext cx="1079902" cy="11549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8086833" y="2199517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656498" y="1795649"/>
            <a:ext cx="119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Separation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463088" y="2162838"/>
            <a:ext cx="1416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Boxes tell us where each pizza starts and ends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Pizza Comes in a Box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4428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E8AFC8-18F4-477F-BD68-896A4DCF3D0A}"/>
              </a:ext>
            </a:extLst>
          </p:cNvPr>
          <p:cNvSpPr txBox="1"/>
          <p:nvPr/>
        </p:nvSpPr>
        <p:spPr>
          <a:xfrm>
            <a:off x="3995759" y="1444894"/>
            <a:ext cx="60952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'X-UA-Compatible'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'IE=edge'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'viewport'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'width=device-width, initial-scale=1'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This is the part you can see.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>
            <a:cxnSpLocks/>
          </p:cNvCxnSpPr>
          <p:nvPr/>
        </p:nvCxnSpPr>
        <p:spPr>
          <a:xfrm>
            <a:off x="1878033" y="1149192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72527" y="1149192"/>
            <a:ext cx="517210" cy="441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970208" y="157071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2024718" y="834045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Version Info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2045509" y="1222511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1920834" y="3033603"/>
            <a:ext cx="141532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345332" y="1996043"/>
            <a:ext cx="696908" cy="103596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022711" y="188222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830347" y="2664271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835110" y="3033603"/>
            <a:ext cx="157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 we begin?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463088" y="4680982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6"/>
          </p:cNvCxnSpPr>
          <p:nvPr/>
        </p:nvCxnSpPr>
        <p:spPr>
          <a:xfrm flipH="1" flipV="1">
            <a:off x="7966763" y="4617737"/>
            <a:ext cx="1475587" cy="63245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833413" y="455106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836642" y="432593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60AED-8345-4913-BD01-097112D373CB}"/>
              </a:ext>
            </a:extLst>
          </p:cNvPr>
          <p:cNvSpPr txBox="1"/>
          <p:nvPr/>
        </p:nvSpPr>
        <p:spPr>
          <a:xfrm>
            <a:off x="9316751" y="4693126"/>
            <a:ext cx="141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part the user actually “consumes.”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687060" y="1846477"/>
            <a:ext cx="1569266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7137929" y="1846477"/>
            <a:ext cx="2555571" cy="75470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7004579" y="2534504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10060614" y="1491431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Meta-Data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867204" y="1858620"/>
            <a:ext cx="141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Information about the content.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Protocols are like [Pizza] Boxes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60A732-7D82-4432-825E-DCAFE0FE2334}"/>
              </a:ext>
            </a:extLst>
          </p:cNvPr>
          <p:cNvCxnSpPr>
            <a:cxnSpLocks/>
          </p:cNvCxnSpPr>
          <p:nvPr/>
        </p:nvCxnSpPr>
        <p:spPr>
          <a:xfrm>
            <a:off x="1913778" y="4657266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A4A6AC-0213-4354-98AC-DD79623B7615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508272" y="4657266"/>
            <a:ext cx="517210" cy="441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09B7019-2E0F-495A-940B-EFC415D75B5C}"/>
              </a:ext>
            </a:extLst>
          </p:cNvPr>
          <p:cNvSpPr/>
          <p:nvPr/>
        </p:nvSpPr>
        <p:spPr>
          <a:xfrm>
            <a:off x="4005953" y="507878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1212CE-5918-4296-AFDE-C8957B579882}"/>
              </a:ext>
            </a:extLst>
          </p:cNvPr>
          <p:cNvSpPr txBox="1"/>
          <p:nvPr/>
        </p:nvSpPr>
        <p:spPr>
          <a:xfrm>
            <a:off x="2060463" y="434211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A4BF76-C8F0-4A37-9405-906DADA9FA8E}"/>
              </a:ext>
            </a:extLst>
          </p:cNvPr>
          <p:cNvSpPr txBox="1"/>
          <p:nvPr/>
        </p:nvSpPr>
        <p:spPr>
          <a:xfrm>
            <a:off x="1900865" y="4693126"/>
            <a:ext cx="1447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Crucial! Where do we stop?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3665B2-CB9D-404E-AC67-382951C4EBA0}"/>
              </a:ext>
            </a:extLst>
          </p:cNvPr>
          <p:cNvSpPr txBox="1"/>
          <p:nvPr/>
        </p:nvSpPr>
        <p:spPr>
          <a:xfrm>
            <a:off x="4367903" y="6103239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http://www.evolutionoftheweb.com/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1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HTTP Protocol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5262E2C-1ED4-4592-819F-F68D340EF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04492"/>
              </p:ext>
            </p:extLst>
          </p:nvPr>
        </p:nvGraphicFramePr>
        <p:xfrm>
          <a:off x="674255" y="1552537"/>
          <a:ext cx="258433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4335">
                  <a:extLst>
                    <a:ext uri="{9D8B030D-6E8A-4147-A177-3AD203B41FA5}">
                      <a16:colId xmlns:a16="http://schemas.microsoft.com/office/drawing/2014/main" val="119768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Request Line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2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5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Blank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[Optional] Body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859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EC0F55-3B82-4A06-BE70-9ED50A163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021248"/>
              </p:ext>
            </p:extLst>
          </p:nvPr>
        </p:nvGraphicFramePr>
        <p:xfrm>
          <a:off x="674255" y="4505705"/>
          <a:ext cx="258433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4335">
                  <a:extLst>
                    <a:ext uri="{9D8B030D-6E8A-4147-A177-3AD203B41FA5}">
                      <a16:colId xmlns:a16="http://schemas.microsoft.com/office/drawing/2014/main" val="119768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Response Line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2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5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Blank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[Optional] Body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8592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A52737-88CD-4DA6-B9AA-728238626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57231"/>
              </p:ext>
            </p:extLst>
          </p:nvPr>
        </p:nvGraphicFramePr>
        <p:xfrm>
          <a:off x="3568931" y="1152905"/>
          <a:ext cx="456266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2669">
                  <a:extLst>
                    <a:ext uri="{9D8B030D-6E8A-4147-A177-3AD203B41FA5}">
                      <a16:colId xmlns:a16="http://schemas.microsoft.com/office/drawing/2014/main" val="1428292851"/>
                    </a:ext>
                  </a:extLst>
                </a:gridCol>
              </a:tblGrid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dirty="0"/>
                        <a:t>Request Line</a:t>
                      </a:r>
                    </a:p>
                    <a:p>
                      <a:pPr algn="ctr"/>
                      <a:r>
                        <a:rPr lang="en-US" sz="1800" b="0" dirty="0"/>
                        <a:t>&lt;METHOD&gt; &lt;URL&gt; &lt;VERSION&gt;</a:t>
                      </a:r>
                    </a:p>
                    <a:p>
                      <a:pPr algn="ctr"/>
                      <a:r>
                        <a:rPr lang="en-US" sz="1800" b="0" dirty="0"/>
                        <a:t>GET /index.html HTTP/1.1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97312"/>
                  </a:ext>
                </a:extLst>
              </a:tr>
              <a:tr h="2994659">
                <a:tc>
                  <a:txBody>
                    <a:bodyPr/>
                    <a:lstStyle/>
                    <a:p>
                      <a:r>
                        <a:rPr lang="en-US" sz="1600" u="sng" dirty="0"/>
                        <a:t>Some Methods (verbs):</a:t>
                      </a:r>
                    </a:p>
                    <a:p>
                      <a:r>
                        <a:rPr lang="en-US" sz="1600" dirty="0"/>
                        <a:t>Traditional “browser” methods:</a:t>
                      </a:r>
                    </a:p>
                    <a:p>
                      <a:r>
                        <a:rPr lang="en-US" sz="1600" dirty="0"/>
                        <a:t>GET </a:t>
                      </a:r>
                    </a:p>
                    <a:p>
                      <a:r>
                        <a:rPr lang="en-US" sz="1600" dirty="0"/>
                        <a:t>POST (Request has a body)</a:t>
                      </a:r>
                    </a:p>
                    <a:p>
                      <a:r>
                        <a:rPr lang="en-US" sz="1600" dirty="0"/>
                        <a:t>HEAD (no body)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API-Related (growing in popularity)</a:t>
                      </a:r>
                    </a:p>
                    <a:p>
                      <a:r>
                        <a:rPr lang="en-US" sz="1600" dirty="0"/>
                        <a:t>PUT</a:t>
                      </a:r>
                    </a:p>
                    <a:p>
                      <a:r>
                        <a:rPr lang="en-US" sz="1600" dirty="0"/>
                        <a:t>DELETE</a:t>
                      </a:r>
                    </a:p>
                    <a:p>
                      <a:r>
                        <a:rPr lang="en-US" sz="1600" dirty="0"/>
                        <a:t>PATCH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u="sng" dirty="0"/>
                        <a:t>HTTP Versions</a:t>
                      </a:r>
                      <a:r>
                        <a:rPr lang="en-US" sz="1600" dirty="0"/>
                        <a:t>:</a:t>
                      </a:r>
                    </a:p>
                    <a:p>
                      <a:r>
                        <a:rPr lang="en-US" sz="1600" dirty="0"/>
                        <a:t>1.0 – Non-Persistent</a:t>
                      </a:r>
                    </a:p>
                    <a:p>
                      <a:r>
                        <a:rPr lang="en-US" sz="1600" dirty="0"/>
                        <a:t>1.1 – Persistent</a:t>
                      </a:r>
                    </a:p>
                    <a:p>
                      <a:r>
                        <a:rPr lang="en-US" sz="1600" dirty="0"/>
                        <a:t>2.0 – Major 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16488"/>
                  </a:ext>
                </a:extLst>
              </a:tr>
              <a:tr h="879555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/>
                        <a:t>Header Lines</a:t>
                      </a:r>
                    </a:p>
                    <a:p>
                      <a:pPr algn="ctr"/>
                      <a:r>
                        <a:rPr lang="en-US" sz="1800" dirty="0"/>
                        <a:t>&lt;HEADER NAME&gt;: &lt;VALUE&gt;</a:t>
                      </a:r>
                    </a:p>
                    <a:p>
                      <a:pPr algn="ctr"/>
                      <a:r>
                        <a:rPr lang="en-US" sz="1800" dirty="0"/>
                        <a:t>Host: www.example.com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25644"/>
                  </a:ext>
                </a:extLst>
              </a:tr>
            </a:tbl>
          </a:graphicData>
        </a:graphic>
      </p:graphicFrame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4F68BA78-4ADD-4D05-94A3-5BA9CD0E2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10796"/>
              </p:ext>
            </p:extLst>
          </p:nvPr>
        </p:nvGraphicFramePr>
        <p:xfrm>
          <a:off x="8373606" y="1152905"/>
          <a:ext cx="3436009" cy="4857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009">
                  <a:extLst>
                    <a:ext uri="{9D8B030D-6E8A-4147-A177-3AD203B41FA5}">
                      <a16:colId xmlns:a16="http://schemas.microsoft.com/office/drawing/2014/main" val="344962369"/>
                    </a:ext>
                  </a:extLst>
                </a:gridCol>
              </a:tblGrid>
              <a:tr h="925277"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/>
                        <a:t>Response Line</a:t>
                      </a:r>
                    </a:p>
                    <a:p>
                      <a:pPr algn="ctr"/>
                      <a:r>
                        <a:rPr lang="en-US" b="0" dirty="0"/>
                        <a:t>&lt;VERSION&gt; &lt;STATUS &gt; &lt;PHRASE&gt;</a:t>
                      </a:r>
                    </a:p>
                    <a:p>
                      <a:pPr algn="ctr"/>
                      <a:r>
                        <a:rPr lang="en-US" b="0" dirty="0"/>
                        <a:t>HTTP/1.1 200 OK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156061"/>
                  </a:ext>
                </a:extLst>
              </a:tr>
              <a:tr h="1817928">
                <a:tc>
                  <a:txBody>
                    <a:bodyPr/>
                    <a:lstStyle/>
                    <a:p>
                      <a:r>
                        <a:rPr lang="en-US" u="sng" dirty="0"/>
                        <a:t>Common Status Codes:</a:t>
                      </a:r>
                    </a:p>
                    <a:p>
                      <a:r>
                        <a:rPr lang="en-US" dirty="0"/>
                        <a:t>2xxx: Success</a:t>
                      </a:r>
                    </a:p>
                    <a:p>
                      <a:r>
                        <a:rPr lang="en-US" dirty="0"/>
                        <a:t>200 – OK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3xx: Redirect</a:t>
                      </a:r>
                    </a:p>
                    <a:p>
                      <a:r>
                        <a:rPr lang="en-US" dirty="0"/>
                        <a:t>301 – Moved Permanently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4xx: Client Errors</a:t>
                      </a:r>
                    </a:p>
                    <a:p>
                      <a:r>
                        <a:rPr lang="en-US" dirty="0"/>
                        <a:t>400 – Bad Request (Bad API Call)</a:t>
                      </a:r>
                    </a:p>
                    <a:p>
                      <a:r>
                        <a:rPr lang="en-US" dirty="0"/>
                        <a:t>403 – Unauthorized (Bad API Call)</a:t>
                      </a:r>
                    </a:p>
                    <a:p>
                      <a:r>
                        <a:rPr lang="en-US" dirty="0"/>
                        <a:t>404 – Not Found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5xx: Server Errors</a:t>
                      </a:r>
                    </a:p>
                    <a:p>
                      <a:r>
                        <a:rPr lang="en-US" dirty="0"/>
                        <a:t>500 – Internal Server Error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6705"/>
                  </a:ext>
                </a:extLst>
              </a:tr>
            </a:tbl>
          </a:graphicData>
        </a:graphic>
      </p:graphicFrame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C26875-AC4A-4148-B81A-A4A8ABC00888}"/>
              </a:ext>
            </a:extLst>
          </p:cNvPr>
          <p:cNvCxnSpPr>
            <a:cxnSpLocks/>
          </p:cNvCxnSpPr>
          <p:nvPr/>
        </p:nvCxnSpPr>
        <p:spPr>
          <a:xfrm flipV="1">
            <a:off x="705308" y="1292603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70F3CE1-9CF7-43B0-83BB-E40DAD752FE1}"/>
              </a:ext>
            </a:extLst>
          </p:cNvPr>
          <p:cNvSpPr/>
          <p:nvPr/>
        </p:nvSpPr>
        <p:spPr>
          <a:xfrm>
            <a:off x="3054497" y="122592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DC128-6118-4E0E-8088-7FED3274461A}"/>
              </a:ext>
            </a:extLst>
          </p:cNvPr>
          <p:cNvSpPr txBox="1"/>
          <p:nvPr/>
        </p:nvSpPr>
        <p:spPr>
          <a:xfrm>
            <a:off x="999233" y="92987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Request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1B2160-03A0-4D49-B1BE-D1C45C63F2CA}"/>
              </a:ext>
            </a:extLst>
          </p:cNvPr>
          <p:cNvCxnSpPr>
            <a:cxnSpLocks/>
          </p:cNvCxnSpPr>
          <p:nvPr/>
        </p:nvCxnSpPr>
        <p:spPr>
          <a:xfrm flipV="1">
            <a:off x="705308" y="4290483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10757F7-921D-4A98-92F4-4F4FDA7E4E70}"/>
              </a:ext>
            </a:extLst>
          </p:cNvPr>
          <p:cNvSpPr/>
          <p:nvPr/>
        </p:nvSpPr>
        <p:spPr>
          <a:xfrm>
            <a:off x="3054497" y="422380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802BF9-C1E0-4DB7-BF6B-15F4D273653D}"/>
              </a:ext>
            </a:extLst>
          </p:cNvPr>
          <p:cNvSpPr txBox="1"/>
          <p:nvPr/>
        </p:nvSpPr>
        <p:spPr>
          <a:xfrm>
            <a:off x="999233" y="3927751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20085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HTTP Protocol—Browser Example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DE094-A515-4C46-95B0-ED7004F98E9A}"/>
              </a:ext>
            </a:extLst>
          </p:cNvPr>
          <p:cNvCxnSpPr>
            <a:cxnSpLocks/>
          </p:cNvCxnSpPr>
          <p:nvPr/>
        </p:nvCxnSpPr>
        <p:spPr>
          <a:xfrm>
            <a:off x="2765717" y="1606393"/>
            <a:ext cx="706810" cy="0"/>
          </a:xfrm>
          <a:prstGeom prst="line">
            <a:avLst/>
          </a:prstGeom>
          <a:ln cap="rnd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6CF4D9-C92A-4504-8025-24E295B0798C}"/>
              </a:ext>
            </a:extLst>
          </p:cNvPr>
          <p:cNvCxnSpPr>
            <a:cxnSpLocks/>
          </p:cNvCxnSpPr>
          <p:nvPr/>
        </p:nvCxnSpPr>
        <p:spPr>
          <a:xfrm>
            <a:off x="3472527" y="2179321"/>
            <a:ext cx="0" cy="3551178"/>
          </a:xfrm>
          <a:prstGeom prst="line">
            <a:avLst/>
          </a:prstGeom>
          <a:ln cap="rnd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C325EE-7B76-4AF0-ADAA-B018B8378985}"/>
              </a:ext>
            </a:extLst>
          </p:cNvPr>
          <p:cNvSpPr txBox="1"/>
          <p:nvPr/>
        </p:nvSpPr>
        <p:spPr>
          <a:xfrm>
            <a:off x="2765717" y="127364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Server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6660A0-DC72-4F69-99A9-01A13472EC2C}"/>
              </a:ext>
            </a:extLst>
          </p:cNvPr>
          <p:cNvCxnSpPr>
            <a:cxnSpLocks/>
          </p:cNvCxnSpPr>
          <p:nvPr/>
        </p:nvCxnSpPr>
        <p:spPr>
          <a:xfrm>
            <a:off x="8896182" y="1986103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68E408-A0B5-4E9E-8180-043CAF091D1B}"/>
              </a:ext>
            </a:extLst>
          </p:cNvPr>
          <p:cNvCxnSpPr>
            <a:cxnSpLocks/>
          </p:cNvCxnSpPr>
          <p:nvPr/>
        </p:nvCxnSpPr>
        <p:spPr>
          <a:xfrm>
            <a:off x="8896182" y="1986103"/>
            <a:ext cx="0" cy="4124106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4BFC4D-3BFF-45F4-AAE6-000F0223677D}"/>
              </a:ext>
            </a:extLst>
          </p:cNvPr>
          <p:cNvSpPr txBox="1"/>
          <p:nvPr/>
        </p:nvSpPr>
        <p:spPr>
          <a:xfrm>
            <a:off x="8896181" y="1675842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Browser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E0242A-BBB6-4022-8718-E643E18A7F1A}"/>
              </a:ext>
            </a:extLst>
          </p:cNvPr>
          <p:cNvCxnSpPr>
            <a:cxnSpLocks/>
          </p:cNvCxnSpPr>
          <p:nvPr/>
        </p:nvCxnSpPr>
        <p:spPr>
          <a:xfrm flipH="1">
            <a:off x="3472529" y="1606393"/>
            <a:ext cx="1" cy="508308"/>
          </a:xfrm>
          <a:prstGeom prst="line">
            <a:avLst/>
          </a:prstGeom>
          <a:ln cap="rnd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8D0F42-3CAD-4FA2-9EC0-A26F5D10A012}"/>
              </a:ext>
            </a:extLst>
          </p:cNvPr>
          <p:cNvGrpSpPr/>
          <p:nvPr/>
        </p:nvGrpSpPr>
        <p:grpSpPr>
          <a:xfrm>
            <a:off x="3348646" y="2091220"/>
            <a:ext cx="246382" cy="98340"/>
            <a:chOff x="3348646" y="1458211"/>
            <a:chExt cx="246382" cy="9834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525F03-8565-4498-9563-E821697E02A3}"/>
                </a:ext>
              </a:extLst>
            </p:cNvPr>
            <p:cNvGrpSpPr/>
            <p:nvPr/>
          </p:nvGrpSpPr>
          <p:grpSpPr>
            <a:xfrm>
              <a:off x="3350025" y="1458211"/>
              <a:ext cx="245003" cy="47936"/>
              <a:chOff x="3295819" y="1481939"/>
              <a:chExt cx="245003" cy="47936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EAB472E-F78C-4A58-A357-0FD9FC292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819" y="1481939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6086C09-E0D1-446E-8EC9-6D6E0B8AA4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7135" y="1481939"/>
                <a:ext cx="39614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CE63D4-E9B1-486D-A13E-4B29A108F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9506" y="1482912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C44889-CFD7-4905-8D9F-A01CE4C3E2CE}"/>
                </a:ext>
              </a:extLst>
            </p:cNvPr>
            <p:cNvGrpSpPr/>
            <p:nvPr/>
          </p:nvGrpSpPr>
          <p:grpSpPr>
            <a:xfrm>
              <a:off x="3348646" y="1508615"/>
              <a:ext cx="245003" cy="47936"/>
              <a:chOff x="3295819" y="1481939"/>
              <a:chExt cx="245003" cy="47936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A1E22AE-C9E6-4BA4-9540-6EF0A12B6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819" y="1481939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D8D6B39-B9FD-4E12-96E8-3B5F1E6774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7135" y="1481939"/>
                <a:ext cx="39614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237960F-66B9-4B03-B9BE-47D96937FF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9506" y="1482912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9759FBA2-EC4A-4E24-9FDE-523D51A4910A}"/>
              </a:ext>
            </a:extLst>
          </p:cNvPr>
          <p:cNvSpPr/>
          <p:nvPr/>
        </p:nvSpPr>
        <p:spPr>
          <a:xfrm>
            <a:off x="3404755" y="1706091"/>
            <a:ext cx="133350" cy="133350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ABE3D2-F21F-4848-91A1-0198FA9C6B05}"/>
              </a:ext>
            </a:extLst>
          </p:cNvPr>
          <p:cNvSpPr txBox="1"/>
          <p:nvPr/>
        </p:nvSpPr>
        <p:spPr>
          <a:xfrm>
            <a:off x="1884888" y="1640696"/>
            <a:ext cx="157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 Opens a Socket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4A46F-ADA6-45C5-84B9-B791093844BB}"/>
              </a:ext>
            </a:extLst>
          </p:cNvPr>
          <p:cNvSpPr txBox="1"/>
          <p:nvPr/>
        </p:nvSpPr>
        <p:spPr>
          <a:xfrm>
            <a:off x="1385203" y="1998030"/>
            <a:ext cx="2043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 Waits for a Connection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405AD0-0557-4EEC-86BB-A843346752EF}"/>
              </a:ext>
            </a:extLst>
          </p:cNvPr>
          <p:cNvCxnSpPr/>
          <p:nvPr/>
        </p:nvCxnSpPr>
        <p:spPr>
          <a:xfrm flipH="1">
            <a:off x="3467356" y="2121501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62BC9D5-6789-4F3E-8FF0-A7373D7E8F4C}"/>
              </a:ext>
            </a:extLst>
          </p:cNvPr>
          <p:cNvSpPr txBox="1"/>
          <p:nvPr/>
        </p:nvSpPr>
        <p:spPr>
          <a:xfrm>
            <a:off x="8847652" y="1995997"/>
            <a:ext cx="1054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HTTP Request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CEEC34-7521-44DC-AEE1-44BC930940A1}"/>
              </a:ext>
            </a:extLst>
          </p:cNvPr>
          <p:cNvCxnSpPr>
            <a:cxnSpLocks/>
          </p:cNvCxnSpPr>
          <p:nvPr/>
        </p:nvCxnSpPr>
        <p:spPr>
          <a:xfrm>
            <a:off x="3489576" y="2890434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A054D24-4BB3-4343-A04A-D6B572929929}"/>
              </a:ext>
            </a:extLst>
          </p:cNvPr>
          <p:cNvSpPr txBox="1"/>
          <p:nvPr/>
        </p:nvSpPr>
        <p:spPr>
          <a:xfrm>
            <a:off x="2390611" y="2751934"/>
            <a:ext cx="1147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HTTP Response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AE60C1-3ADF-4073-B129-F26CFF389C6A}"/>
              </a:ext>
            </a:extLst>
          </p:cNvPr>
          <p:cNvSpPr txBox="1"/>
          <p:nvPr/>
        </p:nvSpPr>
        <p:spPr>
          <a:xfrm>
            <a:off x="8847652" y="3107439"/>
            <a:ext cx="1612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Client Parses Response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1DC2592-9781-4173-9D7D-29254A9D7901}"/>
              </a:ext>
            </a:extLst>
          </p:cNvPr>
          <p:cNvSpPr txBox="1"/>
          <p:nvPr/>
        </p:nvSpPr>
        <p:spPr>
          <a:xfrm>
            <a:off x="8903458" y="3466583"/>
            <a:ext cx="260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 requests additional resources based on the body of the response. These could be images, .</a:t>
            </a:r>
            <a:r>
              <a:rPr lang="en-US" sz="1200" dirty="0" err="1"/>
              <a:t>css</a:t>
            </a:r>
            <a:r>
              <a:rPr lang="en-US" sz="1200" dirty="0"/>
              <a:t>, or .</a:t>
            </a:r>
            <a:r>
              <a:rPr lang="en-US" sz="1200" dirty="0" err="1"/>
              <a:t>js</a:t>
            </a:r>
            <a:r>
              <a:rPr lang="en-US" sz="1200" dirty="0"/>
              <a:t> files.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01A8E53-657B-4226-BE34-CE27FDF5CCB5}"/>
              </a:ext>
            </a:extLst>
          </p:cNvPr>
          <p:cNvCxnSpPr>
            <a:cxnSpLocks/>
          </p:cNvCxnSpPr>
          <p:nvPr/>
        </p:nvCxnSpPr>
        <p:spPr>
          <a:xfrm flipH="1">
            <a:off x="3472527" y="3638415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B78839B-4B2A-45F8-9BBA-2B9067B725A5}"/>
              </a:ext>
            </a:extLst>
          </p:cNvPr>
          <p:cNvCxnSpPr>
            <a:cxnSpLocks/>
          </p:cNvCxnSpPr>
          <p:nvPr/>
        </p:nvCxnSpPr>
        <p:spPr>
          <a:xfrm flipH="1">
            <a:off x="3472527" y="3744427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C7AFB02-22BE-4374-8CDC-9699EA90D6D5}"/>
              </a:ext>
            </a:extLst>
          </p:cNvPr>
          <p:cNvCxnSpPr>
            <a:cxnSpLocks/>
          </p:cNvCxnSpPr>
          <p:nvPr/>
        </p:nvCxnSpPr>
        <p:spPr>
          <a:xfrm flipH="1">
            <a:off x="3472527" y="3850439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85AE60C-F518-4259-A6F1-78C12CECD7B8}"/>
              </a:ext>
            </a:extLst>
          </p:cNvPr>
          <p:cNvCxnSpPr>
            <a:cxnSpLocks/>
          </p:cNvCxnSpPr>
          <p:nvPr/>
        </p:nvCxnSpPr>
        <p:spPr>
          <a:xfrm flipH="1">
            <a:off x="3472527" y="3956451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6AB807A-C4C5-4E49-9F9F-07AFD723A86C}"/>
              </a:ext>
            </a:extLst>
          </p:cNvPr>
          <p:cNvCxnSpPr>
            <a:cxnSpLocks/>
          </p:cNvCxnSpPr>
          <p:nvPr/>
        </p:nvCxnSpPr>
        <p:spPr>
          <a:xfrm flipH="1">
            <a:off x="3472527" y="4062463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06B72B2-9EAF-434A-A5E5-B18DF08B6CE3}"/>
              </a:ext>
            </a:extLst>
          </p:cNvPr>
          <p:cNvCxnSpPr>
            <a:cxnSpLocks/>
          </p:cNvCxnSpPr>
          <p:nvPr/>
        </p:nvCxnSpPr>
        <p:spPr>
          <a:xfrm flipH="1">
            <a:off x="3472527" y="4168473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243C451-B9D5-4808-899B-33BD68D3B181}"/>
              </a:ext>
            </a:extLst>
          </p:cNvPr>
          <p:cNvSpPr txBox="1"/>
          <p:nvPr/>
        </p:nvSpPr>
        <p:spPr>
          <a:xfrm>
            <a:off x="1674408" y="4169531"/>
            <a:ext cx="1722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Server receives multiple requests almost simultaneously. This is where threading comes into play.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2197940-0285-41F9-9181-1986D6C5A9CF}"/>
              </a:ext>
            </a:extLst>
          </p:cNvPr>
          <p:cNvCxnSpPr>
            <a:cxnSpLocks/>
          </p:cNvCxnSpPr>
          <p:nvPr/>
        </p:nvCxnSpPr>
        <p:spPr>
          <a:xfrm>
            <a:off x="3483636" y="4331240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A2E0F85-98E9-4BEE-86DA-D729BFEC301A}"/>
              </a:ext>
            </a:extLst>
          </p:cNvPr>
          <p:cNvCxnSpPr>
            <a:cxnSpLocks/>
          </p:cNvCxnSpPr>
          <p:nvPr/>
        </p:nvCxnSpPr>
        <p:spPr>
          <a:xfrm>
            <a:off x="3483636" y="4441502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31F19B-D8A6-46E2-B9C9-8FBE8FAE82A9}"/>
              </a:ext>
            </a:extLst>
          </p:cNvPr>
          <p:cNvCxnSpPr>
            <a:cxnSpLocks/>
          </p:cNvCxnSpPr>
          <p:nvPr/>
        </p:nvCxnSpPr>
        <p:spPr>
          <a:xfrm>
            <a:off x="3483636" y="4551764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6B697B-E18C-4495-AF69-CACC55B4D154}"/>
              </a:ext>
            </a:extLst>
          </p:cNvPr>
          <p:cNvCxnSpPr>
            <a:cxnSpLocks/>
          </p:cNvCxnSpPr>
          <p:nvPr/>
        </p:nvCxnSpPr>
        <p:spPr>
          <a:xfrm>
            <a:off x="3483636" y="4662026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9F6AC07-D463-410C-8C5E-664018D5CCE1}"/>
              </a:ext>
            </a:extLst>
          </p:cNvPr>
          <p:cNvCxnSpPr>
            <a:cxnSpLocks/>
          </p:cNvCxnSpPr>
          <p:nvPr/>
        </p:nvCxnSpPr>
        <p:spPr>
          <a:xfrm>
            <a:off x="3483636" y="4772288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A7F6F9A-C96B-4C61-A57C-524F4344529D}"/>
              </a:ext>
            </a:extLst>
          </p:cNvPr>
          <p:cNvCxnSpPr>
            <a:cxnSpLocks/>
          </p:cNvCxnSpPr>
          <p:nvPr/>
        </p:nvCxnSpPr>
        <p:spPr>
          <a:xfrm>
            <a:off x="3483636" y="4882549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DEF61B-F098-4C0D-8C78-18F22FDC78FD}"/>
              </a:ext>
            </a:extLst>
          </p:cNvPr>
          <p:cNvSpPr txBox="1"/>
          <p:nvPr/>
        </p:nvSpPr>
        <p:spPr>
          <a:xfrm>
            <a:off x="8944713" y="4589440"/>
            <a:ext cx="276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 either requests additional resources or has enough to display a page.</a:t>
            </a:r>
          </a:p>
        </p:txBody>
      </p:sp>
    </p:spTree>
    <p:extLst>
      <p:ext uri="{BB962C8B-B14F-4D97-AF65-F5344CB8AC3E}">
        <p14:creationId xmlns:p14="http://schemas.microsoft.com/office/powerpoint/2010/main" val="110404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HTTP Protocol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C26875-AC4A-4148-B81A-A4A8ABC00888}"/>
              </a:ext>
            </a:extLst>
          </p:cNvPr>
          <p:cNvCxnSpPr>
            <a:cxnSpLocks/>
          </p:cNvCxnSpPr>
          <p:nvPr/>
        </p:nvCxnSpPr>
        <p:spPr>
          <a:xfrm flipV="1">
            <a:off x="705308" y="1292603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70F3CE1-9CF7-43B0-83BB-E40DAD752FE1}"/>
              </a:ext>
            </a:extLst>
          </p:cNvPr>
          <p:cNvSpPr/>
          <p:nvPr/>
        </p:nvSpPr>
        <p:spPr>
          <a:xfrm>
            <a:off x="3054497" y="122592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DC128-6118-4E0E-8088-7FED3274461A}"/>
              </a:ext>
            </a:extLst>
          </p:cNvPr>
          <p:cNvSpPr txBox="1"/>
          <p:nvPr/>
        </p:nvSpPr>
        <p:spPr>
          <a:xfrm>
            <a:off x="705308" y="936472"/>
            <a:ext cx="101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1.0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385047-39B6-4C0C-88C7-0CA9881E85BD}"/>
              </a:ext>
            </a:extLst>
          </p:cNvPr>
          <p:cNvCxnSpPr>
            <a:cxnSpLocks/>
          </p:cNvCxnSpPr>
          <p:nvPr/>
        </p:nvCxnSpPr>
        <p:spPr>
          <a:xfrm flipV="1">
            <a:off x="8794865" y="1346077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DA49A48-C0FD-4610-AFFE-4CF8A8064543}"/>
              </a:ext>
            </a:extLst>
          </p:cNvPr>
          <p:cNvSpPr/>
          <p:nvPr/>
        </p:nvSpPr>
        <p:spPr>
          <a:xfrm>
            <a:off x="8709141" y="127940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657E45-5A07-4AFF-9BE7-C7006CFE6366}"/>
              </a:ext>
            </a:extLst>
          </p:cNvPr>
          <p:cNvSpPr txBox="1"/>
          <p:nvPr/>
        </p:nvSpPr>
        <p:spPr>
          <a:xfrm>
            <a:off x="10171914" y="983345"/>
            <a:ext cx="101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1.1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644A6-78CB-4CA4-8F3A-246179F623AC}"/>
              </a:ext>
            </a:extLst>
          </p:cNvPr>
          <p:cNvSpPr txBox="1"/>
          <p:nvPr/>
        </p:nvSpPr>
        <p:spPr>
          <a:xfrm>
            <a:off x="654536" y="1305804"/>
            <a:ext cx="2314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Non-persistent.</a:t>
            </a:r>
          </a:p>
          <a:p>
            <a:r>
              <a:rPr lang="en-US" dirty="0"/>
              <a:t>You can only make one request at a time.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9A270-11E6-4230-8E8E-5B9958C92DD5}"/>
              </a:ext>
            </a:extLst>
          </p:cNvPr>
          <p:cNvSpPr txBox="1"/>
          <p:nvPr/>
        </p:nvSpPr>
        <p:spPr>
          <a:xfrm>
            <a:off x="8947421" y="1425953"/>
            <a:ext cx="2314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Most notably, maintains a persistent connection.</a:t>
            </a:r>
          </a:p>
        </p:txBody>
      </p:sp>
      <p:pic>
        <p:nvPicPr>
          <p:cNvPr id="10" name="Picture 9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3328465B-EB4B-4EF7-BBAB-ADCB6F371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06097" y="2287576"/>
            <a:ext cx="970449" cy="1059189"/>
          </a:xfrm>
          <a:prstGeom prst="rect">
            <a:avLst/>
          </a:prstGeom>
        </p:spPr>
      </p:pic>
      <p:pic>
        <p:nvPicPr>
          <p:cNvPr id="12" name="Picture 11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9172FA0A-3E01-4D8B-8FBF-28A0A91C4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6" y="2290417"/>
            <a:ext cx="704232" cy="10563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068B14-56DD-4D5A-A661-2E50D9886EA3}"/>
              </a:ext>
            </a:extLst>
          </p:cNvPr>
          <p:cNvSpPr txBox="1"/>
          <p:nvPr/>
        </p:nvSpPr>
        <p:spPr>
          <a:xfrm>
            <a:off x="31911" y="6596390"/>
            <a:ext cx="5873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Photos courtesy Pexels.com and are subject to the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pexels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license, https://www.pexels.com/license/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728BC6-CFFE-45B1-A626-E835958584E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676546" y="2817171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D2FAB3-4411-4C5D-A33C-6B3C58F6BC88}"/>
              </a:ext>
            </a:extLst>
          </p:cNvPr>
          <p:cNvSpPr txBox="1"/>
          <p:nvPr/>
        </p:nvSpPr>
        <p:spPr>
          <a:xfrm>
            <a:off x="1828873" y="2343820"/>
            <a:ext cx="1961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cheese pizza.</a:t>
            </a:r>
          </a:p>
          <a:p>
            <a:r>
              <a:rPr lang="en-US" sz="1400" i="1" dirty="0"/>
              <a:t>Goodbye.</a:t>
            </a:r>
          </a:p>
        </p:txBody>
      </p:sp>
      <p:pic>
        <p:nvPicPr>
          <p:cNvPr id="55" name="Picture 54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60E50734-85DA-461F-B507-202CF160B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06097" y="3486370"/>
            <a:ext cx="970449" cy="1059189"/>
          </a:xfrm>
          <a:prstGeom prst="rect">
            <a:avLst/>
          </a:prstGeom>
        </p:spPr>
      </p:pic>
      <p:pic>
        <p:nvPicPr>
          <p:cNvPr id="62" name="Picture 61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2961CFF9-D164-4369-91E2-5F799F6A0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6" y="3489211"/>
            <a:ext cx="704232" cy="1056348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684338-5F79-43C0-B2FF-EDE739B39D22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>
            <a:off x="1676546" y="4015965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6D32020-4CEA-4109-A13E-71CD39F9EB79}"/>
              </a:ext>
            </a:extLst>
          </p:cNvPr>
          <p:cNvSpPr txBox="1"/>
          <p:nvPr/>
        </p:nvSpPr>
        <p:spPr>
          <a:xfrm>
            <a:off x="1828873" y="3542614"/>
            <a:ext cx="1961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pepperoni pizza.</a:t>
            </a:r>
          </a:p>
          <a:p>
            <a:r>
              <a:rPr lang="en-US" sz="1400" i="1" dirty="0"/>
              <a:t>Goodbye.</a:t>
            </a:r>
          </a:p>
        </p:txBody>
      </p:sp>
      <p:pic>
        <p:nvPicPr>
          <p:cNvPr id="65" name="Picture 64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71365F1E-2259-4092-A2F4-1F48BDDF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06097" y="4738567"/>
            <a:ext cx="970449" cy="1059189"/>
          </a:xfrm>
          <a:prstGeom prst="rect">
            <a:avLst/>
          </a:prstGeom>
        </p:spPr>
      </p:pic>
      <p:pic>
        <p:nvPicPr>
          <p:cNvPr id="66" name="Picture 65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A0E5CC74-A7FF-4447-8248-156C3AC95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6" y="4741408"/>
            <a:ext cx="704232" cy="105634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09122E7-970B-477B-A79B-30DE4894BC83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1676546" y="5268162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B904169-8C52-493A-8B67-6F2F821528CC}"/>
              </a:ext>
            </a:extLst>
          </p:cNvPr>
          <p:cNvSpPr txBox="1"/>
          <p:nvPr/>
        </p:nvSpPr>
        <p:spPr>
          <a:xfrm>
            <a:off x="1828873" y="4794811"/>
            <a:ext cx="1961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supreme pizza.</a:t>
            </a:r>
          </a:p>
          <a:p>
            <a:r>
              <a:rPr lang="en-US" sz="1400" i="1" dirty="0"/>
              <a:t>Goodbye.</a:t>
            </a:r>
          </a:p>
        </p:txBody>
      </p:sp>
      <p:pic>
        <p:nvPicPr>
          <p:cNvPr id="69" name="Picture 68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1D4C17B4-0BDB-4CBA-A402-BF8C345A0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251299" y="3346765"/>
            <a:ext cx="970449" cy="1059189"/>
          </a:xfrm>
          <a:prstGeom prst="rect">
            <a:avLst/>
          </a:prstGeom>
        </p:spPr>
      </p:pic>
      <p:pic>
        <p:nvPicPr>
          <p:cNvPr id="70" name="Picture 69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5CC5A046-21E3-49AA-8793-BFA5EF7A5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448" y="3349606"/>
            <a:ext cx="704232" cy="1056348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5659BF7-725C-43B6-85D9-1B3EC65D5827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8221748" y="3876360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A38F0C9-4ECC-4956-B205-2E36137CA394}"/>
              </a:ext>
            </a:extLst>
          </p:cNvPr>
          <p:cNvSpPr txBox="1"/>
          <p:nvPr/>
        </p:nvSpPr>
        <p:spPr>
          <a:xfrm>
            <a:off x="8374075" y="3403009"/>
            <a:ext cx="1961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cheese pizza, </a:t>
            </a:r>
          </a:p>
          <a:p>
            <a:r>
              <a:rPr lang="en-US" sz="1400" i="1" dirty="0"/>
              <a:t>A pepperoni pizza, </a:t>
            </a:r>
          </a:p>
          <a:p>
            <a:r>
              <a:rPr lang="en-US" sz="1400" i="1" dirty="0"/>
              <a:t>and a supreme pizza.</a:t>
            </a:r>
          </a:p>
          <a:p>
            <a:r>
              <a:rPr lang="en-US" sz="1400" i="1" dirty="0"/>
              <a:t>Goodbye.</a:t>
            </a:r>
          </a:p>
        </p:txBody>
      </p:sp>
    </p:spTree>
    <p:extLst>
      <p:ext uri="{BB962C8B-B14F-4D97-AF65-F5344CB8AC3E}">
        <p14:creationId xmlns:p14="http://schemas.microsoft.com/office/powerpoint/2010/main" val="109769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538</Words>
  <Application>Microsoft Office PowerPoint</Application>
  <PresentationFormat>Widescreen</PresentationFormat>
  <Paragraphs>114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63</cp:revision>
  <dcterms:created xsi:type="dcterms:W3CDTF">2019-02-06T17:03:21Z</dcterms:created>
  <dcterms:modified xsi:type="dcterms:W3CDTF">2020-09-11T13:51:11Z</dcterms:modified>
</cp:coreProperties>
</file>