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Content Placeholder 6" descr="A pizza sitting on top of a table&#10;&#10;Description automatically generated">
            <a:extLst>
              <a:ext uri="{FF2B5EF4-FFF2-40B4-BE49-F238E27FC236}">
                <a16:creationId xmlns:a16="http://schemas.microsoft.com/office/drawing/2014/main" id="{A373EEF2-CC50-45A6-A46E-466F30E4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609600" y="289281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667000" y="2892819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579199" y="328334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523876" y="2523487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Don’t Eat the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523876" y="295503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disgusting.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</p:cNvCxnSpPr>
          <p:nvPr/>
        </p:nvCxnSpPr>
        <p:spPr>
          <a:xfrm flipV="1">
            <a:off x="3179829" y="4042297"/>
            <a:ext cx="1622412" cy="28575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28243" y="395442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Eat Pizza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without the box, the pizzas would be disgusting.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857961" y="4505605"/>
            <a:ext cx="1605127" cy="17537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744140" y="439178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524999" y="4693126"/>
            <a:ext cx="120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about the pizza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282944" y="2150695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8220183" y="2150695"/>
            <a:ext cx="1079902" cy="11549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8086833" y="219951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656498" y="1795649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Separation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463088" y="2162838"/>
            <a:ext cx="141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where each pizza starts and 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Pizza Comes in a Box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7D7EDF9-CA5A-4051-9D0B-525F2705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8AFC8-18F4-477F-BD68-896A4DCF3D0A}"/>
              </a:ext>
            </a:extLst>
          </p:cNvPr>
          <p:cNvSpPr txBox="1"/>
          <p:nvPr/>
        </p:nvSpPr>
        <p:spPr>
          <a:xfrm>
            <a:off x="3995759" y="1444894"/>
            <a:ext cx="60952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'viewport'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'width=device-width, initial-scale=1'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This is the part you can see.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>
            <a:off x="1878033" y="114919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72527" y="1149192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970208" y="157071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2024718" y="834045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Version 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2045509" y="1222511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920834" y="3033603"/>
            <a:ext cx="141532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345332" y="1996043"/>
            <a:ext cx="696908" cy="103596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022711" y="18822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830347" y="266427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835110" y="3033603"/>
            <a:ext cx="15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 we begin?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7966763" y="4617737"/>
            <a:ext cx="1475587" cy="6324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833413" y="455106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316751" y="4693126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part the user actually “consumes.”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687060" y="1846477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7137929" y="1846477"/>
            <a:ext cx="2555571" cy="75470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7004579" y="253450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10060614" y="1491431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Meta-Data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867204" y="1858620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Information about the content.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Protocols are like [Pizza] Boxes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0A732-7D82-4432-825E-DCAFE0FE2334}"/>
              </a:ext>
            </a:extLst>
          </p:cNvPr>
          <p:cNvCxnSpPr>
            <a:cxnSpLocks/>
          </p:cNvCxnSpPr>
          <p:nvPr/>
        </p:nvCxnSpPr>
        <p:spPr>
          <a:xfrm>
            <a:off x="1913778" y="4657266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A4A6AC-0213-4354-98AC-DD79623B761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508272" y="4657266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09B7019-2E0F-495A-940B-EFC415D75B5C}"/>
              </a:ext>
            </a:extLst>
          </p:cNvPr>
          <p:cNvSpPr/>
          <p:nvPr/>
        </p:nvSpPr>
        <p:spPr>
          <a:xfrm>
            <a:off x="4005953" y="507878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1212CE-5918-4296-AFDE-C8957B579882}"/>
              </a:ext>
            </a:extLst>
          </p:cNvPr>
          <p:cNvSpPr txBox="1"/>
          <p:nvPr/>
        </p:nvSpPr>
        <p:spPr>
          <a:xfrm>
            <a:off x="2060463" y="43421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A4BF76-C8F0-4A37-9405-906DADA9FA8E}"/>
              </a:ext>
            </a:extLst>
          </p:cNvPr>
          <p:cNvSpPr txBox="1"/>
          <p:nvPr/>
        </p:nvSpPr>
        <p:spPr>
          <a:xfrm>
            <a:off x="1900865" y="4693126"/>
            <a:ext cx="144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Crucial! Where do we stop?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665B2-CB9D-404E-AC67-382951C4EBA0}"/>
              </a:ext>
            </a:extLst>
          </p:cNvPr>
          <p:cNvSpPr txBox="1"/>
          <p:nvPr/>
        </p:nvSpPr>
        <p:spPr>
          <a:xfrm>
            <a:off x="4367903" y="61032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http://www.evolutionoftheweb.com/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23FED-945A-4ADD-A2D6-3B66159EB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1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262E2C-1ED4-4592-819F-F68D340EF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04492"/>
              </p:ext>
            </p:extLst>
          </p:nvPr>
        </p:nvGraphicFramePr>
        <p:xfrm>
          <a:off x="674255" y="1552537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Line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C0F55-3B82-4A06-BE70-9ED50A16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21248"/>
              </p:ext>
            </p:extLst>
          </p:nvPr>
        </p:nvGraphicFramePr>
        <p:xfrm>
          <a:off x="674255" y="4505705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Response Line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A52737-88CD-4DA6-B9AA-72823862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7231"/>
              </p:ext>
            </p:extLst>
          </p:nvPr>
        </p:nvGraphicFramePr>
        <p:xfrm>
          <a:off x="3568931" y="1152905"/>
          <a:ext cx="456266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669">
                  <a:extLst>
                    <a:ext uri="{9D8B030D-6E8A-4147-A177-3AD203B41FA5}">
                      <a16:colId xmlns:a16="http://schemas.microsoft.com/office/drawing/2014/main" val="1428292851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/>
                        <a:t>Request Line</a:t>
                      </a:r>
                    </a:p>
                    <a:p>
                      <a:pPr algn="ctr"/>
                      <a:r>
                        <a:rPr lang="en-US" sz="1800" b="0" dirty="0"/>
                        <a:t>&lt;METHOD&gt; &lt;URL&gt; &lt;VERSION&gt;</a:t>
                      </a:r>
                    </a:p>
                    <a:p>
                      <a:pPr algn="ctr"/>
                      <a:r>
                        <a:rPr lang="en-US" sz="1800" b="0" dirty="0"/>
                        <a:t>GET /index.html HTTP/1.1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97312"/>
                  </a:ext>
                </a:extLst>
              </a:tr>
              <a:tr h="2994659">
                <a:tc>
                  <a:txBody>
                    <a:bodyPr/>
                    <a:lstStyle/>
                    <a:p>
                      <a:r>
                        <a:rPr lang="en-US" sz="1600" u="sng" dirty="0"/>
                        <a:t>Some Methods (verbs):</a:t>
                      </a:r>
                    </a:p>
                    <a:p>
                      <a:r>
                        <a:rPr lang="en-US" sz="1600" dirty="0"/>
                        <a:t>Traditional “browser” methods:</a:t>
                      </a:r>
                    </a:p>
                    <a:p>
                      <a:r>
                        <a:rPr lang="en-US" sz="1600" dirty="0"/>
                        <a:t>GET </a:t>
                      </a:r>
                    </a:p>
                    <a:p>
                      <a:r>
                        <a:rPr lang="en-US" sz="1600" dirty="0"/>
                        <a:t>POST (Request has a body)</a:t>
                      </a:r>
                    </a:p>
                    <a:p>
                      <a:r>
                        <a:rPr lang="en-US" sz="1600" dirty="0"/>
                        <a:t>HEAD (no body)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API-Related (growing in popularity)</a:t>
                      </a:r>
                    </a:p>
                    <a:p>
                      <a:r>
                        <a:rPr lang="en-US" sz="1600" dirty="0"/>
                        <a:t>PUT</a:t>
                      </a:r>
                    </a:p>
                    <a:p>
                      <a:r>
                        <a:rPr lang="en-US" sz="1600" dirty="0"/>
                        <a:t>DELETE</a:t>
                      </a:r>
                    </a:p>
                    <a:p>
                      <a:r>
                        <a:rPr lang="en-US" sz="1600" dirty="0"/>
                        <a:t>PATCH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u="sng" dirty="0"/>
                        <a:t>HTTP Versions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/>
                        <a:t>1.0 – Non-Persistent</a:t>
                      </a:r>
                    </a:p>
                    <a:p>
                      <a:r>
                        <a:rPr lang="en-US" sz="1600" dirty="0"/>
                        <a:t>1.1 – Persistent</a:t>
                      </a:r>
                    </a:p>
                    <a:p>
                      <a:r>
                        <a:rPr lang="en-US" sz="1600" dirty="0"/>
                        <a:t>2.0 – Major 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6488"/>
                  </a:ext>
                </a:extLst>
              </a:tr>
              <a:tr h="87955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Header Lines</a:t>
                      </a:r>
                    </a:p>
                    <a:p>
                      <a:pPr algn="ctr"/>
                      <a:r>
                        <a:rPr lang="en-US" sz="1800" dirty="0"/>
                        <a:t>&lt;HEADER NAME&gt;: &lt;VALUE&gt;</a:t>
                      </a:r>
                    </a:p>
                    <a:p>
                      <a:pPr algn="ctr"/>
                      <a:r>
                        <a:rPr lang="en-US" sz="1800" dirty="0"/>
                        <a:t>Host: www.example.com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25644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4F68BA78-4ADD-4D05-94A3-5BA9CD0E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10796"/>
              </p:ext>
            </p:extLst>
          </p:nvPr>
        </p:nvGraphicFramePr>
        <p:xfrm>
          <a:off x="8373606" y="1152905"/>
          <a:ext cx="3436009" cy="485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009">
                  <a:extLst>
                    <a:ext uri="{9D8B030D-6E8A-4147-A177-3AD203B41FA5}">
                      <a16:colId xmlns:a16="http://schemas.microsoft.com/office/drawing/2014/main" val="344962369"/>
                    </a:ext>
                  </a:extLst>
                </a:gridCol>
              </a:tblGrid>
              <a:tr h="925277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Response Line</a:t>
                      </a:r>
                    </a:p>
                    <a:p>
                      <a:pPr algn="ctr"/>
                      <a:r>
                        <a:rPr lang="en-US" b="0" dirty="0"/>
                        <a:t>&lt;VERSION&gt; &lt;STATUS &gt; &lt;PHRASE&gt;</a:t>
                      </a:r>
                    </a:p>
                    <a:p>
                      <a:pPr algn="ctr"/>
                      <a:r>
                        <a:rPr lang="en-US" b="0" dirty="0"/>
                        <a:t>HTTP/1.1 200 OK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156061"/>
                  </a:ext>
                </a:extLst>
              </a:tr>
              <a:tr h="1817928">
                <a:tc>
                  <a:txBody>
                    <a:bodyPr/>
                    <a:lstStyle/>
                    <a:p>
                      <a:r>
                        <a:rPr lang="en-US" u="sng" dirty="0"/>
                        <a:t>Common Status Codes:</a:t>
                      </a:r>
                    </a:p>
                    <a:p>
                      <a:r>
                        <a:rPr lang="en-US" dirty="0"/>
                        <a:t>2xxx: Success</a:t>
                      </a:r>
                    </a:p>
                    <a:p>
                      <a:r>
                        <a:rPr lang="en-US" dirty="0"/>
                        <a:t>200 – OK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3xx: Redirect</a:t>
                      </a:r>
                    </a:p>
                    <a:p>
                      <a:r>
                        <a:rPr lang="en-US" dirty="0"/>
                        <a:t>301 – Moved Permanently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4xx: Client Errors</a:t>
                      </a:r>
                    </a:p>
                    <a:p>
                      <a:r>
                        <a:rPr lang="en-US" dirty="0"/>
                        <a:t>400 – Bad Request (Bad API Call)</a:t>
                      </a:r>
                    </a:p>
                    <a:p>
                      <a:r>
                        <a:rPr lang="en-US" dirty="0"/>
                        <a:t>403 – Unauthorized (Bad API Call)</a:t>
                      </a:r>
                    </a:p>
                    <a:p>
                      <a:r>
                        <a:rPr lang="en-US" dirty="0"/>
                        <a:t>404 – Not Found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5xx: Server Errors</a:t>
                      </a:r>
                    </a:p>
                    <a:p>
                      <a:r>
                        <a:rPr lang="en-US" dirty="0"/>
                        <a:t>500 – Internal Server Error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6705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999233" y="92987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1B2160-03A0-4D49-B1BE-D1C45C63F2CA}"/>
              </a:ext>
            </a:extLst>
          </p:cNvPr>
          <p:cNvCxnSpPr>
            <a:cxnSpLocks/>
          </p:cNvCxnSpPr>
          <p:nvPr/>
        </p:nvCxnSpPr>
        <p:spPr>
          <a:xfrm flipV="1">
            <a:off x="705308" y="429048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10757F7-921D-4A98-92F4-4F4FDA7E4E70}"/>
              </a:ext>
            </a:extLst>
          </p:cNvPr>
          <p:cNvSpPr/>
          <p:nvPr/>
        </p:nvSpPr>
        <p:spPr>
          <a:xfrm>
            <a:off x="3054497" y="422380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02BF9-C1E0-4DB7-BF6B-15F4D273653D}"/>
              </a:ext>
            </a:extLst>
          </p:cNvPr>
          <p:cNvSpPr txBox="1"/>
          <p:nvPr/>
        </p:nvSpPr>
        <p:spPr>
          <a:xfrm>
            <a:off x="999233" y="392775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Response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314AB4-156F-4436-A037-64402465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356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58</cp:revision>
  <dcterms:created xsi:type="dcterms:W3CDTF">2019-02-06T17:03:21Z</dcterms:created>
  <dcterms:modified xsi:type="dcterms:W3CDTF">2020-09-04T10:39:52Z</dcterms:modified>
</cp:coreProperties>
</file>