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8" r:id="rId3"/>
    <p:sldId id="284" r:id="rId4"/>
    <p:sldId id="279" r:id="rId5"/>
    <p:sldId id="280" r:id="rId6"/>
    <p:sldId id="281" r:id="rId7"/>
    <p:sldId id="282" r:id="rId8"/>
    <p:sldId id="283" r:id="rId9"/>
    <p:sldId id="256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21B3-1C38-4A21-9D64-8C2B3BD1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33EB-BB6A-44C5-AB2B-6FA1BE88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0F70-706E-4DCE-8FCD-4508FF9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1F-B0B7-4DF4-99F2-FB98EB9F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E884-CBB0-49AA-883D-9D8C35E5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7C4BD-2F9E-4D3F-A05F-432C853B4EE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C9A80-C25D-411D-ACDC-AE195A19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CB35-3EF6-4C94-AB41-F4CA2A5D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03A-3A3A-44D5-BD94-3A7BAD3BF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D699-8925-4618-9E03-ADAE2166C8F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423D-5956-4ACD-BAC2-6A9793B2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75DD-1538-467E-9253-0FE4465AC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holding, cake, person&#10;&#10;Description automatically generated">
            <a:extLst>
              <a:ext uri="{FF2B5EF4-FFF2-40B4-BE49-F238E27FC236}">
                <a16:creationId xmlns:a16="http://schemas.microsoft.com/office/drawing/2014/main" id="{D1F23CBC-6788-403A-9B41-FA04365F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E26479-65E6-495B-BA12-DD581A5AB8D4}"/>
              </a:ext>
            </a:extLst>
          </p:cNvPr>
          <p:cNvSpPr txBox="1"/>
          <p:nvPr/>
        </p:nvSpPr>
        <p:spPr>
          <a:xfrm>
            <a:off x="152400" y="0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AD87C-591A-4734-BD94-22E9CD8D0F0D}"/>
              </a:ext>
            </a:extLst>
          </p:cNvPr>
          <p:cNvSpPr txBox="1"/>
          <p:nvPr/>
        </p:nvSpPr>
        <p:spPr>
          <a:xfrm>
            <a:off x="152400" y="2421426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Parallel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D2CAA-6561-48E6-88AF-549755235869}"/>
              </a:ext>
            </a:extLst>
          </p:cNvPr>
          <p:cNvSpPr txBox="1"/>
          <p:nvPr/>
        </p:nvSpPr>
        <p:spPr>
          <a:xfrm>
            <a:off x="152400" y="4842852"/>
            <a:ext cx="2664823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548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262E2C-1ED4-4592-819F-F68D340E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04492"/>
              </p:ext>
            </p:extLst>
          </p:nvPr>
        </p:nvGraphicFramePr>
        <p:xfrm>
          <a:off x="674255" y="1552537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Line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C0F55-3B82-4A06-BE70-9ED50A16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21248"/>
              </p:ext>
            </p:extLst>
          </p:nvPr>
        </p:nvGraphicFramePr>
        <p:xfrm>
          <a:off x="674255" y="4505705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Response Line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A52737-88CD-4DA6-B9AA-72823862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7231"/>
              </p:ext>
            </p:extLst>
          </p:nvPr>
        </p:nvGraphicFramePr>
        <p:xfrm>
          <a:off x="3568931" y="1152905"/>
          <a:ext cx="456266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669">
                  <a:extLst>
                    <a:ext uri="{9D8B030D-6E8A-4147-A177-3AD203B41FA5}">
                      <a16:colId xmlns:a16="http://schemas.microsoft.com/office/drawing/2014/main" val="142829285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/>
                        <a:t>Request Line</a:t>
                      </a:r>
                    </a:p>
                    <a:p>
                      <a:pPr algn="ctr"/>
                      <a:r>
                        <a:rPr lang="en-US" sz="1800" b="0" dirty="0"/>
                        <a:t>&lt;METHOD&gt; &lt;URL&gt; &lt;VERSION&gt;</a:t>
                      </a:r>
                    </a:p>
                    <a:p>
                      <a:pPr algn="ctr"/>
                      <a:r>
                        <a:rPr lang="en-US" sz="1800" b="0" dirty="0"/>
                        <a:t>GET /index.html HTTP/1.1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97312"/>
                  </a:ext>
                </a:extLst>
              </a:tr>
              <a:tr h="2994659">
                <a:tc>
                  <a:txBody>
                    <a:bodyPr/>
                    <a:lstStyle/>
                    <a:p>
                      <a:r>
                        <a:rPr lang="en-US" sz="1600" u="sng" dirty="0"/>
                        <a:t>Some Methods (verbs):</a:t>
                      </a:r>
                    </a:p>
                    <a:p>
                      <a:r>
                        <a:rPr lang="en-US" sz="1600" dirty="0"/>
                        <a:t>Traditional “browser” methods:</a:t>
                      </a:r>
                    </a:p>
                    <a:p>
                      <a:r>
                        <a:rPr lang="en-US" sz="1600" dirty="0"/>
                        <a:t>GET </a:t>
                      </a:r>
                    </a:p>
                    <a:p>
                      <a:r>
                        <a:rPr lang="en-US" sz="1600" dirty="0"/>
                        <a:t>POST (Request has a body)</a:t>
                      </a:r>
                    </a:p>
                    <a:p>
                      <a:r>
                        <a:rPr lang="en-US" sz="1600" dirty="0"/>
                        <a:t>HEAD (no body)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API-Related (growing in popularity)</a:t>
                      </a:r>
                    </a:p>
                    <a:p>
                      <a:r>
                        <a:rPr lang="en-US" sz="1600" dirty="0"/>
                        <a:t>PUT</a:t>
                      </a:r>
                    </a:p>
                    <a:p>
                      <a:r>
                        <a:rPr lang="en-US" sz="1600" dirty="0"/>
                        <a:t>DELETE</a:t>
                      </a:r>
                    </a:p>
                    <a:p>
                      <a:r>
                        <a:rPr lang="en-US" sz="1600" dirty="0"/>
                        <a:t>PATCH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u="sng" dirty="0"/>
                        <a:t>HTTP Versions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/>
                        <a:t>1.0 – Non-Persistent</a:t>
                      </a:r>
                    </a:p>
                    <a:p>
                      <a:r>
                        <a:rPr lang="en-US" sz="1600" dirty="0"/>
                        <a:t>1.1 – Persistent</a:t>
                      </a:r>
                    </a:p>
                    <a:p>
                      <a:r>
                        <a:rPr lang="en-US" sz="1600" dirty="0"/>
                        <a:t>2.0 – Major 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6488"/>
                  </a:ext>
                </a:extLst>
              </a:tr>
              <a:tr h="87955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Header Lines</a:t>
                      </a:r>
                    </a:p>
                    <a:p>
                      <a:pPr algn="ctr"/>
                      <a:r>
                        <a:rPr lang="en-US" sz="1800" dirty="0"/>
                        <a:t>&lt;HEADER NAME&gt;: &lt;VALUE&gt;</a:t>
                      </a:r>
                    </a:p>
                    <a:p>
                      <a:pPr algn="ctr"/>
                      <a:r>
                        <a:rPr lang="en-US" sz="1800" dirty="0"/>
                        <a:t>Host: www.example.com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25644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F68BA78-4ADD-4D05-94A3-5BA9CD0E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10796"/>
              </p:ext>
            </p:extLst>
          </p:nvPr>
        </p:nvGraphicFramePr>
        <p:xfrm>
          <a:off x="8373606" y="1152905"/>
          <a:ext cx="3436009" cy="485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009">
                  <a:extLst>
                    <a:ext uri="{9D8B030D-6E8A-4147-A177-3AD203B41FA5}">
                      <a16:colId xmlns:a16="http://schemas.microsoft.com/office/drawing/2014/main" val="344962369"/>
                    </a:ext>
                  </a:extLst>
                </a:gridCol>
              </a:tblGrid>
              <a:tr h="92527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Response Line</a:t>
                      </a:r>
                    </a:p>
                    <a:p>
                      <a:pPr algn="ctr"/>
                      <a:r>
                        <a:rPr lang="en-US" b="0" dirty="0"/>
                        <a:t>&lt;VERSION&gt; &lt;STATUS &gt; &lt;PHRASE&gt;</a:t>
                      </a:r>
                    </a:p>
                    <a:p>
                      <a:pPr algn="ctr"/>
                      <a:r>
                        <a:rPr lang="en-US" b="0" dirty="0"/>
                        <a:t>HTTP/1.1 200 OK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156061"/>
                  </a:ext>
                </a:extLst>
              </a:tr>
              <a:tr h="1817928">
                <a:tc>
                  <a:txBody>
                    <a:bodyPr/>
                    <a:lstStyle/>
                    <a:p>
                      <a:r>
                        <a:rPr lang="en-US" u="sng" dirty="0"/>
                        <a:t>Common Status Codes:</a:t>
                      </a:r>
                    </a:p>
                    <a:p>
                      <a:r>
                        <a:rPr lang="en-US" dirty="0"/>
                        <a:t>2xxx: Success</a:t>
                      </a:r>
                    </a:p>
                    <a:p>
                      <a:r>
                        <a:rPr lang="en-US" dirty="0"/>
                        <a:t>200 – OK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3xx: Redirect</a:t>
                      </a:r>
                    </a:p>
                    <a:p>
                      <a:r>
                        <a:rPr lang="en-US" dirty="0"/>
                        <a:t>301 – Moved Permanently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4xx: Client Errors</a:t>
                      </a:r>
                    </a:p>
                    <a:p>
                      <a:r>
                        <a:rPr lang="en-US" dirty="0"/>
                        <a:t>400 – Bad Request (Bad API Call)</a:t>
                      </a:r>
                    </a:p>
                    <a:p>
                      <a:r>
                        <a:rPr lang="en-US" dirty="0"/>
                        <a:t>403 – Unauthorized (Bad API Call)</a:t>
                      </a:r>
                    </a:p>
                    <a:p>
                      <a:r>
                        <a:rPr lang="en-US" dirty="0"/>
                        <a:t>404 – Not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5xx: Server Errors</a:t>
                      </a:r>
                    </a:p>
                    <a:p>
                      <a:r>
                        <a:rPr lang="en-US" dirty="0"/>
                        <a:t>500 – Internal Server Error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6705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999233" y="92987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1B2160-03A0-4D49-B1BE-D1C45C63F2CA}"/>
              </a:ext>
            </a:extLst>
          </p:cNvPr>
          <p:cNvCxnSpPr>
            <a:cxnSpLocks/>
          </p:cNvCxnSpPr>
          <p:nvPr/>
        </p:nvCxnSpPr>
        <p:spPr>
          <a:xfrm flipV="1">
            <a:off x="705308" y="429048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0757F7-921D-4A98-92F4-4F4FDA7E4E70}"/>
              </a:ext>
            </a:extLst>
          </p:cNvPr>
          <p:cNvSpPr/>
          <p:nvPr/>
        </p:nvSpPr>
        <p:spPr>
          <a:xfrm>
            <a:off x="3054497" y="422380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02BF9-C1E0-4DB7-BF6B-15F4D273653D}"/>
              </a:ext>
            </a:extLst>
          </p:cNvPr>
          <p:cNvSpPr txBox="1"/>
          <p:nvPr/>
        </p:nvSpPr>
        <p:spPr>
          <a:xfrm>
            <a:off x="999233" y="392775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008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Protocol—Browser Example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DE094-A515-4C46-95B0-ED7004F98E9A}"/>
              </a:ext>
            </a:extLst>
          </p:cNvPr>
          <p:cNvCxnSpPr>
            <a:cxnSpLocks/>
          </p:cNvCxnSpPr>
          <p:nvPr/>
        </p:nvCxnSpPr>
        <p:spPr>
          <a:xfrm>
            <a:off x="2765717" y="1606393"/>
            <a:ext cx="706810" cy="0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CF4D9-C92A-4504-8025-24E295B0798C}"/>
              </a:ext>
            </a:extLst>
          </p:cNvPr>
          <p:cNvCxnSpPr>
            <a:cxnSpLocks/>
          </p:cNvCxnSpPr>
          <p:nvPr/>
        </p:nvCxnSpPr>
        <p:spPr>
          <a:xfrm>
            <a:off x="3472527" y="2179321"/>
            <a:ext cx="0" cy="355117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C325EE-7B76-4AF0-ADAA-B018B8378985}"/>
              </a:ext>
            </a:extLst>
          </p:cNvPr>
          <p:cNvSpPr txBox="1"/>
          <p:nvPr/>
        </p:nvSpPr>
        <p:spPr>
          <a:xfrm>
            <a:off x="2765717" y="12736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660A0-DC72-4F69-99A9-01A13472EC2C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8E408-A0B5-4E9E-8180-043CAF091D1B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0" cy="41241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4BFC4D-3BFF-45F4-AAE6-000F0223677D}"/>
              </a:ext>
            </a:extLst>
          </p:cNvPr>
          <p:cNvSpPr txBox="1"/>
          <p:nvPr/>
        </p:nvSpPr>
        <p:spPr>
          <a:xfrm>
            <a:off x="8896181" y="1675842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Browser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E0242A-BBB6-4022-8718-E643E18A7F1A}"/>
              </a:ext>
            </a:extLst>
          </p:cNvPr>
          <p:cNvCxnSpPr>
            <a:cxnSpLocks/>
          </p:cNvCxnSpPr>
          <p:nvPr/>
        </p:nvCxnSpPr>
        <p:spPr>
          <a:xfrm flipH="1">
            <a:off x="3472529" y="1606393"/>
            <a:ext cx="1" cy="50830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D0F42-3CAD-4FA2-9EC0-A26F5D10A012}"/>
              </a:ext>
            </a:extLst>
          </p:cNvPr>
          <p:cNvGrpSpPr/>
          <p:nvPr/>
        </p:nvGrpSpPr>
        <p:grpSpPr>
          <a:xfrm>
            <a:off x="3348646" y="2091220"/>
            <a:ext cx="246382" cy="98340"/>
            <a:chOff x="3348646" y="1458211"/>
            <a:chExt cx="246382" cy="98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525F03-8565-4498-9563-E821697E02A3}"/>
                </a:ext>
              </a:extLst>
            </p:cNvPr>
            <p:cNvGrpSpPr/>
            <p:nvPr/>
          </p:nvGrpSpPr>
          <p:grpSpPr>
            <a:xfrm>
              <a:off x="3350025" y="1458211"/>
              <a:ext cx="245003" cy="47936"/>
              <a:chOff x="3295819" y="1481939"/>
              <a:chExt cx="245003" cy="479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AB472E-F78C-4A58-A357-0FD9FC292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6086C09-E0D1-446E-8EC9-6D6E0B8AA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CE63D4-E9B1-486D-A13E-4B29A108F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44889-CFD7-4905-8D9F-A01CE4C3E2CE}"/>
                </a:ext>
              </a:extLst>
            </p:cNvPr>
            <p:cNvGrpSpPr/>
            <p:nvPr/>
          </p:nvGrpSpPr>
          <p:grpSpPr>
            <a:xfrm>
              <a:off x="3348646" y="1508615"/>
              <a:ext cx="245003" cy="47936"/>
              <a:chOff x="3295819" y="1481939"/>
              <a:chExt cx="245003" cy="4793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1E22AE-C9E6-4BA4-9540-6EF0A12B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8D6B39-B9FD-4E12-96E8-3B5F1E677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237960F-66B9-4B03-B9BE-47D96937F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759FBA2-EC4A-4E24-9FDE-523D51A4910A}"/>
              </a:ext>
            </a:extLst>
          </p:cNvPr>
          <p:cNvSpPr/>
          <p:nvPr/>
        </p:nvSpPr>
        <p:spPr>
          <a:xfrm>
            <a:off x="3404755" y="1706091"/>
            <a:ext cx="133350" cy="13335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BE3D2-F21F-4848-91A1-0198FA9C6B05}"/>
              </a:ext>
            </a:extLst>
          </p:cNvPr>
          <p:cNvSpPr txBox="1"/>
          <p:nvPr/>
        </p:nvSpPr>
        <p:spPr>
          <a:xfrm>
            <a:off x="1884888" y="1640696"/>
            <a:ext cx="157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Opens a 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4A46F-ADA6-45C5-84B9-B791093844BB}"/>
              </a:ext>
            </a:extLst>
          </p:cNvPr>
          <p:cNvSpPr txBox="1"/>
          <p:nvPr/>
        </p:nvSpPr>
        <p:spPr>
          <a:xfrm>
            <a:off x="1385203" y="1998030"/>
            <a:ext cx="2043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Waits for a Connection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405AD0-0557-4EEC-86BB-A843346752EF}"/>
              </a:ext>
            </a:extLst>
          </p:cNvPr>
          <p:cNvCxnSpPr/>
          <p:nvPr/>
        </p:nvCxnSpPr>
        <p:spPr>
          <a:xfrm flipH="1">
            <a:off x="3467356" y="212150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BC9D5-6789-4F3E-8FF0-A7373D7E8F4C}"/>
              </a:ext>
            </a:extLst>
          </p:cNvPr>
          <p:cNvSpPr txBox="1"/>
          <p:nvPr/>
        </p:nvSpPr>
        <p:spPr>
          <a:xfrm>
            <a:off x="8847652" y="1995997"/>
            <a:ext cx="105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CEEC34-7521-44DC-AEE1-44BC930940A1}"/>
              </a:ext>
            </a:extLst>
          </p:cNvPr>
          <p:cNvCxnSpPr>
            <a:cxnSpLocks/>
          </p:cNvCxnSpPr>
          <p:nvPr/>
        </p:nvCxnSpPr>
        <p:spPr>
          <a:xfrm>
            <a:off x="3489576" y="289043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054D24-4BB3-4343-A04A-D6B572929929}"/>
              </a:ext>
            </a:extLst>
          </p:cNvPr>
          <p:cNvSpPr txBox="1"/>
          <p:nvPr/>
        </p:nvSpPr>
        <p:spPr>
          <a:xfrm>
            <a:off x="2390611" y="2751934"/>
            <a:ext cx="1147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HTTP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AE60C1-3ADF-4073-B129-F26CFF389C6A}"/>
              </a:ext>
            </a:extLst>
          </p:cNvPr>
          <p:cNvSpPr txBox="1"/>
          <p:nvPr/>
        </p:nvSpPr>
        <p:spPr>
          <a:xfrm>
            <a:off x="8847652" y="3107439"/>
            <a:ext cx="1612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 Parses Response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DC2592-9781-4173-9D7D-29254A9D7901}"/>
              </a:ext>
            </a:extLst>
          </p:cNvPr>
          <p:cNvSpPr txBox="1"/>
          <p:nvPr/>
        </p:nvSpPr>
        <p:spPr>
          <a:xfrm>
            <a:off x="8903458" y="3466583"/>
            <a:ext cx="26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requests additional resources based on the body of the response. These could be images, .</a:t>
            </a:r>
            <a:r>
              <a:rPr lang="en-US" sz="1200" dirty="0" err="1"/>
              <a:t>css</a:t>
            </a:r>
            <a:r>
              <a:rPr lang="en-US" sz="1200" dirty="0"/>
              <a:t>, or .</a:t>
            </a:r>
            <a:r>
              <a:rPr lang="en-US" sz="1200" dirty="0" err="1"/>
              <a:t>js</a:t>
            </a:r>
            <a:r>
              <a:rPr lang="en-US" sz="1200" dirty="0"/>
              <a:t> files.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1A8E53-657B-4226-BE34-CE27FDF5CCB5}"/>
              </a:ext>
            </a:extLst>
          </p:cNvPr>
          <p:cNvCxnSpPr>
            <a:cxnSpLocks/>
          </p:cNvCxnSpPr>
          <p:nvPr/>
        </p:nvCxnSpPr>
        <p:spPr>
          <a:xfrm flipH="1">
            <a:off x="3472527" y="3638415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78839B-4B2A-45F8-9BBA-2B9067B725A5}"/>
              </a:ext>
            </a:extLst>
          </p:cNvPr>
          <p:cNvCxnSpPr>
            <a:cxnSpLocks/>
          </p:cNvCxnSpPr>
          <p:nvPr/>
        </p:nvCxnSpPr>
        <p:spPr>
          <a:xfrm flipH="1">
            <a:off x="3472527" y="3744427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7AFB02-22BE-4374-8CDC-9699EA90D6D5}"/>
              </a:ext>
            </a:extLst>
          </p:cNvPr>
          <p:cNvCxnSpPr>
            <a:cxnSpLocks/>
          </p:cNvCxnSpPr>
          <p:nvPr/>
        </p:nvCxnSpPr>
        <p:spPr>
          <a:xfrm flipH="1">
            <a:off x="3472527" y="3850439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5AE60C-F518-4259-A6F1-78C12CECD7B8}"/>
              </a:ext>
            </a:extLst>
          </p:cNvPr>
          <p:cNvCxnSpPr>
            <a:cxnSpLocks/>
          </p:cNvCxnSpPr>
          <p:nvPr/>
        </p:nvCxnSpPr>
        <p:spPr>
          <a:xfrm flipH="1">
            <a:off x="3472527" y="395645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AB807A-C4C5-4E49-9F9F-07AFD723A86C}"/>
              </a:ext>
            </a:extLst>
          </p:cNvPr>
          <p:cNvCxnSpPr>
            <a:cxnSpLocks/>
          </p:cNvCxnSpPr>
          <p:nvPr/>
        </p:nvCxnSpPr>
        <p:spPr>
          <a:xfrm flipH="1">
            <a:off x="3472527" y="406246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6B72B2-9EAF-434A-A5E5-B18DF08B6CE3}"/>
              </a:ext>
            </a:extLst>
          </p:cNvPr>
          <p:cNvCxnSpPr>
            <a:cxnSpLocks/>
          </p:cNvCxnSpPr>
          <p:nvPr/>
        </p:nvCxnSpPr>
        <p:spPr>
          <a:xfrm flipH="1">
            <a:off x="3472527" y="416847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3C451-B9D5-4808-899B-33BD68D3B181}"/>
              </a:ext>
            </a:extLst>
          </p:cNvPr>
          <p:cNvSpPr txBox="1"/>
          <p:nvPr/>
        </p:nvSpPr>
        <p:spPr>
          <a:xfrm>
            <a:off x="1674408" y="4169531"/>
            <a:ext cx="172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Server receives multiple requests almost simultaneously. This is where threading comes into play.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2197940-0285-41F9-9181-1986D6C5A9CF}"/>
              </a:ext>
            </a:extLst>
          </p:cNvPr>
          <p:cNvCxnSpPr>
            <a:cxnSpLocks/>
          </p:cNvCxnSpPr>
          <p:nvPr/>
        </p:nvCxnSpPr>
        <p:spPr>
          <a:xfrm>
            <a:off x="3483636" y="4331240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2E0F85-98E9-4BEE-86DA-D729BFEC301A}"/>
              </a:ext>
            </a:extLst>
          </p:cNvPr>
          <p:cNvCxnSpPr>
            <a:cxnSpLocks/>
          </p:cNvCxnSpPr>
          <p:nvPr/>
        </p:nvCxnSpPr>
        <p:spPr>
          <a:xfrm>
            <a:off x="3483636" y="4441502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31F19B-D8A6-46E2-B9C9-8FBE8FAE82A9}"/>
              </a:ext>
            </a:extLst>
          </p:cNvPr>
          <p:cNvCxnSpPr>
            <a:cxnSpLocks/>
          </p:cNvCxnSpPr>
          <p:nvPr/>
        </p:nvCxnSpPr>
        <p:spPr>
          <a:xfrm>
            <a:off x="3483636" y="455176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6B697B-E18C-4495-AF69-CACC55B4D154}"/>
              </a:ext>
            </a:extLst>
          </p:cNvPr>
          <p:cNvCxnSpPr>
            <a:cxnSpLocks/>
          </p:cNvCxnSpPr>
          <p:nvPr/>
        </p:nvCxnSpPr>
        <p:spPr>
          <a:xfrm>
            <a:off x="3483636" y="4662026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F6AC07-D463-410C-8C5E-664018D5CCE1}"/>
              </a:ext>
            </a:extLst>
          </p:cNvPr>
          <p:cNvCxnSpPr>
            <a:cxnSpLocks/>
          </p:cNvCxnSpPr>
          <p:nvPr/>
        </p:nvCxnSpPr>
        <p:spPr>
          <a:xfrm>
            <a:off x="3483636" y="4772288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7F6F9A-C96B-4C61-A57C-524F4344529D}"/>
              </a:ext>
            </a:extLst>
          </p:cNvPr>
          <p:cNvCxnSpPr>
            <a:cxnSpLocks/>
          </p:cNvCxnSpPr>
          <p:nvPr/>
        </p:nvCxnSpPr>
        <p:spPr>
          <a:xfrm>
            <a:off x="3483636" y="4882549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DEF61B-F098-4C0D-8C78-18F22FDC78FD}"/>
              </a:ext>
            </a:extLst>
          </p:cNvPr>
          <p:cNvSpPr txBox="1"/>
          <p:nvPr/>
        </p:nvSpPr>
        <p:spPr>
          <a:xfrm>
            <a:off x="8944713" y="4589440"/>
            <a:ext cx="276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either requests additional resources or has enough to display a page.</a:t>
            </a:r>
          </a:p>
        </p:txBody>
      </p:sp>
    </p:spTree>
    <p:extLst>
      <p:ext uri="{BB962C8B-B14F-4D97-AF65-F5344CB8AC3E}">
        <p14:creationId xmlns:p14="http://schemas.microsoft.com/office/powerpoint/2010/main" val="110404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705308" y="936472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385047-39B6-4C0C-88C7-0CA9881E85BD}"/>
              </a:ext>
            </a:extLst>
          </p:cNvPr>
          <p:cNvCxnSpPr>
            <a:cxnSpLocks/>
          </p:cNvCxnSpPr>
          <p:nvPr/>
        </p:nvCxnSpPr>
        <p:spPr>
          <a:xfrm flipV="1">
            <a:off x="8794865" y="1346077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49A48-C0FD-4610-AFFE-4CF8A8064543}"/>
              </a:ext>
            </a:extLst>
          </p:cNvPr>
          <p:cNvSpPr/>
          <p:nvPr/>
        </p:nvSpPr>
        <p:spPr>
          <a:xfrm>
            <a:off x="8709141" y="127940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57E45-5A07-4AFF-9BE7-C7006CFE6366}"/>
              </a:ext>
            </a:extLst>
          </p:cNvPr>
          <p:cNvSpPr txBox="1"/>
          <p:nvPr/>
        </p:nvSpPr>
        <p:spPr>
          <a:xfrm>
            <a:off x="10171914" y="983345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644A6-78CB-4CA4-8F3A-246179F623AC}"/>
              </a:ext>
            </a:extLst>
          </p:cNvPr>
          <p:cNvSpPr txBox="1"/>
          <p:nvPr/>
        </p:nvSpPr>
        <p:spPr>
          <a:xfrm>
            <a:off x="654536" y="1305804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Non-persistent.</a:t>
            </a:r>
          </a:p>
          <a:p>
            <a:r>
              <a:rPr lang="en-US" dirty="0"/>
              <a:t>You can only make one request at a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9A270-11E6-4230-8E8E-5B9958C92DD5}"/>
              </a:ext>
            </a:extLst>
          </p:cNvPr>
          <p:cNvSpPr txBox="1"/>
          <p:nvPr/>
        </p:nvSpPr>
        <p:spPr>
          <a:xfrm>
            <a:off x="8947421" y="1425953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Most notably, maintains a persistent connection.</a:t>
            </a:r>
          </a:p>
        </p:txBody>
      </p:sp>
      <p:pic>
        <p:nvPicPr>
          <p:cNvPr id="10" name="Picture 9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3328465B-EB4B-4EF7-BBAB-ADCB6F371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2287576"/>
            <a:ext cx="970449" cy="1059189"/>
          </a:xfrm>
          <a:prstGeom prst="rect">
            <a:avLst/>
          </a:prstGeom>
        </p:spPr>
      </p:pic>
      <p:pic>
        <p:nvPicPr>
          <p:cNvPr id="12" name="Picture 1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9172FA0A-3E01-4D8B-8FBF-28A0A91C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2290417"/>
            <a:ext cx="704232" cy="1056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068B14-56DD-4D5A-A661-2E50D9886EA3}"/>
              </a:ext>
            </a:extLst>
          </p:cNvPr>
          <p:cNvSpPr txBox="1"/>
          <p:nvPr/>
        </p:nvSpPr>
        <p:spPr>
          <a:xfrm>
            <a:off x="31911" y="6596390"/>
            <a:ext cx="5873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courtesy Pexels.com and are subject to the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license, https://www.pexels.com/license/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28BC6-CFFE-45B1-A626-E835958584E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676546" y="2817171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2FAB3-4411-4C5D-A33C-6B3C58F6BC88}"/>
              </a:ext>
            </a:extLst>
          </p:cNvPr>
          <p:cNvSpPr txBox="1"/>
          <p:nvPr/>
        </p:nvSpPr>
        <p:spPr>
          <a:xfrm>
            <a:off x="1828873" y="2343820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55" name="Picture 5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60E50734-85DA-461F-B507-202CF160B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3486370"/>
            <a:ext cx="970449" cy="1059189"/>
          </a:xfrm>
          <a:prstGeom prst="rect">
            <a:avLst/>
          </a:prstGeom>
        </p:spPr>
      </p:pic>
      <p:pic>
        <p:nvPicPr>
          <p:cNvPr id="62" name="Picture 6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2961CFF9-D164-4369-91E2-5F799F6A0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3489211"/>
            <a:ext cx="704232" cy="105634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684338-5F79-43C0-B2FF-EDE739B39D22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1676546" y="4015965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D32020-4CEA-4109-A13E-71CD39F9EB79}"/>
              </a:ext>
            </a:extLst>
          </p:cNvPr>
          <p:cNvSpPr txBox="1"/>
          <p:nvPr/>
        </p:nvSpPr>
        <p:spPr>
          <a:xfrm>
            <a:off x="1828873" y="3542614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pepperoni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5" name="Picture 6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71365F1E-2259-4092-A2F4-1F48BDDF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4738567"/>
            <a:ext cx="970449" cy="1059189"/>
          </a:xfrm>
          <a:prstGeom prst="rect">
            <a:avLst/>
          </a:prstGeom>
        </p:spPr>
      </p:pic>
      <p:pic>
        <p:nvPicPr>
          <p:cNvPr id="66" name="Picture 65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A0E5CC74-A7FF-4447-8248-156C3AC95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4741408"/>
            <a:ext cx="704232" cy="105634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9122E7-970B-477B-A79B-30DE4894BC83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676546" y="5268162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904169-8C52-493A-8B67-6F2F821528CC}"/>
              </a:ext>
            </a:extLst>
          </p:cNvPr>
          <p:cNvSpPr txBox="1"/>
          <p:nvPr/>
        </p:nvSpPr>
        <p:spPr>
          <a:xfrm>
            <a:off x="1828873" y="4794811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9" name="Picture 68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1D4C17B4-0BDB-4CBA-A402-BF8C345A0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251299" y="3346765"/>
            <a:ext cx="970449" cy="1059189"/>
          </a:xfrm>
          <a:prstGeom prst="rect">
            <a:avLst/>
          </a:prstGeom>
        </p:spPr>
      </p:pic>
      <p:pic>
        <p:nvPicPr>
          <p:cNvPr id="70" name="Picture 69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5CC5A046-21E3-49AA-8793-BFA5EF7A5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48" y="3349606"/>
            <a:ext cx="704232" cy="1056348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659BF7-725C-43B6-85D9-1B3EC65D5827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8221748" y="3876360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38F0C9-4ECC-4956-B205-2E36137CA394}"/>
              </a:ext>
            </a:extLst>
          </p:cNvPr>
          <p:cNvSpPr txBox="1"/>
          <p:nvPr/>
        </p:nvSpPr>
        <p:spPr>
          <a:xfrm>
            <a:off x="8374075" y="3403009"/>
            <a:ext cx="196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pizza, </a:t>
            </a:r>
          </a:p>
          <a:p>
            <a:r>
              <a:rPr lang="en-US" sz="1400" i="1" dirty="0"/>
              <a:t>A pepperoni pizza, </a:t>
            </a:r>
          </a:p>
          <a:p>
            <a:r>
              <a:rPr lang="en-US" sz="1400" i="1" dirty="0"/>
              <a:t>and a supreme pizza.</a:t>
            </a:r>
          </a:p>
          <a:p>
            <a:r>
              <a:rPr lang="en-US" sz="1400" i="1" dirty="0"/>
              <a:t>Goodbye.</a:t>
            </a:r>
          </a:p>
        </p:txBody>
      </p:sp>
    </p:spTree>
    <p:extLst>
      <p:ext uri="{BB962C8B-B14F-4D97-AF65-F5344CB8AC3E}">
        <p14:creationId xmlns:p14="http://schemas.microsoft.com/office/powerpoint/2010/main" val="109769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2C78-83A5-4253-A3A3-948A2E0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world like in 1995?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7514-DF5E-4EE2-9630-171BD546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1995: Bill Clinton, first term, family man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Shows: Seinfeld, Home Improvement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CDs had barely overtaken Cassettes in sales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invented but unavailable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Steve Jobs worked for NeXT, Inc.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population 265M (~330M today, 80%)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5.7B (~7.7B today, 75%)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FCBF-B24C-4EFA-A710-67FAE81B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4844B-D569-4D66-8F79-29336270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3EA74D-20FA-4787-962C-52D06633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2" y="1462087"/>
            <a:ext cx="1132483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2D2E16-0104-4494-9528-43BDF892EFE5}"/>
              </a:ext>
            </a:extLst>
          </p:cNvPr>
          <p:cNvCxnSpPr/>
          <p:nvPr/>
        </p:nvCxnSpPr>
        <p:spPr>
          <a:xfrm>
            <a:off x="10619611" y="1690688"/>
            <a:ext cx="0" cy="48462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59A533-9F08-4695-A5CC-F31BB60C7969}"/>
              </a:ext>
            </a:extLst>
          </p:cNvPr>
          <p:cNvSpPr txBox="1"/>
          <p:nvPr/>
        </p:nvSpPr>
        <p:spPr>
          <a:xfrm>
            <a:off x="687754" y="62317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Attributed to </a:t>
            </a:r>
            <a:r>
              <a:rPr lang="en-US" dirty="0" err="1"/>
              <a:t>visualizingeconomics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315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0DD-225D-4EC9-869D-075E7FF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96F1-1663-479C-B7DE-D2128F90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D sales">
            <a:extLst>
              <a:ext uri="{FF2B5EF4-FFF2-40B4-BE49-F238E27FC236}">
                <a16:creationId xmlns:a16="http://schemas.microsoft.com/office/drawing/2014/main" id="{08FF0770-C732-4D0D-93E6-8427B4BB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28" y="341983"/>
            <a:ext cx="7444818" cy="56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FC7BF-C27D-48FA-B7EF-14237FA171E7}"/>
              </a:ext>
            </a:extLst>
          </p:cNvPr>
          <p:cNvSpPr txBox="1"/>
          <p:nvPr/>
        </p:nvSpPr>
        <p:spPr>
          <a:xfrm>
            <a:off x="2649415" y="6308209"/>
            <a:ext cx="66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https://techpinions.com/the-cd-smartphone-analogy/47027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14488-32DC-4606-B5FE-519A4CEE351E}"/>
              </a:ext>
            </a:extLst>
          </p:cNvPr>
          <p:cNvSpPr/>
          <p:nvPr/>
        </p:nvSpPr>
        <p:spPr>
          <a:xfrm>
            <a:off x="6158523" y="1422400"/>
            <a:ext cx="4321908" cy="450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430F-2BD4-4309-A324-3E855E7F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Microsoft Windows 95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9BFC25-221A-4843-ABE9-566EEEF8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76" y="149987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18FCB-79A8-4038-A7AB-97C23E44C036}"/>
              </a:ext>
            </a:extLst>
          </p:cNvPr>
          <p:cNvSpPr txBox="1"/>
          <p:nvPr/>
        </p:nvSpPr>
        <p:spPr>
          <a:xfrm>
            <a:off x="15000" y="6059417"/>
            <a:ext cx="6260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with permission from Microsoft, see</a:t>
            </a:r>
          </a:p>
          <a:p>
            <a:r>
              <a:rPr lang="en-US" dirty="0"/>
              <a:t>https://en.wikipedia.org/wiki/File:Windows_95_at_first_run.png</a:t>
            </a:r>
          </a:p>
        </p:txBody>
      </p:sp>
    </p:spTree>
    <p:extLst>
      <p:ext uri="{BB962C8B-B14F-4D97-AF65-F5344CB8AC3E}">
        <p14:creationId xmlns:p14="http://schemas.microsoft.com/office/powerpoint/2010/main" val="203103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668-0984-4557-8797-F20E84B9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</a:t>
            </a:r>
          </a:p>
        </p:txBody>
      </p:sp>
      <p:pic>
        <p:nvPicPr>
          <p:cNvPr id="5" name="Content Placeholder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CE529E9-D0AD-48A0-8A56-8EB0236D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365125"/>
            <a:ext cx="3714407" cy="56320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107A1-0C89-45E2-863F-5EB1A99A0EDF}"/>
              </a:ext>
            </a:extLst>
          </p:cNvPr>
          <p:cNvSpPr txBox="1"/>
          <p:nvPr/>
        </p:nvSpPr>
        <p:spPr>
          <a:xfrm>
            <a:off x="233651" y="6114424"/>
            <a:ext cx="861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Peter K. Levy from New York, NY, United States - George Sand, Public Domain, https://commons.wikimedia.org/w/index.php?curid=61075827</a:t>
            </a:r>
          </a:p>
        </p:txBody>
      </p:sp>
    </p:spTree>
    <p:extLst>
      <p:ext uri="{BB962C8B-B14F-4D97-AF65-F5344CB8AC3E}">
        <p14:creationId xmlns:p14="http://schemas.microsoft.com/office/powerpoint/2010/main" val="268631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3BD4-8C3C-4F8D-BD54-18D42EF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Netscape Navigator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C68E-8025-4607-81F9-F18E884A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46603F-C203-49BA-AB8C-7190CE87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3" y="1493837"/>
            <a:ext cx="5069393" cy="417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5AD67-10AF-4CA2-A9A5-2F210DCDB3D4}"/>
              </a:ext>
            </a:extLst>
          </p:cNvPr>
          <p:cNvSpPr txBox="1"/>
          <p:nvPr/>
        </p:nvSpPr>
        <p:spPr>
          <a:xfrm>
            <a:off x="319619" y="594256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Copyrighted Image. For fair use rationale, see:</a:t>
            </a:r>
          </a:p>
          <a:p>
            <a:r>
              <a:rPr lang="en-US" dirty="0"/>
              <a:t>https://en.wikipedia.org/wiki/File:Navigator_1-22.png</a:t>
            </a:r>
          </a:p>
        </p:txBody>
      </p:sp>
    </p:spTree>
    <p:extLst>
      <p:ext uri="{BB962C8B-B14F-4D97-AF65-F5344CB8AC3E}">
        <p14:creationId xmlns:p14="http://schemas.microsoft.com/office/powerpoint/2010/main" val="416736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Content Placeholder 6" descr="A pizza sitting on top of a table&#10;&#10;Description automatically generated">
            <a:extLst>
              <a:ext uri="{FF2B5EF4-FFF2-40B4-BE49-F238E27FC236}">
                <a16:creationId xmlns:a16="http://schemas.microsoft.com/office/drawing/2014/main" id="{A373EEF2-CC50-45A6-A46E-466F30E4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89281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892819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328334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2523487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Don’t Eat the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95503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disgusting.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3179829" y="4042297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28243" y="39544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Eat Pizza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without the box, the pizzas would be disgusting.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857961" y="4505605"/>
            <a:ext cx="1605127" cy="17537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744140" y="439178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524999" y="4693126"/>
            <a:ext cx="120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about the pizza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150695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220183" y="2150695"/>
            <a:ext cx="1079902" cy="11549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86833" y="219951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1795649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Separation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463088" y="2162838"/>
            <a:ext cx="141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where each pizza starts and 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Pizza Comes in a Box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8AFC8-18F4-477F-BD68-896A4DCF3D0A}"/>
              </a:ext>
            </a:extLst>
          </p:cNvPr>
          <p:cNvSpPr txBox="1"/>
          <p:nvPr/>
        </p:nvSpPr>
        <p:spPr>
          <a:xfrm>
            <a:off x="3995759" y="1444894"/>
            <a:ext cx="6095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'viewport'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'width=device-width, initial-scale=1'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is the part you can see.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>
            <a:off x="1878033" y="114919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2527" y="1149192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970208" y="157071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2024718" y="834045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2045509" y="122251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920834" y="3033603"/>
            <a:ext cx="141532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5332" y="1996043"/>
            <a:ext cx="696908" cy="103596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022711" y="18822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830347" y="266427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835110" y="3033603"/>
            <a:ext cx="15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we begin?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7966763" y="4617737"/>
            <a:ext cx="1475587" cy="6324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833413" y="455106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16751" y="4693126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part the user actually “consumes.”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687060" y="1846477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7137929" y="1846477"/>
            <a:ext cx="2555571" cy="75470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7004579" y="253450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10060614" y="149143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867204" y="1858620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Information about the content.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Protocols are like [Pizza] Boxes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0A732-7D82-4432-825E-DCAFE0FE2334}"/>
              </a:ext>
            </a:extLst>
          </p:cNvPr>
          <p:cNvCxnSpPr>
            <a:cxnSpLocks/>
          </p:cNvCxnSpPr>
          <p:nvPr/>
        </p:nvCxnSpPr>
        <p:spPr>
          <a:xfrm>
            <a:off x="1913778" y="4657266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4A6AC-0213-4354-98AC-DD79623B761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08272" y="4657266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9B7019-2E0F-495A-940B-EFC415D75B5C}"/>
              </a:ext>
            </a:extLst>
          </p:cNvPr>
          <p:cNvSpPr/>
          <p:nvPr/>
        </p:nvSpPr>
        <p:spPr>
          <a:xfrm>
            <a:off x="4005953" y="507878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1212CE-5918-4296-AFDE-C8957B579882}"/>
              </a:ext>
            </a:extLst>
          </p:cNvPr>
          <p:cNvSpPr txBox="1"/>
          <p:nvPr/>
        </p:nvSpPr>
        <p:spPr>
          <a:xfrm>
            <a:off x="2060463" y="43421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A4BF76-C8F0-4A37-9405-906DADA9FA8E}"/>
              </a:ext>
            </a:extLst>
          </p:cNvPr>
          <p:cNvSpPr txBox="1"/>
          <p:nvPr/>
        </p:nvSpPr>
        <p:spPr>
          <a:xfrm>
            <a:off x="1900865" y="4693126"/>
            <a:ext cx="144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Crucial! Where do we stop?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665B2-CB9D-404E-AC67-382951C4EBA0}"/>
              </a:ext>
            </a:extLst>
          </p:cNvPr>
          <p:cNvSpPr txBox="1"/>
          <p:nvPr/>
        </p:nvSpPr>
        <p:spPr>
          <a:xfrm>
            <a:off x="4367903" y="61032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723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Playbill</vt:lpstr>
      <vt:lpstr>Office Theme</vt:lpstr>
      <vt:lpstr>Office Theme</vt:lpstr>
      <vt:lpstr>PowerPoint Presentation</vt:lpstr>
      <vt:lpstr>What was the world like in 1995?</vt:lpstr>
      <vt:lpstr>1995 </vt:lpstr>
      <vt:lpstr>1995</vt:lpstr>
      <vt:lpstr>1995: Microsoft Windows 95</vt:lpstr>
      <vt:lpstr>1995</vt:lpstr>
      <vt:lpstr>1995: Netscape Navigator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69</cp:revision>
  <dcterms:created xsi:type="dcterms:W3CDTF">2019-02-06T17:03:21Z</dcterms:created>
  <dcterms:modified xsi:type="dcterms:W3CDTF">2020-09-14T16:21:06Z</dcterms:modified>
</cp:coreProperties>
</file>