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F74E-1972-4A2D-9C36-C801416C1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FF50C-C5F6-4C5E-A8D6-0A34C52D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DA5C3-8FEF-4B48-BBA3-7798E46A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3641-5643-43A8-930D-05FCFF9B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D171-188B-448D-8DCF-E0A6E533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EE3C-848D-45BB-A855-28805023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77DFF-1512-4D10-B50B-A5DC5561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5E75-316B-4794-ABDA-1E838D06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60A0-DB73-4FAD-973C-9FFB42BF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49C8-992B-4EB2-958B-4FF1E2EE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9FC86-B874-4F23-B3DC-9C58581B4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6E760-5FAE-4BD7-8B97-CE7F26782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CF40-14BA-47EC-914A-F2F4CB7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56A8-75F3-4AC5-9CD7-B55943ED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9A40-7B00-4E8E-ABF4-55DE948B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3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77D6-CA13-4DBB-B397-01C27B66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B410-AB3F-487F-B332-DB5E06F0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476E-6507-4DE0-8E6E-EACA7D9A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078C-D5C6-4433-9521-EA937BCA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59A2-12B5-4D32-8DBD-C385AF8E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8C12-C49C-4434-886F-B4E80643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919B-FC22-4AE3-8985-56B24DB2D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3531-202E-4F03-8EE4-350BAE0C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D666-4767-4F79-B135-73D60D33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D2CB-4E00-43DD-B85B-7133E191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6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8F54-8D85-4772-896E-08F679F7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865E-CC0A-4717-A37C-BF165E67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3F11-F40A-44CE-83FE-C0AB669E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7BF8-89AA-44B4-86DA-4393E66F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C51DC-E947-430D-A4B9-CB1FC696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5A65-A2E5-48B8-8ECF-C72B9E09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B59-9504-4AAA-8BAB-FCBF2868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D6ED8-B22C-4286-A5D9-8FA1E2B6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77380-5788-42AD-A8BE-76A75E43B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9C3A5-90E6-4EA9-847C-2B2F5525F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A2DFF-F436-4202-B917-5CB4B7D94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6F8E4-1187-4ACB-9067-431A29C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3DCB2-BF01-4F87-8FAC-C147A6C6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72294-2E27-476D-81A6-4ABCF67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2A66-9CF3-4FB5-8297-0ACCD964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FA0C0-9301-4919-9B02-BE34AC55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5DCD4-5B55-41F8-BD85-1CC78417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D4C56-5A86-4385-8C26-0DF93B15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2595F-7272-4FB0-9D93-8C9B6A1A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40EFB-3A4D-4567-9BD5-740937D3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42953-DFBC-4922-B66C-F32335D9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2433-5CD1-4976-8297-7721BFA6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B59F-9AB9-4FF2-A75C-DA06B64C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0FF3D-DA17-4B05-AA1E-73C8E50D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172D7-665D-49ED-BCD2-AD30A0F9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6C948-C988-477B-996E-D2C48BA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1ED4-7BEE-4D43-80CB-70EAEDC7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533D-1B0B-421E-AFE5-ACE2BC3C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8F980-5D0F-46DE-BF3E-DC759CBC7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0C24B-5543-4ED4-A780-8AF6C66E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E44D-6E40-48BF-841E-A7245BEA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7B8EA-C956-4493-9B36-38E9B131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B92C-8515-481E-827C-F147E52C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709B2-CE2C-485F-A787-7A72622F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4000-4F8E-40CA-8BB9-7E71C5A4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8E63-9219-4A97-B267-2109BD67B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703C5-6A2F-48D9-A9AD-1A8D40C42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1C9B-B794-44D3-A4A5-B18691115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A6EF-4D4F-438B-A8C5-F0743BB4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IPv4&amp;oldid=99098000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Private_network&amp;oldid=9917838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DE6A-69AF-4591-88A1-F614AB93A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Internet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5B94D-3210-4719-9D74-933AAC57C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2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995D-B171-4A24-BA48-3A7CDA77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Header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8031A-6D6A-4A99-B132-5611A962A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1" t="20974" r="2571" b="34157"/>
          <a:stretch/>
        </p:blipFill>
        <p:spPr>
          <a:xfrm>
            <a:off x="838200" y="1690688"/>
            <a:ext cx="10600707" cy="3757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052A3-025F-480C-99B0-A98ABF38B64E}"/>
              </a:ext>
            </a:extLst>
          </p:cNvPr>
          <p:cNvSpPr txBox="1"/>
          <p:nvPr/>
        </p:nvSpPr>
        <p:spPr>
          <a:xfrm>
            <a:off x="838200" y="6169709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https://en.wikipedia.org/w/index.php?title=IPv4&amp;oldid=990980009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(last visited Dec. 5, 2020).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0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DC6C-30E8-42FE-90B8-DFF5D4F2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Header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9D93-45C7-4B75-9FE7-F0F35C98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Version: Always 4 (for v4)</a:t>
            </a:r>
          </a:p>
          <a:p>
            <a:pPr marL="0" indent="0">
              <a:buNone/>
            </a:pPr>
            <a:r>
              <a:rPr lang="en-US" dirty="0"/>
              <a:t>IHL (Internet Header Length): Length of header, including </a:t>
            </a:r>
            <a:r>
              <a:rPr lang="en-US" dirty="0" err="1"/>
              <a:t>optionts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DSCP (Differentiated Services Code Point): Specify streaming, etc.</a:t>
            </a:r>
          </a:p>
          <a:p>
            <a:pPr marL="0" indent="0">
              <a:buNone/>
            </a:pPr>
            <a:r>
              <a:rPr lang="en-US" dirty="0"/>
              <a:t>ECN (Explicit Congestion Notification):</a:t>
            </a:r>
          </a:p>
          <a:p>
            <a:pPr marL="0" indent="0">
              <a:buNone/>
            </a:pPr>
            <a:r>
              <a:rPr lang="en-US" dirty="0"/>
              <a:t>Total Length</a:t>
            </a:r>
          </a:p>
          <a:p>
            <a:pPr marL="0" indent="0">
              <a:buNone/>
            </a:pPr>
            <a:r>
              <a:rPr lang="en-US" dirty="0"/>
              <a:t>Identification: Fragmentation</a:t>
            </a:r>
          </a:p>
          <a:p>
            <a:pPr marL="0" indent="0">
              <a:buNone/>
            </a:pPr>
            <a:r>
              <a:rPr lang="en-US" dirty="0"/>
              <a:t>Flags: 0 – must be zero, 1-Don’t fragment, 2-More fragments</a:t>
            </a:r>
          </a:p>
          <a:p>
            <a:pPr marL="0" indent="0">
              <a:buNone/>
            </a:pPr>
            <a:r>
              <a:rPr lang="en-US" dirty="0"/>
              <a:t>Fragment Offset</a:t>
            </a:r>
          </a:p>
          <a:p>
            <a:pPr marL="0" indent="0">
              <a:buNone/>
            </a:pPr>
            <a:r>
              <a:rPr lang="en-US" dirty="0"/>
              <a:t>TTL </a:t>
            </a:r>
            <a:r>
              <a:rPr lang="en-US"/>
              <a:t>(Time to Live)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6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EDBD-582A-4A8E-A56B-8EF60EAC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514C9-E8B8-4B76-936C-48FCFCEC7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16062"/>
            <a:ext cx="10515600" cy="43704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820EB-5546-4C67-BD92-5541D6F6996D}"/>
              </a:ext>
            </a:extLst>
          </p:cNvPr>
          <p:cNvSpPr txBox="1"/>
          <p:nvPr/>
        </p:nvSpPr>
        <p:spPr>
          <a:xfrm>
            <a:off x="838200" y="6338986"/>
            <a:ext cx="10751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By Michel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Bakni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- V. Cerf; R. Kahn (may 1974) https://tinyurl.com/wkcite?curid=79334079</a:t>
            </a:r>
          </a:p>
        </p:txBody>
      </p:sp>
    </p:spTree>
    <p:extLst>
      <p:ext uri="{BB962C8B-B14F-4D97-AF65-F5344CB8AC3E}">
        <p14:creationId xmlns:p14="http://schemas.microsoft.com/office/powerpoint/2010/main" val="33857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82B276-A0C7-4962-83A4-604152200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12" y="754454"/>
            <a:ext cx="8420054" cy="58308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BB1A5A-99C2-4B8C-BDFB-0439CB235410}"/>
              </a:ext>
            </a:extLst>
          </p:cNvPr>
          <p:cNvSpPr txBox="1"/>
          <p:nvPr/>
        </p:nvSpPr>
        <p:spPr>
          <a:xfrm>
            <a:off x="885289" y="6334780"/>
            <a:ext cx="103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By Author unknown - Computer History Museum, Public Domain, https://wkcite?curid=78988842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76C8FA-844D-4E39-8ADC-00D45D50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First “Internet”</a:t>
            </a:r>
          </a:p>
        </p:txBody>
      </p:sp>
    </p:spTree>
    <p:extLst>
      <p:ext uri="{BB962C8B-B14F-4D97-AF65-F5344CB8AC3E}">
        <p14:creationId xmlns:p14="http://schemas.microsoft.com/office/powerpoint/2010/main" val="6721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EF6D-72E3-4F77-AFBB-74F2C744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Addresses in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D8DE-A28B-43C5-A686-D612BFDF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5E466-9720-4BB2-BFFA-78A97518F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1" t="43704" r="2593" b="30833"/>
          <a:stretch/>
        </p:blipFill>
        <p:spPr>
          <a:xfrm>
            <a:off x="792572" y="2108200"/>
            <a:ext cx="10708456" cy="215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08694-B791-4FCE-BF4A-F8BAEDBFAED7}"/>
              </a:ext>
            </a:extLst>
          </p:cNvPr>
          <p:cNvSpPr txBox="1"/>
          <p:nvPr/>
        </p:nvSpPr>
        <p:spPr>
          <a:xfrm>
            <a:off x="885289" y="6334780"/>
            <a:ext cx="103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https://en.wikipedia.org/w/index.php?title=Private_network&amp;oldid=991783834</a:t>
            </a:r>
            <a:r>
              <a:rPr lang="nb-NO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(last visited Dec. 5, 2020).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C016-6607-4E44-8066-57F2DA5A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Prefix and Host identifier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6066E-18AB-4C99-975D-E25A8836E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60" t="43472" r="48075" b="46021"/>
          <a:stretch/>
        </p:blipFill>
        <p:spPr>
          <a:xfrm>
            <a:off x="838199" y="1361661"/>
            <a:ext cx="10958975" cy="31507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9ECC5-8DA3-4432-87E2-D7845EA95D69}"/>
              </a:ext>
            </a:extLst>
          </p:cNvPr>
          <p:cNvSpPr txBox="1"/>
          <p:nvPr/>
        </p:nvSpPr>
        <p:spPr>
          <a:xfrm>
            <a:off x="885289" y="6334780"/>
            <a:ext cx="103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https://en.wikipedia.org/wiki/Subnetwork </a:t>
            </a:r>
            <a:r>
              <a:rPr lang="nb-NO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(last visited Dec. 8, 2020).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1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C016-6607-4E44-8066-57F2DA5A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3A0FE-D5FF-4CE2-A6C1-8382B202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this packet stay in the network or leave the network?</a:t>
            </a:r>
          </a:p>
          <a:p>
            <a:pPr marL="0" indent="0">
              <a:buNone/>
            </a:pPr>
            <a:r>
              <a:rPr lang="en-US" dirty="0"/>
              <a:t>i.e. Send this packet to the gateway or direct?</a:t>
            </a:r>
          </a:p>
          <a:p>
            <a:pPr marL="0" indent="0">
              <a:buNone/>
            </a:pPr>
            <a:r>
              <a:rPr lang="en-US" dirty="0"/>
              <a:t>3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Subnet 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Sender’s IP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Receiver’s IP address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6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5AA3-6031-4EEB-B8C6-CEDA1BCE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7F1ED9-ED66-4C34-9567-883C7BD7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84361"/>
              </p:ext>
            </p:extLst>
          </p:nvPr>
        </p:nvGraphicFramePr>
        <p:xfrm>
          <a:off x="838200" y="160198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6148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3678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3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1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0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37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5AA3-6031-4EEB-B8C6-CEDA1BCE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7F1ED9-ED66-4C34-9567-883C7BD72D3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0198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6148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3678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3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1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087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4BA03-369D-485D-90E4-167378648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5037"/>
              </p:ext>
            </p:extLst>
          </p:nvPr>
        </p:nvGraphicFramePr>
        <p:xfrm>
          <a:off x="838199" y="3429000"/>
          <a:ext cx="1092066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889">
                  <a:extLst>
                    <a:ext uri="{9D8B030D-6E8A-4147-A177-3AD203B41FA5}">
                      <a16:colId xmlns:a16="http://schemas.microsoft.com/office/drawing/2014/main" val="1796148877"/>
                    </a:ext>
                  </a:extLst>
                </a:gridCol>
                <a:gridCol w="2220880">
                  <a:extLst>
                    <a:ext uri="{9D8B030D-6E8A-4147-A177-3AD203B41FA5}">
                      <a16:colId xmlns:a16="http://schemas.microsoft.com/office/drawing/2014/main" val="593678997"/>
                    </a:ext>
                  </a:extLst>
                </a:gridCol>
                <a:gridCol w="7579894">
                  <a:extLst>
                    <a:ext uri="{9D8B030D-6E8A-4147-A177-3AD203B41FA5}">
                      <a16:colId xmlns:a16="http://schemas.microsoft.com/office/drawing/2014/main" val="180764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3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00000000.000000000.000000000.000000000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1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00000000.000000000.000000000.000000000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00000000.000000000.000000000.000000000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0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9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C185-E119-4BCE-B5F2-CBD0C9BC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3215-BD37-4075-A070-56C263E3C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Classless Inter-Domain Routing</a:t>
            </a:r>
          </a:p>
          <a:p>
            <a:pPr>
              <a:buFontTx/>
              <a:buChar char="-"/>
            </a:pPr>
            <a:r>
              <a:rPr lang="en-US" dirty="0"/>
              <a:t>Break from A, B, and C classes.</a:t>
            </a:r>
          </a:p>
          <a:p>
            <a:pPr>
              <a:buFontTx/>
              <a:buChar char="-"/>
            </a:pPr>
            <a:r>
              <a:rPr lang="en-US" dirty="0" err="1"/>
              <a:t>x.x.x.x</a:t>
            </a:r>
            <a:r>
              <a:rPr lang="en-US" dirty="0"/>
              <a:t>/y</a:t>
            </a:r>
          </a:p>
        </p:txBody>
      </p:sp>
    </p:spTree>
    <p:extLst>
      <p:ext uri="{BB962C8B-B14F-4D97-AF65-F5344CB8AC3E}">
        <p14:creationId xmlns:p14="http://schemas.microsoft.com/office/powerpoint/2010/main" val="295222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The Internet Protocol</vt:lpstr>
      <vt:lpstr>History of IP</vt:lpstr>
      <vt:lpstr>First “Internet”</vt:lpstr>
      <vt:lpstr>Reserved Addresses in IPv4</vt:lpstr>
      <vt:lpstr>Network Prefix and Host identifier</vt:lpstr>
      <vt:lpstr>Subnet Masking</vt:lpstr>
      <vt:lpstr>Subnet example</vt:lpstr>
      <vt:lpstr>Subnet example (cont)</vt:lpstr>
      <vt:lpstr>CIDR Notation</vt:lpstr>
      <vt:lpstr>IPv4 Header</vt:lpstr>
      <vt:lpstr>IPv4 Header Parts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Protocol</dc:title>
  <dc:creator>Brian Ricks</dc:creator>
  <cp:lastModifiedBy>Brian Ricks</cp:lastModifiedBy>
  <cp:revision>5</cp:revision>
  <dcterms:created xsi:type="dcterms:W3CDTF">2020-12-05T10:31:18Z</dcterms:created>
  <dcterms:modified xsi:type="dcterms:W3CDTF">2020-12-08T19:24:55Z</dcterms:modified>
</cp:coreProperties>
</file>