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" y="2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E0B2-9A42-4C3C-B0C1-282EF6B65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2CDBE-F6F6-43C3-84A6-348C0BF5A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4F3F0-6C63-48B1-84DE-5DE1598F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1834-5F45-403D-ACD0-B83109287E7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72811-E7DE-4D70-B713-8F1BFA3B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5E460-6745-4A20-ADF9-7AAE1B4B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DD66-18EB-4C54-8D23-3FD370534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0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CDFE-C59B-4648-BB93-009E806E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B5A36-A101-4DD5-A860-27FBF630E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4F203-E4A3-4E98-BE3F-2D9123C1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1834-5F45-403D-ACD0-B83109287E7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067E7-6CDC-4EB8-A664-F19E2518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D78F0-2978-4ED8-8B5C-CDDFEF4A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DD66-18EB-4C54-8D23-3FD370534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1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9B56E-0A47-46C7-AB58-696D73591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A6F24-B463-45DF-9A44-6C4B65881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81BE7-5B09-4B7B-A6F8-664532B0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1834-5F45-403D-ACD0-B83109287E7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8CF16-6287-4C7D-AB9E-BE65E475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FE91C-11CD-4B91-A417-AC413D58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DD66-18EB-4C54-8D23-3FD370534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15A1-2E71-4BCE-8DB6-BA16F869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BBEE-CC28-460D-B867-94AFB101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22E59-9676-44DC-B987-243F1520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1834-5F45-403D-ACD0-B83109287E7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34A2E-8479-49C5-8F00-F23CD483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A4FE5-6311-428D-9231-84435D82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DD66-18EB-4C54-8D23-3FD370534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6E45-D4FD-4D6D-9EB7-442E7977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25115-9CF2-4C4C-9F26-A86BE1CA2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8FDFE-AA9E-41A7-88B9-02F22DCC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1834-5F45-403D-ACD0-B83109287E7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64724-16F0-499D-8F2C-E412152A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7F64A-1435-40E1-A923-27637B42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DD66-18EB-4C54-8D23-3FD370534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5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E13D-892B-4641-9273-7BF9ABAD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1D7E-7B68-492C-A1FF-2A0312AA8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D66B6-9525-4ACB-9C14-773CD2E09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408A2-0420-4BD6-87DD-DF18EB7D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1834-5F45-403D-ACD0-B83109287E7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2B4EE-FFA6-4E68-81E1-7F44B4E0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259EC-6915-4F5E-832D-A393FEA5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DD66-18EB-4C54-8D23-3FD370534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A9EA-2D6A-44C4-A7E5-E42FDA52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6EA1E-C40D-40A2-90E5-AF6D71947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2A5C2-5263-411D-8464-3721EB620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1A200-E684-4153-878C-02C6EA590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9C9A1-370A-4E93-9F3C-0ACDD742D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76190-0108-4EEE-AF3D-00F2E0EC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1834-5F45-403D-ACD0-B83109287E7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EEED1-85C2-4B0F-80E1-6CA1E00D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66B1A-62A9-41DA-AEE6-290ADA8F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DD66-18EB-4C54-8D23-3FD370534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FD4A-4A5A-4EE9-BFCB-3D234B00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80603-D989-4395-A983-20260592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1834-5F45-403D-ACD0-B83109287E7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4B64E-3EAD-49A0-A0D3-5E7BB237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1E2D8-A376-4D18-BB91-B3990690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DD66-18EB-4C54-8D23-3FD370534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67E2B-EBA7-4818-BF2D-9BD2EDC9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1834-5F45-403D-ACD0-B83109287E7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044B5-7014-498C-94E5-BD75FEB6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C5874-B165-493E-AEC0-2021D5A6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DD66-18EB-4C54-8D23-3FD370534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2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1A2C-5868-444D-9196-929E9720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C835E-34F9-468D-A705-C4D8F2286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CB560-4766-4E0C-9C54-05E6F45B0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A336F-FF6F-404A-B75B-F289B278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1834-5F45-403D-ACD0-B83109287E7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A74C5-C3AD-4A9D-A0B4-66F80494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555B-58AC-4DBB-9187-44584932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DD66-18EB-4C54-8D23-3FD370534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2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23A3-4869-45A7-AB97-AE4F352D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5B52E-5FC0-4B0B-B9BF-43AEE2A0E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BA9A3-E979-4E90-B85F-CF30A2C76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E1A9F-9C59-4294-AC32-E1E69309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1834-5F45-403D-ACD0-B83109287E7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D0D19-84E1-49FD-B289-65077321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89E8C-B9FE-4F64-929B-4C118DD8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DD66-18EB-4C54-8D23-3FD370534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5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F8E37-197C-46FB-8138-2C68FDF9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ABB8C-DEB4-4CDA-9C82-B25E55EFD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344D4-479B-4605-BF87-13DCC0CA9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91834-5F45-403D-ACD0-B83109287E7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E7D50-7944-47B5-B019-96EF7E96E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5FEF2-6F8E-443E-8EB1-30B6196E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FDD66-18EB-4C54-8D23-3FD370534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0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953D-B73A-4027-9A90-0E5961770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TCP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26009-0DDC-4844-887E-D95CBE197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7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E9ED-A1D5-4715-8E22-148D31F5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inside a box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4F2F31-F8F5-4DBF-9AD1-9C204EFC44D6}"/>
              </a:ext>
            </a:extLst>
          </p:cNvPr>
          <p:cNvSpPr/>
          <p:nvPr/>
        </p:nvSpPr>
        <p:spPr>
          <a:xfrm>
            <a:off x="4541520" y="3084570"/>
            <a:ext cx="3108960" cy="1610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HTTP/1.0 200 OK</a:t>
            </a:r>
          </a:p>
          <a:p>
            <a:pPr algn="l"/>
            <a:r>
              <a:rPr lang="en-US" dirty="0"/>
              <a:t>Host: google.com</a:t>
            </a:r>
          </a:p>
          <a:p>
            <a:pPr algn="l"/>
            <a:r>
              <a:rPr lang="en-US" dirty="0"/>
              <a:t>…</a:t>
            </a:r>
          </a:p>
          <a:p>
            <a:pPr algn="l"/>
            <a:r>
              <a:rPr lang="en-US" dirty="0"/>
              <a:t>&lt;head&gt;</a:t>
            </a:r>
          </a:p>
          <a:p>
            <a:pPr algn="l"/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E167F6-CFAA-4A2E-8DAA-6239C077077C}"/>
              </a:ext>
            </a:extLst>
          </p:cNvPr>
          <p:cNvSpPr/>
          <p:nvPr/>
        </p:nvSpPr>
        <p:spPr>
          <a:xfrm>
            <a:off x="4541520" y="2261062"/>
            <a:ext cx="3108960" cy="823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TCP</a:t>
            </a:r>
          </a:p>
          <a:p>
            <a:pPr algn="l"/>
            <a:r>
              <a:rPr lang="en-US" dirty="0"/>
              <a:t>Sender/Receiver 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41F2E8-80E2-489B-A746-FB6D3262D150}"/>
              </a:ext>
            </a:extLst>
          </p:cNvPr>
          <p:cNvSpPr/>
          <p:nvPr/>
        </p:nvSpPr>
        <p:spPr>
          <a:xfrm>
            <a:off x="4541520" y="1496291"/>
            <a:ext cx="3108960" cy="7647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IP</a:t>
            </a:r>
          </a:p>
          <a:p>
            <a:pPr algn="l"/>
            <a:r>
              <a:rPr lang="en-US" dirty="0"/>
              <a:t>Sender/Receiver 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A15511-4CC0-4035-9BA7-0048B376A69D}"/>
              </a:ext>
            </a:extLst>
          </p:cNvPr>
          <p:cNvSpPr/>
          <p:nvPr/>
        </p:nvSpPr>
        <p:spPr>
          <a:xfrm>
            <a:off x="4541520" y="4695307"/>
            <a:ext cx="3108960" cy="1842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0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E9ED-A1D5-4715-8E22-148D31F5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TLS (Transport Layer Security) Secure?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002AD-4FA5-4964-9B1B-0B299F82485C}"/>
              </a:ext>
            </a:extLst>
          </p:cNvPr>
          <p:cNvGrpSpPr/>
          <p:nvPr/>
        </p:nvGrpSpPr>
        <p:grpSpPr>
          <a:xfrm>
            <a:off x="4541520" y="1978429"/>
            <a:ext cx="3108960" cy="2901142"/>
            <a:chOff x="3690851" y="2394065"/>
            <a:chExt cx="3108960" cy="29011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4F2F31-F8F5-4DBF-9AD1-9C204EFC44D6}"/>
                </a:ext>
              </a:extLst>
            </p:cNvPr>
            <p:cNvSpPr/>
            <p:nvPr/>
          </p:nvSpPr>
          <p:spPr>
            <a:xfrm>
              <a:off x="3690851" y="3993302"/>
              <a:ext cx="3108960" cy="11176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dirty="0"/>
                <a:t>HTTP/1.0 200 OK</a:t>
              </a:r>
            </a:p>
            <a:p>
              <a:pPr algn="l"/>
              <a:r>
                <a:rPr lang="en-US" dirty="0"/>
                <a:t>…</a:t>
              </a:r>
            </a:p>
            <a:p>
              <a:pPr algn="l"/>
              <a:r>
                <a:rPr lang="en-US" dirty="0"/>
                <a:t>&lt;head&gt;</a:t>
              </a:r>
            </a:p>
            <a:p>
              <a:pPr algn="l"/>
              <a:r>
                <a:rPr lang="en-US" dirty="0"/>
                <a:t>…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E167F6-CFAA-4A2E-8DAA-6239C077077C}"/>
                </a:ext>
              </a:extLst>
            </p:cNvPr>
            <p:cNvSpPr/>
            <p:nvPr/>
          </p:nvSpPr>
          <p:spPr>
            <a:xfrm>
              <a:off x="3690851" y="3158836"/>
              <a:ext cx="3108960" cy="82350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dirty="0"/>
                <a:t>TCP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41F2E8-80E2-489B-A746-FB6D3262D150}"/>
                </a:ext>
              </a:extLst>
            </p:cNvPr>
            <p:cNvSpPr/>
            <p:nvPr/>
          </p:nvSpPr>
          <p:spPr>
            <a:xfrm>
              <a:off x="3690851" y="2394065"/>
              <a:ext cx="3108960" cy="7647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dirty="0"/>
                <a:t>IP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A15511-4CC0-4035-9BA7-0048B376A69D}"/>
                </a:ext>
              </a:extLst>
            </p:cNvPr>
            <p:cNvSpPr/>
            <p:nvPr/>
          </p:nvSpPr>
          <p:spPr>
            <a:xfrm>
              <a:off x="3690851" y="5110943"/>
              <a:ext cx="3108960" cy="1842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EC9202E-1682-4DD3-A92F-CBF936DA0BDB}"/>
              </a:ext>
            </a:extLst>
          </p:cNvPr>
          <p:cNvSpPr txBox="1"/>
          <p:nvPr/>
        </p:nvSpPr>
        <p:spPr>
          <a:xfrm>
            <a:off x="7903795" y="4011827"/>
            <a:ext cx="2896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secures the data section of the TCP protocol.</a:t>
            </a:r>
          </a:p>
        </p:txBody>
      </p:sp>
    </p:spTree>
    <p:extLst>
      <p:ext uri="{BB962C8B-B14F-4D97-AF65-F5344CB8AC3E}">
        <p14:creationId xmlns:p14="http://schemas.microsoft.com/office/powerpoint/2010/main" val="227159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DAE9-9267-4CD8-BDDB-04A02E99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– Process and Networking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5957E5-690F-4FE1-A25D-61CD728B42A4}"/>
              </a:ext>
            </a:extLst>
          </p:cNvPr>
          <p:cNvSpPr/>
          <p:nvPr/>
        </p:nvSpPr>
        <p:spPr>
          <a:xfrm>
            <a:off x="2439784" y="18813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Sender</a:t>
            </a:r>
          </a:p>
          <a:p>
            <a:pPr algn="l"/>
            <a:r>
              <a:rPr lang="en-US" dirty="0"/>
              <a:t>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8C45B-1CC7-4F12-8745-A38CA801F61B}"/>
              </a:ext>
            </a:extLst>
          </p:cNvPr>
          <p:cNvSpPr/>
          <p:nvPr/>
        </p:nvSpPr>
        <p:spPr>
          <a:xfrm>
            <a:off x="8909859" y="1881317"/>
            <a:ext cx="100861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Receiver</a:t>
            </a:r>
          </a:p>
          <a:p>
            <a:pPr algn="l"/>
            <a:r>
              <a:rPr lang="en-US" dirty="0"/>
              <a:t>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BB3056-532C-42BD-9175-483FE0E2DEA2}"/>
              </a:ext>
            </a:extLst>
          </p:cNvPr>
          <p:cNvSpPr/>
          <p:nvPr/>
        </p:nvSpPr>
        <p:spPr>
          <a:xfrm>
            <a:off x="1496290" y="3429000"/>
            <a:ext cx="2801389" cy="24397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dirty="0"/>
              <a:t>Sender TCP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BE72A7-57D8-4D69-8D5A-0F8113317482}"/>
              </a:ext>
            </a:extLst>
          </p:cNvPr>
          <p:cNvSpPr/>
          <p:nvPr/>
        </p:nvSpPr>
        <p:spPr>
          <a:xfrm>
            <a:off x="8013470" y="3429000"/>
            <a:ext cx="2801389" cy="24397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dirty="0"/>
              <a:t>Receiver TCP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E486D4-87D5-4C2C-8E05-C86EEF7D24F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297679" y="4648893"/>
            <a:ext cx="37157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CAAF79-7F6A-43B2-A0D0-526A7739D6F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896984" y="2795717"/>
            <a:ext cx="1" cy="6332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C64DE1-91A9-48B5-839C-6660A9130880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H="1" flipV="1">
            <a:off x="9414164" y="2795717"/>
            <a:ext cx="1" cy="6332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8C20BD70-EC55-488F-AFA2-2FD7E3CAD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09074"/>
              </p:ext>
            </p:extLst>
          </p:nvPr>
        </p:nvGraphicFramePr>
        <p:xfrm>
          <a:off x="1812862" y="4648892"/>
          <a:ext cx="21682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16">
                  <a:extLst>
                    <a:ext uri="{9D8B030D-6E8A-4147-A177-3AD203B41FA5}">
                      <a16:colId xmlns:a16="http://schemas.microsoft.com/office/drawing/2014/main" val="51163265"/>
                    </a:ext>
                  </a:extLst>
                </a:gridCol>
                <a:gridCol w="240916">
                  <a:extLst>
                    <a:ext uri="{9D8B030D-6E8A-4147-A177-3AD203B41FA5}">
                      <a16:colId xmlns:a16="http://schemas.microsoft.com/office/drawing/2014/main" val="4172131507"/>
                    </a:ext>
                  </a:extLst>
                </a:gridCol>
                <a:gridCol w="240916">
                  <a:extLst>
                    <a:ext uri="{9D8B030D-6E8A-4147-A177-3AD203B41FA5}">
                      <a16:colId xmlns:a16="http://schemas.microsoft.com/office/drawing/2014/main" val="1690767123"/>
                    </a:ext>
                  </a:extLst>
                </a:gridCol>
                <a:gridCol w="240916">
                  <a:extLst>
                    <a:ext uri="{9D8B030D-6E8A-4147-A177-3AD203B41FA5}">
                      <a16:colId xmlns:a16="http://schemas.microsoft.com/office/drawing/2014/main" val="3645560664"/>
                    </a:ext>
                  </a:extLst>
                </a:gridCol>
                <a:gridCol w="240916">
                  <a:extLst>
                    <a:ext uri="{9D8B030D-6E8A-4147-A177-3AD203B41FA5}">
                      <a16:colId xmlns:a16="http://schemas.microsoft.com/office/drawing/2014/main" val="2851379357"/>
                    </a:ext>
                  </a:extLst>
                </a:gridCol>
                <a:gridCol w="240916">
                  <a:extLst>
                    <a:ext uri="{9D8B030D-6E8A-4147-A177-3AD203B41FA5}">
                      <a16:colId xmlns:a16="http://schemas.microsoft.com/office/drawing/2014/main" val="2202272"/>
                    </a:ext>
                  </a:extLst>
                </a:gridCol>
                <a:gridCol w="240916">
                  <a:extLst>
                    <a:ext uri="{9D8B030D-6E8A-4147-A177-3AD203B41FA5}">
                      <a16:colId xmlns:a16="http://schemas.microsoft.com/office/drawing/2014/main" val="772197954"/>
                    </a:ext>
                  </a:extLst>
                </a:gridCol>
                <a:gridCol w="240916">
                  <a:extLst>
                    <a:ext uri="{9D8B030D-6E8A-4147-A177-3AD203B41FA5}">
                      <a16:colId xmlns:a16="http://schemas.microsoft.com/office/drawing/2014/main" val="49014154"/>
                    </a:ext>
                  </a:extLst>
                </a:gridCol>
                <a:gridCol w="240916">
                  <a:extLst>
                    <a:ext uri="{9D8B030D-6E8A-4147-A177-3AD203B41FA5}">
                      <a16:colId xmlns:a16="http://schemas.microsoft.com/office/drawing/2014/main" val="1699955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85088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2F39F9E-0757-4557-940A-75DF67FA6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82358"/>
              </p:ext>
            </p:extLst>
          </p:nvPr>
        </p:nvGraphicFramePr>
        <p:xfrm>
          <a:off x="8399313" y="4530825"/>
          <a:ext cx="21682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23">
                  <a:extLst>
                    <a:ext uri="{9D8B030D-6E8A-4147-A177-3AD203B41FA5}">
                      <a16:colId xmlns:a16="http://schemas.microsoft.com/office/drawing/2014/main" val="51163265"/>
                    </a:ext>
                  </a:extLst>
                </a:gridCol>
                <a:gridCol w="235909">
                  <a:extLst>
                    <a:ext uri="{9D8B030D-6E8A-4147-A177-3AD203B41FA5}">
                      <a16:colId xmlns:a16="http://schemas.microsoft.com/office/drawing/2014/main" val="4172131507"/>
                    </a:ext>
                  </a:extLst>
                </a:gridCol>
                <a:gridCol w="240916">
                  <a:extLst>
                    <a:ext uri="{9D8B030D-6E8A-4147-A177-3AD203B41FA5}">
                      <a16:colId xmlns:a16="http://schemas.microsoft.com/office/drawing/2014/main" val="1690767123"/>
                    </a:ext>
                  </a:extLst>
                </a:gridCol>
                <a:gridCol w="240916">
                  <a:extLst>
                    <a:ext uri="{9D8B030D-6E8A-4147-A177-3AD203B41FA5}">
                      <a16:colId xmlns:a16="http://schemas.microsoft.com/office/drawing/2014/main" val="3645560664"/>
                    </a:ext>
                  </a:extLst>
                </a:gridCol>
                <a:gridCol w="240916">
                  <a:extLst>
                    <a:ext uri="{9D8B030D-6E8A-4147-A177-3AD203B41FA5}">
                      <a16:colId xmlns:a16="http://schemas.microsoft.com/office/drawing/2014/main" val="2851379357"/>
                    </a:ext>
                  </a:extLst>
                </a:gridCol>
                <a:gridCol w="240916">
                  <a:extLst>
                    <a:ext uri="{9D8B030D-6E8A-4147-A177-3AD203B41FA5}">
                      <a16:colId xmlns:a16="http://schemas.microsoft.com/office/drawing/2014/main" val="2202272"/>
                    </a:ext>
                  </a:extLst>
                </a:gridCol>
                <a:gridCol w="240916">
                  <a:extLst>
                    <a:ext uri="{9D8B030D-6E8A-4147-A177-3AD203B41FA5}">
                      <a16:colId xmlns:a16="http://schemas.microsoft.com/office/drawing/2014/main" val="772197954"/>
                    </a:ext>
                  </a:extLst>
                </a:gridCol>
                <a:gridCol w="240916">
                  <a:extLst>
                    <a:ext uri="{9D8B030D-6E8A-4147-A177-3AD203B41FA5}">
                      <a16:colId xmlns:a16="http://schemas.microsoft.com/office/drawing/2014/main" val="49014154"/>
                    </a:ext>
                  </a:extLst>
                </a:gridCol>
                <a:gridCol w="240916">
                  <a:extLst>
                    <a:ext uri="{9D8B030D-6E8A-4147-A177-3AD203B41FA5}">
                      <a16:colId xmlns:a16="http://schemas.microsoft.com/office/drawing/2014/main" val="1699955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85088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35E74C4-CF05-44A9-89EA-402C6EE4E21F}"/>
              </a:ext>
            </a:extLst>
          </p:cNvPr>
          <p:cNvSpPr txBox="1"/>
          <p:nvPr/>
        </p:nvSpPr>
        <p:spPr>
          <a:xfrm>
            <a:off x="1154123" y="5156886"/>
            <a:ext cx="13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Sent, </a:t>
            </a:r>
            <a:r>
              <a:rPr lang="en-US" dirty="0" err="1"/>
              <a:t>UnAck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3B37E-FD76-4601-BA56-B9B3A1863AB2}"/>
              </a:ext>
            </a:extLst>
          </p:cNvPr>
          <p:cNvSpPr txBox="1"/>
          <p:nvPr/>
        </p:nvSpPr>
        <p:spPr>
          <a:xfrm>
            <a:off x="2339546" y="5568030"/>
            <a:ext cx="85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BD3B41-401B-4C37-ABF3-F2AAA5F650A4}"/>
              </a:ext>
            </a:extLst>
          </p:cNvPr>
          <p:cNvSpPr txBox="1"/>
          <p:nvPr/>
        </p:nvSpPr>
        <p:spPr>
          <a:xfrm>
            <a:off x="3514516" y="5156886"/>
            <a:ext cx="78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9B558-62E5-46AC-AA38-CDB0C7F0A856}"/>
              </a:ext>
            </a:extLst>
          </p:cNvPr>
          <p:cNvSpPr txBox="1"/>
          <p:nvPr/>
        </p:nvSpPr>
        <p:spPr>
          <a:xfrm>
            <a:off x="8399313" y="5015893"/>
            <a:ext cx="87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Unread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D8D461-AB5A-417E-8444-F42D67062689}"/>
              </a:ext>
            </a:extLst>
          </p:cNvPr>
          <p:cNvSpPr txBox="1"/>
          <p:nvPr/>
        </p:nvSpPr>
        <p:spPr>
          <a:xfrm>
            <a:off x="9802742" y="4972220"/>
            <a:ext cx="78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Empty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B0D1B8-4588-4FB5-81A7-2BBBA4834C1B}"/>
              </a:ext>
            </a:extLst>
          </p:cNvPr>
          <p:cNvCxnSpPr/>
          <p:nvPr/>
        </p:nvCxnSpPr>
        <p:spPr>
          <a:xfrm flipV="1">
            <a:off x="3354184" y="2866768"/>
            <a:ext cx="0" cy="56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2A2D0E-BCDE-4955-95CA-3A29F62082E0}"/>
              </a:ext>
            </a:extLst>
          </p:cNvPr>
          <p:cNvCxnSpPr/>
          <p:nvPr/>
        </p:nvCxnSpPr>
        <p:spPr>
          <a:xfrm>
            <a:off x="9671222" y="2795717"/>
            <a:ext cx="0" cy="63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DF7A2D-705F-407F-B58C-3C32B3BB53EC}"/>
              </a:ext>
            </a:extLst>
          </p:cNvPr>
          <p:cNvCxnSpPr/>
          <p:nvPr/>
        </p:nvCxnSpPr>
        <p:spPr>
          <a:xfrm flipH="1">
            <a:off x="4297679" y="4184822"/>
            <a:ext cx="3715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14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3372-B247-4249-BE66-FC8305E1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building, train, blue, sitting&#10;&#10;Description automatically generated">
            <a:extLst>
              <a:ext uri="{FF2B5EF4-FFF2-40B4-BE49-F238E27FC236}">
                <a16:creationId xmlns:a16="http://schemas.microsoft.com/office/drawing/2014/main" id="{237B1253-84FC-4257-B297-50AA8DF16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64762"/>
            <a:ext cx="12192000" cy="8134351"/>
          </a:xfrm>
        </p:spPr>
      </p:pic>
    </p:spTree>
    <p:extLst>
      <p:ext uri="{BB962C8B-B14F-4D97-AF65-F5344CB8AC3E}">
        <p14:creationId xmlns:p14="http://schemas.microsoft.com/office/powerpoint/2010/main" val="52823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3E57-F9CE-42CE-AD7B-35607EDE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5B742-C2AE-4BF9-9F38-1AB6A9AA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Rwnd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Tells the sender how fast or slow to go.</a:t>
            </a:r>
          </a:p>
        </p:txBody>
      </p:sp>
    </p:spTree>
    <p:extLst>
      <p:ext uri="{BB962C8B-B14F-4D97-AF65-F5344CB8AC3E}">
        <p14:creationId xmlns:p14="http://schemas.microsoft.com/office/powerpoint/2010/main" val="34830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52F6-3BF1-4248-A50D-49495CB6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lost packets (segments)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45304-B39E-4115-9727-B1C393F87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strategies</a:t>
            </a:r>
          </a:p>
          <a:p>
            <a:pPr>
              <a:buFontTx/>
              <a:buChar char="-"/>
            </a:pPr>
            <a:r>
              <a:rPr lang="en-US" dirty="0"/>
              <a:t>Timeout</a:t>
            </a:r>
          </a:p>
          <a:p>
            <a:pPr lvl="1">
              <a:buFontTx/>
              <a:buChar char="-"/>
            </a:pPr>
            <a:r>
              <a:rPr lang="en-US" dirty="0"/>
              <a:t>If a packet hasn’t been </a:t>
            </a:r>
            <a:r>
              <a:rPr lang="en-US" dirty="0" err="1"/>
              <a:t>ACK’d</a:t>
            </a:r>
            <a:r>
              <a:rPr lang="en-US" dirty="0"/>
              <a:t> within a certain amount of time, resend</a:t>
            </a:r>
          </a:p>
          <a:p>
            <a:pPr>
              <a:buFontTx/>
              <a:buChar char="-"/>
            </a:pPr>
            <a:r>
              <a:rPr lang="en-US" dirty="0"/>
              <a:t>X repeated ACK</a:t>
            </a:r>
          </a:p>
          <a:p>
            <a:pPr lvl="1">
              <a:buFontTx/>
              <a:buChar char="-"/>
            </a:pPr>
            <a:r>
              <a:rPr lang="en-US" dirty="0"/>
              <a:t>If we get 3  repeated ACK &lt; a sent Segment #, resend that segment</a:t>
            </a:r>
          </a:p>
          <a:p>
            <a:pPr lvl="1">
              <a:buFontTx/>
              <a:buChar char="-"/>
            </a:pPr>
            <a:r>
              <a:rPr lang="en-US" dirty="0"/>
              <a:t>Sender sends 1,2,3,4,5,6,7. Segment 2 gets lost.</a:t>
            </a:r>
          </a:p>
          <a:p>
            <a:pPr lvl="1">
              <a:buFontTx/>
              <a:buChar char="-"/>
            </a:pPr>
            <a:r>
              <a:rPr lang="en-US" dirty="0"/>
              <a:t>Receiver gets 1,3,4,5,6,7</a:t>
            </a:r>
          </a:p>
          <a:p>
            <a:pPr lvl="1">
              <a:buFontTx/>
              <a:buChar char="-"/>
            </a:pPr>
            <a:r>
              <a:rPr lang="en-US" dirty="0"/>
              <a:t>Receiver </a:t>
            </a:r>
            <a:r>
              <a:rPr lang="en-US" dirty="0" err="1"/>
              <a:t>ACK’d</a:t>
            </a:r>
            <a:r>
              <a:rPr lang="en-US" dirty="0"/>
              <a:t> 1,1,1,1,1,1 (ACK segment+1, so these ACK 2)</a:t>
            </a:r>
          </a:p>
        </p:txBody>
      </p:sp>
    </p:spTree>
    <p:extLst>
      <p:ext uri="{BB962C8B-B14F-4D97-AF65-F5344CB8AC3E}">
        <p14:creationId xmlns:p14="http://schemas.microsoft.com/office/powerpoint/2010/main" val="401275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l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164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TCP 2.0</vt:lpstr>
      <vt:lpstr>Box inside a box</vt:lpstr>
      <vt:lpstr>What does TLS (Transport Layer Security) Secure?</vt:lpstr>
      <vt:lpstr>TCP – Process and Networking</vt:lpstr>
      <vt:lpstr>PowerPoint Presentation</vt:lpstr>
      <vt:lpstr>TCP Header</vt:lpstr>
      <vt:lpstr>What about lost packets (segments)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2.0</dc:title>
  <dc:creator>Brian Ricks</dc:creator>
  <cp:lastModifiedBy>Brian Ricks</cp:lastModifiedBy>
  <cp:revision>6</cp:revision>
  <dcterms:created xsi:type="dcterms:W3CDTF">2020-12-04T14:39:56Z</dcterms:created>
  <dcterms:modified xsi:type="dcterms:W3CDTF">2020-12-04T16:01:21Z</dcterms:modified>
</cp:coreProperties>
</file>