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0" autoAdjust="0"/>
    <p:restoredTop sz="94759"/>
  </p:normalViewPr>
  <p:slideViewPr>
    <p:cSldViewPr snapToGrid="0" snapToObjects="1">
      <p:cViewPr>
        <p:scale>
          <a:sx n="33" d="100"/>
          <a:sy n="33" d="100"/>
        </p:scale>
        <p:origin x="1044" y="696"/>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2/11/2020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Template:Transform-rotate"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openclipart.org/detail/172475/iphone-5-black-by-jhnri4-172475" TargetMode="External"/><Relationship Id="rId5" Type="http://schemas.openxmlformats.org/officeDocument/2006/relationships/image" Target="../media/image4.png"/><Relationship Id="rId4" Type="http://schemas.openxmlformats.org/officeDocument/2006/relationships/hyperlink" Target="https://pixabay.com/en/team-colleagues-human-group-2306525/" TargetMode="External"/><Relationship Id="rId9"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lose up of text on a white background&#10;&#10;Description automatically generated">
            <a:extLst>
              <a:ext uri="{FF2B5EF4-FFF2-40B4-BE49-F238E27FC236}">
                <a16:creationId xmlns:a16="http://schemas.microsoft.com/office/drawing/2014/main" id="{53657178-8547-43CA-B993-11763A780CAF}"/>
              </a:ext>
            </a:extLst>
          </p:cNvPr>
          <p:cNvPicPr>
            <a:picLocks noGrp="1" noChangeAspect="1"/>
          </p:cNvPicPr>
          <p:nvPr>
            <p:ph type="pic" sz="quarter" idx="10"/>
          </p:nvPr>
        </p:nvPicPr>
        <p:blipFill>
          <a:blip r:embed="rId2"/>
          <a:srcRect t="1707" b="1707"/>
          <a:stretch>
            <a:fillRect/>
          </a:stretch>
        </p:blipFill>
        <p:spPr/>
      </p:pic>
      <p:pic>
        <p:nvPicPr>
          <p:cNvPr id="18" name="Picture Placeholder 17" descr="A picture containing toy, white, sitting, orange&#10;&#10;Description automatically generated">
            <a:extLst>
              <a:ext uri="{FF2B5EF4-FFF2-40B4-BE49-F238E27FC236}">
                <a16:creationId xmlns:a16="http://schemas.microsoft.com/office/drawing/2014/main" id="{DD489844-E0B9-49E2-81AF-56E6DCC03D54}"/>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6079" r="6079"/>
          <a:stretch>
            <a:fillRect/>
          </a:stretch>
        </p:blipFill>
        <p:spPr>
          <a:xfrm>
            <a:off x="34032630" y="20733640"/>
            <a:ext cx="7994507" cy="5145197"/>
          </a:xfrm>
        </p:spPr>
      </p:pic>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Improving Workflow</a:t>
            </a:r>
          </a:p>
        </p:txBody>
      </p:sp>
      <p:sp>
        <p:nvSpPr>
          <p:cNvPr id="7" name="Text Placeholder 18"/>
          <p:cNvSpPr txBox="1">
            <a:spLocks/>
          </p:cNvSpPr>
          <p:nvPr/>
        </p:nvSpPr>
        <p:spPr>
          <a:xfrm>
            <a:off x="12292014" y="24061092"/>
            <a:ext cx="9418320" cy="706994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Aft>
                <a:spcPts val="2600"/>
              </a:spcAft>
              <a:buFont typeface="Arial" panose="020B0604020202020204" pitchFamily="34" charset="0"/>
              <a:buChar char="•"/>
            </a:pPr>
            <a:r>
              <a:rPr lang="en-US" dirty="0">
                <a:latin typeface="Verdana Regular"/>
                <a:ea typeface="Verdana" panose="020B0604030504040204" pitchFamily="34" charset="0"/>
              </a:rPr>
              <a:t>We have developed a mobile application that will eliminate the need for a handwritten form (figure 1), and can produce a professional drill log document (figure 2), without the need for commercial software.</a:t>
            </a:r>
          </a:p>
          <a:p>
            <a:pPr marL="457200" indent="-457200">
              <a:spcAft>
                <a:spcPts val="2600"/>
              </a:spcAft>
              <a:buFont typeface="Arial" panose="020B0604020202020204" pitchFamily="34" charset="0"/>
              <a:buChar char="•"/>
            </a:pPr>
            <a:r>
              <a:rPr lang="en-US" dirty="0">
                <a:latin typeface="Verdana Regular"/>
                <a:ea typeface="Verdana" panose="020B0604030504040204" pitchFamily="34" charset="0"/>
              </a:rPr>
              <a:t>This way, data will only be entered once and can be entered in the field. The user interface is designed to simulate the workflow of the old handwritten form in order to facilitate learnability. </a:t>
            </a:r>
          </a:p>
          <a:p>
            <a:pPr marL="457200" indent="-457200">
              <a:spcAft>
                <a:spcPts val="2600"/>
              </a:spcAft>
              <a:buFont typeface="Arial" panose="020B0604020202020204" pitchFamily="34" charset="0"/>
              <a:buChar char="•"/>
            </a:pPr>
            <a:r>
              <a:rPr lang="en-US" dirty="0">
                <a:latin typeface="Verdana Regular"/>
                <a:ea typeface="Verdana" panose="020B0604030504040204" pitchFamily="34" charset="0"/>
              </a:rPr>
              <a:t>The user interface is written with a target audience of people with lots of technical experience with soil and rock analysis.</a:t>
            </a:r>
          </a:p>
          <a:p>
            <a:pPr marL="457200" indent="-457200">
              <a:spcAft>
                <a:spcPts val="2600"/>
              </a:spcAft>
              <a:buFont typeface="Arial" panose="020B0604020202020204" pitchFamily="34" charset="0"/>
              <a:buChar char="•"/>
            </a:pPr>
            <a:endParaRPr lang="en-US" dirty="0">
              <a:latin typeface="Verdana Regular"/>
              <a:ea typeface="Verdana" panose="020B0604030504040204" pitchFamily="34" charset="0"/>
            </a:endParaRP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Better Outcomes</a:t>
            </a:r>
          </a:p>
        </p:txBody>
      </p:sp>
      <p:sp>
        <p:nvSpPr>
          <p:cNvPr id="9" name="Text Placeholder 18"/>
          <p:cNvSpPr txBox="1">
            <a:spLocks/>
          </p:cNvSpPr>
          <p:nvPr/>
        </p:nvSpPr>
        <p:spPr>
          <a:xfrm>
            <a:off x="22463903" y="24061092"/>
            <a:ext cx="9418320" cy="6633932"/>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a:ea typeface="Verdana" panose="020B0604030504040204" pitchFamily="34" charset="0"/>
              </a:rPr>
              <a:t>This application allows the user to select a cloud provider to store drill log documents and make data transfer from the mobile device used in the field as easy as possible. </a:t>
            </a:r>
          </a:p>
          <a:p>
            <a:pPr>
              <a:spcAft>
                <a:spcPts val="2600"/>
              </a:spcAft>
            </a:pPr>
            <a:r>
              <a:rPr lang="en-US" dirty="0">
                <a:latin typeface="Verdana Regular"/>
                <a:ea typeface="Verdana" panose="020B0604030504040204" pitchFamily="34" charset="0"/>
              </a:rPr>
              <a:t>This application has auto-save and auto-backup features to prevent data loss. </a:t>
            </a:r>
          </a:p>
          <a:p>
            <a:pPr>
              <a:spcAft>
                <a:spcPts val="2600"/>
              </a:spcAft>
            </a:pPr>
            <a:r>
              <a:rPr lang="en-US" dirty="0">
                <a:latin typeface="Verdana Regular"/>
                <a:ea typeface="Verdana" panose="020B0604030504040204" pitchFamily="34" charset="0"/>
              </a:rPr>
              <a:t>Our development was targeted at mobile devices running Android, with the a port to iOS in order to target the most potential users.</a:t>
            </a:r>
          </a:p>
          <a:p>
            <a:pPr>
              <a:spcAft>
                <a:spcPts val="2600"/>
              </a:spcAft>
            </a:pPr>
            <a:r>
              <a:rPr lang="en-US" dirty="0">
                <a:latin typeface="Verdana Regular"/>
                <a:ea typeface="Verdana" panose="020B0604030504040204" pitchFamily="34" charset="0"/>
              </a:rPr>
              <a:t>Additionally, this application also outputs a csv file of the data to be used by graduate student  in order to create a map of drilling sites with a drill log document attached to each site.</a:t>
            </a: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Logging Boreholes</a:t>
            </a:r>
          </a:p>
        </p:txBody>
      </p:sp>
      <p:sp>
        <p:nvSpPr>
          <p:cNvPr id="11" name="Text Placeholder 18"/>
          <p:cNvSpPr txBox="1">
            <a:spLocks/>
          </p:cNvSpPr>
          <p:nvPr/>
        </p:nvSpPr>
        <p:spPr>
          <a:xfrm>
            <a:off x="1964266" y="6422030"/>
            <a:ext cx="8126412" cy="509504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panose="020B0604030504040204" pitchFamily="34" charset="0"/>
                <a:ea typeface="Verdana" panose="020B0604030504040204" pitchFamily="34" charset="0"/>
              </a:rPr>
              <a:t>When working outside of an office, the method we use to record data is very important. This data is not collected just for fun, it will be used for analysis, reports, research, and may be used as evidence to justify important decisions. </a:t>
            </a:r>
          </a:p>
          <a:p>
            <a:pPr>
              <a:spcAft>
                <a:spcPts val="2600"/>
              </a:spcAft>
            </a:pPr>
            <a:r>
              <a:rPr lang="en-US" dirty="0">
                <a:solidFill>
                  <a:schemeClr val="bg1"/>
                </a:solidFill>
                <a:latin typeface="Verdana" panose="020B0604030504040204" pitchFamily="34" charset="0"/>
                <a:ea typeface="Verdana" panose="020B0604030504040204" pitchFamily="34" charset="0"/>
              </a:rPr>
              <a:t>The process through which we collect this data should therefore be efficient and free from errors, so that an undue effort is not necessary and the integrity of the data is preserved. </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BLAMO</a:t>
            </a:r>
          </a:p>
        </p:txBody>
      </p:sp>
      <p:sp>
        <p:nvSpPr>
          <p:cNvPr id="13" name="Subtitle 2"/>
          <p:cNvSpPr txBox="1">
            <a:spLocks/>
          </p:cNvSpPr>
          <p:nvPr/>
        </p:nvSpPr>
        <p:spPr>
          <a:xfrm>
            <a:off x="12292012" y="5503234"/>
            <a:ext cx="19544199" cy="2010750"/>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Borehole Logging Application Made for Oregon</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Acknowledgements</a:t>
            </a:r>
          </a:p>
        </p:txBody>
      </p:sp>
      <p:sp>
        <p:nvSpPr>
          <p:cNvPr id="15" name="Text Placeholder 18"/>
          <p:cNvSpPr txBox="1">
            <a:spLocks/>
          </p:cNvSpPr>
          <p:nvPr/>
        </p:nvSpPr>
        <p:spPr>
          <a:xfrm>
            <a:off x="33966678" y="6422030"/>
            <a:ext cx="8126412" cy="509504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We would like to thank T. Matthew Evans, </a:t>
            </a:r>
            <a:r>
              <a:rPr lang="en-US" dirty="0" err="1">
                <a:latin typeface="Verdana Regular" charset="0"/>
              </a:rPr>
              <a:t>Ph.D</a:t>
            </a:r>
            <a:r>
              <a:rPr lang="en-US" dirty="0">
                <a:latin typeface="Verdana Regular" charset="0"/>
              </a:rPr>
              <a:t>, a Professor from the School of Civil and Construction Engineering at Oregon State University. For his contributions to the application, including but not limited to, the catchy name.</a:t>
            </a:r>
          </a:p>
          <a:p>
            <a:pPr>
              <a:spcAft>
                <a:spcPts val="2600"/>
              </a:spcAft>
            </a:pPr>
            <a:r>
              <a:rPr lang="en-US" dirty="0">
                <a:latin typeface="Verdana Regular" charset="0"/>
              </a:rPr>
              <a:t>We would also like to thank graduate student Victoria </a:t>
            </a:r>
            <a:r>
              <a:rPr lang="en-US" dirty="0" err="1">
                <a:latin typeface="Verdana Regular" charset="0"/>
              </a:rPr>
              <a:t>Dutille</a:t>
            </a:r>
            <a:r>
              <a:rPr lang="en-US" dirty="0">
                <a:latin typeface="Verdana Regular" charset="0"/>
              </a:rPr>
              <a:t>, for providing rock/soil descriptions used in this application. Along with the format for outputting the csv.</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 36</a:t>
            </a:r>
            <a:endParaRPr lang="en-US" sz="5400" spc="520" baseline="0" dirty="0">
              <a:latin typeface="Impact" charset="0"/>
              <a:ea typeface="Impact" charset="0"/>
              <a:cs typeface="Impact" charset="0"/>
            </a:endParaRPr>
          </a:p>
        </p:txBody>
      </p:sp>
      <p:sp>
        <p:nvSpPr>
          <p:cNvPr id="20" name="TextBox 19">
            <a:extLst>
              <a:ext uri="{FF2B5EF4-FFF2-40B4-BE49-F238E27FC236}">
                <a16:creationId xmlns:a16="http://schemas.microsoft.com/office/drawing/2014/main" id="{F682AE97-13A4-4D03-8D46-42B3BA3B9B6F}"/>
              </a:ext>
            </a:extLst>
          </p:cNvPr>
          <p:cNvSpPr txBox="1"/>
          <p:nvPr/>
        </p:nvSpPr>
        <p:spPr>
          <a:xfrm>
            <a:off x="34032630" y="26132589"/>
            <a:ext cx="7994507" cy="4832092"/>
          </a:xfrm>
          <a:prstGeom prst="rect">
            <a:avLst/>
          </a:prstGeom>
          <a:noFill/>
        </p:spPr>
        <p:txBody>
          <a:bodyPr wrap="square" rtlCol="0">
            <a:spAutoFit/>
          </a:bodyPr>
          <a:lstStyle/>
          <a:p>
            <a:r>
              <a:rPr lang="en-US" sz="2800" dirty="0">
                <a:latin typeface="Verdana Regular"/>
              </a:rPr>
              <a:t>Evan Amaya; CS Senior</a:t>
            </a:r>
          </a:p>
          <a:p>
            <a:r>
              <a:rPr lang="en-US" sz="2800" dirty="0">
                <a:latin typeface="Verdana Regular"/>
              </a:rPr>
              <a:t>amayae@oregonstate.edu</a:t>
            </a:r>
          </a:p>
          <a:p>
            <a:endParaRPr lang="en-US" sz="2800" dirty="0">
              <a:latin typeface="Verdana Regular"/>
            </a:endParaRPr>
          </a:p>
          <a:p>
            <a:r>
              <a:rPr lang="en-US" sz="2800" dirty="0">
                <a:latin typeface="Verdana Regular"/>
              </a:rPr>
              <a:t>Alexander Smith; CS Senior</a:t>
            </a:r>
          </a:p>
          <a:p>
            <a:r>
              <a:rPr lang="en-US" sz="2800" dirty="0">
                <a:latin typeface="Verdana Regular"/>
              </a:rPr>
              <a:t>smithal5@oregonstate.edu</a:t>
            </a:r>
          </a:p>
          <a:p>
            <a:endParaRPr lang="en-US" sz="2800" dirty="0">
              <a:latin typeface="Verdana Regular"/>
            </a:endParaRPr>
          </a:p>
          <a:p>
            <a:r>
              <a:rPr lang="en-US" sz="2800" dirty="0">
                <a:latin typeface="Verdana Regular"/>
              </a:rPr>
              <a:t>Sean Spink; CS Senior</a:t>
            </a:r>
          </a:p>
          <a:p>
            <a:r>
              <a:rPr lang="en-US" sz="2800" dirty="0">
                <a:latin typeface="Verdana Regular"/>
              </a:rPr>
              <a:t>spinks@oregonstate.edu</a:t>
            </a:r>
          </a:p>
          <a:p>
            <a:endParaRPr lang="en-US" sz="2800" dirty="0">
              <a:latin typeface="Verdana Regular"/>
            </a:endParaRPr>
          </a:p>
          <a:p>
            <a:r>
              <a:rPr lang="en-US" sz="2800" dirty="0">
                <a:latin typeface="Verdana Regular"/>
              </a:rPr>
              <a:t>James Trotter; CS Senior</a:t>
            </a:r>
          </a:p>
          <a:p>
            <a:r>
              <a:rPr lang="en-US" sz="2800" dirty="0">
                <a:latin typeface="Verdana Regular"/>
              </a:rPr>
              <a:t>trotter@oregonstate.edu</a:t>
            </a:r>
          </a:p>
        </p:txBody>
      </p:sp>
      <p:pic>
        <p:nvPicPr>
          <p:cNvPr id="22" name="Picture 21" descr="A screen shot of a computer&#10;&#10;Description automatically generated">
            <a:extLst>
              <a:ext uri="{FF2B5EF4-FFF2-40B4-BE49-F238E27FC236}">
                <a16:creationId xmlns:a16="http://schemas.microsoft.com/office/drawing/2014/main" id="{C40239DC-FB52-4507-91B2-692DFE693D5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190322" y="13070969"/>
            <a:ext cx="4622222" cy="9676190"/>
          </a:xfrm>
          <a:prstGeom prst="rect">
            <a:avLst/>
          </a:prstGeom>
        </p:spPr>
      </p:pic>
      <p:sp>
        <p:nvSpPr>
          <p:cNvPr id="2" name="TextBox 1">
            <a:extLst>
              <a:ext uri="{FF2B5EF4-FFF2-40B4-BE49-F238E27FC236}">
                <a16:creationId xmlns:a16="http://schemas.microsoft.com/office/drawing/2014/main" id="{E87C6C9A-E424-427F-BC58-7AF7A2D186F8}"/>
              </a:ext>
            </a:extLst>
          </p:cNvPr>
          <p:cNvSpPr txBox="1"/>
          <p:nvPr/>
        </p:nvSpPr>
        <p:spPr>
          <a:xfrm>
            <a:off x="12304713" y="22022108"/>
            <a:ext cx="9640887" cy="523220"/>
          </a:xfrm>
          <a:prstGeom prst="rect">
            <a:avLst/>
          </a:prstGeom>
          <a:noFill/>
        </p:spPr>
        <p:txBody>
          <a:bodyPr wrap="square" rtlCol="0">
            <a:spAutoFit/>
          </a:bodyPr>
          <a:lstStyle/>
          <a:p>
            <a:r>
              <a:rPr lang="en-US" sz="2800" dirty="0">
                <a:latin typeface="Verdana Regular"/>
              </a:rPr>
              <a:t>Figure 1: Example of old handwritten form</a:t>
            </a:r>
          </a:p>
        </p:txBody>
      </p:sp>
      <p:sp>
        <p:nvSpPr>
          <p:cNvPr id="19" name="TextBox 18">
            <a:extLst>
              <a:ext uri="{FF2B5EF4-FFF2-40B4-BE49-F238E27FC236}">
                <a16:creationId xmlns:a16="http://schemas.microsoft.com/office/drawing/2014/main" id="{C3CFA46E-F2FE-40F9-8200-5C2BDDC29D2F}"/>
              </a:ext>
            </a:extLst>
          </p:cNvPr>
          <p:cNvSpPr txBox="1"/>
          <p:nvPr/>
        </p:nvSpPr>
        <p:spPr>
          <a:xfrm>
            <a:off x="21907501" y="22098308"/>
            <a:ext cx="9640887" cy="523220"/>
          </a:xfrm>
          <a:prstGeom prst="rect">
            <a:avLst/>
          </a:prstGeom>
          <a:noFill/>
        </p:spPr>
        <p:txBody>
          <a:bodyPr wrap="square" rtlCol="0">
            <a:spAutoFit/>
          </a:bodyPr>
          <a:lstStyle/>
          <a:p>
            <a:r>
              <a:rPr lang="en-US" sz="2800" dirty="0">
                <a:latin typeface="Verdana Regular"/>
              </a:rPr>
              <a:t>Figure 2: Example of drill log document</a:t>
            </a:r>
          </a:p>
        </p:txBody>
      </p:sp>
      <p:pic>
        <p:nvPicPr>
          <p:cNvPr id="4" name="Picture 3" descr="A picture containing knife&#10;&#10;Description automatically generated">
            <a:extLst>
              <a:ext uri="{FF2B5EF4-FFF2-40B4-BE49-F238E27FC236}">
                <a16:creationId xmlns:a16="http://schemas.microsoft.com/office/drawing/2014/main" id="{5A1F5F96-1438-40C4-85FA-6E0AF4D3C01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3934402" y="12184760"/>
            <a:ext cx="7908922" cy="5724304"/>
          </a:xfrm>
          <a:prstGeom prst="rect">
            <a:avLst/>
          </a:prstGeom>
        </p:spPr>
      </p:pic>
      <p:sp>
        <p:nvSpPr>
          <p:cNvPr id="17" name="TextBox 16">
            <a:extLst>
              <a:ext uri="{FF2B5EF4-FFF2-40B4-BE49-F238E27FC236}">
                <a16:creationId xmlns:a16="http://schemas.microsoft.com/office/drawing/2014/main" id="{34E5213A-C3D2-4E4E-A8BA-F771482169F0}"/>
              </a:ext>
            </a:extLst>
          </p:cNvPr>
          <p:cNvSpPr txBox="1"/>
          <p:nvPr/>
        </p:nvSpPr>
        <p:spPr>
          <a:xfrm>
            <a:off x="33934401" y="17678232"/>
            <a:ext cx="7908922" cy="230832"/>
          </a:xfrm>
          <a:prstGeom prst="rect">
            <a:avLst/>
          </a:prstGeom>
          <a:noFill/>
        </p:spPr>
        <p:txBody>
          <a:bodyPr wrap="square" rtlCol="0">
            <a:spAutoFit/>
          </a:bodyPr>
          <a:lstStyle/>
          <a:p>
            <a:r>
              <a:rPr lang="en-US" sz="900" dirty="0">
                <a:hlinkClick r:id="rId8" tooltip="https://en.wikipedia.org/wiki/Template:Transform-rotate"/>
              </a:rPr>
              <a:t>This Photo</a:t>
            </a:r>
            <a:r>
              <a:rPr lang="en-US" sz="900" dirty="0"/>
              <a:t> by Unknown Author is licensed under </a:t>
            </a:r>
            <a:r>
              <a:rPr lang="en-US" sz="900" dirty="0">
                <a:hlinkClick r:id="rId9" tooltip="https://creativecommons.org/licenses/by-sa/3.0/"/>
              </a:rPr>
              <a:t>CC BY-SA</a:t>
            </a:r>
            <a:endParaRPr lang="en-US" sz="900" dirty="0"/>
          </a:p>
        </p:txBody>
      </p:sp>
      <p:sp>
        <p:nvSpPr>
          <p:cNvPr id="21" name="TextBox 20">
            <a:extLst>
              <a:ext uri="{FF2B5EF4-FFF2-40B4-BE49-F238E27FC236}">
                <a16:creationId xmlns:a16="http://schemas.microsoft.com/office/drawing/2014/main" id="{E289A4C4-83C9-4024-A8E1-A53D8B5AB529}"/>
              </a:ext>
            </a:extLst>
          </p:cNvPr>
          <p:cNvSpPr txBox="1"/>
          <p:nvPr/>
        </p:nvSpPr>
        <p:spPr>
          <a:xfrm>
            <a:off x="33934401" y="17909064"/>
            <a:ext cx="7908923" cy="1384995"/>
          </a:xfrm>
          <a:prstGeom prst="rect">
            <a:avLst/>
          </a:prstGeom>
          <a:noFill/>
        </p:spPr>
        <p:txBody>
          <a:bodyPr wrap="square" rtlCol="0">
            <a:spAutoFit/>
          </a:bodyPr>
          <a:lstStyle/>
          <a:p>
            <a:r>
              <a:rPr lang="en-US" sz="2800" dirty="0">
                <a:latin typeface="Verdana Regular"/>
              </a:rPr>
              <a:t>Figure: Either photo of matt, or image from Victoria’s project showing what our outputted data is being used for.</a:t>
            </a:r>
          </a:p>
        </p:txBody>
      </p:sp>
      <p:sp>
        <p:nvSpPr>
          <p:cNvPr id="23" name="TextBox 22">
            <a:extLst>
              <a:ext uri="{FF2B5EF4-FFF2-40B4-BE49-F238E27FC236}">
                <a16:creationId xmlns:a16="http://schemas.microsoft.com/office/drawing/2014/main" id="{97C4BB8C-129E-46EF-A668-E50BC0E80B67}"/>
              </a:ext>
            </a:extLst>
          </p:cNvPr>
          <p:cNvSpPr txBox="1"/>
          <p:nvPr/>
        </p:nvSpPr>
        <p:spPr>
          <a:xfrm>
            <a:off x="34026306" y="25355617"/>
            <a:ext cx="8000831" cy="523220"/>
          </a:xfrm>
          <a:prstGeom prst="rect">
            <a:avLst/>
          </a:prstGeom>
          <a:noFill/>
        </p:spPr>
        <p:txBody>
          <a:bodyPr wrap="square" rtlCol="0">
            <a:spAutoFit/>
          </a:bodyPr>
          <a:lstStyle/>
          <a:p>
            <a:r>
              <a:rPr lang="en-US" sz="2800" dirty="0">
                <a:latin typeface="Verdana Regular"/>
              </a:rPr>
              <a:t>Photo of team</a:t>
            </a:r>
          </a:p>
        </p:txBody>
      </p:sp>
      <p:sp>
        <p:nvSpPr>
          <p:cNvPr id="24" name="TextBox 23">
            <a:extLst>
              <a:ext uri="{FF2B5EF4-FFF2-40B4-BE49-F238E27FC236}">
                <a16:creationId xmlns:a16="http://schemas.microsoft.com/office/drawing/2014/main" id="{9B615456-BEA1-44F2-AE27-8AB38EAF0106}"/>
              </a:ext>
            </a:extLst>
          </p:cNvPr>
          <p:cNvSpPr txBox="1"/>
          <p:nvPr/>
        </p:nvSpPr>
        <p:spPr>
          <a:xfrm>
            <a:off x="1931989" y="22948750"/>
            <a:ext cx="8158689" cy="523220"/>
          </a:xfrm>
          <a:prstGeom prst="rect">
            <a:avLst/>
          </a:prstGeom>
          <a:noFill/>
        </p:spPr>
        <p:txBody>
          <a:bodyPr wrap="square" rtlCol="0">
            <a:spAutoFit/>
          </a:bodyPr>
          <a:lstStyle/>
          <a:p>
            <a:r>
              <a:rPr lang="en-US" sz="2800" dirty="0">
                <a:solidFill>
                  <a:schemeClr val="bg1"/>
                </a:solidFill>
                <a:latin typeface="Verdana Regular"/>
              </a:rPr>
              <a:t>Figure 3: Homepage of app, or other page</a:t>
            </a:r>
          </a:p>
        </p:txBody>
      </p:sp>
      <p:sp>
        <p:nvSpPr>
          <p:cNvPr id="25" name="TextBox 24">
            <a:extLst>
              <a:ext uri="{FF2B5EF4-FFF2-40B4-BE49-F238E27FC236}">
                <a16:creationId xmlns:a16="http://schemas.microsoft.com/office/drawing/2014/main" id="{50352E22-BF8F-4C4D-8C98-ED18B6F78192}"/>
              </a:ext>
            </a:extLst>
          </p:cNvPr>
          <p:cNvSpPr txBox="1"/>
          <p:nvPr/>
        </p:nvSpPr>
        <p:spPr>
          <a:xfrm>
            <a:off x="12304713" y="9376697"/>
            <a:ext cx="19012259" cy="523220"/>
          </a:xfrm>
          <a:prstGeom prst="rect">
            <a:avLst/>
          </a:prstGeom>
          <a:noFill/>
        </p:spPr>
        <p:txBody>
          <a:bodyPr wrap="square" rtlCol="0">
            <a:spAutoFit/>
          </a:bodyPr>
          <a:lstStyle/>
          <a:p>
            <a:r>
              <a:rPr lang="en-US" sz="2800" dirty="0">
                <a:latin typeface="Verdana Regular"/>
              </a:rPr>
              <a:t>Figures below could be replaced with flowchart of application.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490</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Alex Smith</cp:lastModifiedBy>
  <cp:revision>61</cp:revision>
  <dcterms:created xsi:type="dcterms:W3CDTF">2017-04-19T21:01:26Z</dcterms:created>
  <dcterms:modified xsi:type="dcterms:W3CDTF">2020-02-11T17:52:21Z</dcterms:modified>
</cp:coreProperties>
</file>