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Amatic SC" panose="020B0604020202020204" charset="-79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Ralstin" userId="45a88da2eb190a8a" providerId="LiveId" clId="{C3729298-0CA8-4ECD-8227-370F58857393}"/>
    <pc:docChg chg="undo custSel addSld modSld">
      <pc:chgData name="James Ralstin" userId="45a88da2eb190a8a" providerId="LiveId" clId="{C3729298-0CA8-4ECD-8227-370F58857393}" dt="2018-03-09T03:39:41.299" v="16" actId="14100"/>
      <pc:docMkLst>
        <pc:docMk/>
      </pc:docMkLst>
      <pc:sldChg chg="modSp">
        <pc:chgData name="James Ralstin" userId="45a88da2eb190a8a" providerId="LiveId" clId="{C3729298-0CA8-4ECD-8227-370F58857393}" dt="2018-03-09T03:20:51.711" v="3" actId="1076"/>
        <pc:sldMkLst>
          <pc:docMk/>
          <pc:sldMk cId="0" sldId="260"/>
        </pc:sldMkLst>
        <pc:picChg chg="mod">
          <ac:chgData name="James Ralstin" userId="45a88da2eb190a8a" providerId="LiveId" clId="{C3729298-0CA8-4ECD-8227-370F58857393}" dt="2018-03-09T03:20:51.711" v="3" actId="1076"/>
          <ac:picMkLst>
            <pc:docMk/>
            <pc:sldMk cId="0" sldId="260"/>
            <ac:picMk id="286" creationId="{00000000-0000-0000-0000-000000000000}"/>
          </ac:picMkLst>
        </pc:picChg>
        <pc:picChg chg="mod">
          <ac:chgData name="James Ralstin" userId="45a88da2eb190a8a" providerId="LiveId" clId="{C3729298-0CA8-4ECD-8227-370F58857393}" dt="2018-03-09T03:20:51.436" v="2" actId="1076"/>
          <ac:picMkLst>
            <pc:docMk/>
            <pc:sldMk cId="0" sldId="260"/>
            <ac:picMk id="301" creationId="{00000000-0000-0000-0000-000000000000}"/>
          </ac:picMkLst>
        </pc:picChg>
      </pc:sldChg>
      <pc:sldChg chg="addSp delSp modSp add">
        <pc:chgData name="James Ralstin" userId="45a88da2eb190a8a" providerId="LiveId" clId="{C3729298-0CA8-4ECD-8227-370F58857393}" dt="2018-03-09T03:39:41.299" v="16" actId="14100"/>
        <pc:sldMkLst>
          <pc:docMk/>
          <pc:sldMk cId="1358151446" sldId="267"/>
        </pc:sldMkLst>
        <pc:spChg chg="del">
          <ac:chgData name="James Ralstin" userId="45a88da2eb190a8a" providerId="LiveId" clId="{C3729298-0CA8-4ECD-8227-370F58857393}" dt="2018-03-09T03:21:01.762" v="6" actId="478"/>
          <ac:spMkLst>
            <pc:docMk/>
            <pc:sldMk cId="1358151446" sldId="267"/>
            <ac:spMk id="2" creationId="{52CDC83C-0F47-4DF4-A034-C3D261B59E4C}"/>
          </ac:spMkLst>
        </pc:spChg>
        <pc:spChg chg="del">
          <ac:chgData name="James Ralstin" userId="45a88da2eb190a8a" providerId="LiveId" clId="{C3729298-0CA8-4ECD-8227-370F58857393}" dt="2018-03-09T03:21:00.457" v="5" actId="478"/>
          <ac:spMkLst>
            <pc:docMk/>
            <pc:sldMk cId="1358151446" sldId="267"/>
            <ac:spMk id="3" creationId="{1A3AE513-80A8-41FF-A4CE-2E86912F8A36}"/>
          </ac:spMkLst>
        </pc:spChg>
        <pc:picChg chg="add mod">
          <ac:chgData name="James Ralstin" userId="45a88da2eb190a8a" providerId="LiveId" clId="{C3729298-0CA8-4ECD-8227-370F58857393}" dt="2018-03-09T03:39:41.299" v="16" actId="14100"/>
          <ac:picMkLst>
            <pc:docMk/>
            <pc:sldMk cId="1358151446" sldId="267"/>
            <ac:picMk id="4" creationId="{2A32A5ED-2D09-4655-B3F5-DA1D9BC20D06}"/>
          </ac:picMkLst>
        </pc:picChg>
        <pc:picChg chg="add mod">
          <ac:chgData name="James Ralstin" userId="45a88da2eb190a8a" providerId="LiveId" clId="{C3729298-0CA8-4ECD-8227-370F58857393}" dt="2018-03-09T03:39:41.299" v="16" actId="14100"/>
          <ac:picMkLst>
            <pc:docMk/>
            <pc:sldMk cId="1358151446" sldId="267"/>
            <ac:picMk id="5" creationId="{E5AB5020-311A-4DAF-A734-18D634142FCF}"/>
          </ac:picMkLst>
        </pc:picChg>
        <pc:picChg chg="add mod">
          <ac:chgData name="James Ralstin" userId="45a88da2eb190a8a" providerId="LiveId" clId="{C3729298-0CA8-4ECD-8227-370F58857393}" dt="2018-03-09T03:39:41.299" v="16" actId="14100"/>
          <ac:picMkLst>
            <pc:docMk/>
            <pc:sldMk cId="1358151446" sldId="267"/>
            <ac:picMk id="6" creationId="{D43B854D-B14D-4DF6-9B8B-3F312B2D6314}"/>
          </ac:picMkLst>
        </pc:picChg>
        <pc:picChg chg="add mod">
          <ac:chgData name="James Ralstin" userId="45a88da2eb190a8a" providerId="LiveId" clId="{C3729298-0CA8-4ECD-8227-370F58857393}" dt="2018-03-09T03:39:41.299" v="16" actId="14100"/>
          <ac:picMkLst>
            <pc:docMk/>
            <pc:sldMk cId="1358151446" sldId="267"/>
            <ac:picMk id="7" creationId="{85422B95-9F78-4003-8F65-7B874CE6DFC1}"/>
          </ac:picMkLst>
        </pc:picChg>
        <pc:picChg chg="add mod">
          <ac:chgData name="James Ralstin" userId="45a88da2eb190a8a" providerId="LiveId" clId="{C3729298-0CA8-4ECD-8227-370F58857393}" dt="2018-03-09T03:39:41.299" v="16" actId="14100"/>
          <ac:picMkLst>
            <pc:docMk/>
            <pc:sldMk cId="1358151446" sldId="267"/>
            <ac:picMk id="8" creationId="{CF075D1D-4C08-4089-91C6-8F3AD65AAEF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Shape 129"/>
          <p:cNvGrpSpPr/>
          <p:nvPr/>
        </p:nvGrpSpPr>
        <p:grpSpPr>
          <a:xfrm>
            <a:off x="57825" y="478175"/>
            <a:ext cx="8550374" cy="4414300"/>
            <a:chOff x="57825" y="478175"/>
            <a:chExt cx="8550374" cy="4414300"/>
          </a:xfrm>
        </p:grpSpPr>
        <p:sp>
          <p:nvSpPr>
            <p:cNvPr id="130" name="Shape 130"/>
            <p:cNvSpPr txBox="1"/>
            <p:nvPr/>
          </p:nvSpPr>
          <p:spPr>
            <a:xfrm>
              <a:off x="705000" y="1658950"/>
              <a:ext cx="1373400" cy="418800"/>
            </a:xfrm>
            <a:prstGeom prst="rect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Log In</a:t>
              </a:r>
              <a:endParaRPr/>
            </a:p>
          </p:txBody>
        </p:sp>
        <p:cxnSp>
          <p:nvCxnSpPr>
            <p:cNvPr id="131" name="Shape 131"/>
            <p:cNvCxnSpPr/>
            <p:nvPr/>
          </p:nvCxnSpPr>
          <p:spPr>
            <a:xfrm>
              <a:off x="1391700" y="478175"/>
              <a:ext cx="0" cy="104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2" name="Shape 132"/>
            <p:cNvSpPr txBox="1"/>
            <p:nvPr/>
          </p:nvSpPr>
          <p:spPr>
            <a:xfrm>
              <a:off x="1210800" y="720125"/>
              <a:ext cx="1147200" cy="56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[open app]</a:t>
              </a:r>
              <a:endParaRPr sz="1000"/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705000" y="3117650"/>
              <a:ext cx="1373400" cy="418800"/>
            </a:xfrm>
            <a:prstGeom prst="rect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Sign Up</a:t>
              </a:r>
              <a:endParaRPr/>
            </a:p>
          </p:txBody>
        </p:sp>
        <p:cxnSp>
          <p:nvCxnSpPr>
            <p:cNvPr id="134" name="Shape 134"/>
            <p:cNvCxnSpPr/>
            <p:nvPr/>
          </p:nvCxnSpPr>
          <p:spPr>
            <a:xfrm flipH="1">
              <a:off x="1387500" y="2225100"/>
              <a:ext cx="8400" cy="74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5" name="Shape 135"/>
            <p:cNvSpPr txBox="1"/>
            <p:nvPr/>
          </p:nvSpPr>
          <p:spPr>
            <a:xfrm>
              <a:off x="57825" y="2211400"/>
              <a:ext cx="1147200" cy="56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[select sign up]</a:t>
              </a:r>
              <a:endParaRPr sz="1000"/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2275975" y="1963775"/>
              <a:ext cx="8064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[log in]</a:t>
              </a:r>
              <a:endParaRPr sz="1000"/>
            </a:p>
          </p:txBody>
        </p:sp>
        <p:cxnSp>
          <p:nvCxnSpPr>
            <p:cNvPr id="137" name="Shape 137"/>
            <p:cNvCxnSpPr/>
            <p:nvPr/>
          </p:nvCxnSpPr>
          <p:spPr>
            <a:xfrm>
              <a:off x="2199775" y="2185475"/>
              <a:ext cx="672300" cy="30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" name="Shape 138"/>
            <p:cNvCxnSpPr/>
            <p:nvPr/>
          </p:nvCxnSpPr>
          <p:spPr>
            <a:xfrm rot="10800000" flipH="1">
              <a:off x="2196475" y="3117650"/>
              <a:ext cx="628800" cy="300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9" name="Shape 139"/>
            <p:cNvSpPr txBox="1"/>
            <p:nvPr/>
          </p:nvSpPr>
          <p:spPr>
            <a:xfrm rot="-2522976">
              <a:off x="3416939" y="1833473"/>
              <a:ext cx="1331196" cy="4730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[profile not created]</a:t>
              </a:r>
              <a:endParaRPr sz="1000"/>
            </a:p>
          </p:txBody>
        </p:sp>
        <p:sp>
          <p:nvSpPr>
            <p:cNvPr id="140" name="Shape 140"/>
            <p:cNvSpPr txBox="1"/>
            <p:nvPr/>
          </p:nvSpPr>
          <p:spPr>
            <a:xfrm rot="899368">
              <a:off x="3578282" y="3116028"/>
              <a:ext cx="1373330" cy="4730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[profile created]</a:t>
              </a:r>
              <a:endParaRPr sz="1000"/>
            </a:p>
          </p:txBody>
        </p:sp>
        <p:cxnSp>
          <p:nvCxnSpPr>
            <p:cNvPr id="141" name="Shape 141"/>
            <p:cNvCxnSpPr/>
            <p:nvPr/>
          </p:nvCxnSpPr>
          <p:spPr>
            <a:xfrm rot="10800000" flipH="1">
              <a:off x="4002600" y="1766800"/>
              <a:ext cx="661500" cy="67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2" name="Shape 142"/>
            <p:cNvCxnSpPr/>
            <p:nvPr/>
          </p:nvCxnSpPr>
          <p:spPr>
            <a:xfrm>
              <a:off x="4002600" y="3073125"/>
              <a:ext cx="778800" cy="25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3" name="Shape 143"/>
            <p:cNvSpPr txBox="1"/>
            <p:nvPr/>
          </p:nvSpPr>
          <p:spPr>
            <a:xfrm>
              <a:off x="3821650" y="1174975"/>
              <a:ext cx="1813800" cy="418800"/>
            </a:xfrm>
            <a:prstGeom prst="rect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Uh-Oh</a:t>
              </a:r>
              <a:br>
                <a:rPr lang="en"/>
              </a:br>
              <a:r>
                <a:rPr lang="en" sz="1000" i="1"/>
                <a:t>Need to set up your profile</a:t>
              </a:r>
              <a:endParaRPr sz="1000" i="1"/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6769175" y="1174975"/>
              <a:ext cx="1373400" cy="418800"/>
            </a:xfrm>
            <a:prstGeom prst="rect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Profile Setup</a:t>
              </a:r>
              <a:endParaRPr/>
            </a:p>
          </p:txBody>
        </p:sp>
        <p:cxnSp>
          <p:nvCxnSpPr>
            <p:cNvPr id="145" name="Shape 145"/>
            <p:cNvCxnSpPr/>
            <p:nvPr/>
          </p:nvCxnSpPr>
          <p:spPr>
            <a:xfrm>
              <a:off x="5800013" y="1384375"/>
              <a:ext cx="80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6" name="Shape 146"/>
            <p:cNvCxnSpPr/>
            <p:nvPr/>
          </p:nvCxnSpPr>
          <p:spPr>
            <a:xfrm>
              <a:off x="7608275" y="1735150"/>
              <a:ext cx="0" cy="58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7" name="Shape 147"/>
            <p:cNvSpPr txBox="1"/>
            <p:nvPr/>
          </p:nvSpPr>
          <p:spPr>
            <a:xfrm>
              <a:off x="7533299" y="1792150"/>
              <a:ext cx="10749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[submit info]</a:t>
              </a:r>
              <a:endParaRPr sz="1000"/>
            </a:p>
          </p:txBody>
        </p:sp>
        <p:sp>
          <p:nvSpPr>
            <p:cNvPr id="148" name="Shape 148"/>
            <p:cNvSpPr txBox="1"/>
            <p:nvPr/>
          </p:nvSpPr>
          <p:spPr>
            <a:xfrm>
              <a:off x="6769175" y="2463625"/>
              <a:ext cx="1373400" cy="418800"/>
            </a:xfrm>
            <a:prstGeom prst="rect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Self Profile</a:t>
              </a:r>
              <a:endParaRPr/>
            </a:p>
          </p:txBody>
        </p:sp>
        <p:cxnSp>
          <p:nvCxnSpPr>
            <p:cNvPr id="149" name="Shape 149"/>
            <p:cNvCxnSpPr/>
            <p:nvPr/>
          </p:nvCxnSpPr>
          <p:spPr>
            <a:xfrm rot="10800000">
              <a:off x="7357925" y="1736882"/>
              <a:ext cx="0" cy="56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0" name="Shape 150"/>
            <p:cNvSpPr txBox="1"/>
            <p:nvPr/>
          </p:nvSpPr>
          <p:spPr>
            <a:xfrm>
              <a:off x="6382199" y="1792150"/>
              <a:ext cx="10749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[select edit]</a:t>
              </a:r>
              <a:endParaRPr sz="1000"/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4906325" y="3371600"/>
              <a:ext cx="1373400" cy="418800"/>
            </a:xfrm>
            <a:prstGeom prst="rect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Connections</a:t>
              </a:r>
              <a:endParaRPr/>
            </a:p>
          </p:txBody>
        </p:sp>
        <p:cxnSp>
          <p:nvCxnSpPr>
            <p:cNvPr id="152" name="Shape 152"/>
            <p:cNvCxnSpPr/>
            <p:nvPr/>
          </p:nvCxnSpPr>
          <p:spPr>
            <a:xfrm rot="10800000" flipH="1">
              <a:off x="6382200" y="3064700"/>
              <a:ext cx="517800" cy="34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3" name="Shape 153"/>
            <p:cNvSpPr txBox="1"/>
            <p:nvPr/>
          </p:nvSpPr>
          <p:spPr>
            <a:xfrm>
              <a:off x="4904778" y="4473650"/>
              <a:ext cx="1373400" cy="418800"/>
            </a:xfrm>
            <a:prstGeom prst="rect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User Profile</a:t>
              </a:r>
              <a:endParaRPr/>
            </a:p>
          </p:txBody>
        </p:sp>
        <p:cxnSp>
          <p:nvCxnSpPr>
            <p:cNvPr id="154" name="Shape 154"/>
            <p:cNvCxnSpPr/>
            <p:nvPr/>
          </p:nvCxnSpPr>
          <p:spPr>
            <a:xfrm>
              <a:off x="5616025" y="3927225"/>
              <a:ext cx="0" cy="46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5" name="Shape 155"/>
            <p:cNvSpPr txBox="1"/>
            <p:nvPr/>
          </p:nvSpPr>
          <p:spPr>
            <a:xfrm>
              <a:off x="476403" y="4473650"/>
              <a:ext cx="1373400" cy="418800"/>
            </a:xfrm>
            <a:prstGeom prst="rect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Messages</a:t>
              </a:r>
              <a:endParaRPr/>
            </a:p>
          </p:txBody>
        </p:sp>
        <p:cxnSp>
          <p:nvCxnSpPr>
            <p:cNvPr id="156" name="Shape 156"/>
            <p:cNvCxnSpPr/>
            <p:nvPr/>
          </p:nvCxnSpPr>
          <p:spPr>
            <a:xfrm flipH="1">
              <a:off x="1457003" y="3846513"/>
              <a:ext cx="3302100" cy="43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7" name="Shape 157"/>
            <p:cNvSpPr txBox="1"/>
            <p:nvPr/>
          </p:nvSpPr>
          <p:spPr>
            <a:xfrm>
              <a:off x="2690590" y="4473650"/>
              <a:ext cx="1373400" cy="418800"/>
            </a:xfrm>
            <a:prstGeom prst="rect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User Message</a:t>
              </a:r>
              <a:endParaRPr/>
            </a:p>
          </p:txBody>
        </p:sp>
        <p:cxnSp>
          <p:nvCxnSpPr>
            <p:cNvPr id="158" name="Shape 158"/>
            <p:cNvCxnSpPr/>
            <p:nvPr/>
          </p:nvCxnSpPr>
          <p:spPr>
            <a:xfrm>
              <a:off x="4176419" y="4618275"/>
              <a:ext cx="630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9" name="Shape 159"/>
            <p:cNvCxnSpPr/>
            <p:nvPr/>
          </p:nvCxnSpPr>
          <p:spPr>
            <a:xfrm rot="10800000">
              <a:off x="4148553" y="4770675"/>
              <a:ext cx="632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" name="Shape 160"/>
            <p:cNvCxnSpPr/>
            <p:nvPr/>
          </p:nvCxnSpPr>
          <p:spPr>
            <a:xfrm>
              <a:off x="1968982" y="4618275"/>
              <a:ext cx="630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1" name="Shape 161"/>
            <p:cNvCxnSpPr/>
            <p:nvPr/>
          </p:nvCxnSpPr>
          <p:spPr>
            <a:xfrm rot="10800000">
              <a:off x="1941115" y="4770675"/>
              <a:ext cx="632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2" name="Shape 162"/>
            <p:cNvSpPr txBox="1"/>
            <p:nvPr/>
          </p:nvSpPr>
          <p:spPr>
            <a:xfrm>
              <a:off x="7149328" y="4473675"/>
              <a:ext cx="1373400" cy="418800"/>
            </a:xfrm>
            <a:prstGeom prst="rect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Venue Search</a:t>
              </a: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7152303" y="3371588"/>
              <a:ext cx="1373400" cy="418800"/>
            </a:xfrm>
            <a:prstGeom prst="rect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Venue Select</a:t>
              </a:r>
              <a:endParaRPr/>
            </a:p>
          </p:txBody>
        </p:sp>
        <p:cxnSp>
          <p:nvCxnSpPr>
            <p:cNvPr id="164" name="Shape 164"/>
            <p:cNvCxnSpPr/>
            <p:nvPr/>
          </p:nvCxnSpPr>
          <p:spPr>
            <a:xfrm rot="-5400000">
              <a:off x="7539030" y="4109669"/>
              <a:ext cx="517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5" name="Shape 165"/>
            <p:cNvCxnSpPr/>
            <p:nvPr/>
          </p:nvCxnSpPr>
          <p:spPr>
            <a:xfrm rot="5400000">
              <a:off x="7690830" y="4131854"/>
              <a:ext cx="518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6" name="Shape 166"/>
            <p:cNvCxnSpPr/>
            <p:nvPr/>
          </p:nvCxnSpPr>
          <p:spPr>
            <a:xfrm>
              <a:off x="6399335" y="4606875"/>
              <a:ext cx="630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7" name="Shape 167"/>
            <p:cNvCxnSpPr/>
            <p:nvPr/>
          </p:nvCxnSpPr>
          <p:spPr>
            <a:xfrm rot="10800000">
              <a:off x="6371468" y="4759275"/>
              <a:ext cx="632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8" name="Shape 168"/>
            <p:cNvSpPr txBox="1"/>
            <p:nvPr/>
          </p:nvSpPr>
          <p:spPr>
            <a:xfrm>
              <a:off x="2690600" y="2592154"/>
              <a:ext cx="1373400" cy="418800"/>
            </a:xfrm>
            <a:prstGeom prst="rect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Searching...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/>
        </p:nvSpPr>
        <p:spPr>
          <a:xfrm>
            <a:off x="2897100" y="0"/>
            <a:ext cx="33498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Venue Results Screen</a:t>
            </a:r>
            <a:endParaRPr sz="2400" u="sng"/>
          </a:p>
        </p:txBody>
      </p:sp>
      <p:sp>
        <p:nvSpPr>
          <p:cNvPr id="473" name="Shape 473"/>
          <p:cNvSpPr txBox="1"/>
          <p:nvPr/>
        </p:nvSpPr>
        <p:spPr>
          <a:xfrm>
            <a:off x="844275" y="4384922"/>
            <a:ext cx="19134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Perform a search using </a:t>
            </a:r>
            <a:r>
              <a:rPr lang="en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Venue Search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844350" y="458656"/>
            <a:ext cx="1913400" cy="3874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947220" y="804884"/>
            <a:ext cx="1707900" cy="2996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1491433" y="611795"/>
            <a:ext cx="619200" cy="66600"/>
          </a:xfrm>
          <a:prstGeom prst="roundRect">
            <a:avLst>
              <a:gd name="adj" fmla="val 16667"/>
            </a:avLst>
          </a:prstGeom>
          <a:solidFill>
            <a:srgbClr val="3A3838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946925" y="804891"/>
            <a:ext cx="1708200" cy="317400"/>
          </a:xfrm>
          <a:prstGeom prst="rect">
            <a:avLst/>
          </a:prstGeom>
          <a:solidFill>
            <a:srgbClr val="8DA9DB"/>
          </a:solidFill>
          <a:ln w="9525" cap="flat" cmpd="sng">
            <a:solidFill>
              <a:srgbClr val="8DA9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1604623" y="3870843"/>
            <a:ext cx="393000" cy="3930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9" name="Shape 479"/>
          <p:cNvGrpSpPr/>
          <p:nvPr/>
        </p:nvGrpSpPr>
        <p:grpSpPr>
          <a:xfrm>
            <a:off x="1042093" y="1199200"/>
            <a:ext cx="1612982" cy="582195"/>
            <a:chOff x="9003647" y="2003271"/>
            <a:chExt cx="2150642" cy="776260"/>
          </a:xfrm>
        </p:grpSpPr>
        <p:sp>
          <p:nvSpPr>
            <p:cNvPr id="480" name="Shape 480"/>
            <p:cNvSpPr/>
            <p:nvPr/>
          </p:nvSpPr>
          <p:spPr>
            <a:xfrm>
              <a:off x="9003647" y="2003283"/>
              <a:ext cx="2034900" cy="763200"/>
            </a:xfrm>
            <a:prstGeom prst="roundRect">
              <a:avLst>
                <a:gd name="adj" fmla="val 6682"/>
              </a:avLst>
            </a:prstGeom>
            <a:noFill/>
            <a:ln w="12700" cap="flat" cmpd="sng">
              <a:solidFill>
                <a:srgbClr val="8DA9D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Shape 481"/>
            <p:cNvSpPr txBox="1"/>
            <p:nvPr/>
          </p:nvSpPr>
          <p:spPr>
            <a:xfrm>
              <a:off x="9680689" y="2003271"/>
              <a:ext cx="1473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Morton Arboretum</a:t>
              </a:r>
              <a:endParaRPr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Shape 482"/>
            <p:cNvSpPr txBox="1"/>
            <p:nvPr/>
          </p:nvSpPr>
          <p:spPr>
            <a:xfrm>
              <a:off x="9838199" y="2355972"/>
              <a:ext cx="9144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Outdoors</a:t>
              </a: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Shape 483"/>
            <p:cNvSpPr txBox="1"/>
            <p:nvPr/>
          </p:nvSpPr>
          <p:spPr>
            <a:xfrm>
              <a:off x="9838203" y="2525730"/>
              <a:ext cx="6192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Quiet</a:t>
              </a: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1042093" y="1851199"/>
            <a:ext cx="1526175" cy="582186"/>
            <a:chOff x="9003647" y="2003283"/>
            <a:chExt cx="2034900" cy="776247"/>
          </a:xfrm>
        </p:grpSpPr>
        <p:sp>
          <p:nvSpPr>
            <p:cNvPr id="485" name="Shape 485"/>
            <p:cNvSpPr/>
            <p:nvPr/>
          </p:nvSpPr>
          <p:spPr>
            <a:xfrm>
              <a:off x="9003647" y="2003283"/>
              <a:ext cx="2034900" cy="763200"/>
            </a:xfrm>
            <a:prstGeom prst="roundRect">
              <a:avLst>
                <a:gd name="adj" fmla="val 6682"/>
              </a:avLst>
            </a:prstGeom>
            <a:noFill/>
            <a:ln w="12700" cap="flat" cmpd="sng">
              <a:solidFill>
                <a:srgbClr val="8DA9D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Shape 486"/>
            <p:cNvSpPr txBox="1"/>
            <p:nvPr/>
          </p:nvSpPr>
          <p:spPr>
            <a:xfrm>
              <a:off x="9680687" y="2003284"/>
              <a:ext cx="1145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Steep &amp; Brew</a:t>
              </a:r>
              <a:endParaRPr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Shape 487"/>
            <p:cNvSpPr txBox="1"/>
            <p:nvPr/>
          </p:nvSpPr>
          <p:spPr>
            <a:xfrm>
              <a:off x="9838200" y="2355986"/>
              <a:ext cx="9879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Coffee Shop</a:t>
              </a: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9838203" y="2525730"/>
              <a:ext cx="6192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Quiet</a:t>
              </a: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1042093" y="2503189"/>
            <a:ext cx="1526175" cy="582185"/>
            <a:chOff x="9003647" y="2003283"/>
            <a:chExt cx="2034900" cy="776247"/>
          </a:xfrm>
        </p:grpSpPr>
        <p:sp>
          <p:nvSpPr>
            <p:cNvPr id="490" name="Shape 490"/>
            <p:cNvSpPr/>
            <p:nvPr/>
          </p:nvSpPr>
          <p:spPr>
            <a:xfrm>
              <a:off x="9003647" y="2003283"/>
              <a:ext cx="2034900" cy="763200"/>
            </a:xfrm>
            <a:prstGeom prst="roundRect">
              <a:avLst>
                <a:gd name="adj" fmla="val 6682"/>
              </a:avLst>
            </a:prstGeom>
            <a:noFill/>
            <a:ln w="12700" cap="flat" cmpd="sng">
              <a:solidFill>
                <a:srgbClr val="8DA9D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Shape 491"/>
            <p:cNvSpPr txBox="1"/>
            <p:nvPr/>
          </p:nvSpPr>
          <p:spPr>
            <a:xfrm>
              <a:off x="9680688" y="2003297"/>
              <a:ext cx="1145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Sidetrack Bar</a:t>
              </a:r>
              <a:endParaRPr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9838200" y="2355966"/>
              <a:ext cx="9879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Bar/Lounge</a:t>
              </a: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Shape 493"/>
            <p:cNvSpPr txBox="1"/>
            <p:nvPr/>
          </p:nvSpPr>
          <p:spPr>
            <a:xfrm>
              <a:off x="9838199" y="2525730"/>
              <a:ext cx="9144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Noisy</a:t>
              </a: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" name="Shape 494"/>
          <p:cNvGrpSpPr/>
          <p:nvPr/>
        </p:nvGrpSpPr>
        <p:grpSpPr>
          <a:xfrm>
            <a:off x="1045482" y="3155175"/>
            <a:ext cx="1526175" cy="582190"/>
            <a:chOff x="9003647" y="2003276"/>
            <a:chExt cx="2034900" cy="776254"/>
          </a:xfrm>
        </p:grpSpPr>
        <p:sp>
          <p:nvSpPr>
            <p:cNvPr id="495" name="Shape 495"/>
            <p:cNvSpPr/>
            <p:nvPr/>
          </p:nvSpPr>
          <p:spPr>
            <a:xfrm>
              <a:off x="9003647" y="2003283"/>
              <a:ext cx="2034900" cy="763200"/>
            </a:xfrm>
            <a:prstGeom prst="roundRect">
              <a:avLst>
                <a:gd name="adj" fmla="val 6682"/>
              </a:avLst>
            </a:prstGeom>
            <a:noFill/>
            <a:ln w="12700" cap="flat" cmpd="sng">
              <a:solidFill>
                <a:srgbClr val="8DA9D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9680671" y="2003276"/>
              <a:ext cx="1240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Shedd Aquarium</a:t>
              </a:r>
              <a:endParaRPr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Shape 497"/>
            <p:cNvSpPr txBox="1"/>
            <p:nvPr/>
          </p:nvSpPr>
          <p:spPr>
            <a:xfrm>
              <a:off x="9838203" y="2355982"/>
              <a:ext cx="10827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Cultural Venue</a:t>
              </a: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Shape 498"/>
            <p:cNvSpPr txBox="1"/>
            <p:nvPr/>
          </p:nvSpPr>
          <p:spPr>
            <a:xfrm>
              <a:off x="9838203" y="2525730"/>
              <a:ext cx="6192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Noisy</a:t>
              </a: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9" name="Shape 499" descr="Earth Globe America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3584" y="832277"/>
            <a:ext cx="267075" cy="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Shape 500"/>
          <p:cNvSpPr/>
          <p:nvPr/>
        </p:nvSpPr>
        <p:spPr>
          <a:xfrm>
            <a:off x="2292357" y="1652267"/>
            <a:ext cx="267000" cy="1032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1100"/>
          </a:p>
        </p:txBody>
      </p:sp>
      <p:sp>
        <p:nvSpPr>
          <p:cNvPr id="501" name="Shape 501"/>
          <p:cNvSpPr/>
          <p:nvPr/>
        </p:nvSpPr>
        <p:spPr>
          <a:xfrm>
            <a:off x="2292357" y="2304258"/>
            <a:ext cx="267000" cy="1032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1100"/>
          </a:p>
        </p:txBody>
      </p:sp>
      <p:sp>
        <p:nvSpPr>
          <p:cNvPr id="502" name="Shape 502"/>
          <p:cNvSpPr/>
          <p:nvPr/>
        </p:nvSpPr>
        <p:spPr>
          <a:xfrm>
            <a:off x="2292357" y="2956995"/>
            <a:ext cx="267000" cy="1032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1100"/>
          </a:p>
        </p:txBody>
      </p:sp>
      <p:sp>
        <p:nvSpPr>
          <p:cNvPr id="503" name="Shape 503"/>
          <p:cNvSpPr/>
          <p:nvPr/>
        </p:nvSpPr>
        <p:spPr>
          <a:xfrm>
            <a:off x="2292357" y="3606678"/>
            <a:ext cx="267000" cy="1032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1100"/>
          </a:p>
        </p:txBody>
      </p:sp>
      <p:pic>
        <p:nvPicPr>
          <p:cNvPr id="504" name="Shape 504" descr="Single ge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5483" y="819650"/>
            <a:ext cx="286450" cy="2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Shape 505" descr="Help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73659" y="828778"/>
            <a:ext cx="268199" cy="2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Shape 506"/>
          <p:cNvPicPr preferRelativeResize="0"/>
          <p:nvPr/>
        </p:nvPicPr>
        <p:blipFill rotWithShape="1">
          <a:blip r:embed="rId6">
            <a:alphaModFix/>
          </a:blip>
          <a:srcRect l="26795" r="23043"/>
          <a:stretch/>
        </p:blipFill>
        <p:spPr>
          <a:xfrm>
            <a:off x="1115976" y="1211175"/>
            <a:ext cx="369582" cy="552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Shape 507"/>
          <p:cNvPicPr preferRelativeResize="0"/>
          <p:nvPr/>
        </p:nvPicPr>
        <p:blipFill rotWithShape="1">
          <a:blip r:embed="rId7">
            <a:alphaModFix/>
          </a:blip>
          <a:srcRect l="11239" r="10982" b="9272"/>
          <a:stretch/>
        </p:blipFill>
        <p:spPr>
          <a:xfrm>
            <a:off x="1104263" y="1889088"/>
            <a:ext cx="393000" cy="496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Shape 508"/>
          <p:cNvPicPr preferRelativeResize="0"/>
          <p:nvPr/>
        </p:nvPicPr>
        <p:blipFill rotWithShape="1">
          <a:blip r:embed="rId8">
            <a:alphaModFix/>
          </a:blip>
          <a:srcRect l="6371" t="57165" r="73155" b="5863"/>
          <a:stretch/>
        </p:blipFill>
        <p:spPr>
          <a:xfrm>
            <a:off x="1104275" y="2535773"/>
            <a:ext cx="369575" cy="50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Shape 509"/>
          <p:cNvPicPr preferRelativeResize="0"/>
          <p:nvPr/>
        </p:nvPicPr>
        <p:blipFill rotWithShape="1">
          <a:blip r:embed="rId9">
            <a:alphaModFix/>
          </a:blip>
          <a:srcRect l="30789" t="17692" r="32034" b="19390"/>
          <a:stretch/>
        </p:blipFill>
        <p:spPr>
          <a:xfrm>
            <a:off x="1120037" y="3184325"/>
            <a:ext cx="320510" cy="50722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Shape 510"/>
          <p:cNvSpPr/>
          <p:nvPr/>
        </p:nvSpPr>
        <p:spPr>
          <a:xfrm>
            <a:off x="1727786" y="1388995"/>
            <a:ext cx="108900" cy="1032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E7FFF"/>
          </a:solidFill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1871411" y="1388995"/>
            <a:ext cx="108900" cy="1032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E7FFF"/>
          </a:solidFill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2015035" y="1388995"/>
            <a:ext cx="108900" cy="1032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E7FFF"/>
          </a:solidFill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2158660" y="1388995"/>
            <a:ext cx="108900" cy="1032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E7FFF"/>
          </a:solidFill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2302284" y="1388995"/>
            <a:ext cx="108900" cy="1032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E7FFF"/>
          </a:solidFill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1727786" y="2701945"/>
            <a:ext cx="108900" cy="1032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E7FFF"/>
          </a:solidFill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1871411" y="2701945"/>
            <a:ext cx="108900" cy="1032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E7FFF"/>
          </a:solidFill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2015035" y="2701945"/>
            <a:ext cx="108900" cy="1032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E7FFF"/>
          </a:solidFill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2158660" y="2701945"/>
            <a:ext cx="108900" cy="1032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E7FFF"/>
          </a:solidFill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2302284" y="2701945"/>
            <a:ext cx="108900" cy="1032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E7FFF"/>
          </a:solidFill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1727786" y="2048468"/>
            <a:ext cx="108900" cy="1032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E7FFF"/>
          </a:solidFill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1871411" y="2048468"/>
            <a:ext cx="108900" cy="1032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E7FFF"/>
          </a:solidFill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2015035" y="2048468"/>
            <a:ext cx="108900" cy="1032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E7FFF"/>
          </a:solidFill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2158660" y="2048468"/>
            <a:ext cx="108900" cy="1032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E7FFF"/>
          </a:solidFill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1727786" y="3343868"/>
            <a:ext cx="108900" cy="1032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E7FFF"/>
          </a:solidFill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1871411" y="3343868"/>
            <a:ext cx="108900" cy="1032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E7FFF"/>
          </a:solidFill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2015035" y="3343868"/>
            <a:ext cx="108900" cy="1032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E7FFF"/>
          </a:solidFill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7" name="Shape 527"/>
          <p:cNvCxnSpPr>
            <a:endCxn id="528" idx="1"/>
          </p:cNvCxnSpPr>
          <p:nvPr/>
        </p:nvCxnSpPr>
        <p:spPr>
          <a:xfrm>
            <a:off x="2550775" y="965825"/>
            <a:ext cx="2232600" cy="228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8" name="Shape 528"/>
          <p:cNvSpPr txBox="1"/>
          <p:nvPr/>
        </p:nvSpPr>
        <p:spPr>
          <a:xfrm>
            <a:off x="4783375" y="728525"/>
            <a:ext cx="1913400" cy="932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header: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 Open menu</a:t>
            </a:r>
            <a:br>
              <a:rPr lang="en"/>
            </a:br>
            <a:r>
              <a:rPr lang="en"/>
              <a:t>    - Help button</a:t>
            </a:r>
            <a:br>
              <a:rPr lang="en"/>
            </a:br>
            <a:r>
              <a:rPr lang="en"/>
              <a:t>    - Show venue map</a:t>
            </a:r>
            <a:endParaRPr/>
          </a:p>
        </p:txBody>
      </p:sp>
      <p:pic>
        <p:nvPicPr>
          <p:cNvPr id="529" name="Shape 529" descr="Single ge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9425" y="985625"/>
            <a:ext cx="221650" cy="22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Shape 530" descr="Help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53087" y="1225425"/>
            <a:ext cx="174325" cy="17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Shape 531" descr="Earth Globe America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3087" y="1439275"/>
            <a:ext cx="174325" cy="17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2" name="Shape 532"/>
          <p:cNvCxnSpPr>
            <a:endCxn id="533" idx="1"/>
          </p:cNvCxnSpPr>
          <p:nvPr/>
        </p:nvCxnSpPr>
        <p:spPr>
          <a:xfrm>
            <a:off x="2720400" y="1430532"/>
            <a:ext cx="1652700" cy="658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3" name="Shape 533"/>
          <p:cNvSpPr txBox="1"/>
          <p:nvPr/>
        </p:nvSpPr>
        <p:spPr>
          <a:xfrm>
            <a:off x="4373100" y="1839882"/>
            <a:ext cx="1707900" cy="498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venue list</a:t>
            </a:r>
            <a:endParaRPr/>
          </a:p>
        </p:txBody>
      </p:sp>
      <p:cxnSp>
        <p:nvCxnSpPr>
          <p:cNvPr id="534" name="Shape 534"/>
          <p:cNvCxnSpPr>
            <a:stCxn id="503" idx="3"/>
            <a:endCxn id="535" idx="1"/>
          </p:cNvCxnSpPr>
          <p:nvPr/>
        </p:nvCxnSpPr>
        <p:spPr>
          <a:xfrm>
            <a:off x="2559357" y="3658278"/>
            <a:ext cx="1029900" cy="409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5" name="Shape 535"/>
          <p:cNvSpPr txBox="1"/>
          <p:nvPr/>
        </p:nvSpPr>
        <p:spPr>
          <a:xfrm>
            <a:off x="3589250" y="3715896"/>
            <a:ext cx="1526100" cy="7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 that links to selected venue’s page</a:t>
            </a:r>
            <a:endParaRPr/>
          </a:p>
        </p:txBody>
      </p:sp>
      <p:cxnSp>
        <p:nvCxnSpPr>
          <p:cNvPr id="536" name="Shape 536"/>
          <p:cNvCxnSpPr>
            <a:endCxn id="537" idx="1"/>
          </p:cNvCxnSpPr>
          <p:nvPr/>
        </p:nvCxnSpPr>
        <p:spPr>
          <a:xfrm>
            <a:off x="2470275" y="2076802"/>
            <a:ext cx="1415100" cy="922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7" name="Shape 537"/>
          <p:cNvSpPr txBox="1"/>
          <p:nvPr/>
        </p:nvSpPr>
        <p:spPr>
          <a:xfrm>
            <a:off x="3885375" y="2532202"/>
            <a:ext cx="2361600" cy="93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Abbreviated venue profile, including name, user rating, type, and ambience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Shape 542"/>
          <p:cNvGrpSpPr/>
          <p:nvPr/>
        </p:nvGrpSpPr>
        <p:grpSpPr>
          <a:xfrm>
            <a:off x="844359" y="458707"/>
            <a:ext cx="1913400" cy="3874725"/>
            <a:chOff x="3679742" y="807443"/>
            <a:chExt cx="2551200" cy="5166300"/>
          </a:xfrm>
        </p:grpSpPr>
        <p:grpSp>
          <p:nvGrpSpPr>
            <p:cNvPr id="543" name="Shape 543"/>
            <p:cNvGrpSpPr/>
            <p:nvPr/>
          </p:nvGrpSpPr>
          <p:grpSpPr>
            <a:xfrm>
              <a:off x="3679742" y="807443"/>
              <a:ext cx="2551200" cy="5166300"/>
              <a:chOff x="4154750" y="577049"/>
              <a:chExt cx="2551200" cy="5166300"/>
            </a:xfrm>
          </p:grpSpPr>
          <p:sp>
            <p:nvSpPr>
              <p:cNvPr id="544" name="Shape 544"/>
              <p:cNvSpPr/>
              <p:nvPr/>
            </p:nvSpPr>
            <p:spPr>
              <a:xfrm>
                <a:off x="4154750" y="577049"/>
                <a:ext cx="2551200" cy="51663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Shape 545"/>
              <p:cNvSpPr/>
              <p:nvPr/>
            </p:nvSpPr>
            <p:spPr>
              <a:xfrm>
                <a:off x="4291910" y="1038687"/>
                <a:ext cx="2277000" cy="399510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Shape 546"/>
              <p:cNvSpPr/>
              <p:nvPr/>
            </p:nvSpPr>
            <p:spPr>
              <a:xfrm>
                <a:off x="5168447" y="5126632"/>
                <a:ext cx="523800" cy="523800"/>
              </a:xfrm>
              <a:prstGeom prst="ellipse">
                <a:avLst/>
              </a:prstGeom>
              <a:solidFill>
                <a:schemeClr val="dk1"/>
              </a:solidFill>
              <a:ln w="38100" cap="flat" cmpd="sng">
                <a:solidFill>
                  <a:srgbClr val="78787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Shape 547"/>
              <p:cNvSpPr/>
              <p:nvPr/>
            </p:nvSpPr>
            <p:spPr>
              <a:xfrm>
                <a:off x="5017527" y="781235"/>
                <a:ext cx="825600" cy="88800"/>
              </a:xfrm>
              <a:prstGeom prst="roundRect">
                <a:avLst>
                  <a:gd name="adj" fmla="val 16667"/>
                </a:avLst>
              </a:prstGeom>
              <a:solidFill>
                <a:srgbClr val="3A3838"/>
              </a:solidFill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48" name="Shape 548"/>
            <p:cNvSpPr/>
            <p:nvPr/>
          </p:nvSpPr>
          <p:spPr>
            <a:xfrm>
              <a:off x="3937863" y="1797433"/>
              <a:ext cx="2034900" cy="3345900"/>
            </a:xfrm>
            <a:prstGeom prst="roundRect">
              <a:avLst>
                <a:gd name="adj" fmla="val 6682"/>
              </a:avLst>
            </a:prstGeom>
            <a:noFill/>
            <a:ln w="12700" cap="flat" cmpd="sng">
              <a:solidFill>
                <a:srgbClr val="8DA9D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Shape 549"/>
            <p:cNvSpPr txBox="1"/>
            <p:nvPr/>
          </p:nvSpPr>
          <p:spPr>
            <a:xfrm>
              <a:off x="4589332" y="1817800"/>
              <a:ext cx="14259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dk1"/>
                  </a:solidFill>
                </a:rPr>
                <a:t>Morton Arboretum</a:t>
              </a:r>
              <a:endParaRPr u="sng">
                <a:solidFill>
                  <a:schemeClr val="dk1"/>
                </a:solidFill>
              </a:endParaRPr>
            </a:p>
          </p:txBody>
        </p:sp>
        <p:grpSp>
          <p:nvGrpSpPr>
            <p:cNvPr id="550" name="Shape 550"/>
            <p:cNvGrpSpPr/>
            <p:nvPr/>
          </p:nvGrpSpPr>
          <p:grpSpPr>
            <a:xfrm>
              <a:off x="4051085" y="3021381"/>
              <a:ext cx="1229024" cy="470367"/>
              <a:chOff x="4292757" y="2089264"/>
              <a:chExt cx="1229024" cy="470367"/>
            </a:xfrm>
          </p:grpSpPr>
          <p:sp>
            <p:nvSpPr>
              <p:cNvPr id="551" name="Shape 551"/>
              <p:cNvSpPr txBox="1"/>
              <p:nvPr/>
            </p:nvSpPr>
            <p:spPr>
              <a:xfrm>
                <a:off x="4351181" y="2089264"/>
                <a:ext cx="1170600" cy="2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Climate Change</a:t>
                </a:r>
                <a:endParaRPr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52" name="Shape 552" descr="Checkmark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292757" y="2119591"/>
                <a:ext cx="159704" cy="1597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3" name="Shape 553"/>
              <p:cNvSpPr txBox="1"/>
              <p:nvPr/>
            </p:nvSpPr>
            <p:spPr>
              <a:xfrm>
                <a:off x="4351181" y="2305831"/>
                <a:ext cx="1068000" cy="2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Outdoors</a:t>
                </a:r>
                <a:endParaRPr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54" name="Shape 554" descr="Checkmark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292757" y="2340619"/>
                <a:ext cx="159704" cy="1597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555" name="Shape 555"/>
            <p:cNvCxnSpPr/>
            <p:nvPr/>
          </p:nvCxnSpPr>
          <p:spPr>
            <a:xfrm>
              <a:off x="4039897" y="2967300"/>
              <a:ext cx="180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6" name="Shape 556"/>
            <p:cNvSpPr txBox="1"/>
            <p:nvPr/>
          </p:nvSpPr>
          <p:spPr>
            <a:xfrm>
              <a:off x="3947897" y="2531033"/>
              <a:ext cx="20349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Great place to talk with Sarah about your shared interest in...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4050284" y="3604981"/>
              <a:ext cx="1816500" cy="1143000"/>
            </a:xfrm>
            <a:prstGeom prst="roundRect">
              <a:avLst>
                <a:gd name="adj" fmla="val 8088"/>
              </a:avLst>
            </a:prstGeom>
            <a:noFill/>
            <a:ln w="12700" cap="flat" cmpd="sng">
              <a:solidFill>
                <a:srgbClr val="8DA9D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Calibri"/>
                  <a:ea typeface="Calibri"/>
                  <a:cs typeface="Calibri"/>
                  <a:sym typeface="Calibri"/>
                </a:rPr>
                <a:t>The Morton Arboretum, a 1,700-acre living museum, champions trees throughout the world via scientific study, conservation, and advocacy.</a:t>
              </a:r>
              <a:endParaRPr sz="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8" name="Shape 558"/>
          <p:cNvSpPr txBox="1"/>
          <p:nvPr/>
        </p:nvSpPr>
        <p:spPr>
          <a:xfrm>
            <a:off x="3101125" y="0"/>
            <a:ext cx="29121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Venue Screen</a:t>
            </a:r>
            <a:endParaRPr sz="2400" u="sng"/>
          </a:p>
        </p:txBody>
      </p:sp>
      <p:sp>
        <p:nvSpPr>
          <p:cNvPr id="559" name="Shape 559"/>
          <p:cNvSpPr txBox="1"/>
          <p:nvPr/>
        </p:nvSpPr>
        <p:spPr>
          <a:xfrm>
            <a:off x="844275" y="4384922"/>
            <a:ext cx="19134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Select venue from </a:t>
            </a:r>
            <a:r>
              <a:rPr lang="en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Venue Results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946925" y="804891"/>
            <a:ext cx="1708200" cy="317400"/>
          </a:xfrm>
          <a:prstGeom prst="rect">
            <a:avLst/>
          </a:prstGeom>
          <a:solidFill>
            <a:srgbClr val="8DA9DB"/>
          </a:solidFill>
          <a:ln w="9525" cap="flat" cmpd="sng">
            <a:solidFill>
              <a:srgbClr val="8DA9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1114483" y="3498500"/>
            <a:ext cx="1347900" cy="1365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SUGGEST LOCATION</a:t>
            </a:r>
            <a:endParaRPr sz="1100"/>
          </a:p>
        </p:txBody>
      </p:sp>
      <p:pic>
        <p:nvPicPr>
          <p:cNvPr id="562" name="Shape 562"/>
          <p:cNvPicPr preferRelativeResize="0"/>
          <p:nvPr/>
        </p:nvPicPr>
        <p:blipFill rotWithShape="1">
          <a:blip r:embed="rId4">
            <a:alphaModFix/>
          </a:blip>
          <a:srcRect l="26795" r="23043"/>
          <a:stretch/>
        </p:blipFill>
        <p:spPr>
          <a:xfrm>
            <a:off x="1168627" y="1211175"/>
            <a:ext cx="340300" cy="5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Shape 563"/>
          <p:cNvSpPr/>
          <p:nvPr/>
        </p:nvSpPr>
        <p:spPr>
          <a:xfrm rot="-5406931">
            <a:off x="991255" y="897757"/>
            <a:ext cx="148800" cy="128700"/>
          </a:xfrm>
          <a:prstGeom prst="triangle">
            <a:avLst>
              <a:gd name="adj" fmla="val 50000"/>
            </a:avLst>
          </a:prstGeom>
          <a:solidFill>
            <a:srgbClr val="2F5496"/>
          </a:solidFill>
          <a:ln w="9525" cap="flat" cmpd="sng">
            <a:solidFill>
              <a:srgbClr val="3A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Shape 564"/>
          <p:cNvSpPr/>
          <p:nvPr/>
        </p:nvSpPr>
        <p:spPr>
          <a:xfrm rot="5393069">
            <a:off x="2439055" y="897757"/>
            <a:ext cx="148800" cy="128700"/>
          </a:xfrm>
          <a:prstGeom prst="triangle">
            <a:avLst>
              <a:gd name="adj" fmla="val 50000"/>
            </a:avLst>
          </a:prstGeom>
          <a:solidFill>
            <a:srgbClr val="2F5496"/>
          </a:solidFill>
          <a:ln w="9525" cap="flat" cmpd="sng">
            <a:solidFill>
              <a:srgbClr val="3A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5" name="Shape 565"/>
          <p:cNvCxnSpPr>
            <a:endCxn id="566" idx="1"/>
          </p:cNvCxnSpPr>
          <p:nvPr/>
        </p:nvCxnSpPr>
        <p:spPr>
          <a:xfrm>
            <a:off x="2731350" y="963600"/>
            <a:ext cx="1615200" cy="297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6" name="Shape 566"/>
          <p:cNvSpPr txBox="1"/>
          <p:nvPr/>
        </p:nvSpPr>
        <p:spPr>
          <a:xfrm>
            <a:off x="4346550" y="582300"/>
            <a:ext cx="2301000" cy="1357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buttons returns to search. Forward button shows more venue information, including hours, address, weblink, and photos. </a:t>
            </a:r>
            <a:endParaRPr/>
          </a:p>
        </p:txBody>
      </p:sp>
      <p:cxnSp>
        <p:nvCxnSpPr>
          <p:cNvPr id="567" name="Shape 567"/>
          <p:cNvCxnSpPr>
            <a:endCxn id="568" idx="1"/>
          </p:cNvCxnSpPr>
          <p:nvPr/>
        </p:nvCxnSpPr>
        <p:spPr>
          <a:xfrm>
            <a:off x="2348450" y="2334975"/>
            <a:ext cx="1615200" cy="423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8" name="Shape 568"/>
          <p:cNvSpPr txBox="1"/>
          <p:nvPr/>
        </p:nvSpPr>
        <p:spPr>
          <a:xfrm>
            <a:off x="3963650" y="2279175"/>
            <a:ext cx="2049600" cy="958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information about venue, including relevant shared interests with match.</a:t>
            </a:r>
            <a:endParaRPr/>
          </a:p>
        </p:txBody>
      </p:sp>
      <p:cxnSp>
        <p:nvCxnSpPr>
          <p:cNvPr id="569" name="Shape 569"/>
          <p:cNvCxnSpPr>
            <a:stCxn id="561" idx="3"/>
            <a:endCxn id="570" idx="1"/>
          </p:cNvCxnSpPr>
          <p:nvPr/>
        </p:nvCxnSpPr>
        <p:spPr>
          <a:xfrm>
            <a:off x="2462383" y="3566750"/>
            <a:ext cx="1270500" cy="189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0" name="Shape 570"/>
          <p:cNvSpPr txBox="1"/>
          <p:nvPr/>
        </p:nvSpPr>
        <p:spPr>
          <a:xfrm>
            <a:off x="3732775" y="3404725"/>
            <a:ext cx="1760700" cy="7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Sends matched user venue suggestion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286">
            <a:extLst>
              <a:ext uri="{FF2B5EF4-FFF2-40B4-BE49-F238E27FC236}">
                <a16:creationId xmlns:a16="http://schemas.microsoft.com/office/drawing/2014/main" id="{2A32A5ED-2D09-4655-B3F5-DA1D9BC20D0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075" r="77716" b="60943"/>
          <a:stretch/>
        </p:blipFill>
        <p:spPr>
          <a:xfrm>
            <a:off x="1293040" y="1494449"/>
            <a:ext cx="1225847" cy="128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287">
            <a:extLst>
              <a:ext uri="{FF2B5EF4-FFF2-40B4-BE49-F238E27FC236}">
                <a16:creationId xmlns:a16="http://schemas.microsoft.com/office/drawing/2014/main" id="{E5AB5020-311A-4DAF-A734-18D634142FC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2628" t="57138" r="55169" b="5299"/>
          <a:stretch/>
        </p:blipFill>
        <p:spPr>
          <a:xfrm>
            <a:off x="3457735" y="3253712"/>
            <a:ext cx="809663" cy="1285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88">
            <a:extLst>
              <a:ext uri="{FF2B5EF4-FFF2-40B4-BE49-F238E27FC236}">
                <a16:creationId xmlns:a16="http://schemas.microsoft.com/office/drawing/2014/main" id="{D43B854D-B14D-4DF6-9B8B-3F312B2D631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196" y="2885092"/>
            <a:ext cx="980616" cy="1372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301">
            <a:extLst>
              <a:ext uri="{FF2B5EF4-FFF2-40B4-BE49-F238E27FC236}">
                <a16:creationId xmlns:a16="http://schemas.microsoft.com/office/drawing/2014/main" id="{85422B95-9F78-4003-8F65-7B874CE6DFC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8739" t="13150" r="18689" b="20062"/>
          <a:stretch/>
        </p:blipFill>
        <p:spPr>
          <a:xfrm>
            <a:off x="3950268" y="1735940"/>
            <a:ext cx="1110829" cy="126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16">
            <a:extLst>
              <a:ext uri="{FF2B5EF4-FFF2-40B4-BE49-F238E27FC236}">
                <a16:creationId xmlns:a16="http://schemas.microsoft.com/office/drawing/2014/main" id="{CF075D1D-4C08-4089-91C6-8F3AD65AAE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82406" t="2510" b="58809"/>
          <a:stretch/>
        </p:blipFill>
        <p:spPr>
          <a:xfrm>
            <a:off x="1973524" y="324997"/>
            <a:ext cx="1225847" cy="13895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15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844350" y="458643"/>
            <a:ext cx="1913400" cy="3874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947220" y="804871"/>
            <a:ext cx="1707900" cy="2996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604623" y="3870830"/>
            <a:ext cx="393000" cy="3930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1491433" y="611782"/>
            <a:ext cx="619200" cy="66600"/>
          </a:xfrm>
          <a:prstGeom prst="roundRect">
            <a:avLst>
              <a:gd name="adj" fmla="val 16667"/>
            </a:avLst>
          </a:prstGeom>
          <a:solidFill>
            <a:srgbClr val="3A3838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l="24402" t="7317" r="47513" b="59823"/>
          <a:stretch/>
        </p:blipFill>
        <p:spPr>
          <a:xfrm>
            <a:off x="1219400" y="1012878"/>
            <a:ext cx="1163549" cy="70186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1271221" y="1661565"/>
            <a:ext cx="1059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434343"/>
                </a:solidFill>
                <a:latin typeface="Amatic SC"/>
                <a:ea typeface="Amatic SC"/>
                <a:cs typeface="Amatic SC"/>
                <a:sym typeface="Amatic SC"/>
              </a:rPr>
              <a:t>Polar</a:t>
            </a:r>
            <a:endParaRPr sz="2800" b="1">
              <a:solidFill>
                <a:srgbClr val="434343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1035125" y="2179203"/>
            <a:ext cx="1531800" cy="19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A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Email or username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035275" y="2462428"/>
            <a:ext cx="1531800" cy="19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A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Password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1035275" y="2745653"/>
            <a:ext cx="1531800" cy="190800"/>
          </a:xfrm>
          <a:prstGeom prst="rect">
            <a:avLst/>
          </a:prstGeom>
          <a:solidFill>
            <a:srgbClr val="8DA9DB"/>
          </a:solidFill>
          <a:ln w="9525" cap="flat" cmpd="sng">
            <a:solidFill>
              <a:srgbClr val="3A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Log In</a:t>
            </a:r>
            <a:endParaRPr sz="800" b="1"/>
          </a:p>
        </p:txBody>
      </p:sp>
      <p:sp>
        <p:nvSpPr>
          <p:cNvPr id="182" name="Shape 182"/>
          <p:cNvSpPr/>
          <p:nvPr/>
        </p:nvSpPr>
        <p:spPr>
          <a:xfrm>
            <a:off x="1035125" y="3025028"/>
            <a:ext cx="681000" cy="190800"/>
          </a:xfrm>
          <a:prstGeom prst="rect">
            <a:avLst/>
          </a:prstGeom>
          <a:solidFill>
            <a:srgbClr val="2F5496"/>
          </a:solidFill>
          <a:ln w="9525" cap="flat" cmpd="sng">
            <a:solidFill>
              <a:srgbClr val="3A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</a:rPr>
              <a:t>Facebook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1885925" y="3025015"/>
            <a:ext cx="681000" cy="190800"/>
          </a:xfrm>
          <a:prstGeom prst="rect">
            <a:avLst/>
          </a:prstGeom>
          <a:solidFill>
            <a:srgbClr val="CD486B"/>
          </a:solidFill>
          <a:ln w="9525" cap="flat" cmpd="sng">
            <a:solidFill>
              <a:srgbClr val="3A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Instagram</a:t>
            </a:r>
            <a:endParaRPr sz="800" b="1"/>
          </a:p>
        </p:txBody>
      </p:sp>
      <p:sp>
        <p:nvSpPr>
          <p:cNvPr id="184" name="Shape 184"/>
          <p:cNvSpPr txBox="1"/>
          <p:nvPr/>
        </p:nvSpPr>
        <p:spPr>
          <a:xfrm>
            <a:off x="1299725" y="3212195"/>
            <a:ext cx="1002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------ OR </a:t>
            </a:r>
            <a:r>
              <a:rPr lang="en" sz="800">
                <a:solidFill>
                  <a:schemeClr val="dk1"/>
                </a:solidFill>
              </a:rPr>
              <a:t>------</a:t>
            </a:r>
            <a:endParaRPr sz="800"/>
          </a:p>
        </p:txBody>
      </p:sp>
      <p:sp>
        <p:nvSpPr>
          <p:cNvPr id="185" name="Shape 185"/>
          <p:cNvSpPr/>
          <p:nvPr/>
        </p:nvSpPr>
        <p:spPr>
          <a:xfrm>
            <a:off x="1035275" y="3504168"/>
            <a:ext cx="1531800" cy="190800"/>
          </a:xfrm>
          <a:prstGeom prst="rect">
            <a:avLst/>
          </a:prstGeom>
          <a:noFill/>
          <a:ln w="9525" cap="flat" cmpd="sng">
            <a:solidFill>
              <a:srgbClr val="3A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Make an Account</a:t>
            </a:r>
            <a:endParaRPr sz="800" b="1"/>
          </a:p>
        </p:txBody>
      </p:sp>
      <p:cxnSp>
        <p:nvCxnSpPr>
          <p:cNvPr id="186" name="Shape 186"/>
          <p:cNvCxnSpPr>
            <a:endCxn id="187" idx="1"/>
          </p:cNvCxnSpPr>
          <p:nvPr/>
        </p:nvCxnSpPr>
        <p:spPr>
          <a:xfrm rot="10800000" flipH="1">
            <a:off x="2469475" y="1121075"/>
            <a:ext cx="2193000" cy="196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Shape 188"/>
          <p:cNvCxnSpPr>
            <a:stCxn id="178" idx="3"/>
            <a:endCxn id="189" idx="1"/>
          </p:cNvCxnSpPr>
          <p:nvPr/>
        </p:nvCxnSpPr>
        <p:spPr>
          <a:xfrm rot="10800000" flipH="1">
            <a:off x="2330821" y="1842015"/>
            <a:ext cx="2518800" cy="61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Shape 190"/>
          <p:cNvCxnSpPr>
            <a:endCxn id="191" idx="1"/>
          </p:cNvCxnSpPr>
          <p:nvPr/>
        </p:nvCxnSpPr>
        <p:spPr>
          <a:xfrm>
            <a:off x="2604850" y="2401075"/>
            <a:ext cx="2301000" cy="141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Shape 192"/>
          <p:cNvCxnSpPr>
            <a:endCxn id="193" idx="1"/>
          </p:cNvCxnSpPr>
          <p:nvPr/>
        </p:nvCxnSpPr>
        <p:spPr>
          <a:xfrm>
            <a:off x="2626075" y="2857850"/>
            <a:ext cx="2036400" cy="32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Shape 194"/>
          <p:cNvCxnSpPr>
            <a:endCxn id="195" idx="1"/>
          </p:cNvCxnSpPr>
          <p:nvPr/>
        </p:nvCxnSpPr>
        <p:spPr>
          <a:xfrm>
            <a:off x="2624050" y="3120225"/>
            <a:ext cx="2407500" cy="1060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Shape 187"/>
          <p:cNvSpPr txBox="1"/>
          <p:nvPr/>
        </p:nvSpPr>
        <p:spPr>
          <a:xfrm>
            <a:off x="4662475" y="924725"/>
            <a:ext cx="1612800" cy="39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Placeholder logo</a:t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4849525" y="1550850"/>
            <a:ext cx="1707900" cy="58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Placeholder name and treatment</a:t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4905850" y="2366575"/>
            <a:ext cx="1163700" cy="352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fields</a:t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4662475" y="2876600"/>
            <a:ext cx="1854600" cy="614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in using information in fields</a:t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5031550" y="3768525"/>
            <a:ext cx="1854600" cy="82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in immediately using Facebook or Instagram account</a:t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3101125" y="0"/>
            <a:ext cx="29121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Login Screen</a:t>
            </a:r>
            <a:endParaRPr sz="2400" u="sng"/>
          </a:p>
        </p:txBody>
      </p:sp>
      <p:sp>
        <p:nvSpPr>
          <p:cNvPr id="197" name="Shape 197"/>
          <p:cNvSpPr txBox="1"/>
          <p:nvPr/>
        </p:nvSpPr>
        <p:spPr>
          <a:xfrm>
            <a:off x="844275" y="4388015"/>
            <a:ext cx="19134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Open application on smartphone.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Shape 202"/>
          <p:cNvGrpSpPr/>
          <p:nvPr/>
        </p:nvGrpSpPr>
        <p:grpSpPr>
          <a:xfrm>
            <a:off x="844350" y="458643"/>
            <a:ext cx="1913400" cy="3874800"/>
            <a:chOff x="844350" y="877040"/>
            <a:chExt cx="1913400" cy="3874800"/>
          </a:xfrm>
        </p:grpSpPr>
        <p:sp>
          <p:nvSpPr>
            <p:cNvPr id="203" name="Shape 203"/>
            <p:cNvSpPr/>
            <p:nvPr/>
          </p:nvSpPr>
          <p:spPr>
            <a:xfrm>
              <a:off x="844350" y="877040"/>
              <a:ext cx="1913400" cy="38748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947220" y="1223269"/>
              <a:ext cx="1707900" cy="2996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1491433" y="1030180"/>
              <a:ext cx="619200" cy="66600"/>
            </a:xfrm>
            <a:prstGeom prst="roundRect">
              <a:avLst>
                <a:gd name="adj" fmla="val 16667"/>
              </a:avLst>
            </a:prstGeom>
            <a:solidFill>
              <a:srgbClr val="3A3838"/>
            </a:solidFill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1604623" y="4289227"/>
              <a:ext cx="393000" cy="3930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Shape 207"/>
          <p:cNvSpPr/>
          <p:nvPr/>
        </p:nvSpPr>
        <p:spPr>
          <a:xfrm>
            <a:off x="1034916" y="1781253"/>
            <a:ext cx="1531800" cy="19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A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First Name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1035066" y="2064478"/>
            <a:ext cx="1531800" cy="19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A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Last Name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1034991" y="2347703"/>
            <a:ext cx="1531800" cy="19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A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Email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1035141" y="2630928"/>
            <a:ext cx="1531800" cy="19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A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Password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1035141" y="2937728"/>
            <a:ext cx="1531800" cy="19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A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Verify Password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1035066" y="3220953"/>
            <a:ext cx="1531800" cy="190800"/>
          </a:xfrm>
          <a:prstGeom prst="rect">
            <a:avLst/>
          </a:prstGeom>
          <a:solidFill>
            <a:srgbClr val="31538F"/>
          </a:solidFill>
          <a:ln w="9525" cap="flat" cmpd="sng">
            <a:solidFill>
              <a:srgbClr val="3A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</a:rPr>
              <a:t>Sign Up with Facebook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1035216" y="3504178"/>
            <a:ext cx="1531800" cy="190800"/>
          </a:xfrm>
          <a:prstGeom prst="rect">
            <a:avLst/>
          </a:prstGeom>
          <a:solidFill>
            <a:srgbClr val="CD486B"/>
          </a:solidFill>
          <a:ln w="9525" cap="flat" cmpd="sng">
            <a:solidFill>
              <a:srgbClr val="3A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Sign Up with Instagram</a:t>
            </a:r>
            <a:endParaRPr sz="800" b="1">
              <a:solidFill>
                <a:schemeClr val="dk1"/>
              </a:solidFill>
            </a:endParaRPr>
          </a:p>
        </p:txBody>
      </p:sp>
      <p:grpSp>
        <p:nvGrpSpPr>
          <p:cNvPr id="214" name="Shape 214"/>
          <p:cNvGrpSpPr/>
          <p:nvPr/>
        </p:nvGrpSpPr>
        <p:grpSpPr>
          <a:xfrm>
            <a:off x="1420266" y="907497"/>
            <a:ext cx="761700" cy="761700"/>
            <a:chOff x="7158175" y="1291225"/>
            <a:chExt cx="761700" cy="761700"/>
          </a:xfrm>
        </p:grpSpPr>
        <p:sp>
          <p:nvSpPr>
            <p:cNvPr id="215" name="Shape 215"/>
            <p:cNvSpPr/>
            <p:nvPr/>
          </p:nvSpPr>
          <p:spPr>
            <a:xfrm>
              <a:off x="7158175" y="1291225"/>
              <a:ext cx="761700" cy="761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6" name="Shape 216"/>
            <p:cNvPicPr preferRelativeResize="0"/>
            <p:nvPr/>
          </p:nvPicPr>
          <p:blipFill rotWithShape="1">
            <a:blip r:embed="rId3">
              <a:alphaModFix/>
            </a:blip>
            <a:srcRect l="82406" t="2510" b="58809"/>
            <a:stretch/>
          </p:blipFill>
          <p:spPr>
            <a:xfrm>
              <a:off x="7229425" y="1311237"/>
              <a:ext cx="619200" cy="701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" name="Shape 217"/>
          <p:cNvSpPr/>
          <p:nvPr/>
        </p:nvSpPr>
        <p:spPr>
          <a:xfrm rot="-1798437">
            <a:off x="2243025" y="1214069"/>
            <a:ext cx="148917" cy="128749"/>
          </a:xfrm>
          <a:prstGeom prst="triangle">
            <a:avLst>
              <a:gd name="adj" fmla="val 50000"/>
            </a:avLst>
          </a:prstGeom>
          <a:solidFill>
            <a:srgbClr val="8DA9DB"/>
          </a:solidFill>
          <a:ln w="9525" cap="flat" cmpd="sng">
            <a:solidFill>
              <a:srgbClr val="3A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 rot="-5406931">
            <a:off x="1173460" y="1214085"/>
            <a:ext cx="148800" cy="128700"/>
          </a:xfrm>
          <a:prstGeom prst="triangle">
            <a:avLst>
              <a:gd name="adj" fmla="val 50000"/>
            </a:avLst>
          </a:prstGeom>
          <a:solidFill>
            <a:srgbClr val="8DA9DB"/>
          </a:solidFill>
          <a:ln w="9525" cap="flat" cmpd="sng">
            <a:solidFill>
              <a:srgbClr val="3A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3101125" y="0"/>
            <a:ext cx="29121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Sign Up Screen</a:t>
            </a:r>
            <a:endParaRPr sz="2400" u="sng"/>
          </a:p>
        </p:txBody>
      </p:sp>
      <p:cxnSp>
        <p:nvCxnSpPr>
          <p:cNvPr id="220" name="Shape 220"/>
          <p:cNvCxnSpPr>
            <a:endCxn id="221" idx="1"/>
          </p:cNvCxnSpPr>
          <p:nvPr/>
        </p:nvCxnSpPr>
        <p:spPr>
          <a:xfrm>
            <a:off x="2573975" y="1306050"/>
            <a:ext cx="1076400" cy="7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Shape 222"/>
          <p:cNvCxnSpPr>
            <a:endCxn id="223" idx="1"/>
          </p:cNvCxnSpPr>
          <p:nvPr/>
        </p:nvCxnSpPr>
        <p:spPr>
          <a:xfrm>
            <a:off x="2604875" y="2545725"/>
            <a:ext cx="1045500" cy="180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Shape 224"/>
          <p:cNvCxnSpPr>
            <a:endCxn id="225" idx="1"/>
          </p:cNvCxnSpPr>
          <p:nvPr/>
        </p:nvCxnSpPr>
        <p:spPr>
          <a:xfrm>
            <a:off x="2608925" y="3455950"/>
            <a:ext cx="1143900" cy="590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Shape 221"/>
          <p:cNvSpPr txBox="1"/>
          <p:nvPr/>
        </p:nvSpPr>
        <p:spPr>
          <a:xfrm>
            <a:off x="3650375" y="1086900"/>
            <a:ext cx="1283400" cy="58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selects avatar</a:t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3650375" y="2405175"/>
            <a:ext cx="1283400" cy="64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fields</a:t>
            </a:r>
            <a:endParaRPr/>
          </a:p>
        </p:txBody>
      </p:sp>
      <p:sp>
        <p:nvSpPr>
          <p:cNvPr id="225" name="Shape 225"/>
          <p:cNvSpPr txBox="1"/>
          <p:nvPr/>
        </p:nvSpPr>
        <p:spPr>
          <a:xfrm>
            <a:off x="3752825" y="3633550"/>
            <a:ext cx="1854600" cy="82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registration by linking to Facebook or Instagram account</a:t>
            </a: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844275" y="4388015"/>
            <a:ext cx="19134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Select “Make an Account” from </a:t>
            </a:r>
            <a:r>
              <a:rPr lang="en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3101125" y="0"/>
            <a:ext cx="29121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Loading Screen</a:t>
            </a:r>
            <a:endParaRPr sz="2400" u="sng"/>
          </a:p>
        </p:txBody>
      </p:sp>
      <p:grpSp>
        <p:nvGrpSpPr>
          <p:cNvPr id="232" name="Shape 232"/>
          <p:cNvGrpSpPr/>
          <p:nvPr/>
        </p:nvGrpSpPr>
        <p:grpSpPr>
          <a:xfrm>
            <a:off x="844359" y="457568"/>
            <a:ext cx="1913400" cy="3874725"/>
            <a:chOff x="3615309" y="634365"/>
            <a:chExt cx="1913400" cy="3874725"/>
          </a:xfrm>
        </p:grpSpPr>
        <p:grpSp>
          <p:nvGrpSpPr>
            <p:cNvPr id="233" name="Shape 233"/>
            <p:cNvGrpSpPr/>
            <p:nvPr/>
          </p:nvGrpSpPr>
          <p:grpSpPr>
            <a:xfrm>
              <a:off x="3615309" y="634365"/>
              <a:ext cx="1913400" cy="3874725"/>
              <a:chOff x="4154750" y="577049"/>
              <a:chExt cx="2551200" cy="5166300"/>
            </a:xfrm>
          </p:grpSpPr>
          <p:sp>
            <p:nvSpPr>
              <p:cNvPr id="234" name="Shape 234"/>
              <p:cNvSpPr/>
              <p:nvPr/>
            </p:nvSpPr>
            <p:spPr>
              <a:xfrm>
                <a:off x="4154750" y="577049"/>
                <a:ext cx="2551200" cy="51663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4291910" y="1038687"/>
                <a:ext cx="2277000" cy="399510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5168447" y="5126632"/>
                <a:ext cx="523800" cy="523800"/>
              </a:xfrm>
              <a:prstGeom prst="ellipse">
                <a:avLst/>
              </a:prstGeom>
              <a:solidFill>
                <a:schemeClr val="dk1"/>
              </a:solidFill>
              <a:ln w="38100" cap="flat" cmpd="sng">
                <a:solidFill>
                  <a:srgbClr val="78787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5017527" y="781235"/>
                <a:ext cx="825600" cy="88800"/>
              </a:xfrm>
              <a:prstGeom prst="roundRect">
                <a:avLst>
                  <a:gd name="adj" fmla="val 16667"/>
                </a:avLst>
              </a:prstGeom>
              <a:solidFill>
                <a:srgbClr val="3A3838"/>
              </a:solidFill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38" name="Shape 238" descr="Satellite dish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29100" y="1960529"/>
              <a:ext cx="685800" cy="68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Shape 239"/>
            <p:cNvSpPr txBox="1"/>
            <p:nvPr/>
          </p:nvSpPr>
          <p:spPr>
            <a:xfrm>
              <a:off x="3718179" y="2772836"/>
              <a:ext cx="1707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Loading...</a:t>
              </a:r>
              <a:endParaRPr sz="1100"/>
            </a:p>
          </p:txBody>
        </p:sp>
      </p:grpSp>
      <p:sp>
        <p:nvSpPr>
          <p:cNvPr id="240" name="Shape 240"/>
          <p:cNvSpPr txBox="1"/>
          <p:nvPr/>
        </p:nvSpPr>
        <p:spPr>
          <a:xfrm>
            <a:off x="844275" y="4388015"/>
            <a:ext cx="19134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Intermediary screen while application loads.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3020400" y="0"/>
            <a:ext cx="31032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Connections Screen</a:t>
            </a:r>
            <a:endParaRPr sz="2400" u="sng"/>
          </a:p>
        </p:txBody>
      </p:sp>
      <p:sp>
        <p:nvSpPr>
          <p:cNvPr id="246" name="Shape 246"/>
          <p:cNvSpPr/>
          <p:nvPr/>
        </p:nvSpPr>
        <p:spPr>
          <a:xfrm>
            <a:off x="844350" y="458656"/>
            <a:ext cx="1913400" cy="3874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947220" y="804884"/>
            <a:ext cx="1707900" cy="2996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1491433" y="611795"/>
            <a:ext cx="619200" cy="66600"/>
          </a:xfrm>
          <a:prstGeom prst="roundRect">
            <a:avLst>
              <a:gd name="adj" fmla="val 16667"/>
            </a:avLst>
          </a:prstGeom>
          <a:solidFill>
            <a:srgbClr val="3A3838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946925" y="804891"/>
            <a:ext cx="1708200" cy="317400"/>
          </a:xfrm>
          <a:prstGeom prst="rect">
            <a:avLst/>
          </a:prstGeom>
          <a:solidFill>
            <a:srgbClr val="8DA9DB"/>
          </a:solidFill>
          <a:ln w="9525" cap="flat" cmpd="sng">
            <a:solidFill>
              <a:srgbClr val="8DA9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1604623" y="3870843"/>
            <a:ext cx="393000" cy="3930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1" name="Shape 251"/>
          <p:cNvGrpSpPr/>
          <p:nvPr/>
        </p:nvGrpSpPr>
        <p:grpSpPr>
          <a:xfrm>
            <a:off x="1042093" y="1199209"/>
            <a:ext cx="1526175" cy="572400"/>
            <a:chOff x="9003647" y="2003283"/>
            <a:chExt cx="2034900" cy="763200"/>
          </a:xfrm>
        </p:grpSpPr>
        <p:sp>
          <p:nvSpPr>
            <p:cNvPr id="252" name="Shape 252"/>
            <p:cNvSpPr/>
            <p:nvPr/>
          </p:nvSpPr>
          <p:spPr>
            <a:xfrm>
              <a:off x="9003647" y="2003283"/>
              <a:ext cx="2034900" cy="763200"/>
            </a:xfrm>
            <a:prstGeom prst="roundRect">
              <a:avLst>
                <a:gd name="adj" fmla="val 6682"/>
              </a:avLst>
            </a:prstGeom>
            <a:noFill/>
            <a:ln w="12700" cap="flat" cmpd="sng">
              <a:solidFill>
                <a:srgbClr val="8DA9D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9680680" y="2003283"/>
              <a:ext cx="481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Clive</a:t>
              </a:r>
              <a:endParaRPr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x="9838199" y="2238967"/>
              <a:ext cx="9144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Healthcare</a:t>
              </a: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5" name="Shape 255" descr="Checkmark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79776" y="2269307"/>
              <a:ext cx="159704" cy="1597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Shape 256"/>
            <p:cNvSpPr txBox="1"/>
            <p:nvPr/>
          </p:nvSpPr>
          <p:spPr>
            <a:xfrm>
              <a:off x="9838203" y="2455527"/>
              <a:ext cx="6192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Poverty</a:t>
              </a: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7" name="Shape 257" descr="Checkmark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79776" y="2490335"/>
              <a:ext cx="159704" cy="15970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" name="Shape 258"/>
          <p:cNvGrpSpPr/>
          <p:nvPr/>
        </p:nvGrpSpPr>
        <p:grpSpPr>
          <a:xfrm>
            <a:off x="1042093" y="1851199"/>
            <a:ext cx="1526175" cy="572400"/>
            <a:chOff x="9003647" y="2003283"/>
            <a:chExt cx="2034900" cy="763200"/>
          </a:xfrm>
        </p:grpSpPr>
        <p:sp>
          <p:nvSpPr>
            <p:cNvPr id="259" name="Shape 259"/>
            <p:cNvSpPr/>
            <p:nvPr/>
          </p:nvSpPr>
          <p:spPr>
            <a:xfrm>
              <a:off x="9003647" y="2003283"/>
              <a:ext cx="2034900" cy="763200"/>
            </a:xfrm>
            <a:prstGeom prst="roundRect">
              <a:avLst>
                <a:gd name="adj" fmla="val 6682"/>
              </a:avLst>
            </a:prstGeom>
            <a:noFill/>
            <a:ln w="12700" cap="flat" cmpd="sng">
              <a:solidFill>
                <a:srgbClr val="8DA9D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9680680" y="2003283"/>
              <a:ext cx="345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Liz</a:t>
              </a:r>
              <a:endParaRPr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 txBox="1"/>
            <p:nvPr/>
          </p:nvSpPr>
          <p:spPr>
            <a:xfrm>
              <a:off x="9838200" y="2238980"/>
              <a:ext cx="9879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Environment</a:t>
              </a: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2" name="Shape 262" descr="Checkmark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79776" y="2269307"/>
              <a:ext cx="159704" cy="1597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Shape 263"/>
            <p:cNvSpPr txBox="1"/>
            <p:nvPr/>
          </p:nvSpPr>
          <p:spPr>
            <a:xfrm>
              <a:off x="9838203" y="2455527"/>
              <a:ext cx="6192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Poverty</a:t>
              </a: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4" name="Shape 264" descr="Checkmark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79776" y="2490335"/>
              <a:ext cx="159704" cy="15970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" name="Shape 265"/>
          <p:cNvGrpSpPr/>
          <p:nvPr/>
        </p:nvGrpSpPr>
        <p:grpSpPr>
          <a:xfrm>
            <a:off x="1042093" y="2503189"/>
            <a:ext cx="1526175" cy="572400"/>
            <a:chOff x="9003647" y="2003283"/>
            <a:chExt cx="2034900" cy="763200"/>
          </a:xfrm>
        </p:grpSpPr>
        <p:sp>
          <p:nvSpPr>
            <p:cNvPr id="266" name="Shape 266"/>
            <p:cNvSpPr/>
            <p:nvPr/>
          </p:nvSpPr>
          <p:spPr>
            <a:xfrm>
              <a:off x="9003647" y="2003283"/>
              <a:ext cx="2034900" cy="763200"/>
            </a:xfrm>
            <a:prstGeom prst="roundRect">
              <a:avLst>
                <a:gd name="adj" fmla="val 6682"/>
              </a:avLst>
            </a:prstGeom>
            <a:noFill/>
            <a:ln w="12700" cap="flat" cmpd="sng">
              <a:solidFill>
                <a:srgbClr val="8DA9D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x="9680680" y="2003283"/>
              <a:ext cx="532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Sarah</a:t>
              </a:r>
              <a:endParaRPr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 txBox="1"/>
            <p:nvPr/>
          </p:nvSpPr>
          <p:spPr>
            <a:xfrm>
              <a:off x="9838200" y="2238960"/>
              <a:ext cx="9879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Environment</a:t>
              </a: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9" name="Shape 269" descr="Checkmark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79776" y="2269307"/>
              <a:ext cx="159704" cy="1597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Shape 270"/>
            <p:cNvSpPr txBox="1"/>
            <p:nvPr/>
          </p:nvSpPr>
          <p:spPr>
            <a:xfrm>
              <a:off x="9838199" y="2455527"/>
              <a:ext cx="9144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Healthcare</a:t>
              </a: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1" name="Shape 271" descr="Checkmark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79776" y="2490335"/>
              <a:ext cx="159704" cy="15970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" name="Shape 272"/>
          <p:cNvGrpSpPr/>
          <p:nvPr/>
        </p:nvGrpSpPr>
        <p:grpSpPr>
          <a:xfrm>
            <a:off x="1045482" y="3155180"/>
            <a:ext cx="1526175" cy="572400"/>
            <a:chOff x="9003647" y="2003283"/>
            <a:chExt cx="2034900" cy="763200"/>
          </a:xfrm>
        </p:grpSpPr>
        <p:sp>
          <p:nvSpPr>
            <p:cNvPr id="273" name="Shape 273"/>
            <p:cNvSpPr/>
            <p:nvPr/>
          </p:nvSpPr>
          <p:spPr>
            <a:xfrm>
              <a:off x="9003647" y="2003283"/>
              <a:ext cx="2034900" cy="763200"/>
            </a:xfrm>
            <a:prstGeom prst="roundRect">
              <a:avLst>
                <a:gd name="adj" fmla="val 6682"/>
              </a:avLst>
            </a:prstGeom>
            <a:noFill/>
            <a:ln w="12700" cap="flat" cmpd="sng">
              <a:solidFill>
                <a:srgbClr val="8DA9D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 txBox="1"/>
            <p:nvPr/>
          </p:nvSpPr>
          <p:spPr>
            <a:xfrm>
              <a:off x="9680680" y="2003283"/>
              <a:ext cx="495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Chris</a:t>
              </a:r>
              <a:endParaRPr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 txBox="1"/>
            <p:nvPr/>
          </p:nvSpPr>
          <p:spPr>
            <a:xfrm>
              <a:off x="9838216" y="2238972"/>
              <a:ext cx="9879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Environment</a:t>
              </a: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6" name="Shape 276" descr="Checkmark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79776" y="2269307"/>
              <a:ext cx="159704" cy="1597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Shape 277"/>
            <p:cNvSpPr txBox="1"/>
            <p:nvPr/>
          </p:nvSpPr>
          <p:spPr>
            <a:xfrm>
              <a:off x="9838203" y="2455527"/>
              <a:ext cx="6192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Poverty</a:t>
              </a: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8" name="Shape 278" descr="Checkmark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79776" y="2490335"/>
              <a:ext cx="159704" cy="15970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9" name="Shape 279" descr="Earth Globe America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3584" y="832277"/>
            <a:ext cx="267075" cy="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/>
          <p:nvPr/>
        </p:nvSpPr>
        <p:spPr>
          <a:xfrm>
            <a:off x="2292357" y="1661042"/>
            <a:ext cx="267000" cy="1032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1100"/>
          </a:p>
        </p:txBody>
      </p:sp>
      <p:sp>
        <p:nvSpPr>
          <p:cNvPr id="281" name="Shape 281"/>
          <p:cNvSpPr/>
          <p:nvPr/>
        </p:nvSpPr>
        <p:spPr>
          <a:xfrm>
            <a:off x="2292357" y="2313033"/>
            <a:ext cx="267000" cy="1032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1100"/>
          </a:p>
        </p:txBody>
      </p:sp>
      <p:sp>
        <p:nvSpPr>
          <p:cNvPr id="282" name="Shape 282"/>
          <p:cNvSpPr/>
          <p:nvPr/>
        </p:nvSpPr>
        <p:spPr>
          <a:xfrm>
            <a:off x="2292357" y="2965770"/>
            <a:ext cx="267000" cy="1032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1100"/>
          </a:p>
        </p:txBody>
      </p:sp>
      <p:sp>
        <p:nvSpPr>
          <p:cNvPr id="283" name="Shape 283"/>
          <p:cNvSpPr/>
          <p:nvPr/>
        </p:nvSpPr>
        <p:spPr>
          <a:xfrm>
            <a:off x="2292357" y="3615454"/>
            <a:ext cx="267000" cy="1032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1100"/>
          </a:p>
        </p:txBody>
      </p:sp>
      <p:pic>
        <p:nvPicPr>
          <p:cNvPr id="284" name="Shape 284" descr="Single gea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5483" y="819650"/>
            <a:ext cx="286450" cy="2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 descr="Help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73659" y="828778"/>
            <a:ext cx="268199" cy="2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 rotWithShape="1">
          <a:blip r:embed="rId7">
            <a:alphaModFix/>
          </a:blip>
          <a:srcRect l="3075" r="77716" b="60943"/>
          <a:stretch/>
        </p:blipFill>
        <p:spPr>
          <a:xfrm>
            <a:off x="1113472" y="1260533"/>
            <a:ext cx="433692" cy="4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 rotWithShape="1">
          <a:blip r:embed="rId7">
            <a:alphaModFix/>
          </a:blip>
          <a:srcRect l="32628" t="57138" r="55169" b="5299"/>
          <a:stretch/>
        </p:blipFill>
        <p:spPr>
          <a:xfrm>
            <a:off x="1187097" y="2562078"/>
            <a:ext cx="286450" cy="454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56856" y="3193808"/>
            <a:ext cx="346932" cy="4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/>
        </p:nvSpPr>
        <p:spPr>
          <a:xfrm>
            <a:off x="844275" y="4384922"/>
            <a:ext cx="19134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Log in with complete profile, or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Select “Connections” from another screen</a:t>
            </a:r>
            <a:endParaRPr sz="1000"/>
          </a:p>
        </p:txBody>
      </p:sp>
      <p:cxnSp>
        <p:nvCxnSpPr>
          <p:cNvPr id="290" name="Shape 290"/>
          <p:cNvCxnSpPr>
            <a:stCxn id="279" idx="3"/>
            <a:endCxn id="291" idx="1"/>
          </p:cNvCxnSpPr>
          <p:nvPr/>
        </p:nvCxnSpPr>
        <p:spPr>
          <a:xfrm>
            <a:off x="2550659" y="965814"/>
            <a:ext cx="2232600" cy="228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Shape 292"/>
          <p:cNvCxnSpPr>
            <a:endCxn id="293" idx="1"/>
          </p:cNvCxnSpPr>
          <p:nvPr/>
        </p:nvCxnSpPr>
        <p:spPr>
          <a:xfrm>
            <a:off x="2720400" y="1430532"/>
            <a:ext cx="1652700" cy="658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Shape 294"/>
          <p:cNvCxnSpPr>
            <a:stCxn id="261" idx="3"/>
            <a:endCxn id="295" idx="1"/>
          </p:cNvCxnSpPr>
          <p:nvPr/>
        </p:nvCxnSpPr>
        <p:spPr>
          <a:xfrm>
            <a:off x="2408933" y="2123147"/>
            <a:ext cx="2323800" cy="736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Shape 296"/>
          <p:cNvCxnSpPr>
            <a:stCxn id="283" idx="3"/>
            <a:endCxn id="297" idx="1"/>
          </p:cNvCxnSpPr>
          <p:nvPr/>
        </p:nvCxnSpPr>
        <p:spPr>
          <a:xfrm>
            <a:off x="2559357" y="3667054"/>
            <a:ext cx="1617900" cy="933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Shape 291"/>
          <p:cNvSpPr txBox="1"/>
          <p:nvPr/>
        </p:nvSpPr>
        <p:spPr>
          <a:xfrm>
            <a:off x="4783375" y="728525"/>
            <a:ext cx="1854600" cy="932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header: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 Open menu</a:t>
            </a:r>
            <a:br>
              <a:rPr lang="en"/>
            </a:br>
            <a:r>
              <a:rPr lang="en"/>
              <a:t>    - Help button</a:t>
            </a:r>
            <a:br>
              <a:rPr lang="en"/>
            </a:br>
            <a:r>
              <a:rPr lang="en"/>
              <a:t>    - Show user map</a:t>
            </a:r>
            <a:endParaRPr/>
          </a:p>
        </p:txBody>
      </p:sp>
      <p:sp>
        <p:nvSpPr>
          <p:cNvPr id="293" name="Shape 293"/>
          <p:cNvSpPr txBox="1"/>
          <p:nvPr/>
        </p:nvSpPr>
        <p:spPr>
          <a:xfrm>
            <a:off x="4373100" y="1839882"/>
            <a:ext cx="1707900" cy="498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user list</a:t>
            </a:r>
            <a:endParaRPr/>
          </a:p>
        </p:txBody>
      </p:sp>
      <p:sp>
        <p:nvSpPr>
          <p:cNvPr id="295" name="Shape 295"/>
          <p:cNvSpPr txBox="1"/>
          <p:nvPr/>
        </p:nvSpPr>
        <p:spPr>
          <a:xfrm>
            <a:off x="4732675" y="2551896"/>
            <a:ext cx="1427700" cy="614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Abbreviated user profile</a:t>
            </a:r>
            <a:endParaRPr/>
          </a:p>
        </p:txBody>
      </p:sp>
      <p:sp>
        <p:nvSpPr>
          <p:cNvPr id="297" name="Shape 297"/>
          <p:cNvSpPr txBox="1"/>
          <p:nvPr/>
        </p:nvSpPr>
        <p:spPr>
          <a:xfrm>
            <a:off x="4177200" y="4249296"/>
            <a:ext cx="1526100" cy="7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 that links to selected user’s profile</a:t>
            </a:r>
            <a:endParaRPr/>
          </a:p>
        </p:txBody>
      </p:sp>
      <p:pic>
        <p:nvPicPr>
          <p:cNvPr id="298" name="Shape 298" descr="Single gea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29425" y="985625"/>
            <a:ext cx="221650" cy="22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 descr="Help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53087" y="1225425"/>
            <a:ext cx="174325" cy="17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 descr="Earth Globe America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53087" y="1439275"/>
            <a:ext cx="174325" cy="17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 rotWithShape="1">
          <a:blip r:embed="rId9">
            <a:alphaModFix/>
          </a:blip>
          <a:srcRect l="18739" t="13150" r="18689" b="20062"/>
          <a:stretch/>
        </p:blipFill>
        <p:spPr>
          <a:xfrm>
            <a:off x="1133825" y="1913150"/>
            <a:ext cx="393000" cy="44850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4653300" y="3348899"/>
            <a:ext cx="1854600" cy="7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interests between primary user and other users</a:t>
            </a:r>
            <a:endParaRPr/>
          </a:p>
        </p:txBody>
      </p:sp>
      <p:cxnSp>
        <p:nvCxnSpPr>
          <p:cNvPr id="303" name="Shape 303"/>
          <p:cNvCxnSpPr>
            <a:endCxn id="302" idx="1"/>
          </p:cNvCxnSpPr>
          <p:nvPr/>
        </p:nvCxnSpPr>
        <p:spPr>
          <a:xfrm>
            <a:off x="2135700" y="3539849"/>
            <a:ext cx="2517600" cy="160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Shape 308"/>
          <p:cNvGrpSpPr/>
          <p:nvPr/>
        </p:nvGrpSpPr>
        <p:grpSpPr>
          <a:xfrm>
            <a:off x="844359" y="458707"/>
            <a:ext cx="1913400" cy="3874725"/>
            <a:chOff x="3679742" y="807443"/>
            <a:chExt cx="2551200" cy="5166300"/>
          </a:xfrm>
        </p:grpSpPr>
        <p:grpSp>
          <p:nvGrpSpPr>
            <p:cNvPr id="309" name="Shape 309"/>
            <p:cNvGrpSpPr/>
            <p:nvPr/>
          </p:nvGrpSpPr>
          <p:grpSpPr>
            <a:xfrm>
              <a:off x="3679742" y="807443"/>
              <a:ext cx="2551200" cy="5166300"/>
              <a:chOff x="4154750" y="577049"/>
              <a:chExt cx="2551200" cy="5166300"/>
            </a:xfrm>
          </p:grpSpPr>
          <p:sp>
            <p:nvSpPr>
              <p:cNvPr id="310" name="Shape 310"/>
              <p:cNvSpPr/>
              <p:nvPr/>
            </p:nvSpPr>
            <p:spPr>
              <a:xfrm>
                <a:off x="4154750" y="577049"/>
                <a:ext cx="2551200" cy="51663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Shape 311"/>
              <p:cNvSpPr/>
              <p:nvPr/>
            </p:nvSpPr>
            <p:spPr>
              <a:xfrm>
                <a:off x="4291910" y="1038687"/>
                <a:ext cx="2277000" cy="399510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Shape 312"/>
              <p:cNvSpPr/>
              <p:nvPr/>
            </p:nvSpPr>
            <p:spPr>
              <a:xfrm>
                <a:off x="5168447" y="5126632"/>
                <a:ext cx="523800" cy="523800"/>
              </a:xfrm>
              <a:prstGeom prst="ellipse">
                <a:avLst/>
              </a:prstGeom>
              <a:solidFill>
                <a:schemeClr val="dk1"/>
              </a:solidFill>
              <a:ln w="38100" cap="flat" cmpd="sng">
                <a:solidFill>
                  <a:srgbClr val="78787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Shape 313"/>
              <p:cNvSpPr/>
              <p:nvPr/>
            </p:nvSpPr>
            <p:spPr>
              <a:xfrm>
                <a:off x="5017527" y="781235"/>
                <a:ext cx="825600" cy="88800"/>
              </a:xfrm>
              <a:prstGeom prst="roundRect">
                <a:avLst>
                  <a:gd name="adj" fmla="val 16667"/>
                </a:avLst>
              </a:prstGeom>
              <a:solidFill>
                <a:srgbClr val="3A3838"/>
              </a:solidFill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4" name="Shape 314"/>
            <p:cNvSpPr/>
            <p:nvPr/>
          </p:nvSpPr>
          <p:spPr>
            <a:xfrm>
              <a:off x="3937863" y="1797433"/>
              <a:ext cx="2034900" cy="3345900"/>
            </a:xfrm>
            <a:prstGeom prst="roundRect">
              <a:avLst>
                <a:gd name="adj" fmla="val 6682"/>
              </a:avLst>
            </a:prstGeom>
            <a:noFill/>
            <a:ln w="12700" cap="flat" cmpd="sng">
              <a:solidFill>
                <a:srgbClr val="8DA9D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Shape 315"/>
            <p:cNvSpPr txBox="1"/>
            <p:nvPr/>
          </p:nvSpPr>
          <p:spPr>
            <a:xfrm>
              <a:off x="4665682" y="1817800"/>
              <a:ext cx="12678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u="sng">
                  <a:solidFill>
                    <a:schemeClr val="dk1"/>
                  </a:solidFill>
                </a:rPr>
                <a:t>Sarah</a:t>
              </a:r>
              <a:endParaRPr sz="2000" u="sng">
                <a:solidFill>
                  <a:schemeClr val="dk1"/>
                </a:solidFill>
              </a:endParaRPr>
            </a:p>
          </p:txBody>
        </p:sp>
        <p:grpSp>
          <p:nvGrpSpPr>
            <p:cNvPr id="316" name="Shape 316"/>
            <p:cNvGrpSpPr/>
            <p:nvPr/>
          </p:nvGrpSpPr>
          <p:grpSpPr>
            <a:xfrm>
              <a:off x="4472306" y="2728858"/>
              <a:ext cx="1108123" cy="470367"/>
              <a:chOff x="4713978" y="1796741"/>
              <a:chExt cx="1108123" cy="470367"/>
            </a:xfrm>
          </p:grpSpPr>
          <p:sp>
            <p:nvSpPr>
              <p:cNvPr id="317" name="Shape 317"/>
              <p:cNvSpPr txBox="1"/>
              <p:nvPr/>
            </p:nvSpPr>
            <p:spPr>
              <a:xfrm>
                <a:off x="4772401" y="1796741"/>
                <a:ext cx="1049700" cy="2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Environment</a:t>
                </a:r>
                <a:endParaRPr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18" name="Shape 318" descr="Checkmark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713978" y="1827077"/>
                <a:ext cx="159704" cy="1597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9" name="Shape 319"/>
              <p:cNvSpPr txBox="1"/>
              <p:nvPr/>
            </p:nvSpPr>
            <p:spPr>
              <a:xfrm>
                <a:off x="4772402" y="2013308"/>
                <a:ext cx="907500" cy="2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Healthcare</a:t>
                </a:r>
                <a:endParaRPr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20" name="Shape 320" descr="Checkmark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713978" y="2048105"/>
                <a:ext cx="159704" cy="1597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1" name="Shape 321"/>
            <p:cNvSpPr/>
            <p:nvPr/>
          </p:nvSpPr>
          <p:spPr>
            <a:xfrm>
              <a:off x="4046421" y="4860500"/>
              <a:ext cx="825600" cy="181800"/>
            </a:xfrm>
            <a:prstGeom prst="roundRect">
              <a:avLst>
                <a:gd name="adj" fmla="val 16667"/>
              </a:avLst>
            </a:prstGeom>
            <a:solidFill>
              <a:srgbClr val="B3C6E7"/>
            </a:solidFill>
            <a:ln w="12700" cap="flat" cmpd="sng">
              <a:solidFill>
                <a:srgbClr val="8DA9D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LET’S CHAT</a:t>
              </a:r>
              <a:endParaRPr sz="1100"/>
            </a:p>
          </p:txBody>
        </p:sp>
        <p:cxnSp>
          <p:nvCxnSpPr>
            <p:cNvPr id="322" name="Shape 322"/>
            <p:cNvCxnSpPr/>
            <p:nvPr/>
          </p:nvCxnSpPr>
          <p:spPr>
            <a:xfrm>
              <a:off x="4133162" y="2663089"/>
              <a:ext cx="1651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23" name="Shape 323"/>
            <p:cNvSpPr txBox="1"/>
            <p:nvPr/>
          </p:nvSpPr>
          <p:spPr>
            <a:xfrm>
              <a:off x="4210575" y="2445151"/>
              <a:ext cx="14895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You both care about…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 txBox="1"/>
            <p:nvPr/>
          </p:nvSpPr>
          <p:spPr>
            <a:xfrm>
              <a:off x="3937849" y="3241346"/>
              <a:ext cx="2034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Sarah values most in a friendship.</a:t>
              </a:r>
              <a:endParaRPr sz="110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4050284" y="3604981"/>
              <a:ext cx="1816500" cy="1143000"/>
            </a:xfrm>
            <a:prstGeom prst="roundRect">
              <a:avLst>
                <a:gd name="adj" fmla="val 8088"/>
              </a:avLst>
            </a:prstGeom>
            <a:noFill/>
            <a:ln w="12700" cap="flat" cmpd="sng">
              <a:solidFill>
                <a:srgbClr val="8DA9D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value honesty and integrity. Someone with these traits is someone I consider to be of high character.</a:t>
              </a:r>
              <a:endParaRPr sz="1100"/>
            </a:p>
          </p:txBody>
        </p:sp>
      </p:grpSp>
      <p:sp>
        <p:nvSpPr>
          <p:cNvPr id="326" name="Shape 326"/>
          <p:cNvSpPr txBox="1"/>
          <p:nvPr/>
        </p:nvSpPr>
        <p:spPr>
          <a:xfrm>
            <a:off x="3101125" y="0"/>
            <a:ext cx="29121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User Profile Screen</a:t>
            </a:r>
            <a:endParaRPr sz="2400" u="sng"/>
          </a:p>
        </p:txBody>
      </p:sp>
      <p:sp>
        <p:nvSpPr>
          <p:cNvPr id="327" name="Shape 327"/>
          <p:cNvSpPr txBox="1"/>
          <p:nvPr/>
        </p:nvSpPr>
        <p:spPr>
          <a:xfrm>
            <a:off x="844275" y="4384922"/>
            <a:ext cx="19134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Select user from </a:t>
            </a:r>
            <a:r>
              <a:rPr lang="en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Shape 328" descr="Checkmar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5683" y="1478289"/>
            <a:ext cx="119777" cy="119777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/>
          <p:nvPr/>
        </p:nvSpPr>
        <p:spPr>
          <a:xfrm>
            <a:off x="946925" y="804891"/>
            <a:ext cx="1708200" cy="317400"/>
          </a:xfrm>
          <a:prstGeom prst="rect">
            <a:avLst/>
          </a:prstGeom>
          <a:solidFill>
            <a:srgbClr val="8DA9DB"/>
          </a:solidFill>
          <a:ln w="9525" cap="flat" cmpd="sng">
            <a:solidFill>
              <a:srgbClr val="8DA9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" name="Shape 330" descr="Single ge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5483" y="819650"/>
            <a:ext cx="286450" cy="2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 descr="Help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73659" y="828778"/>
            <a:ext cx="268199" cy="26819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/>
          <p:nvPr/>
        </p:nvSpPr>
        <p:spPr>
          <a:xfrm>
            <a:off x="1843269" y="3498500"/>
            <a:ext cx="619200" cy="1365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LET’S MEET</a:t>
            </a:r>
            <a:endParaRPr sz="1100"/>
          </a:p>
        </p:txBody>
      </p:sp>
      <p:pic>
        <p:nvPicPr>
          <p:cNvPr id="333" name="Shape 333"/>
          <p:cNvPicPr preferRelativeResize="0"/>
          <p:nvPr/>
        </p:nvPicPr>
        <p:blipFill rotWithShape="1">
          <a:blip r:embed="rId6">
            <a:alphaModFix/>
          </a:blip>
          <a:srcRect l="32628" t="57138" r="55169" b="5299"/>
          <a:stretch/>
        </p:blipFill>
        <p:spPr>
          <a:xfrm>
            <a:off x="1189222" y="1228202"/>
            <a:ext cx="286450" cy="4546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Shape 334"/>
          <p:cNvCxnSpPr>
            <a:stCxn id="315" idx="3"/>
            <a:endCxn id="335" idx="1"/>
          </p:cNvCxnSpPr>
          <p:nvPr/>
        </p:nvCxnSpPr>
        <p:spPr>
          <a:xfrm>
            <a:off x="2534664" y="1458800"/>
            <a:ext cx="3073800" cy="29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608500" y="1472600"/>
            <a:ext cx="1454100" cy="553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User’s name and avatar</a:t>
            </a:r>
            <a:endParaRPr/>
          </a:p>
        </p:txBody>
      </p:sp>
      <p:cxnSp>
        <p:nvCxnSpPr>
          <p:cNvPr id="336" name="Shape 336"/>
          <p:cNvCxnSpPr>
            <a:endCxn id="337" idx="1"/>
          </p:cNvCxnSpPr>
          <p:nvPr/>
        </p:nvCxnSpPr>
        <p:spPr>
          <a:xfrm>
            <a:off x="2502750" y="963620"/>
            <a:ext cx="1188000" cy="3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8" name="Shape 338"/>
          <p:cNvSpPr txBox="1"/>
          <p:nvPr/>
        </p:nvSpPr>
        <p:spPr>
          <a:xfrm>
            <a:off x="3644700" y="631999"/>
            <a:ext cx="1854600" cy="7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header: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 Open menu</a:t>
            </a:r>
            <a:br>
              <a:rPr lang="en"/>
            </a:br>
            <a:r>
              <a:rPr lang="en"/>
              <a:t>    - Help button</a:t>
            </a:r>
            <a:endParaRPr/>
          </a:p>
        </p:txBody>
      </p:sp>
      <p:pic>
        <p:nvPicPr>
          <p:cNvPr id="337" name="Shape 337" descr="Single ge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90750" y="889095"/>
            <a:ext cx="221650" cy="22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 descr="Help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14412" y="1128895"/>
            <a:ext cx="174325" cy="17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3344525" y="1883438"/>
            <a:ext cx="1454100" cy="553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of shared interest</a:t>
            </a:r>
            <a:endParaRPr/>
          </a:p>
        </p:txBody>
      </p:sp>
      <p:cxnSp>
        <p:nvCxnSpPr>
          <p:cNvPr id="341" name="Shape 341"/>
          <p:cNvCxnSpPr>
            <a:stCxn id="317" idx="3"/>
            <a:endCxn id="340" idx="1"/>
          </p:cNvCxnSpPr>
          <p:nvPr/>
        </p:nvCxnSpPr>
        <p:spPr>
          <a:xfrm>
            <a:off x="2269875" y="1994943"/>
            <a:ext cx="1074600" cy="165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" name="Shape 342"/>
          <p:cNvSpPr txBox="1"/>
          <p:nvPr/>
        </p:nvSpPr>
        <p:spPr>
          <a:xfrm>
            <a:off x="3584875" y="2682800"/>
            <a:ext cx="1543200" cy="553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profile information</a:t>
            </a:r>
            <a:endParaRPr/>
          </a:p>
        </p:txBody>
      </p:sp>
      <p:cxnSp>
        <p:nvCxnSpPr>
          <p:cNvPr id="343" name="Shape 343"/>
          <p:cNvCxnSpPr>
            <a:stCxn id="325" idx="3"/>
            <a:endCxn id="342" idx="1"/>
          </p:cNvCxnSpPr>
          <p:nvPr/>
        </p:nvCxnSpPr>
        <p:spPr>
          <a:xfrm rot="10800000" flipH="1">
            <a:off x="2484641" y="2959686"/>
            <a:ext cx="1100100" cy="25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Shape 344"/>
          <p:cNvCxnSpPr>
            <a:stCxn id="332" idx="3"/>
            <a:endCxn id="345" idx="1"/>
          </p:cNvCxnSpPr>
          <p:nvPr/>
        </p:nvCxnSpPr>
        <p:spPr>
          <a:xfrm>
            <a:off x="2462469" y="3566750"/>
            <a:ext cx="27153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Shape 346"/>
          <p:cNvCxnSpPr>
            <a:stCxn id="321" idx="2"/>
            <a:endCxn id="347" idx="1"/>
          </p:cNvCxnSpPr>
          <p:nvPr/>
        </p:nvCxnSpPr>
        <p:spPr>
          <a:xfrm>
            <a:off x="1428969" y="3634850"/>
            <a:ext cx="3602700" cy="788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5" name="Shape 345"/>
          <p:cNvSpPr txBox="1"/>
          <p:nvPr/>
        </p:nvSpPr>
        <p:spPr>
          <a:xfrm>
            <a:off x="5177875" y="3236300"/>
            <a:ext cx="1333500" cy="660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Informs user of interest in meeting</a:t>
            </a:r>
            <a:endParaRPr/>
          </a:p>
        </p:txBody>
      </p:sp>
      <p:sp>
        <p:nvSpPr>
          <p:cNvPr id="347" name="Shape 347"/>
          <p:cNvSpPr txBox="1"/>
          <p:nvPr/>
        </p:nvSpPr>
        <p:spPr>
          <a:xfrm>
            <a:off x="5031550" y="4071650"/>
            <a:ext cx="1405200" cy="7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Sends user a message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Shape 352"/>
          <p:cNvGrpSpPr/>
          <p:nvPr/>
        </p:nvGrpSpPr>
        <p:grpSpPr>
          <a:xfrm>
            <a:off x="844359" y="458698"/>
            <a:ext cx="1913400" cy="3874725"/>
            <a:chOff x="844359" y="877085"/>
            <a:chExt cx="1913400" cy="3874725"/>
          </a:xfrm>
        </p:grpSpPr>
        <p:grpSp>
          <p:nvGrpSpPr>
            <p:cNvPr id="353" name="Shape 353"/>
            <p:cNvGrpSpPr/>
            <p:nvPr/>
          </p:nvGrpSpPr>
          <p:grpSpPr>
            <a:xfrm>
              <a:off x="844359" y="877085"/>
              <a:ext cx="1913400" cy="3874725"/>
              <a:chOff x="4539753" y="845820"/>
              <a:chExt cx="2551200" cy="5166300"/>
            </a:xfrm>
          </p:grpSpPr>
          <p:grpSp>
            <p:nvGrpSpPr>
              <p:cNvPr id="354" name="Shape 354"/>
              <p:cNvGrpSpPr/>
              <p:nvPr/>
            </p:nvGrpSpPr>
            <p:grpSpPr>
              <a:xfrm>
                <a:off x="4539753" y="845820"/>
                <a:ext cx="2551200" cy="5166300"/>
                <a:chOff x="4154750" y="577049"/>
                <a:chExt cx="2551200" cy="5166300"/>
              </a:xfrm>
            </p:grpSpPr>
            <p:sp>
              <p:nvSpPr>
                <p:cNvPr id="355" name="Shape 355"/>
                <p:cNvSpPr/>
                <p:nvPr/>
              </p:nvSpPr>
              <p:spPr>
                <a:xfrm>
                  <a:off x="4154750" y="577049"/>
                  <a:ext cx="2551200" cy="51663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Shape 356"/>
                <p:cNvSpPr/>
                <p:nvPr/>
              </p:nvSpPr>
              <p:spPr>
                <a:xfrm>
                  <a:off x="4291910" y="1038687"/>
                  <a:ext cx="2277000" cy="3995100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" name="Shape 357"/>
                <p:cNvSpPr/>
                <p:nvPr/>
              </p:nvSpPr>
              <p:spPr>
                <a:xfrm>
                  <a:off x="5168447" y="5126632"/>
                  <a:ext cx="523800" cy="523800"/>
                </a:xfrm>
                <a:prstGeom prst="ellipse">
                  <a:avLst/>
                </a:prstGeom>
                <a:solidFill>
                  <a:schemeClr val="dk1"/>
                </a:solidFill>
                <a:ln w="38100" cap="flat" cmpd="sng">
                  <a:solidFill>
                    <a:srgbClr val="78787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" name="Shape 358"/>
                <p:cNvSpPr/>
                <p:nvPr/>
              </p:nvSpPr>
              <p:spPr>
                <a:xfrm>
                  <a:off x="5017527" y="781235"/>
                  <a:ext cx="825600" cy="88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A3838"/>
                </a:solidFill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9" name="Shape 359"/>
              <p:cNvSpPr/>
              <p:nvPr/>
            </p:nvSpPr>
            <p:spPr>
              <a:xfrm>
                <a:off x="4900941" y="1890123"/>
                <a:ext cx="1828800" cy="2747100"/>
              </a:xfrm>
              <a:prstGeom prst="roundRect">
                <a:avLst>
                  <a:gd name="adj" fmla="val 16667"/>
                </a:avLst>
              </a:prstGeom>
              <a:solidFill>
                <a:srgbClr val="B3C6E7"/>
              </a:solidFill>
              <a:ln w="12700" cap="flat" cmpd="sng">
                <a:solidFill>
                  <a:srgbClr val="8DA9D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i="0" u="none" strike="noStrike" cap="none">
                    <a:solidFill>
                      <a:schemeClr val="lt1"/>
                    </a:solidFill>
                  </a:rPr>
                  <a:t>Uh oh…</a:t>
                </a:r>
                <a:endParaRPr sz="1100"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i="0" u="none" strike="noStrike" cap="none">
                  <a:solidFill>
                    <a:schemeClr val="lt1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i="0" u="none" strike="noStrike" cap="none">
                    <a:solidFill>
                      <a:schemeClr val="lt1"/>
                    </a:solidFill>
                  </a:rPr>
                  <a:t>Looks like you haven’t responded to any questions, would you like to now in order to make connections?</a:t>
                </a:r>
                <a:endParaRPr sz="1100"/>
              </a:p>
            </p:txBody>
          </p:sp>
          <p:sp>
            <p:nvSpPr>
              <p:cNvPr id="360" name="Shape 360"/>
              <p:cNvSpPr/>
              <p:nvPr/>
            </p:nvSpPr>
            <p:spPr>
              <a:xfrm>
                <a:off x="4902467" y="4805981"/>
                <a:ext cx="831600" cy="261300"/>
              </a:xfrm>
              <a:prstGeom prst="roundRect">
                <a:avLst>
                  <a:gd name="adj" fmla="val 16667"/>
                </a:avLst>
              </a:prstGeom>
              <a:solidFill>
                <a:srgbClr val="2F5496"/>
              </a:solidFill>
              <a:ln w="12700" cap="flat" cmpd="sng">
                <a:solidFill>
                  <a:srgbClr val="8DA9D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OK</a:t>
                </a:r>
                <a:endParaRPr sz="1100"/>
              </a:p>
            </p:txBody>
          </p:sp>
          <p:sp>
            <p:nvSpPr>
              <p:cNvPr id="361" name="Shape 361"/>
              <p:cNvSpPr/>
              <p:nvPr/>
            </p:nvSpPr>
            <p:spPr>
              <a:xfrm>
                <a:off x="5898158" y="4805980"/>
                <a:ext cx="831600" cy="261300"/>
              </a:xfrm>
              <a:prstGeom prst="roundRect">
                <a:avLst>
                  <a:gd name="adj" fmla="val 16667"/>
                </a:avLst>
              </a:prstGeom>
              <a:solidFill>
                <a:srgbClr val="2F5496"/>
              </a:solidFill>
              <a:ln w="12700" cap="flat" cmpd="sng">
                <a:solidFill>
                  <a:srgbClr val="8DA9D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</a:t>
                </a:r>
                <a:endParaRPr sz="1100"/>
              </a:p>
            </p:txBody>
          </p:sp>
        </p:grpSp>
        <p:sp>
          <p:nvSpPr>
            <p:cNvPr id="362" name="Shape 362"/>
            <p:cNvSpPr/>
            <p:nvPr/>
          </p:nvSpPr>
          <p:spPr>
            <a:xfrm>
              <a:off x="946925" y="1223288"/>
              <a:ext cx="1708200" cy="317400"/>
            </a:xfrm>
            <a:prstGeom prst="rect">
              <a:avLst/>
            </a:prstGeom>
            <a:solidFill>
              <a:srgbClr val="8DA9DB"/>
            </a:solidFill>
            <a:ln w="9525" cap="flat" cmpd="sng">
              <a:solidFill>
                <a:srgbClr val="8DA9D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Shape 363"/>
          <p:cNvSpPr txBox="1"/>
          <p:nvPr/>
        </p:nvSpPr>
        <p:spPr>
          <a:xfrm>
            <a:off x="2707200" y="0"/>
            <a:ext cx="37296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Incomplete Profile Screen</a:t>
            </a:r>
            <a:endParaRPr sz="2400" u="sng"/>
          </a:p>
        </p:txBody>
      </p:sp>
      <p:sp>
        <p:nvSpPr>
          <p:cNvPr id="364" name="Shape 364"/>
          <p:cNvSpPr txBox="1"/>
          <p:nvPr/>
        </p:nvSpPr>
        <p:spPr>
          <a:xfrm>
            <a:off x="844275" y="4384922"/>
            <a:ext cx="19134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Attempt to load homepage or browse connections without a complete profile.</a:t>
            </a:r>
            <a:endParaRPr sz="1000"/>
          </a:p>
        </p:txBody>
      </p:sp>
      <p:cxnSp>
        <p:nvCxnSpPr>
          <p:cNvPr id="365" name="Shape 365"/>
          <p:cNvCxnSpPr>
            <a:endCxn id="366" idx="1"/>
          </p:cNvCxnSpPr>
          <p:nvPr/>
        </p:nvCxnSpPr>
        <p:spPr>
          <a:xfrm rot="10800000" flipH="1">
            <a:off x="2325475" y="1221875"/>
            <a:ext cx="2337000" cy="207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Shape 367"/>
          <p:cNvCxnSpPr>
            <a:endCxn id="368" idx="1"/>
          </p:cNvCxnSpPr>
          <p:nvPr/>
        </p:nvCxnSpPr>
        <p:spPr>
          <a:xfrm rot="10800000" flipH="1">
            <a:off x="2563000" y="3109475"/>
            <a:ext cx="2746500" cy="417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Shape 369"/>
          <p:cNvCxnSpPr>
            <a:endCxn id="370" idx="1"/>
          </p:cNvCxnSpPr>
          <p:nvPr/>
        </p:nvCxnSpPr>
        <p:spPr>
          <a:xfrm>
            <a:off x="1436050" y="3676275"/>
            <a:ext cx="3595500" cy="466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4662475" y="772325"/>
            <a:ext cx="1854600" cy="89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informing user they must fill out their profile before continuing</a:t>
            </a:r>
            <a:endParaRPr/>
          </a:p>
        </p:txBody>
      </p:sp>
      <p:sp>
        <p:nvSpPr>
          <p:cNvPr id="368" name="Shape 368"/>
          <p:cNvSpPr txBox="1"/>
          <p:nvPr/>
        </p:nvSpPr>
        <p:spPr>
          <a:xfrm>
            <a:off x="5309500" y="2779025"/>
            <a:ext cx="1333500" cy="660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 user to main menu</a:t>
            </a:r>
            <a:endParaRPr/>
          </a:p>
        </p:txBody>
      </p:sp>
      <p:sp>
        <p:nvSpPr>
          <p:cNvPr id="370" name="Shape 370"/>
          <p:cNvSpPr txBox="1"/>
          <p:nvPr/>
        </p:nvSpPr>
        <p:spPr>
          <a:xfrm>
            <a:off x="5031550" y="3791025"/>
            <a:ext cx="1405200" cy="7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user to </a:t>
            </a:r>
            <a:r>
              <a:rPr lang="en" i="1"/>
              <a:t>Edit Profile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>
            <a:off x="844350" y="458690"/>
            <a:ext cx="1913400" cy="3874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947220" y="804919"/>
            <a:ext cx="1707900" cy="2996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946925" y="804900"/>
            <a:ext cx="1708200" cy="317400"/>
          </a:xfrm>
          <a:prstGeom prst="rect">
            <a:avLst/>
          </a:prstGeom>
          <a:solidFill>
            <a:srgbClr val="8DA9DB"/>
          </a:solidFill>
          <a:ln w="9525" cap="flat" cmpd="sng">
            <a:solidFill>
              <a:srgbClr val="8DA9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1604623" y="3870877"/>
            <a:ext cx="393000" cy="3930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1491433" y="611830"/>
            <a:ext cx="619200" cy="66600"/>
          </a:xfrm>
          <a:prstGeom prst="roundRect">
            <a:avLst>
              <a:gd name="adj" fmla="val 16667"/>
            </a:avLst>
          </a:prstGeom>
          <a:solidFill>
            <a:srgbClr val="3A3838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0" name="Shape 380"/>
          <p:cNvGrpSpPr/>
          <p:nvPr/>
        </p:nvGrpSpPr>
        <p:grpSpPr>
          <a:xfrm>
            <a:off x="1037925" y="1228674"/>
            <a:ext cx="1526100" cy="2506328"/>
            <a:chOff x="1037925" y="1248775"/>
            <a:chExt cx="1526100" cy="2489400"/>
          </a:xfrm>
        </p:grpSpPr>
        <p:sp>
          <p:nvSpPr>
            <p:cNvPr id="381" name="Shape 381"/>
            <p:cNvSpPr/>
            <p:nvPr/>
          </p:nvSpPr>
          <p:spPr>
            <a:xfrm>
              <a:off x="1037925" y="1248775"/>
              <a:ext cx="1526100" cy="24894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8DA9D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2" name="Shape 382"/>
            <p:cNvCxnSpPr/>
            <p:nvPr/>
          </p:nvCxnSpPr>
          <p:spPr>
            <a:xfrm>
              <a:off x="1181704" y="1425777"/>
              <a:ext cx="1238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83" name="Shape 383"/>
            <p:cNvSpPr txBox="1"/>
            <p:nvPr/>
          </p:nvSpPr>
          <p:spPr>
            <a:xfrm>
              <a:off x="1562615" y="1254229"/>
              <a:ext cx="480000" cy="17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CAUSES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4" name="Shape 384"/>
            <p:cNvGrpSpPr/>
            <p:nvPr/>
          </p:nvGrpSpPr>
          <p:grpSpPr>
            <a:xfrm>
              <a:off x="1438770" y="1659783"/>
              <a:ext cx="751037" cy="168346"/>
              <a:chOff x="8284021" y="1782774"/>
              <a:chExt cx="1001382" cy="253800"/>
            </a:xfrm>
          </p:grpSpPr>
          <p:sp>
            <p:nvSpPr>
              <p:cNvPr id="385" name="Shape 385"/>
              <p:cNvSpPr/>
              <p:nvPr/>
            </p:nvSpPr>
            <p:spPr>
              <a:xfrm>
                <a:off x="8284021" y="1852008"/>
                <a:ext cx="119400" cy="119400"/>
              </a:xfrm>
              <a:prstGeom prst="ellipse">
                <a:avLst/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Shape 386"/>
              <p:cNvSpPr txBox="1"/>
              <p:nvPr/>
            </p:nvSpPr>
            <p:spPr>
              <a:xfrm>
                <a:off x="8342503" y="1782774"/>
                <a:ext cx="942900" cy="2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Environment</a:t>
                </a:r>
                <a:endParaRPr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7" name="Shape 387"/>
            <p:cNvGrpSpPr/>
            <p:nvPr/>
          </p:nvGrpSpPr>
          <p:grpSpPr>
            <a:xfrm>
              <a:off x="1434133" y="2207991"/>
              <a:ext cx="512030" cy="168346"/>
              <a:chOff x="8818503" y="1776678"/>
              <a:chExt cx="682707" cy="253800"/>
            </a:xfrm>
          </p:grpSpPr>
          <p:sp>
            <p:nvSpPr>
              <p:cNvPr id="388" name="Shape 388"/>
              <p:cNvSpPr/>
              <p:nvPr/>
            </p:nvSpPr>
            <p:spPr>
              <a:xfrm>
                <a:off x="8818503" y="1850087"/>
                <a:ext cx="119400" cy="119400"/>
              </a:xfrm>
              <a:prstGeom prst="ellipse">
                <a:avLst/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Shape 389"/>
              <p:cNvSpPr txBox="1"/>
              <p:nvPr/>
            </p:nvSpPr>
            <p:spPr>
              <a:xfrm>
                <a:off x="8882010" y="1776678"/>
                <a:ext cx="619200" cy="2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Poverty</a:t>
                </a:r>
                <a:endParaRPr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0" name="Shape 390"/>
            <p:cNvGrpSpPr/>
            <p:nvPr/>
          </p:nvGrpSpPr>
          <p:grpSpPr>
            <a:xfrm>
              <a:off x="1435941" y="2390716"/>
              <a:ext cx="1048655" cy="168346"/>
              <a:chOff x="8818503" y="1776665"/>
              <a:chExt cx="1398206" cy="253800"/>
            </a:xfrm>
          </p:grpSpPr>
          <p:sp>
            <p:nvSpPr>
              <p:cNvPr id="391" name="Shape 391"/>
              <p:cNvSpPr/>
              <p:nvPr/>
            </p:nvSpPr>
            <p:spPr>
              <a:xfrm>
                <a:off x="8818503" y="1850087"/>
                <a:ext cx="119400" cy="119400"/>
              </a:xfrm>
              <a:prstGeom prst="ellipse">
                <a:avLst/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Shape 392"/>
              <p:cNvSpPr txBox="1"/>
              <p:nvPr/>
            </p:nvSpPr>
            <p:spPr>
              <a:xfrm>
                <a:off x="8882009" y="1776665"/>
                <a:ext cx="1334700" cy="2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Women's Health</a:t>
                </a:r>
                <a:endParaRPr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Shape 393"/>
            <p:cNvGrpSpPr/>
            <p:nvPr/>
          </p:nvGrpSpPr>
          <p:grpSpPr>
            <a:xfrm>
              <a:off x="1434969" y="1477044"/>
              <a:ext cx="944926" cy="168346"/>
              <a:chOff x="8818503" y="1776673"/>
              <a:chExt cx="1259902" cy="253800"/>
            </a:xfrm>
          </p:grpSpPr>
          <p:sp>
            <p:nvSpPr>
              <p:cNvPr id="394" name="Shape 394"/>
              <p:cNvSpPr/>
              <p:nvPr/>
            </p:nvSpPr>
            <p:spPr>
              <a:xfrm>
                <a:off x="8818503" y="1850087"/>
                <a:ext cx="119400" cy="119400"/>
              </a:xfrm>
              <a:prstGeom prst="ellipse">
                <a:avLst/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Shape 395"/>
              <p:cNvSpPr txBox="1"/>
              <p:nvPr/>
            </p:nvSpPr>
            <p:spPr>
              <a:xfrm>
                <a:off x="8882005" y="1776673"/>
                <a:ext cx="1196400" cy="2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Climate Change</a:t>
                </a:r>
                <a:endParaRPr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6" name="Shape 396"/>
            <p:cNvGrpSpPr/>
            <p:nvPr/>
          </p:nvGrpSpPr>
          <p:grpSpPr>
            <a:xfrm>
              <a:off x="1434133" y="2025247"/>
              <a:ext cx="883513" cy="168346"/>
              <a:chOff x="8818503" y="1776667"/>
              <a:chExt cx="1178017" cy="253800"/>
            </a:xfrm>
          </p:grpSpPr>
          <p:sp>
            <p:nvSpPr>
              <p:cNvPr id="397" name="Shape 397"/>
              <p:cNvSpPr/>
              <p:nvPr/>
            </p:nvSpPr>
            <p:spPr>
              <a:xfrm>
                <a:off x="8818503" y="1850087"/>
                <a:ext cx="119400" cy="119400"/>
              </a:xfrm>
              <a:prstGeom prst="ellipse">
                <a:avLst/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Shape 398"/>
              <p:cNvSpPr txBox="1"/>
              <p:nvPr/>
            </p:nvSpPr>
            <p:spPr>
              <a:xfrm>
                <a:off x="8882020" y="1776667"/>
                <a:ext cx="1114500" cy="2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Homelessness</a:t>
                </a:r>
                <a:endParaRPr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9" name="Shape 399"/>
            <p:cNvGrpSpPr/>
            <p:nvPr/>
          </p:nvGrpSpPr>
          <p:grpSpPr>
            <a:xfrm>
              <a:off x="1434133" y="1842513"/>
              <a:ext cx="780014" cy="168346"/>
              <a:chOff x="8818503" y="1776669"/>
              <a:chExt cx="1040018" cy="253800"/>
            </a:xfrm>
          </p:grpSpPr>
          <p:sp>
            <p:nvSpPr>
              <p:cNvPr id="400" name="Shape 400"/>
              <p:cNvSpPr/>
              <p:nvPr/>
            </p:nvSpPr>
            <p:spPr>
              <a:xfrm>
                <a:off x="8818503" y="1850087"/>
                <a:ext cx="119400" cy="119400"/>
              </a:xfrm>
              <a:prstGeom prst="ellipse">
                <a:avLst/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Shape 401"/>
              <p:cNvSpPr txBox="1"/>
              <p:nvPr/>
            </p:nvSpPr>
            <p:spPr>
              <a:xfrm>
                <a:off x="8882021" y="1776669"/>
                <a:ext cx="976500" cy="2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Healthcare</a:t>
                </a:r>
                <a:endParaRPr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402" name="Shape 402" descr="Checkmark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37948" y="2038805"/>
              <a:ext cx="119777" cy="1197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3" name="Shape 403"/>
            <p:cNvSpPr txBox="1"/>
            <p:nvPr/>
          </p:nvSpPr>
          <p:spPr>
            <a:xfrm>
              <a:off x="1037925" y="2619023"/>
              <a:ext cx="1526100" cy="20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do you value most in a friendship?</a:t>
              </a:r>
              <a:endParaRPr sz="1100"/>
            </a:p>
          </p:txBody>
        </p:sp>
        <p:pic>
          <p:nvPicPr>
            <p:cNvPr id="404" name="Shape 404" descr="Checkmark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37948" y="1669442"/>
              <a:ext cx="119777" cy="1197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5" name="Shape 405"/>
            <p:cNvSpPr/>
            <p:nvPr/>
          </p:nvSpPr>
          <p:spPr>
            <a:xfrm>
              <a:off x="1122251" y="2900706"/>
              <a:ext cx="1362300" cy="758100"/>
            </a:xfrm>
            <a:prstGeom prst="roundRect">
              <a:avLst>
                <a:gd name="adj" fmla="val 22205"/>
              </a:avLst>
            </a:prstGeom>
            <a:noFill/>
            <a:ln w="12700" cap="flat" cmpd="sng">
              <a:solidFill>
                <a:srgbClr val="8DA9D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Enter text here…</a:t>
              </a:r>
              <a:endParaRPr sz="1100"/>
            </a:p>
          </p:txBody>
        </p:sp>
        <p:cxnSp>
          <p:nvCxnSpPr>
            <p:cNvPr id="406" name="Shape 406"/>
            <p:cNvCxnSpPr/>
            <p:nvPr/>
          </p:nvCxnSpPr>
          <p:spPr>
            <a:xfrm>
              <a:off x="1181704" y="2592609"/>
              <a:ext cx="1238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407" name="Shape 407" descr="Checkmark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35010" y="1491765"/>
              <a:ext cx="119777" cy="1197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8" name="Shape 408"/>
          <p:cNvSpPr txBox="1"/>
          <p:nvPr/>
        </p:nvSpPr>
        <p:spPr>
          <a:xfrm>
            <a:off x="3101125" y="0"/>
            <a:ext cx="29121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Edit Profile Screen</a:t>
            </a:r>
            <a:endParaRPr sz="2400" u="sng"/>
          </a:p>
        </p:txBody>
      </p:sp>
      <p:sp>
        <p:nvSpPr>
          <p:cNvPr id="409" name="Shape 409"/>
          <p:cNvSpPr txBox="1"/>
          <p:nvPr/>
        </p:nvSpPr>
        <p:spPr>
          <a:xfrm>
            <a:off x="844275" y="4384922"/>
            <a:ext cx="19134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Select “OK” from </a:t>
            </a:r>
            <a:r>
              <a:rPr lang="en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Incomplete Profile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or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Select “Edit” from </a:t>
            </a:r>
            <a:r>
              <a:rPr lang="en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Profile</a:t>
            </a:r>
            <a:endParaRPr sz="1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Shape 410"/>
          <p:cNvSpPr/>
          <p:nvPr/>
        </p:nvSpPr>
        <p:spPr>
          <a:xfrm rot="-5406931">
            <a:off x="991255" y="897757"/>
            <a:ext cx="148800" cy="128700"/>
          </a:xfrm>
          <a:prstGeom prst="triangle">
            <a:avLst>
              <a:gd name="adj" fmla="val 50000"/>
            </a:avLst>
          </a:prstGeom>
          <a:solidFill>
            <a:srgbClr val="2F5496"/>
          </a:solidFill>
          <a:ln w="9525" cap="flat" cmpd="sng">
            <a:solidFill>
              <a:srgbClr val="3A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Shape 411"/>
          <p:cNvSpPr/>
          <p:nvPr/>
        </p:nvSpPr>
        <p:spPr>
          <a:xfrm rot="5393069">
            <a:off x="2439055" y="897757"/>
            <a:ext cx="148800" cy="128700"/>
          </a:xfrm>
          <a:prstGeom prst="triangle">
            <a:avLst>
              <a:gd name="adj" fmla="val 50000"/>
            </a:avLst>
          </a:prstGeom>
          <a:solidFill>
            <a:srgbClr val="2F5496"/>
          </a:solidFill>
          <a:ln w="9525" cap="flat" cmpd="sng">
            <a:solidFill>
              <a:srgbClr val="3A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2" name="Shape 412"/>
          <p:cNvCxnSpPr>
            <a:endCxn id="413" idx="1"/>
          </p:cNvCxnSpPr>
          <p:nvPr/>
        </p:nvCxnSpPr>
        <p:spPr>
          <a:xfrm rot="10800000" flipH="1">
            <a:off x="2731350" y="1040850"/>
            <a:ext cx="1615200" cy="1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Shape 414"/>
          <p:cNvCxnSpPr>
            <a:endCxn id="415" idx="1"/>
          </p:cNvCxnSpPr>
          <p:nvPr/>
        </p:nvCxnSpPr>
        <p:spPr>
          <a:xfrm>
            <a:off x="2422100" y="2808163"/>
            <a:ext cx="2023800" cy="641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3" name="Shape 413"/>
          <p:cNvSpPr txBox="1"/>
          <p:nvPr/>
        </p:nvSpPr>
        <p:spPr>
          <a:xfrm>
            <a:off x="4346550" y="582300"/>
            <a:ext cx="2301000" cy="917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button progresses to additional questions. Back buttons returns to previous screen. </a:t>
            </a:r>
            <a:endParaRPr/>
          </a:p>
        </p:txBody>
      </p:sp>
      <p:sp>
        <p:nvSpPr>
          <p:cNvPr id="415" name="Shape 415"/>
          <p:cNvSpPr txBox="1"/>
          <p:nvPr/>
        </p:nvSpPr>
        <p:spPr>
          <a:xfrm>
            <a:off x="4445900" y="3098413"/>
            <a:ext cx="1854600" cy="7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question user may be asked to answer</a:t>
            </a:r>
            <a:endParaRPr/>
          </a:p>
        </p:txBody>
      </p:sp>
      <p:sp>
        <p:nvSpPr>
          <p:cNvPr id="416" name="Shape 416"/>
          <p:cNvSpPr txBox="1"/>
          <p:nvPr/>
        </p:nvSpPr>
        <p:spPr>
          <a:xfrm>
            <a:off x="4154600" y="1800618"/>
            <a:ext cx="2145900" cy="996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Prompts user to select their passions. Key piece of information for matching algorithm.</a:t>
            </a:r>
            <a:endParaRPr/>
          </a:p>
        </p:txBody>
      </p:sp>
      <p:cxnSp>
        <p:nvCxnSpPr>
          <p:cNvPr id="417" name="Shape 417"/>
          <p:cNvCxnSpPr>
            <a:endCxn id="416" idx="1"/>
          </p:cNvCxnSpPr>
          <p:nvPr/>
        </p:nvCxnSpPr>
        <p:spPr>
          <a:xfrm>
            <a:off x="2322800" y="1978218"/>
            <a:ext cx="1831800" cy="32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/>
        </p:nvSpPr>
        <p:spPr>
          <a:xfrm>
            <a:off x="2897100" y="0"/>
            <a:ext cx="33498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Venue Search Screen</a:t>
            </a:r>
            <a:endParaRPr sz="2400" u="sng"/>
          </a:p>
        </p:txBody>
      </p:sp>
      <p:sp>
        <p:nvSpPr>
          <p:cNvPr id="423" name="Shape 423"/>
          <p:cNvSpPr txBox="1"/>
          <p:nvPr/>
        </p:nvSpPr>
        <p:spPr>
          <a:xfrm>
            <a:off x="844275" y="4384922"/>
            <a:ext cx="19134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Both users select “Let’s Meet” from </a:t>
            </a:r>
            <a:r>
              <a:rPr lang="en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Profile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946925" y="804891"/>
            <a:ext cx="1708200" cy="317400"/>
          </a:xfrm>
          <a:prstGeom prst="rect">
            <a:avLst/>
          </a:prstGeom>
          <a:solidFill>
            <a:srgbClr val="8DA9DB"/>
          </a:solidFill>
          <a:ln w="9525" cap="flat" cmpd="sng">
            <a:solidFill>
              <a:srgbClr val="8DA9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5" name="Shape 425" descr="Earth Globe America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3584" y="832277"/>
            <a:ext cx="267075" cy="2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Shape 426" descr="Single ge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5483" y="819650"/>
            <a:ext cx="286450" cy="2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Shape 427" descr="Help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61359" y="828778"/>
            <a:ext cx="268199" cy="26819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Shape 428"/>
          <p:cNvSpPr/>
          <p:nvPr/>
        </p:nvSpPr>
        <p:spPr>
          <a:xfrm>
            <a:off x="1843269" y="3498500"/>
            <a:ext cx="619200" cy="1365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8DA9D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LET’S MEET</a:t>
            </a:r>
            <a:endParaRPr sz="1100"/>
          </a:p>
        </p:txBody>
      </p:sp>
      <p:grpSp>
        <p:nvGrpSpPr>
          <p:cNvPr id="429" name="Shape 429"/>
          <p:cNvGrpSpPr/>
          <p:nvPr/>
        </p:nvGrpSpPr>
        <p:grpSpPr>
          <a:xfrm>
            <a:off x="844359" y="458707"/>
            <a:ext cx="1913400" cy="3874725"/>
            <a:chOff x="4154750" y="577049"/>
            <a:chExt cx="2551200" cy="5166300"/>
          </a:xfrm>
        </p:grpSpPr>
        <p:sp>
          <p:nvSpPr>
            <p:cNvPr id="430" name="Shape 430"/>
            <p:cNvSpPr/>
            <p:nvPr/>
          </p:nvSpPr>
          <p:spPr>
            <a:xfrm>
              <a:off x="4154750" y="577049"/>
              <a:ext cx="2551200" cy="5166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4291910" y="1038687"/>
              <a:ext cx="2277000" cy="3995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5168447" y="5126632"/>
              <a:ext cx="523800" cy="523800"/>
            </a:xfrm>
            <a:prstGeom prst="ellipse">
              <a:avLst/>
            </a:prstGeom>
            <a:solidFill>
              <a:schemeClr val="dk1"/>
            </a:solidFill>
            <a:ln w="381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5017527" y="781235"/>
              <a:ext cx="825600" cy="88800"/>
            </a:xfrm>
            <a:prstGeom prst="roundRect">
              <a:avLst>
                <a:gd name="adj" fmla="val 16667"/>
              </a:avLst>
            </a:prstGeom>
            <a:solidFill>
              <a:srgbClr val="3A3838"/>
            </a:solidFill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4" name="Shape 434"/>
          <p:cNvSpPr/>
          <p:nvPr/>
        </p:nvSpPr>
        <p:spPr>
          <a:xfrm>
            <a:off x="1088150" y="1570809"/>
            <a:ext cx="1462500" cy="84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946925" y="804891"/>
            <a:ext cx="1708200" cy="317400"/>
          </a:xfrm>
          <a:prstGeom prst="rect">
            <a:avLst/>
          </a:prstGeom>
          <a:solidFill>
            <a:srgbClr val="8DA9DB"/>
          </a:solidFill>
          <a:ln w="9525" cap="flat" cmpd="sng">
            <a:solidFill>
              <a:srgbClr val="8DA9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6" name="Shape 436" descr="Single ge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5483" y="819650"/>
            <a:ext cx="286450" cy="2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Shape 437" descr="Help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73659" y="828778"/>
            <a:ext cx="268199" cy="268199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Shape 438"/>
          <p:cNvSpPr txBox="1"/>
          <p:nvPr/>
        </p:nvSpPr>
        <p:spPr>
          <a:xfrm>
            <a:off x="1045478" y="1365809"/>
            <a:ext cx="6192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SEARCH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1045476" y="2437274"/>
            <a:ext cx="14625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CATEGORIES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1175612" y="1643906"/>
            <a:ext cx="1269000" cy="19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A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Select search radius.</a:t>
            </a:r>
            <a:endParaRPr sz="800" i="1">
              <a:solidFill>
                <a:srgbClr val="666666"/>
              </a:solidFill>
            </a:endParaRPr>
          </a:p>
        </p:txBody>
      </p:sp>
      <p:sp>
        <p:nvSpPr>
          <p:cNvPr id="441" name="Shape 441"/>
          <p:cNvSpPr/>
          <p:nvPr/>
        </p:nvSpPr>
        <p:spPr>
          <a:xfrm rot="10791406">
            <a:off x="2274800" y="1696188"/>
            <a:ext cx="120000" cy="103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6F6E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1175612" y="1906608"/>
            <a:ext cx="1269000" cy="19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A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Select location.</a:t>
            </a:r>
            <a:endParaRPr sz="800" i="1">
              <a:solidFill>
                <a:srgbClr val="666666"/>
              </a:solidFill>
            </a:endParaRPr>
          </a:p>
        </p:txBody>
      </p:sp>
      <p:sp>
        <p:nvSpPr>
          <p:cNvPr id="443" name="Shape 443"/>
          <p:cNvSpPr/>
          <p:nvPr/>
        </p:nvSpPr>
        <p:spPr>
          <a:xfrm rot="10791406">
            <a:off x="2274800" y="1958889"/>
            <a:ext cx="120000" cy="103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6F6E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1175612" y="2158783"/>
            <a:ext cx="1269000" cy="1908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3A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800" i="1">
              <a:solidFill>
                <a:srgbClr val="666666"/>
              </a:solidFill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1069800" y="2626797"/>
            <a:ext cx="1462500" cy="84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Shape 446"/>
          <p:cNvSpPr txBox="1"/>
          <p:nvPr/>
        </p:nvSpPr>
        <p:spPr>
          <a:xfrm>
            <a:off x="1053051" y="1157251"/>
            <a:ext cx="12690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sng">
                <a:solidFill>
                  <a:schemeClr val="dk1"/>
                </a:solidFill>
              </a:rPr>
              <a:t>FIND A VENUE</a:t>
            </a:r>
            <a:endParaRPr sz="1100" b="1" u="sng">
              <a:solidFill>
                <a:schemeClr val="dk1"/>
              </a:solidFill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1166562" y="2693581"/>
            <a:ext cx="1269000" cy="19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A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Select venue type.</a:t>
            </a:r>
            <a:endParaRPr sz="800" i="1">
              <a:solidFill>
                <a:srgbClr val="666666"/>
              </a:solidFill>
            </a:endParaRPr>
          </a:p>
        </p:txBody>
      </p:sp>
      <p:sp>
        <p:nvSpPr>
          <p:cNvPr id="448" name="Shape 448"/>
          <p:cNvSpPr/>
          <p:nvPr/>
        </p:nvSpPr>
        <p:spPr>
          <a:xfrm rot="10791406">
            <a:off x="2265750" y="2745863"/>
            <a:ext cx="120000" cy="103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6F6E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1166562" y="2956283"/>
            <a:ext cx="1269000" cy="19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A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Select ambience.</a:t>
            </a:r>
            <a:endParaRPr sz="800" i="1">
              <a:solidFill>
                <a:srgbClr val="666666"/>
              </a:solidFill>
            </a:endParaRPr>
          </a:p>
        </p:txBody>
      </p:sp>
      <p:sp>
        <p:nvSpPr>
          <p:cNvPr id="450" name="Shape 450"/>
          <p:cNvSpPr/>
          <p:nvPr/>
        </p:nvSpPr>
        <p:spPr>
          <a:xfrm rot="10791406">
            <a:off x="2265750" y="3008564"/>
            <a:ext cx="120000" cy="103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6F6E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1166562" y="3208458"/>
            <a:ext cx="1269000" cy="19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A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Select user rating.</a:t>
            </a:r>
            <a:endParaRPr sz="800" i="1">
              <a:solidFill>
                <a:srgbClr val="666666"/>
              </a:solidFill>
            </a:endParaRPr>
          </a:p>
        </p:txBody>
      </p:sp>
      <p:sp>
        <p:nvSpPr>
          <p:cNvPr id="452" name="Shape 452"/>
          <p:cNvSpPr/>
          <p:nvPr/>
        </p:nvSpPr>
        <p:spPr>
          <a:xfrm rot="10791406">
            <a:off x="2265750" y="3262114"/>
            <a:ext cx="120000" cy="103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6F6E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1069700" y="3548025"/>
            <a:ext cx="1462500" cy="190800"/>
          </a:xfrm>
          <a:prstGeom prst="rect">
            <a:avLst/>
          </a:prstGeom>
          <a:solidFill>
            <a:srgbClr val="8DA9DB"/>
          </a:solidFill>
          <a:ln w="9525" cap="flat" cmpd="sng">
            <a:solidFill>
              <a:srgbClr val="3A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Search</a:t>
            </a:r>
            <a:endParaRPr sz="800" b="1"/>
          </a:p>
        </p:txBody>
      </p:sp>
      <p:cxnSp>
        <p:nvCxnSpPr>
          <p:cNvPr id="454" name="Shape 454"/>
          <p:cNvCxnSpPr>
            <a:stCxn id="441" idx="1"/>
            <a:endCxn id="455" idx="1"/>
          </p:cNvCxnSpPr>
          <p:nvPr/>
        </p:nvCxnSpPr>
        <p:spPr>
          <a:xfrm rot="10800000" flipH="1">
            <a:off x="2364800" y="1691013"/>
            <a:ext cx="905100" cy="57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Shape 456"/>
          <p:cNvCxnSpPr>
            <a:stCxn id="443" idx="1"/>
            <a:endCxn id="457" idx="1"/>
          </p:cNvCxnSpPr>
          <p:nvPr/>
        </p:nvCxnSpPr>
        <p:spPr>
          <a:xfrm>
            <a:off x="2364800" y="2010714"/>
            <a:ext cx="1748700" cy="352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" name="Shape 458"/>
          <p:cNvCxnSpPr>
            <a:stCxn id="444" idx="3"/>
            <a:endCxn id="459" idx="1"/>
          </p:cNvCxnSpPr>
          <p:nvPr/>
        </p:nvCxnSpPr>
        <p:spPr>
          <a:xfrm>
            <a:off x="2444612" y="2254183"/>
            <a:ext cx="989400" cy="881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Shape 460"/>
          <p:cNvCxnSpPr>
            <a:stCxn id="449" idx="3"/>
            <a:endCxn id="461" idx="1"/>
          </p:cNvCxnSpPr>
          <p:nvPr/>
        </p:nvCxnSpPr>
        <p:spPr>
          <a:xfrm>
            <a:off x="2435562" y="3051683"/>
            <a:ext cx="989400" cy="874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5" name="Shape 455"/>
          <p:cNvSpPr txBox="1"/>
          <p:nvPr/>
        </p:nvSpPr>
        <p:spPr>
          <a:xfrm>
            <a:off x="3269900" y="1453502"/>
            <a:ext cx="2407500" cy="47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Dropbox to select preferred distance from location</a:t>
            </a:r>
            <a:endParaRPr/>
          </a:p>
        </p:txBody>
      </p:sp>
      <p:sp>
        <p:nvSpPr>
          <p:cNvPr id="457" name="Shape 457"/>
          <p:cNvSpPr txBox="1"/>
          <p:nvPr/>
        </p:nvSpPr>
        <p:spPr>
          <a:xfrm>
            <a:off x="4113500" y="2046988"/>
            <a:ext cx="2871600" cy="63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user to select “Near Me” or choose alternate location</a:t>
            </a:r>
            <a:endParaRPr/>
          </a:p>
        </p:txBody>
      </p:sp>
      <p:sp>
        <p:nvSpPr>
          <p:cNvPr id="459" name="Shape 459"/>
          <p:cNvSpPr txBox="1"/>
          <p:nvPr/>
        </p:nvSpPr>
        <p:spPr>
          <a:xfrm>
            <a:off x="3434050" y="2828100"/>
            <a:ext cx="3218100" cy="614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form entry. Only enabled if user selects alternate location.</a:t>
            </a:r>
            <a:endParaRPr/>
          </a:p>
        </p:txBody>
      </p:sp>
      <p:sp>
        <p:nvSpPr>
          <p:cNvPr id="461" name="Shape 461"/>
          <p:cNvSpPr txBox="1"/>
          <p:nvPr/>
        </p:nvSpPr>
        <p:spPr>
          <a:xfrm>
            <a:off x="3425000" y="3635000"/>
            <a:ext cx="1789200" cy="58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additional search terms</a:t>
            </a:r>
            <a:endParaRPr/>
          </a:p>
        </p:txBody>
      </p:sp>
      <p:cxnSp>
        <p:nvCxnSpPr>
          <p:cNvPr id="462" name="Shape 462"/>
          <p:cNvCxnSpPr>
            <a:endCxn id="463" idx="1"/>
          </p:cNvCxnSpPr>
          <p:nvPr/>
        </p:nvCxnSpPr>
        <p:spPr>
          <a:xfrm>
            <a:off x="2502750" y="963620"/>
            <a:ext cx="1188000" cy="3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4" name="Shape 464"/>
          <p:cNvSpPr txBox="1"/>
          <p:nvPr/>
        </p:nvSpPr>
        <p:spPr>
          <a:xfrm>
            <a:off x="3644700" y="631999"/>
            <a:ext cx="1854600" cy="7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header: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 Open menu</a:t>
            </a:r>
            <a:br>
              <a:rPr lang="en"/>
            </a:br>
            <a:r>
              <a:rPr lang="en"/>
              <a:t>    - Help button</a:t>
            </a:r>
            <a:endParaRPr/>
          </a:p>
        </p:txBody>
      </p:sp>
      <p:pic>
        <p:nvPicPr>
          <p:cNvPr id="463" name="Shape 463" descr="Single ge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90750" y="889095"/>
            <a:ext cx="221650" cy="22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Shape 465" descr="Help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14412" y="1128895"/>
            <a:ext cx="174325" cy="17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Shape 466"/>
          <p:cNvSpPr txBox="1"/>
          <p:nvPr/>
        </p:nvSpPr>
        <p:spPr>
          <a:xfrm>
            <a:off x="3546400" y="4323125"/>
            <a:ext cx="2017200" cy="7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Sends request to </a:t>
            </a:r>
            <a:r>
              <a:rPr lang="en" i="1"/>
              <a:t>Venue Results</a:t>
            </a:r>
            <a:r>
              <a:rPr lang="en"/>
              <a:t> using specified parameters. </a:t>
            </a:r>
            <a:endParaRPr/>
          </a:p>
        </p:txBody>
      </p:sp>
      <p:cxnSp>
        <p:nvCxnSpPr>
          <p:cNvPr id="467" name="Shape 467"/>
          <p:cNvCxnSpPr>
            <a:endCxn id="466" idx="1"/>
          </p:cNvCxnSpPr>
          <p:nvPr/>
        </p:nvCxnSpPr>
        <p:spPr>
          <a:xfrm>
            <a:off x="2541400" y="3695375"/>
            <a:ext cx="1005000" cy="979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659</Words>
  <Application>Microsoft Office PowerPoint</Application>
  <PresentationFormat>On-screen Show (16:9)</PresentationFormat>
  <Paragraphs>169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Amatic SC</vt:lpstr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Ralstin</dc:creator>
  <cp:lastModifiedBy>James Ralstin</cp:lastModifiedBy>
  <cp:revision>2</cp:revision>
  <dcterms:modified xsi:type="dcterms:W3CDTF">2018-03-09T05:12:30Z</dcterms:modified>
</cp:coreProperties>
</file>