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20" y="-60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4268569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I think that if we add the Alexa question here we should also add it to slide 10 for registration. We could keep it out of the presentation while we decide. -NB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The financial aid deadlines aren’t part of the academic calendar, so it shouldn’t be asked yet. Do we need this slide? Maybe in this area we can ask if the student is a new or continuing student. -NB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The Alexa question is only need for the fall semester because of the incoming freshman and transfer students. We need to put a check to see when the user is asking the question. -NB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pPr>
            <a:r>
              <a:rPr lang="en"/>
              <a:t>This slide is only needed for the fall semester because of the incoming freshman and transfer students. We need a better way to implement it. -NB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a:spcBef>
                <a:spcPts val="0"/>
              </a:spcBef>
              <a:buChar char="●"/>
            </a:pPr>
            <a:r>
              <a:rPr lang="en"/>
              <a:t>I just realized the “What’s happening today?” question works really well for the sports category, but for the academic calendar it doesn’t really make that much sense… Maybe we could connect the academic calendar slides to another questions besides “what’s happening today?”</a:t>
            </a:r>
          </a:p>
          <a:p>
            <a:pPr lvl="0" rtl="0">
              <a:spcBef>
                <a:spcPts val="0"/>
              </a:spcBef>
              <a:buNone/>
            </a:pPr>
            <a:r>
              <a:rPr lang="en"/>
              <a:t>	* I think “What’s happening today?” sounds fine for academic calendar too, but we can take it out if during programming it doesn’t go well. -NB</a:t>
            </a:r>
          </a:p>
          <a:p>
            <a:pPr marL="457200" lvl="0" indent="-228600">
              <a:spcBef>
                <a:spcPts val="0"/>
              </a:spcBef>
            </a:pPr>
            <a:r>
              <a:rPr lang="en"/>
              <a:t>I think we should take out “What can I do in my spare time?” at least in the PP, cuz it doesn’t link well with any of the slides. -NB</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Academic dates: “when are finals” “when does registration start” “when’s the last day to add or drop a class” “what’s the next important date”</a:t>
            </a:r>
          </a:p>
          <a:p>
            <a:pPr lvl="0">
              <a:spcBef>
                <a:spcPts val="0"/>
              </a:spcBef>
              <a:buNone/>
            </a:pPr>
            <a:r>
              <a:rPr lang="en"/>
              <a:t>Financial Deadlines: “when are my fees due”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en"/>
              <a:t>I didn’t add a “back” button to my slides… Wasn’t completely sure how to add that if you wanted them included</a:t>
            </a:r>
          </a:p>
          <a:p>
            <a:pPr marL="0" lvl="0" indent="0" rtl="0">
              <a:spcBef>
                <a:spcPts val="0"/>
              </a:spcBef>
              <a:buNone/>
            </a:pPr>
            <a:r>
              <a:rPr lang="en"/>
              <a:t>	* I don’t think we really need it, cuz normal conversations keep going forward and to start a convo with Alexa we need to start with her wake word on</a:t>
            </a:r>
          </a:p>
          <a:p>
            <a:pPr marL="0" lvl="0" indent="457200" rtl="0">
              <a:spcBef>
                <a:spcPts val="0"/>
              </a:spcBef>
              <a:buNone/>
            </a:pPr>
            <a:r>
              <a:rPr lang="en"/>
              <a:t>  slide 2. -NB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Do you want me to add anything else to this slide? There’s not really a continuation question for some of these academic questions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slide=id.g16a7d3f85f_1_25"/></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slide=id.g16a7d3f85f_1_30"/></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slide=id.g169c59ed1d_0_20"/><Relationship Id="rId4" Type="http://schemas.openxmlformats.org/officeDocument/2006/relationships/hyperlink" Target="#slide=id.g169c59ed1d_0_32"/><Relationship Id="rId5" Type="http://schemas.openxmlformats.org/officeDocument/2006/relationships/hyperlink" Target="#slide=id.g169c59ed1d_0_25"/><Relationship Id="rId6" Type="http://schemas.openxmlformats.org/officeDocument/2006/relationships/hyperlink" Target="#slide=id.g16a7d3f85f_0_6"/><Relationship Id="rId7" Type="http://schemas.openxmlformats.org/officeDocument/2006/relationships/hyperlink" Target="#slide=id.g16a7d3f85f_0_12"/><Relationship Id="rId8" Type="http://schemas.openxmlformats.org/officeDocument/2006/relationships/hyperlink" Target="#slide=id.g16a7d3f85f_0_18"/><Relationship Id="rId9" Type="http://schemas.openxmlformats.org/officeDocument/2006/relationships/hyperlink" Target="#slide=id.g169c59ed1d_0_5"/><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slide=id.g169c59ed1d_0_25"/><Relationship Id="rId4" Type="http://schemas.openxmlformats.org/officeDocument/2006/relationships/hyperlink" Target="#slide=id.g16a7d3f85f_0_6"/><Relationship Id="rId5" Type="http://schemas.openxmlformats.org/officeDocument/2006/relationships/hyperlink" Target="#slide=id.g16a7d3f85f_0_12"/><Relationship Id="rId6" Type="http://schemas.openxmlformats.org/officeDocument/2006/relationships/hyperlink" Target="#slide=id.g16a7d3f85f_0_18"/><Relationship Id="rId7" Type="http://schemas.openxmlformats.org/officeDocument/2006/relationships/hyperlink" Target="#slide=id.g169c59ed1d_0_15"/><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slide=id.g169c59ed1d_0_20"/></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slide=id.g169c59ed1d_0_20"/></Relationships>
</file>

<file path=ppt/slides/_rels/slide2.xml.rels><?xml version="1.0" encoding="UTF-8" standalone="yes"?>
<Relationships xmlns="http://schemas.openxmlformats.org/package/2006/relationships"><Relationship Id="rId3" Type="http://schemas.openxmlformats.org/officeDocument/2006/relationships/hyperlink" Target="#slide=id.g169c59ed1d_0_5"/><Relationship Id="rId4" Type="http://schemas.openxmlformats.org/officeDocument/2006/relationships/hyperlink" Target="#slide=id.g169c59ed1d_1_0"/><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slide=id.g169c59ed1d_0_20"/></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slide=id.g169c59ed1d_0_20"/></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slide=id.g169c59ed1d_0_15"/></Relationships>
</file>

<file path=ppt/slides/_rels/slide3.xml.rels><?xml version="1.0" encoding="UTF-8" standalone="yes"?>
<Relationships xmlns="http://schemas.openxmlformats.org/package/2006/relationships"><Relationship Id="rId3" Type="http://schemas.openxmlformats.org/officeDocument/2006/relationships/hyperlink" Target="#slide=id.g169c59ed1d_1_0"/><Relationship Id="rId4" Type="http://schemas.openxmlformats.org/officeDocument/2006/relationships/hyperlink" Target="#slide=id.g169c59ed1d_0_15"/><Relationship Id="rId5" Type="http://schemas.openxmlformats.org/officeDocument/2006/relationships/hyperlink" Target="#slide=id.g169c59ed1d_0_0"/><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slide=id.g169c59ed1d_1_5"/><Relationship Id="rId4" Type="http://schemas.openxmlformats.org/officeDocument/2006/relationships/hyperlink" Target="#slide=id.g16a7d3f85f_1_0"/><Relationship Id="rId5" Type="http://schemas.openxmlformats.org/officeDocument/2006/relationships/hyperlink" Target="#slide=id.g16a7d3f85f_1_20"/><Relationship Id="rId6" Type="http://schemas.openxmlformats.org/officeDocument/2006/relationships/hyperlink" Target="#slide=id.g169c59ed1d_0_5"/><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slide=id.g16a99b5fb3_0_6"/><Relationship Id="rId4" Type="http://schemas.openxmlformats.org/officeDocument/2006/relationships/hyperlink" Target="#slide=id.g16a99b5fb3_0_11"/><Relationship Id="rId5" Type="http://schemas.openxmlformats.org/officeDocument/2006/relationships/hyperlink" Target="#slide=id.g169c59ed1d_1_0"/><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slide=id.g16a99b5fb3_0_11"/></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slide=id.g16a7d3f85f_1_5"/><Relationship Id="rId4" Type="http://schemas.openxmlformats.org/officeDocument/2006/relationships/hyperlink" Target="#slide=id.g16a7d3f85f_1_15"/><Relationship Id="rId5" Type="http://schemas.openxmlformats.org/officeDocument/2006/relationships/hyperlink" Target="#slide=id.g16a7d3f85f_1_10"/><Relationship Id="rId6" Type="http://schemas.openxmlformats.org/officeDocument/2006/relationships/hyperlink" Target="#slide=id.g16a99b5fb3_0_16"/><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Alexa Storyboard</a:t>
            </a:r>
          </a:p>
          <a:p>
            <a:pPr lvl="0">
              <a:spcBef>
                <a:spcPts val="0"/>
              </a:spcBef>
              <a:buNone/>
            </a:pPr>
            <a:r>
              <a:rPr lang="en" sz="2400"/>
              <a:t>Academic &amp; Sports Calendar</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t>The A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1452300"/>
          </a:xfrm>
          <a:prstGeom prst="rect">
            <a:avLst/>
          </a:prstGeom>
        </p:spPr>
        <p:txBody>
          <a:bodyPr lIns="91425" tIns="91425" rIns="91425" bIns="91425" anchor="t" anchorCtr="0">
            <a:noAutofit/>
          </a:bodyPr>
          <a:lstStyle/>
          <a:p>
            <a:pPr lvl="0">
              <a:spcBef>
                <a:spcPts val="0"/>
              </a:spcBef>
              <a:buNone/>
            </a:pPr>
            <a:r>
              <a:rPr lang="en">
                <a:solidFill>
                  <a:srgbClr val="999999"/>
                </a:solidFill>
              </a:rPr>
              <a:t>ALEXA: “Class registration begins by appointment on Monday, November 14th and continues until Saturday, December 31, 2016.” </a:t>
            </a:r>
          </a:p>
        </p:txBody>
      </p:sp>
      <p:sp>
        <p:nvSpPr>
          <p:cNvPr id="111" name="Shape 111"/>
          <p:cNvSpPr txBox="1">
            <a:spLocks noGrp="1"/>
          </p:cNvSpPr>
          <p:nvPr>
            <p:ph type="body" idx="1"/>
          </p:nvPr>
        </p:nvSpPr>
        <p:spPr>
          <a:xfrm>
            <a:off x="311700" y="2297375"/>
            <a:ext cx="8520600" cy="2271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2875500"/>
          </a:xfrm>
          <a:prstGeom prst="rect">
            <a:avLst/>
          </a:prstGeom>
        </p:spPr>
        <p:txBody>
          <a:bodyPr lIns="91425" tIns="91425" rIns="91425" bIns="91425" anchor="t" anchorCtr="0">
            <a:noAutofit/>
          </a:bodyPr>
          <a:lstStyle/>
          <a:p>
            <a:pPr lvl="0">
              <a:spcBef>
                <a:spcPts val="0"/>
              </a:spcBef>
              <a:buNone/>
            </a:pPr>
            <a:r>
              <a:rPr lang="en">
                <a:solidFill>
                  <a:srgbClr val="999999"/>
                </a:solidFill>
              </a:rPr>
              <a:t>ALEXA: “The last day to add or drop a class…</a:t>
            </a:r>
          </a:p>
          <a:p>
            <a:pPr lvl="0">
              <a:spcBef>
                <a:spcPts val="0"/>
              </a:spcBef>
              <a:buNone/>
            </a:pPr>
            <a:endParaRPr>
              <a:solidFill>
                <a:srgbClr val="999999"/>
              </a:solidFill>
            </a:endParaRPr>
          </a:p>
          <a:p>
            <a:pPr marL="457200" lvl="0" indent="-342900">
              <a:spcBef>
                <a:spcPts val="0"/>
              </a:spcBef>
              <a:buClr>
                <a:srgbClr val="999999"/>
              </a:buClr>
              <a:buSzPct val="100000"/>
              <a:buChar char="●"/>
            </a:pPr>
            <a:r>
              <a:rPr lang="en" sz="1800">
                <a:solidFill>
                  <a:srgbClr val="999999"/>
                </a:solidFill>
              </a:rPr>
              <a:t>was Tuesday, September 6 for this semester. Your next opportunity to petition to add or drop a course with a “W” is Monday, September 19, 2016.”</a:t>
            </a:r>
          </a:p>
          <a:p>
            <a:pPr lvl="0">
              <a:spcBef>
                <a:spcPts val="0"/>
              </a:spcBef>
              <a:buNone/>
            </a:pPr>
            <a:endParaRPr>
              <a:solidFill>
                <a:srgbClr val="999999"/>
              </a:solidFill>
            </a:endParaRPr>
          </a:p>
          <a:p>
            <a:pPr lvl="0">
              <a:spcBef>
                <a:spcPts val="0"/>
              </a:spcBef>
              <a:buNone/>
            </a:pPr>
            <a:r>
              <a:rPr lang="en">
                <a:solidFill>
                  <a:srgbClr val="999999"/>
                </a:solidFill>
              </a:rPr>
              <a:t>“Is this what you were looking for? Or should I try to find later dates?”</a:t>
            </a:r>
          </a:p>
          <a:p>
            <a:pPr lvl="0">
              <a:spcBef>
                <a:spcPts val="0"/>
              </a:spcBef>
              <a:buNone/>
            </a:pPr>
            <a:endParaRPr sz="1800">
              <a:solidFill>
                <a:srgbClr val="000000"/>
              </a:solidFill>
            </a:endParaRPr>
          </a:p>
        </p:txBody>
      </p:sp>
      <p:sp>
        <p:nvSpPr>
          <p:cNvPr id="117" name="Shape 117"/>
          <p:cNvSpPr txBox="1">
            <a:spLocks noGrp="1"/>
          </p:cNvSpPr>
          <p:nvPr>
            <p:ph type="body" idx="1"/>
          </p:nvPr>
        </p:nvSpPr>
        <p:spPr>
          <a:xfrm>
            <a:off x="311700" y="3506500"/>
            <a:ext cx="8520600" cy="979500"/>
          </a:xfrm>
          <a:prstGeom prst="rect">
            <a:avLst/>
          </a:prstGeom>
        </p:spPr>
        <p:txBody>
          <a:bodyPr lIns="91425" tIns="91425" rIns="91425" bIns="91425" anchor="t" anchorCtr="0">
            <a:noAutofit/>
          </a:bodyPr>
          <a:lstStyle/>
          <a:p>
            <a:pPr marL="457200" lvl="0" indent="-342900">
              <a:lnSpc>
                <a:spcPct val="100000"/>
              </a:lnSpc>
              <a:spcBef>
                <a:spcPts val="0"/>
              </a:spcBef>
              <a:spcAft>
                <a:spcPts val="0"/>
              </a:spcAft>
              <a:buClr>
                <a:schemeClr val="dk1"/>
              </a:buClr>
              <a:buSzPct val="100000"/>
              <a:buChar char="●"/>
            </a:pPr>
            <a:r>
              <a:rPr lang="en">
                <a:solidFill>
                  <a:schemeClr val="dk1"/>
                </a:solidFill>
              </a:rPr>
              <a:t>“YES”</a:t>
            </a:r>
          </a:p>
          <a:p>
            <a:pPr marL="457200" lvl="0" indent="-342900">
              <a:lnSpc>
                <a:spcPct val="100000"/>
              </a:lnSpc>
              <a:spcBef>
                <a:spcPts val="0"/>
              </a:spcBef>
              <a:spcAft>
                <a:spcPts val="0"/>
              </a:spcAft>
              <a:buClr>
                <a:schemeClr val="dk1"/>
              </a:buClr>
              <a:buSzPct val="100000"/>
              <a:buChar char="●"/>
            </a:pPr>
            <a:r>
              <a:rPr lang="en">
                <a:solidFill>
                  <a:schemeClr val="dk1"/>
                </a:solidFill>
              </a:rPr>
              <a:t>“NO”</a:t>
            </a:r>
          </a:p>
          <a:p>
            <a:pPr lvl="0">
              <a:spcBef>
                <a:spcPts val="0"/>
              </a:spcBef>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1350000"/>
          </a:xfrm>
          <a:prstGeom prst="rect">
            <a:avLst/>
          </a:prstGeom>
        </p:spPr>
        <p:txBody>
          <a:bodyPr lIns="91425" tIns="91425" rIns="91425" bIns="91425" anchor="t" anchorCtr="0">
            <a:noAutofit/>
          </a:bodyPr>
          <a:lstStyle/>
          <a:p>
            <a:pPr lvl="0">
              <a:spcBef>
                <a:spcPts val="0"/>
              </a:spcBef>
              <a:buNone/>
            </a:pPr>
            <a:r>
              <a:rPr lang="en">
                <a:solidFill>
                  <a:srgbClr val="999999"/>
                </a:solidFill>
              </a:rPr>
              <a:t>ALEXA: “The next registration date to keep in mind 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1098900"/>
          </a:xfrm>
          <a:prstGeom prst="rect">
            <a:avLst/>
          </a:prstGeom>
        </p:spPr>
        <p:txBody>
          <a:bodyPr lIns="91425" tIns="91425" rIns="91425" bIns="91425" anchor="t" anchorCtr="0">
            <a:noAutofit/>
          </a:bodyPr>
          <a:lstStyle/>
          <a:p>
            <a:pPr lvl="0" rtl="0">
              <a:spcBef>
                <a:spcPts val="0"/>
              </a:spcBef>
              <a:buNone/>
            </a:pPr>
            <a:r>
              <a:rPr lang="en">
                <a:solidFill>
                  <a:srgbClr val="999999"/>
                </a:solidFill>
              </a:rPr>
              <a:t>ALEXA: “What kind of financial deadlines are you searching for?”</a:t>
            </a:r>
          </a:p>
        </p:txBody>
      </p:sp>
      <p:sp>
        <p:nvSpPr>
          <p:cNvPr id="128" name="Shape 128"/>
          <p:cNvSpPr txBox="1">
            <a:spLocks noGrp="1"/>
          </p:cNvSpPr>
          <p:nvPr>
            <p:ph type="body" idx="1"/>
          </p:nvPr>
        </p:nvSpPr>
        <p:spPr>
          <a:xfrm>
            <a:off x="91125" y="1764300"/>
            <a:ext cx="8520600" cy="1614900"/>
          </a:xfrm>
          <a:prstGeom prst="rect">
            <a:avLst/>
          </a:prstGeom>
        </p:spPr>
        <p:txBody>
          <a:bodyPr lIns="91425" tIns="91425" rIns="91425" bIns="91425" anchor="t" anchorCtr="0">
            <a:noAutofit/>
          </a:bodyPr>
          <a:lstStyle/>
          <a:p>
            <a:pPr marL="457200" lvl="0" indent="-342900">
              <a:lnSpc>
                <a:spcPct val="100000"/>
              </a:lnSpc>
              <a:spcBef>
                <a:spcPts val="0"/>
              </a:spcBef>
              <a:spcAft>
                <a:spcPts val="0"/>
              </a:spcAft>
              <a:buClr>
                <a:schemeClr val="dk1"/>
              </a:buClr>
              <a:buSzPct val="100000"/>
              <a:buChar char="●"/>
            </a:pPr>
            <a:r>
              <a:rPr lang="en">
                <a:solidFill>
                  <a:schemeClr val="dk1"/>
                </a:solidFill>
              </a:rPr>
              <a:t>“</a:t>
            </a:r>
            <a:r>
              <a:rPr lang="en" u="sng">
                <a:solidFill>
                  <a:schemeClr val="dk1"/>
                </a:solidFill>
                <a:hlinkClick r:id="rId3"/>
              </a:rPr>
              <a:t>Fees</a:t>
            </a:r>
            <a:r>
              <a:rPr lang="en">
                <a:solidFill>
                  <a:schemeClr val="dk1"/>
                </a:solidFill>
              </a:rPr>
              <a:t>”</a:t>
            </a:r>
          </a:p>
          <a:p>
            <a:pPr marL="457200" lvl="0" indent="-342900">
              <a:lnSpc>
                <a:spcPct val="100000"/>
              </a:lnSpc>
              <a:spcBef>
                <a:spcPts val="0"/>
              </a:spcBef>
              <a:spcAft>
                <a:spcPts val="0"/>
              </a:spcAft>
              <a:buClr>
                <a:schemeClr val="dk1"/>
              </a:buClr>
              <a:buSzPct val="100000"/>
              <a:buChar char="●"/>
            </a:pPr>
            <a:r>
              <a:rPr lang="en">
                <a:solidFill>
                  <a:schemeClr val="dk1"/>
                </a:solidFill>
              </a:rPr>
              <a:t>“Financial aid deadlines”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2745300"/>
          </a:xfrm>
          <a:prstGeom prst="rect">
            <a:avLst/>
          </a:prstGeom>
        </p:spPr>
        <p:txBody>
          <a:bodyPr lIns="91425" tIns="91425" rIns="91425" bIns="91425" anchor="t" anchorCtr="0">
            <a:noAutofit/>
          </a:bodyPr>
          <a:lstStyle/>
          <a:p>
            <a:pPr lvl="0">
              <a:spcBef>
                <a:spcPts val="0"/>
              </a:spcBef>
              <a:buNone/>
            </a:pPr>
            <a:r>
              <a:rPr lang="en">
                <a:solidFill>
                  <a:srgbClr val="999999"/>
                </a:solidFill>
              </a:rPr>
              <a:t>ALEXA: “Fees were due January 1, 2016 for students who registered between November 14, 2016 - December 31, 2016.”</a:t>
            </a:r>
          </a:p>
          <a:p>
            <a:pPr lvl="0">
              <a:spcBef>
                <a:spcPts val="0"/>
              </a:spcBef>
              <a:buNone/>
            </a:pPr>
            <a:endParaRPr/>
          </a:p>
          <a:p>
            <a:pPr lvl="0" rtl="0">
              <a:spcBef>
                <a:spcPts val="0"/>
              </a:spcBef>
              <a:buNone/>
            </a:pPr>
            <a:r>
              <a:rPr lang="en">
                <a:solidFill>
                  <a:srgbClr val="999999"/>
                </a:solidFill>
              </a:rPr>
              <a:t>“Was this your registration time? Or did you have another appointment slot?”</a:t>
            </a:r>
          </a:p>
        </p:txBody>
      </p:sp>
      <p:sp>
        <p:nvSpPr>
          <p:cNvPr id="134" name="Shape 134"/>
          <p:cNvSpPr txBox="1">
            <a:spLocks noGrp="1"/>
          </p:cNvSpPr>
          <p:nvPr>
            <p:ph type="body" idx="1"/>
          </p:nvPr>
        </p:nvSpPr>
        <p:spPr>
          <a:xfrm>
            <a:off x="156625" y="3320550"/>
            <a:ext cx="8520600" cy="902100"/>
          </a:xfrm>
          <a:prstGeom prst="rect">
            <a:avLst/>
          </a:prstGeom>
        </p:spPr>
        <p:txBody>
          <a:bodyPr lIns="91425" tIns="91425" rIns="91425" bIns="91425" anchor="t" anchorCtr="0">
            <a:noAutofit/>
          </a:bodyPr>
          <a:lstStyle/>
          <a:p>
            <a:pPr marL="457200" lvl="0" indent="-342900">
              <a:lnSpc>
                <a:spcPct val="100000"/>
              </a:lnSpc>
              <a:spcBef>
                <a:spcPts val="0"/>
              </a:spcBef>
              <a:spcAft>
                <a:spcPts val="0"/>
              </a:spcAft>
              <a:buClr>
                <a:schemeClr val="dk1"/>
              </a:buClr>
              <a:buSzPct val="100000"/>
              <a:buChar char="●"/>
            </a:pPr>
            <a:r>
              <a:rPr lang="en">
                <a:solidFill>
                  <a:schemeClr val="dk1"/>
                </a:solidFill>
              </a:rPr>
              <a:t>“YES”</a:t>
            </a:r>
          </a:p>
          <a:p>
            <a:pPr marL="457200" lvl="0" indent="-342900">
              <a:lnSpc>
                <a:spcPct val="100000"/>
              </a:lnSpc>
              <a:spcBef>
                <a:spcPts val="0"/>
              </a:spcBef>
              <a:spcAft>
                <a:spcPts val="0"/>
              </a:spcAft>
              <a:buClr>
                <a:schemeClr val="dk1"/>
              </a:buClr>
              <a:buSzPct val="100000"/>
              <a:buChar char="●"/>
            </a:pPr>
            <a:r>
              <a:rPr lang="en" u="sng">
                <a:solidFill>
                  <a:schemeClr val="dk1"/>
                </a:solidFill>
                <a:hlinkClick r:id="rId3"/>
              </a:rPr>
              <a:t>“NO, I had another appointment slot.”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“What was your registration appointment slot?”</a:t>
            </a:r>
          </a:p>
          <a:p>
            <a:pPr lvl="0">
              <a:spcBef>
                <a:spcPts val="0"/>
              </a:spcBef>
              <a:buNone/>
            </a:pPr>
            <a:endParaRPr/>
          </a:p>
          <a:p>
            <a:pPr marL="457200" lvl="0" indent="-228600">
              <a:spcBef>
                <a:spcPts val="0"/>
              </a:spcBef>
              <a:buChar char="●"/>
            </a:pPr>
            <a:r>
              <a:rPr lang="en"/>
              <a:t>“June 1, 2016”</a:t>
            </a:r>
          </a:p>
          <a:p>
            <a:pPr lvl="0">
              <a:spcBef>
                <a:spcPts val="0"/>
              </a:spcBef>
              <a:buNone/>
            </a:pPr>
            <a:endParaRPr/>
          </a:p>
          <a:p>
            <a:pPr lvl="0">
              <a:spcBef>
                <a:spcPts val="0"/>
              </a:spcBef>
              <a:buNone/>
            </a:pPr>
            <a:r>
              <a:rPr lang="en">
                <a:solidFill>
                  <a:srgbClr val="999999"/>
                </a:solidFill>
              </a:rPr>
              <a:t>“Your fees were due August 12, 2016.”</a:t>
            </a:r>
          </a:p>
        </p:txBody>
      </p:sp>
      <p:sp>
        <p:nvSpPr>
          <p:cNvPr id="140" name="Shape 140"/>
          <p:cNvSpPr txBox="1">
            <a:spLocks noGrp="1"/>
          </p:cNvSpPr>
          <p:nvPr>
            <p:ph type="body" idx="1"/>
          </p:nvPr>
        </p:nvSpPr>
        <p:spPr>
          <a:xfrm>
            <a:off x="311700" y="3422800"/>
            <a:ext cx="8520600" cy="1530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“Do you have a specific sport in mind?”</a:t>
            </a:r>
          </a:p>
        </p:txBody>
      </p:sp>
      <p:sp>
        <p:nvSpPr>
          <p:cNvPr id="146" name="Shape 14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a:t>
            </a:r>
            <a:r>
              <a:rPr lang="en" u="sng">
                <a:solidFill>
                  <a:srgbClr val="000000"/>
                </a:solidFill>
                <a:hlinkClick r:id="rId3"/>
              </a:rPr>
              <a:t>YES</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4"/>
              </a:rPr>
              <a:t>NO</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5"/>
              </a:rPr>
              <a:t>Volleyball</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6"/>
              </a:rPr>
              <a:t>Soccer</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7"/>
              </a:rPr>
              <a:t>Cross Country</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8"/>
              </a:rPr>
              <a:t>Golf</a:t>
            </a:r>
            <a:r>
              <a:rPr lang="en">
                <a:solidFill>
                  <a:srgbClr val="000000"/>
                </a:solidFill>
              </a:rPr>
              <a:t>”</a:t>
            </a:r>
          </a:p>
        </p:txBody>
      </p:sp>
      <p:sp>
        <p:nvSpPr>
          <p:cNvPr id="147" name="Shape 147"/>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9"/>
              </a:rPr>
              <a:t>BACK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“Which sport did you have in mind?”</a:t>
            </a:r>
          </a:p>
        </p:txBody>
      </p:sp>
      <p:sp>
        <p:nvSpPr>
          <p:cNvPr id="153" name="Shape 1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a:t>
            </a:r>
            <a:r>
              <a:rPr lang="en" u="sng">
                <a:solidFill>
                  <a:srgbClr val="000000"/>
                </a:solidFill>
                <a:hlinkClick r:id="rId3"/>
              </a:rPr>
              <a:t>Volleyball</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4"/>
              </a:rPr>
              <a:t>Soccer</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5"/>
              </a:rPr>
              <a:t>Cross Country</a:t>
            </a:r>
            <a:r>
              <a:rPr lang="en">
                <a:solidFill>
                  <a:srgbClr val="000000"/>
                </a:solidFill>
              </a:rPr>
              <a:t>”</a:t>
            </a:r>
          </a:p>
          <a:p>
            <a:pPr marL="457200" lvl="0" indent="-228600">
              <a:spcBef>
                <a:spcPts val="0"/>
              </a:spcBef>
              <a:buClr>
                <a:srgbClr val="000000"/>
              </a:buClr>
            </a:pPr>
            <a:r>
              <a:rPr lang="en">
                <a:solidFill>
                  <a:srgbClr val="000000"/>
                </a:solidFill>
              </a:rPr>
              <a:t>“</a:t>
            </a:r>
            <a:r>
              <a:rPr lang="en" u="sng">
                <a:solidFill>
                  <a:srgbClr val="000000"/>
                </a:solidFill>
                <a:hlinkClick r:id="rId6"/>
              </a:rPr>
              <a:t>Golf</a:t>
            </a:r>
            <a:r>
              <a:rPr lang="en">
                <a:solidFill>
                  <a:srgbClr val="000000"/>
                </a:solidFill>
              </a:rPr>
              <a:t>”</a:t>
            </a:r>
          </a:p>
        </p:txBody>
      </p:sp>
      <p:sp>
        <p:nvSpPr>
          <p:cNvPr id="154" name="Shape 154"/>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7"/>
              </a:rPr>
              <a:t>BACK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999999"/>
                </a:solidFill>
              </a:rPr>
              <a:t>ALEXA:</a:t>
            </a:r>
          </a:p>
        </p:txBody>
      </p:sp>
      <p:sp>
        <p:nvSpPr>
          <p:cNvPr id="160" name="Shape 16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999999"/>
              </a:buClr>
            </a:pPr>
            <a:r>
              <a:rPr lang="en">
                <a:solidFill>
                  <a:srgbClr val="999999"/>
                </a:solidFill>
              </a:rPr>
              <a:t>“There are no Volleyball games scheduled today (tomorrow, etc.), but the upcoming games are...”</a:t>
            </a:r>
          </a:p>
          <a:p>
            <a:pPr marL="457200" lvl="0" indent="-228600" rtl="0">
              <a:spcBef>
                <a:spcPts val="0"/>
              </a:spcBef>
              <a:buClr>
                <a:srgbClr val="999999"/>
              </a:buClr>
            </a:pPr>
            <a:r>
              <a:rPr lang="en">
                <a:solidFill>
                  <a:srgbClr val="999999"/>
                </a:solidFill>
              </a:rPr>
              <a:t>“Saturday, September 17th at San Francisco State at 7:00pm”</a:t>
            </a:r>
          </a:p>
          <a:p>
            <a:pPr marL="457200" lvl="0" indent="-228600" rtl="0">
              <a:spcBef>
                <a:spcPts val="0"/>
              </a:spcBef>
              <a:buClr>
                <a:srgbClr val="999999"/>
              </a:buClr>
            </a:pPr>
            <a:r>
              <a:rPr lang="en">
                <a:solidFill>
                  <a:srgbClr val="999999"/>
                </a:solidFill>
              </a:rPr>
              <a:t>“Friday, September 23rd at Cal State East Bay at 7:00pm”</a:t>
            </a:r>
          </a:p>
          <a:p>
            <a:pPr marL="457200" lvl="0" indent="-228600" rtl="0">
              <a:spcBef>
                <a:spcPts val="0"/>
              </a:spcBef>
              <a:buClr>
                <a:srgbClr val="999999"/>
              </a:buClr>
            </a:pPr>
            <a:r>
              <a:rPr lang="en">
                <a:solidFill>
                  <a:srgbClr val="999999"/>
                </a:solidFill>
              </a:rPr>
              <a:t>“Saturday, September 24th at Cal State Monterey Bay at 7:00pm”</a:t>
            </a:r>
          </a:p>
          <a:p>
            <a:pPr marL="457200" lvl="0" indent="-228600" rtl="0">
              <a:spcBef>
                <a:spcPts val="0"/>
              </a:spcBef>
              <a:buClr>
                <a:srgbClr val="999999"/>
              </a:buClr>
            </a:pPr>
            <a:r>
              <a:rPr lang="en">
                <a:solidFill>
                  <a:srgbClr val="999999"/>
                </a:solidFill>
              </a:rPr>
              <a:t>“Do you want me to continue…?”</a:t>
            </a:r>
          </a:p>
          <a:p>
            <a:pPr lvl="0" rtl="0">
              <a:spcBef>
                <a:spcPts val="0"/>
              </a:spcBef>
              <a:buNone/>
            </a:pPr>
            <a:endParaRPr sz="600">
              <a:solidFill>
                <a:srgbClr val="999999"/>
              </a:solidFill>
            </a:endParaRPr>
          </a:p>
          <a:p>
            <a:pPr marL="457200" lvl="0" indent="-228600" rtl="0">
              <a:spcBef>
                <a:spcPts val="0"/>
              </a:spcBef>
              <a:buClr>
                <a:srgbClr val="000000"/>
              </a:buClr>
            </a:pPr>
            <a:r>
              <a:rPr lang="en">
                <a:solidFill>
                  <a:srgbClr val="000000"/>
                </a:solidFill>
              </a:rPr>
              <a:t>“YES”</a:t>
            </a:r>
          </a:p>
          <a:p>
            <a:pPr marL="457200" lvl="0" indent="-228600" rtl="0">
              <a:spcBef>
                <a:spcPts val="0"/>
              </a:spcBef>
              <a:buClr>
                <a:srgbClr val="000000"/>
              </a:buClr>
            </a:pPr>
            <a:r>
              <a:rPr lang="en">
                <a:solidFill>
                  <a:srgbClr val="000000"/>
                </a:solidFill>
              </a:rPr>
              <a:t>“NO”</a:t>
            </a:r>
          </a:p>
        </p:txBody>
      </p:sp>
      <p:sp>
        <p:nvSpPr>
          <p:cNvPr id="161" name="Shape 161"/>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3"/>
              </a:rPr>
              <a:t>BACK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999999"/>
                </a:solidFill>
              </a:rPr>
              <a:t>ALEXA:</a:t>
            </a:r>
          </a:p>
        </p:txBody>
      </p:sp>
      <p:sp>
        <p:nvSpPr>
          <p:cNvPr id="167" name="Shape 167"/>
          <p:cNvSpPr txBox="1">
            <a:spLocks noGrp="1"/>
          </p:cNvSpPr>
          <p:nvPr>
            <p:ph type="body" idx="1"/>
          </p:nvPr>
        </p:nvSpPr>
        <p:spPr>
          <a:xfrm>
            <a:off x="311700" y="1152475"/>
            <a:ext cx="8520600" cy="2921400"/>
          </a:xfrm>
          <a:prstGeom prst="rect">
            <a:avLst/>
          </a:prstGeom>
        </p:spPr>
        <p:txBody>
          <a:bodyPr lIns="91425" tIns="91425" rIns="91425" bIns="91425" anchor="t" anchorCtr="0">
            <a:noAutofit/>
          </a:bodyPr>
          <a:lstStyle/>
          <a:p>
            <a:pPr marL="457200" lvl="0" indent="-336550" rtl="0">
              <a:spcBef>
                <a:spcPts val="0"/>
              </a:spcBef>
              <a:buClr>
                <a:srgbClr val="999999"/>
              </a:buClr>
              <a:buSzPct val="100000"/>
            </a:pPr>
            <a:r>
              <a:rPr lang="en" sz="1700">
                <a:solidFill>
                  <a:srgbClr val="999999"/>
                </a:solidFill>
              </a:rPr>
              <a:t>“There are no Soccer games scheduled today (tomorrow, etc), but the upcoming games are...”</a:t>
            </a:r>
          </a:p>
          <a:p>
            <a:pPr marL="457200" lvl="0" indent="-336550" rtl="0">
              <a:spcBef>
                <a:spcPts val="0"/>
              </a:spcBef>
              <a:buClr>
                <a:srgbClr val="999999"/>
              </a:buClr>
              <a:buSzPct val="100000"/>
            </a:pPr>
            <a:r>
              <a:rPr lang="en" sz="1700">
                <a:solidFill>
                  <a:srgbClr val="999999"/>
                </a:solidFill>
              </a:rPr>
              <a:t>“Friday, September 16th against Cal Poly Pomona. Women at 12:30pm and Men at 3:00pm”</a:t>
            </a:r>
          </a:p>
          <a:p>
            <a:pPr marL="457200" lvl="0" indent="-336550" rtl="0">
              <a:spcBef>
                <a:spcPts val="0"/>
              </a:spcBef>
              <a:buClr>
                <a:srgbClr val="999999"/>
              </a:buClr>
              <a:buSzPct val="100000"/>
            </a:pPr>
            <a:r>
              <a:rPr lang="en" sz="1700">
                <a:solidFill>
                  <a:srgbClr val="999999"/>
                </a:solidFill>
              </a:rPr>
              <a:t>“Sunday, September 18th against Cal State San Bernardino.  Women at 11:30am and Men at 2:00pm”</a:t>
            </a:r>
          </a:p>
          <a:p>
            <a:pPr marL="457200" lvl="0" indent="-336550" rtl="0">
              <a:spcBef>
                <a:spcPts val="0"/>
              </a:spcBef>
              <a:buClr>
                <a:srgbClr val="999999"/>
              </a:buClr>
              <a:buSzPct val="100000"/>
            </a:pPr>
            <a:r>
              <a:rPr lang="en" sz="1700">
                <a:solidFill>
                  <a:srgbClr val="999999"/>
                </a:solidFill>
              </a:rPr>
              <a:t>“Friday, September 23rd at Cal State East Bay.  Women at 4:30pm and Men at 7:00pm”</a:t>
            </a:r>
          </a:p>
          <a:p>
            <a:pPr marL="457200" lvl="0" indent="-336550" rtl="0">
              <a:spcBef>
                <a:spcPts val="0"/>
              </a:spcBef>
              <a:buClr>
                <a:srgbClr val="999999"/>
              </a:buClr>
              <a:buSzPct val="100000"/>
            </a:pPr>
            <a:r>
              <a:rPr lang="en" sz="1700">
                <a:solidFill>
                  <a:srgbClr val="999999"/>
                </a:solidFill>
              </a:rPr>
              <a:t>“Do you want me to continue…?”</a:t>
            </a:r>
          </a:p>
          <a:p>
            <a:pPr lvl="0" rtl="0">
              <a:spcBef>
                <a:spcPts val="0"/>
              </a:spcBef>
              <a:buNone/>
            </a:pPr>
            <a:endParaRPr sz="600">
              <a:solidFill>
                <a:srgbClr val="999999"/>
              </a:solidFill>
            </a:endParaRPr>
          </a:p>
          <a:p>
            <a:pPr marL="457200" lvl="0" indent="-336550" rtl="0">
              <a:spcBef>
                <a:spcPts val="0"/>
              </a:spcBef>
              <a:buClr>
                <a:srgbClr val="000000"/>
              </a:buClr>
              <a:buSzPct val="100000"/>
            </a:pPr>
            <a:r>
              <a:rPr lang="en" sz="1700">
                <a:solidFill>
                  <a:srgbClr val="000000"/>
                </a:solidFill>
              </a:rPr>
              <a:t>“YES”</a:t>
            </a:r>
          </a:p>
          <a:p>
            <a:pPr marL="457200" lvl="0" indent="-336550" rtl="0">
              <a:spcBef>
                <a:spcPts val="0"/>
              </a:spcBef>
              <a:buClr>
                <a:srgbClr val="000000"/>
              </a:buClr>
              <a:buSzPct val="100000"/>
            </a:pPr>
            <a:r>
              <a:rPr lang="en" sz="1700">
                <a:solidFill>
                  <a:srgbClr val="000000"/>
                </a:solidFill>
              </a:rPr>
              <a:t>“NO”</a:t>
            </a:r>
          </a:p>
        </p:txBody>
      </p:sp>
      <p:sp>
        <p:nvSpPr>
          <p:cNvPr id="168" name="Shape 168"/>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3"/>
              </a:rPr>
              <a:t>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000000"/>
                </a:solidFill>
              </a:rPr>
              <a:t>“ALEXA, ask </a:t>
            </a:r>
            <a:r>
              <a:rPr lang="en">
                <a:solidFill>
                  <a:srgbClr val="1155CC"/>
                </a:solidFill>
              </a:rPr>
              <a:t>My SSU Calendar</a:t>
            </a:r>
            <a:r>
              <a:rPr lang="en">
                <a:solidFill>
                  <a:srgbClr val="000000"/>
                </a:solidFill>
              </a:rPr>
              <a:t>…”</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a:t>
            </a:r>
            <a:r>
              <a:rPr lang="en" u="sng">
                <a:solidFill>
                  <a:srgbClr val="000000"/>
                </a:solidFill>
                <a:hlinkClick r:id="rId3"/>
              </a:rPr>
              <a:t>What’s happening </a:t>
            </a:r>
            <a:r>
              <a:rPr lang="en" u="sng">
                <a:solidFill>
                  <a:srgbClr val="4A86E8"/>
                </a:solidFill>
                <a:hlinkClick r:id="rId3"/>
              </a:rPr>
              <a:t>today</a:t>
            </a:r>
            <a:r>
              <a:rPr lang="en" u="sng">
                <a:solidFill>
                  <a:srgbClr val="000000"/>
                </a:solidFill>
                <a:hlinkClick r:id="rId3"/>
              </a:rPr>
              <a:t>?</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3"/>
              </a:rPr>
              <a:t>What’s going on </a:t>
            </a:r>
            <a:r>
              <a:rPr lang="en" u="sng">
                <a:solidFill>
                  <a:srgbClr val="4A86E8"/>
                </a:solidFill>
                <a:hlinkClick r:id="rId3"/>
              </a:rPr>
              <a:t>tomorrow</a:t>
            </a:r>
            <a:r>
              <a:rPr lang="en" u="sng">
                <a:solidFill>
                  <a:srgbClr val="000000"/>
                </a:solidFill>
                <a:hlinkClick r:id="rId3"/>
              </a:rPr>
              <a:t>?</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3"/>
              </a:rPr>
              <a:t>What events are happening </a:t>
            </a:r>
            <a:r>
              <a:rPr lang="en" u="sng">
                <a:solidFill>
                  <a:srgbClr val="4A86E8"/>
                </a:solidFill>
                <a:hlinkClick r:id="rId3"/>
              </a:rPr>
              <a:t>Thursday, September 15th</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3"/>
              </a:rPr>
              <a:t>What activities are going on </a:t>
            </a:r>
            <a:r>
              <a:rPr lang="en" u="sng">
                <a:solidFill>
                  <a:srgbClr val="4A86E8"/>
                </a:solidFill>
                <a:hlinkClick r:id="rId3"/>
              </a:rPr>
              <a:t>(today, tomorrow, etc.)</a:t>
            </a:r>
            <a:r>
              <a:rPr lang="en">
                <a:solidFill>
                  <a:srgbClr val="000000"/>
                </a:solidFill>
              </a:rPr>
              <a:t>?”</a:t>
            </a:r>
          </a:p>
          <a:p>
            <a:pPr marL="457200" lvl="0" indent="-228600" rtl="0">
              <a:spcBef>
                <a:spcPts val="0"/>
              </a:spcBef>
              <a:buClr>
                <a:srgbClr val="000000"/>
              </a:buClr>
            </a:pPr>
            <a:r>
              <a:rPr lang="en">
                <a:solidFill>
                  <a:srgbClr val="000000"/>
                </a:solidFill>
              </a:rPr>
              <a:t>“What can I do in my spare time?”</a:t>
            </a:r>
          </a:p>
          <a:p>
            <a:pPr marL="457200" lvl="0" indent="-228600" rtl="0">
              <a:spcBef>
                <a:spcPts val="0"/>
              </a:spcBef>
              <a:buClr>
                <a:srgbClr val="000000"/>
              </a:buClr>
            </a:pPr>
            <a:r>
              <a:rPr lang="en">
                <a:solidFill>
                  <a:srgbClr val="000000"/>
                </a:solidFill>
              </a:rPr>
              <a:t>“</a:t>
            </a:r>
            <a:r>
              <a:rPr lang="en" u="sng">
                <a:solidFill>
                  <a:srgbClr val="000000"/>
                </a:solidFill>
                <a:hlinkClick r:id="rId3"/>
              </a:rPr>
              <a:t>Is there anything I should know?</a:t>
            </a:r>
            <a:r>
              <a:rPr lang="en">
                <a:solidFill>
                  <a:srgbClr val="000000"/>
                </a:solidFill>
              </a:rPr>
              <a:t>”</a:t>
            </a:r>
          </a:p>
          <a:p>
            <a:pPr marL="457200" lvl="0" indent="-228600" rtl="0">
              <a:spcBef>
                <a:spcPts val="0"/>
              </a:spcBef>
              <a:buClr>
                <a:srgbClr val="000000"/>
              </a:buClr>
            </a:pPr>
            <a:r>
              <a:rPr lang="en">
                <a:solidFill>
                  <a:srgbClr val="000000"/>
                </a:solidFill>
              </a:rPr>
              <a:t>“</a:t>
            </a:r>
            <a:r>
              <a:rPr lang="en" u="sng">
                <a:solidFill>
                  <a:srgbClr val="000000"/>
                </a:solidFill>
                <a:hlinkClick r:id="rId4"/>
              </a:rPr>
              <a:t>Are there any important dates coming up</a:t>
            </a:r>
            <a:r>
              <a:rPr lang="en">
                <a:solidFill>
                  <a:srgbClr val="000000"/>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999999"/>
                </a:solidFill>
              </a:rPr>
              <a:t>ALEXA:</a:t>
            </a:r>
          </a:p>
        </p:txBody>
      </p:sp>
      <p:sp>
        <p:nvSpPr>
          <p:cNvPr id="174" name="Shape 1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999999"/>
              </a:buClr>
            </a:pPr>
            <a:r>
              <a:rPr lang="en">
                <a:solidFill>
                  <a:srgbClr val="999999"/>
                </a:solidFill>
              </a:rPr>
              <a:t>“There are no Cross Country meets scheduled today (tomorrow, etc), but the upcoming meets are...”</a:t>
            </a:r>
          </a:p>
          <a:p>
            <a:pPr marL="457200" lvl="0" indent="-228600" rtl="0">
              <a:spcBef>
                <a:spcPts val="0"/>
              </a:spcBef>
              <a:buClr>
                <a:srgbClr val="999999"/>
              </a:buClr>
            </a:pPr>
            <a:r>
              <a:rPr lang="en">
                <a:solidFill>
                  <a:srgbClr val="999999"/>
                </a:solidFill>
              </a:rPr>
              <a:t>“Saturday, September 17th at Cal State Monterey Bay”</a:t>
            </a:r>
          </a:p>
          <a:p>
            <a:pPr marL="457200" lvl="0" indent="-228600" rtl="0">
              <a:spcBef>
                <a:spcPts val="0"/>
              </a:spcBef>
              <a:buClr>
                <a:srgbClr val="999999"/>
              </a:buClr>
            </a:pPr>
            <a:r>
              <a:rPr lang="en">
                <a:solidFill>
                  <a:srgbClr val="999999"/>
                </a:solidFill>
              </a:rPr>
              <a:t>“Saturday, October 1st at Sonoma State at 9:00am”</a:t>
            </a:r>
          </a:p>
          <a:p>
            <a:pPr marL="457200" lvl="0" indent="-228600" rtl="0">
              <a:spcBef>
                <a:spcPts val="0"/>
              </a:spcBef>
              <a:buClr>
                <a:srgbClr val="999999"/>
              </a:buClr>
            </a:pPr>
            <a:r>
              <a:rPr lang="en">
                <a:solidFill>
                  <a:srgbClr val="999999"/>
                </a:solidFill>
              </a:rPr>
              <a:t>“Friday, October 7th at San Francisco State”</a:t>
            </a:r>
          </a:p>
          <a:p>
            <a:pPr marL="457200" lvl="0" indent="-228600" rtl="0">
              <a:spcBef>
                <a:spcPts val="0"/>
              </a:spcBef>
              <a:buClr>
                <a:srgbClr val="999999"/>
              </a:buClr>
            </a:pPr>
            <a:r>
              <a:rPr lang="en">
                <a:solidFill>
                  <a:srgbClr val="999999"/>
                </a:solidFill>
              </a:rPr>
              <a:t>“Do you want me to continue…?”</a:t>
            </a:r>
          </a:p>
          <a:p>
            <a:pPr lvl="0" rtl="0">
              <a:spcBef>
                <a:spcPts val="0"/>
              </a:spcBef>
              <a:buNone/>
            </a:pPr>
            <a:endParaRPr sz="600">
              <a:solidFill>
                <a:srgbClr val="999999"/>
              </a:solidFill>
            </a:endParaRPr>
          </a:p>
          <a:p>
            <a:pPr marL="457200" lvl="0" indent="-228600" rtl="0">
              <a:spcBef>
                <a:spcPts val="0"/>
              </a:spcBef>
              <a:buClr>
                <a:srgbClr val="000000"/>
              </a:buClr>
            </a:pPr>
            <a:r>
              <a:rPr lang="en">
                <a:solidFill>
                  <a:srgbClr val="000000"/>
                </a:solidFill>
              </a:rPr>
              <a:t>“YES”</a:t>
            </a:r>
          </a:p>
          <a:p>
            <a:pPr marL="457200" lvl="0" indent="-228600" rtl="0">
              <a:spcBef>
                <a:spcPts val="0"/>
              </a:spcBef>
              <a:buClr>
                <a:srgbClr val="000000"/>
              </a:buClr>
            </a:pPr>
            <a:r>
              <a:rPr lang="en">
                <a:solidFill>
                  <a:srgbClr val="000000"/>
                </a:solidFill>
              </a:rPr>
              <a:t>“NO”</a:t>
            </a:r>
          </a:p>
        </p:txBody>
      </p:sp>
      <p:sp>
        <p:nvSpPr>
          <p:cNvPr id="175" name="Shape 175"/>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3"/>
              </a:rPr>
              <a:t>BACK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solidFill>
                  <a:srgbClr val="999999"/>
                </a:solidFill>
              </a:rPr>
              <a:t>ALEXA:</a:t>
            </a:r>
          </a:p>
        </p:txBody>
      </p:sp>
      <p:sp>
        <p:nvSpPr>
          <p:cNvPr id="181" name="Shape 18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999999"/>
              </a:buClr>
            </a:pPr>
            <a:r>
              <a:rPr lang="en">
                <a:solidFill>
                  <a:srgbClr val="999999"/>
                </a:solidFill>
              </a:rPr>
              <a:t>“There are no Golf matches scheduled today (tomorrow, etc), but the upcoming matches are...”</a:t>
            </a:r>
          </a:p>
          <a:p>
            <a:pPr marL="457200" lvl="0" indent="-228600" rtl="0">
              <a:spcBef>
                <a:spcPts val="0"/>
              </a:spcBef>
              <a:buClr>
                <a:srgbClr val="999999"/>
              </a:buClr>
            </a:pPr>
            <a:r>
              <a:rPr lang="en">
                <a:solidFill>
                  <a:srgbClr val="999999"/>
                </a:solidFill>
              </a:rPr>
              <a:t>“Monday, October 3rd and Tuesday, October 4th at Dixie State”</a:t>
            </a:r>
          </a:p>
          <a:p>
            <a:pPr marL="457200" lvl="0" indent="-228600" rtl="0">
              <a:spcBef>
                <a:spcPts val="0"/>
              </a:spcBef>
              <a:buClr>
                <a:srgbClr val="999999"/>
              </a:buClr>
            </a:pPr>
            <a:r>
              <a:rPr lang="en">
                <a:solidFill>
                  <a:srgbClr val="999999"/>
                </a:solidFill>
              </a:rPr>
              <a:t>“Monday, October 17th and Tuesday, October 18th at Sonoma State”</a:t>
            </a:r>
          </a:p>
          <a:p>
            <a:pPr marL="457200" lvl="0" indent="-228600" rtl="0">
              <a:spcBef>
                <a:spcPts val="0"/>
              </a:spcBef>
              <a:buClr>
                <a:srgbClr val="999999"/>
              </a:buClr>
            </a:pPr>
            <a:r>
              <a:rPr lang="en">
                <a:solidFill>
                  <a:srgbClr val="999999"/>
                </a:solidFill>
              </a:rPr>
              <a:t>“Monday, October 24th at Tuesday, October 25th at CSU San Marcos”</a:t>
            </a:r>
          </a:p>
          <a:p>
            <a:pPr marL="457200" lvl="0" indent="-228600" rtl="0">
              <a:spcBef>
                <a:spcPts val="0"/>
              </a:spcBef>
              <a:buClr>
                <a:srgbClr val="999999"/>
              </a:buClr>
            </a:pPr>
            <a:r>
              <a:rPr lang="en">
                <a:solidFill>
                  <a:srgbClr val="999999"/>
                </a:solidFill>
              </a:rPr>
              <a:t>“Do you want me to continue…?”</a:t>
            </a:r>
          </a:p>
          <a:p>
            <a:pPr lvl="0" rtl="0">
              <a:spcBef>
                <a:spcPts val="0"/>
              </a:spcBef>
              <a:buNone/>
            </a:pPr>
            <a:endParaRPr sz="600">
              <a:solidFill>
                <a:srgbClr val="999999"/>
              </a:solidFill>
            </a:endParaRPr>
          </a:p>
          <a:p>
            <a:pPr marL="457200" lvl="0" indent="-228600" rtl="0">
              <a:spcBef>
                <a:spcPts val="0"/>
              </a:spcBef>
              <a:buClr>
                <a:srgbClr val="000000"/>
              </a:buClr>
            </a:pPr>
            <a:r>
              <a:rPr lang="en">
                <a:solidFill>
                  <a:srgbClr val="000000"/>
                </a:solidFill>
              </a:rPr>
              <a:t>“YES”</a:t>
            </a:r>
          </a:p>
          <a:p>
            <a:pPr marL="457200" lvl="0" indent="-228600" rtl="0">
              <a:spcBef>
                <a:spcPts val="0"/>
              </a:spcBef>
              <a:buClr>
                <a:srgbClr val="000000"/>
              </a:buClr>
            </a:pPr>
            <a:r>
              <a:rPr lang="en">
                <a:solidFill>
                  <a:srgbClr val="000000"/>
                </a:solidFill>
              </a:rPr>
              <a:t>“NO”</a:t>
            </a:r>
          </a:p>
        </p:txBody>
      </p:sp>
      <p:sp>
        <p:nvSpPr>
          <p:cNvPr id="182" name="Shape 182"/>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3"/>
              </a:rPr>
              <a:t>BACK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a:t>
            </a:r>
          </a:p>
        </p:txBody>
      </p:sp>
      <p:sp>
        <p:nvSpPr>
          <p:cNvPr id="188" name="Shape 1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999999"/>
              </a:buClr>
            </a:pPr>
            <a:r>
              <a:rPr lang="en">
                <a:solidFill>
                  <a:srgbClr val="999999"/>
                </a:solidFill>
              </a:rPr>
              <a:t>“There are no sporting events today (tomorrow, etc), but the upcoming games are…”</a:t>
            </a:r>
          </a:p>
          <a:p>
            <a:pPr marL="457200" lvl="0" indent="-228600" rtl="0">
              <a:spcBef>
                <a:spcPts val="0"/>
              </a:spcBef>
              <a:buClr>
                <a:srgbClr val="999999"/>
              </a:buClr>
            </a:pPr>
            <a:r>
              <a:rPr lang="en">
                <a:solidFill>
                  <a:srgbClr val="999999"/>
                </a:solidFill>
              </a:rPr>
              <a:t>“Soccer Game on Friday, September 16th against Cal Poly Pomona. Women at 12:30pm and Men at 3:00pm”</a:t>
            </a:r>
          </a:p>
          <a:p>
            <a:pPr marL="457200" lvl="0" indent="-228600" rtl="0">
              <a:spcBef>
                <a:spcPts val="0"/>
              </a:spcBef>
              <a:buClr>
                <a:srgbClr val="999999"/>
              </a:buClr>
            </a:pPr>
            <a:r>
              <a:rPr lang="en">
                <a:solidFill>
                  <a:srgbClr val="999999"/>
                </a:solidFill>
              </a:rPr>
              <a:t>“Volleyball Game on Saturday, September 17th at San Francisco State at 7:00pm”</a:t>
            </a:r>
          </a:p>
          <a:p>
            <a:pPr marL="457200" lvl="0" indent="-228600" rtl="0">
              <a:spcBef>
                <a:spcPts val="0"/>
              </a:spcBef>
              <a:buClr>
                <a:srgbClr val="999999"/>
              </a:buClr>
            </a:pPr>
            <a:r>
              <a:rPr lang="en">
                <a:solidFill>
                  <a:srgbClr val="999999"/>
                </a:solidFill>
              </a:rPr>
              <a:t>“Cross Country Meet on Saturday, September 17th at Cal State Monterey Bay”</a:t>
            </a:r>
          </a:p>
          <a:p>
            <a:pPr marL="457200" lvl="0" indent="-228600" rtl="0">
              <a:spcBef>
                <a:spcPts val="0"/>
              </a:spcBef>
              <a:buClr>
                <a:srgbClr val="999999"/>
              </a:buClr>
            </a:pPr>
            <a:r>
              <a:rPr lang="en">
                <a:solidFill>
                  <a:srgbClr val="999999"/>
                </a:solidFill>
              </a:rPr>
              <a:t>“Do you want me to continue…?”</a:t>
            </a:r>
          </a:p>
          <a:p>
            <a:pPr lvl="0" rtl="0">
              <a:spcBef>
                <a:spcPts val="0"/>
              </a:spcBef>
              <a:buNone/>
            </a:pPr>
            <a:endParaRPr sz="600">
              <a:solidFill>
                <a:srgbClr val="999999"/>
              </a:solidFill>
            </a:endParaRPr>
          </a:p>
          <a:p>
            <a:pPr marL="457200" lvl="0" indent="-228600" rtl="0">
              <a:spcBef>
                <a:spcPts val="0"/>
              </a:spcBef>
              <a:buClr>
                <a:srgbClr val="000000"/>
              </a:buClr>
            </a:pPr>
            <a:r>
              <a:rPr lang="en">
                <a:solidFill>
                  <a:srgbClr val="000000"/>
                </a:solidFill>
              </a:rPr>
              <a:t>“YES”</a:t>
            </a:r>
          </a:p>
          <a:p>
            <a:pPr marL="457200" lvl="0" indent="-228600">
              <a:spcBef>
                <a:spcPts val="0"/>
              </a:spcBef>
              <a:buClr>
                <a:srgbClr val="000000"/>
              </a:buClr>
            </a:pPr>
            <a:r>
              <a:rPr lang="en">
                <a:solidFill>
                  <a:srgbClr val="000000"/>
                </a:solidFill>
              </a:rPr>
              <a:t>“NO”</a:t>
            </a:r>
          </a:p>
        </p:txBody>
      </p:sp>
      <p:sp>
        <p:nvSpPr>
          <p:cNvPr id="189" name="Shape 189"/>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3"/>
              </a:rPr>
              <a:t>BACK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“Are you interested in the Academic Calendar or the Sporting Events Calendar?”</a:t>
            </a:r>
          </a:p>
          <a:p>
            <a:pPr lvl="0">
              <a:spcBef>
                <a:spcPts val="0"/>
              </a:spcBef>
              <a:buNone/>
            </a:pPr>
            <a:r>
              <a:rPr lang="en">
                <a:solidFill>
                  <a:srgbClr val="999999"/>
                </a:solidFill>
              </a:rPr>
              <a:t> </a:t>
            </a:r>
          </a:p>
        </p:txBody>
      </p:sp>
      <p:sp>
        <p:nvSpPr>
          <p:cNvPr id="67" name="Shape 67"/>
          <p:cNvSpPr txBox="1">
            <a:spLocks noGrp="1"/>
          </p:cNvSpPr>
          <p:nvPr>
            <p:ph type="body" idx="1"/>
          </p:nvPr>
        </p:nvSpPr>
        <p:spPr>
          <a:xfrm>
            <a:off x="311700" y="1504425"/>
            <a:ext cx="8520600" cy="30645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a:t>
            </a:r>
            <a:r>
              <a:rPr lang="en" u="sng">
                <a:solidFill>
                  <a:srgbClr val="000000"/>
                </a:solidFill>
                <a:hlinkClick r:id="rId3"/>
              </a:rPr>
              <a:t>Academic Calendar</a:t>
            </a:r>
            <a:r>
              <a:rPr lang="en">
                <a:solidFill>
                  <a:srgbClr val="000000"/>
                </a:solidFill>
              </a:rPr>
              <a:t>”</a:t>
            </a:r>
          </a:p>
          <a:p>
            <a:pPr marL="457200" lvl="0" indent="-228600" rtl="0">
              <a:spcBef>
                <a:spcPts val="0"/>
              </a:spcBef>
              <a:buClr>
                <a:srgbClr val="000000"/>
              </a:buClr>
            </a:pPr>
            <a:r>
              <a:rPr lang="en" u="sng">
                <a:solidFill>
                  <a:srgbClr val="000000"/>
                </a:solidFill>
                <a:hlinkClick r:id="rId4"/>
              </a:rPr>
              <a:t>“Sporting Events Calendar”</a:t>
            </a:r>
          </a:p>
        </p:txBody>
      </p:sp>
      <p:sp>
        <p:nvSpPr>
          <p:cNvPr id="68" name="Shape 68"/>
          <p:cNvSpPr txBox="1"/>
          <p:nvPr/>
        </p:nvSpPr>
        <p:spPr>
          <a:xfrm>
            <a:off x="0" y="0"/>
            <a:ext cx="853800" cy="311700"/>
          </a:xfrm>
          <a:prstGeom prst="rect">
            <a:avLst/>
          </a:prstGeom>
          <a:noFill/>
          <a:ln>
            <a:noFill/>
          </a:ln>
        </p:spPr>
        <p:txBody>
          <a:bodyPr lIns="91425" tIns="91425" rIns="91425" bIns="91425" anchor="ctr" anchorCtr="0">
            <a:noAutofit/>
          </a:bodyPr>
          <a:lstStyle/>
          <a:p>
            <a:pPr lvl="0" algn="ctr">
              <a:spcBef>
                <a:spcPts val="0"/>
              </a:spcBef>
              <a:buNone/>
            </a:pPr>
            <a:r>
              <a:rPr lang="en">
                <a:solidFill>
                  <a:srgbClr val="CCCCCC"/>
                </a:solidFill>
              </a:rPr>
              <a:t>⏪ </a:t>
            </a:r>
            <a:r>
              <a:rPr lang="en" u="sng">
                <a:solidFill>
                  <a:srgbClr val="CCCCCC"/>
                </a:solidFill>
                <a:hlinkClick r:id="rId5"/>
              </a:rPr>
              <a:t>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“Are you interested in school holidays, academic dates, or financial deadlines?”</a:t>
            </a:r>
          </a:p>
        </p:txBody>
      </p:sp>
      <p:sp>
        <p:nvSpPr>
          <p:cNvPr id="74" name="Shape 74"/>
          <p:cNvSpPr txBox="1">
            <a:spLocks noGrp="1"/>
          </p:cNvSpPr>
          <p:nvPr>
            <p:ph type="body" idx="1"/>
          </p:nvPr>
        </p:nvSpPr>
        <p:spPr>
          <a:xfrm>
            <a:off x="311700" y="1405600"/>
            <a:ext cx="8520600" cy="31632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a:t>
            </a:r>
            <a:r>
              <a:rPr lang="en" u="sng">
                <a:solidFill>
                  <a:srgbClr val="000000"/>
                </a:solidFill>
                <a:hlinkClick r:id="rId3"/>
              </a:rPr>
              <a:t>School Holidays</a:t>
            </a:r>
            <a:r>
              <a:rPr lang="en">
                <a:solidFill>
                  <a:srgbClr val="000000"/>
                </a:solidFill>
              </a:rPr>
              <a:t>”</a:t>
            </a:r>
          </a:p>
          <a:p>
            <a:pPr marL="457200" lvl="0" indent="-228600" rtl="0">
              <a:spcBef>
                <a:spcPts val="0"/>
              </a:spcBef>
              <a:buClr>
                <a:srgbClr val="000000"/>
              </a:buClr>
            </a:pPr>
            <a:r>
              <a:rPr lang="en" u="sng">
                <a:solidFill>
                  <a:srgbClr val="000000"/>
                </a:solidFill>
                <a:hlinkClick r:id="rId4"/>
              </a:rPr>
              <a:t>“Academic Dates”</a:t>
            </a:r>
          </a:p>
          <a:p>
            <a:pPr marL="457200" lvl="0" indent="-228600" rtl="0">
              <a:spcBef>
                <a:spcPts val="0"/>
              </a:spcBef>
              <a:buClr>
                <a:srgbClr val="000000"/>
              </a:buClr>
            </a:pPr>
            <a:r>
              <a:rPr lang="en">
                <a:solidFill>
                  <a:srgbClr val="000000"/>
                </a:solidFill>
              </a:rPr>
              <a:t>“</a:t>
            </a:r>
            <a:r>
              <a:rPr lang="en" u="sng">
                <a:solidFill>
                  <a:srgbClr val="000000"/>
                </a:solidFill>
                <a:hlinkClick r:id="rId5"/>
              </a:rPr>
              <a:t>Financial Deadlines</a:t>
            </a:r>
            <a:r>
              <a:rPr lang="en">
                <a:solidFill>
                  <a:srgbClr val="000000"/>
                </a:solidFill>
              </a:rPr>
              <a:t>”</a:t>
            </a:r>
          </a:p>
        </p:txBody>
      </p:sp>
      <p:sp>
        <p:nvSpPr>
          <p:cNvPr id="75" name="Shape 75"/>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6"/>
              </a:rPr>
              <a:t>BACK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“The next holiday is…”</a:t>
            </a:r>
          </a:p>
        </p:txBody>
      </p:sp>
      <p:sp>
        <p:nvSpPr>
          <p:cNvPr id="81" name="Shape 8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999999"/>
              </a:buClr>
            </a:pPr>
            <a:r>
              <a:rPr lang="en">
                <a:solidFill>
                  <a:srgbClr val="999999"/>
                </a:solidFill>
              </a:rPr>
              <a:t>“Veteran’s Day on November 11”</a:t>
            </a:r>
          </a:p>
          <a:p>
            <a:pPr lvl="0" rtl="0">
              <a:spcBef>
                <a:spcPts val="0"/>
              </a:spcBef>
              <a:buNone/>
            </a:pPr>
            <a:r>
              <a:rPr lang="en" sz="2800">
                <a:solidFill>
                  <a:srgbClr val="999999"/>
                </a:solidFill>
              </a:rPr>
              <a:t>“Or did you have a specific date in mind?”</a:t>
            </a:r>
          </a:p>
          <a:p>
            <a:pPr marL="457200" lvl="0" indent="-228600" rtl="0">
              <a:spcBef>
                <a:spcPts val="0"/>
              </a:spcBef>
              <a:buClr>
                <a:srgbClr val="000000"/>
              </a:buClr>
            </a:pPr>
            <a:r>
              <a:rPr lang="en">
                <a:solidFill>
                  <a:srgbClr val="000000"/>
                </a:solidFill>
              </a:rPr>
              <a:t>“</a:t>
            </a:r>
            <a:r>
              <a:rPr lang="en" u="sng">
                <a:solidFill>
                  <a:srgbClr val="000000"/>
                </a:solidFill>
                <a:hlinkClick r:id="rId3"/>
              </a:rPr>
              <a:t>YES</a:t>
            </a:r>
            <a:r>
              <a:rPr lang="en">
                <a:solidFill>
                  <a:srgbClr val="000000"/>
                </a:solidFill>
              </a:rPr>
              <a:t>”</a:t>
            </a:r>
          </a:p>
          <a:p>
            <a:pPr marL="457200" lvl="0" indent="-228600" rtl="0">
              <a:spcBef>
                <a:spcPts val="0"/>
              </a:spcBef>
              <a:buClr>
                <a:srgbClr val="000000"/>
              </a:buClr>
            </a:pPr>
            <a:r>
              <a:rPr lang="en">
                <a:solidFill>
                  <a:srgbClr val="000000"/>
                </a:solidFill>
              </a:rPr>
              <a:t>“NO” </a:t>
            </a:r>
          </a:p>
          <a:p>
            <a:pPr marL="457200" lvl="0" indent="-228600">
              <a:spcBef>
                <a:spcPts val="0"/>
              </a:spcBef>
              <a:buClr>
                <a:srgbClr val="000000"/>
              </a:buClr>
            </a:pPr>
            <a:r>
              <a:rPr lang="en">
                <a:solidFill>
                  <a:srgbClr val="000000"/>
                </a:solidFill>
              </a:rPr>
              <a:t>“</a:t>
            </a:r>
            <a:r>
              <a:rPr lang="en" u="sng">
                <a:solidFill>
                  <a:srgbClr val="4A86E8"/>
                </a:solidFill>
                <a:hlinkClick r:id="rId4"/>
              </a:rPr>
              <a:t>Date/Month</a:t>
            </a:r>
            <a:r>
              <a:rPr lang="en">
                <a:solidFill>
                  <a:srgbClr val="000000"/>
                </a:solidFill>
              </a:rPr>
              <a:t>”</a:t>
            </a:r>
          </a:p>
        </p:txBody>
      </p:sp>
      <p:sp>
        <p:nvSpPr>
          <p:cNvPr id="82" name="Shape 82"/>
          <p:cNvSpPr txBox="1"/>
          <p:nvPr/>
        </p:nvSpPr>
        <p:spPr>
          <a:xfrm>
            <a:off x="0" y="0"/>
            <a:ext cx="853800" cy="3117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CCCCCC"/>
                </a:solidFill>
              </a:rPr>
              <a:t>⏪ </a:t>
            </a:r>
            <a:r>
              <a:rPr lang="en" u="sng">
                <a:solidFill>
                  <a:srgbClr val="CCCCCC"/>
                </a:solidFill>
                <a:hlinkClick r:id="rId5"/>
              </a:rPr>
              <a:t>BACK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“What date should I check?”</a:t>
            </a:r>
          </a:p>
        </p:txBody>
      </p:sp>
      <p:sp>
        <p:nvSpPr>
          <p:cNvPr id="88" name="Shape 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lr>
                <a:srgbClr val="000000"/>
              </a:buClr>
            </a:pPr>
            <a:r>
              <a:rPr lang="en">
                <a:solidFill>
                  <a:srgbClr val="000000"/>
                </a:solidFill>
              </a:rPr>
              <a:t>“</a:t>
            </a:r>
            <a:r>
              <a:rPr lang="en" u="sng">
                <a:solidFill>
                  <a:srgbClr val="4A86E8"/>
                </a:solidFill>
                <a:hlinkClick r:id="rId3"/>
              </a:rPr>
              <a:t>Date/Month</a:t>
            </a:r>
            <a:r>
              <a:rPr lang="en">
                <a:solidFill>
                  <a:srgbClr val="000000"/>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4354200"/>
          </a:xfrm>
          <a:prstGeom prst="rect">
            <a:avLst/>
          </a:prstGeom>
        </p:spPr>
        <p:txBody>
          <a:bodyPr lIns="91425" tIns="91425" rIns="91425" bIns="91425" anchor="t" anchorCtr="0">
            <a:noAutofit/>
          </a:bodyPr>
          <a:lstStyle/>
          <a:p>
            <a:pPr lvl="0">
              <a:spcBef>
                <a:spcPts val="0"/>
              </a:spcBef>
              <a:buNone/>
            </a:pPr>
            <a:r>
              <a:rPr lang="en">
                <a:solidFill>
                  <a:srgbClr val="999999"/>
                </a:solidFill>
              </a:rPr>
              <a:t>If yes (date): ALEXA: “The school holiday that day is…”</a:t>
            </a:r>
          </a:p>
          <a:p>
            <a:pPr lvl="0">
              <a:spcBef>
                <a:spcPts val="0"/>
              </a:spcBef>
              <a:buNone/>
            </a:pPr>
            <a:r>
              <a:rPr lang="en">
                <a:solidFill>
                  <a:srgbClr val="999999"/>
                </a:solidFill>
              </a:rPr>
              <a:t>If yes (month): ALEXA: “The holidays in (month) are…”</a:t>
            </a:r>
          </a:p>
          <a:p>
            <a:pPr lvl="0">
              <a:spcBef>
                <a:spcPts val="0"/>
              </a:spcBef>
              <a:buNone/>
            </a:pPr>
            <a:endParaRPr>
              <a:solidFill>
                <a:srgbClr val="999999"/>
              </a:solidFill>
            </a:endParaRPr>
          </a:p>
          <a:p>
            <a:pPr lvl="0">
              <a:spcBef>
                <a:spcPts val="0"/>
              </a:spcBef>
              <a:buNone/>
            </a:pPr>
            <a:r>
              <a:rPr lang="en">
                <a:solidFill>
                  <a:srgbClr val="999999"/>
                </a:solidFill>
              </a:rPr>
              <a:t>If no (date): ALEXA: “There is no school holiday that day. The next holiday is…”</a:t>
            </a:r>
          </a:p>
          <a:p>
            <a:pPr lvl="0">
              <a:spcBef>
                <a:spcPts val="0"/>
              </a:spcBef>
              <a:buNone/>
            </a:pPr>
            <a:r>
              <a:rPr lang="en">
                <a:solidFill>
                  <a:srgbClr val="999999"/>
                </a:solidFill>
              </a:rPr>
              <a:t>If no (month): ALEXA: “There are no school holidays in (month). The next holiday 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solidFill>
                  <a:srgbClr val="999999"/>
                </a:solidFill>
              </a:rPr>
              <a:t>ALEXA: “What kind of academic dates are you looking for?” </a:t>
            </a:r>
          </a:p>
        </p:txBody>
      </p:sp>
      <p:sp>
        <p:nvSpPr>
          <p:cNvPr id="99" name="Shape 99"/>
          <p:cNvSpPr txBox="1">
            <a:spLocks noGrp="1"/>
          </p:cNvSpPr>
          <p:nvPr>
            <p:ph type="body" idx="1"/>
          </p:nvPr>
        </p:nvSpPr>
        <p:spPr>
          <a:xfrm>
            <a:off x="311700" y="1423175"/>
            <a:ext cx="8520600" cy="3416400"/>
          </a:xfrm>
          <a:prstGeom prst="rect">
            <a:avLst/>
          </a:prstGeom>
        </p:spPr>
        <p:txBody>
          <a:bodyPr lIns="91425" tIns="91425" rIns="91425" bIns="91425" anchor="t" anchorCtr="0">
            <a:noAutofit/>
          </a:bodyPr>
          <a:lstStyle/>
          <a:p>
            <a:pPr marL="457200" lvl="0" indent="-228600">
              <a:spcBef>
                <a:spcPts val="0"/>
              </a:spcBef>
              <a:buClr>
                <a:srgbClr val="000000"/>
              </a:buClr>
            </a:pPr>
            <a:r>
              <a:rPr lang="en" u="sng">
                <a:solidFill>
                  <a:srgbClr val="000000"/>
                </a:solidFill>
                <a:hlinkClick r:id="rId3"/>
              </a:rPr>
              <a:t>“When do finals start?”</a:t>
            </a:r>
          </a:p>
          <a:p>
            <a:pPr marL="457200" lvl="0" indent="-228600">
              <a:spcBef>
                <a:spcPts val="0"/>
              </a:spcBef>
              <a:buClr>
                <a:srgbClr val="000000"/>
              </a:buClr>
            </a:pPr>
            <a:r>
              <a:rPr lang="en" u="sng">
                <a:solidFill>
                  <a:srgbClr val="000000"/>
                </a:solidFill>
                <a:hlinkClick r:id="rId4"/>
              </a:rPr>
              <a:t>“When does class registration begin?”</a:t>
            </a:r>
          </a:p>
          <a:p>
            <a:pPr marL="457200" lvl="0" indent="-228600">
              <a:spcBef>
                <a:spcPts val="0"/>
              </a:spcBef>
              <a:buClr>
                <a:srgbClr val="000000"/>
              </a:buClr>
            </a:pPr>
            <a:r>
              <a:rPr lang="en">
                <a:solidFill>
                  <a:srgbClr val="000000"/>
                </a:solidFill>
              </a:rPr>
              <a:t>“</a:t>
            </a:r>
            <a:r>
              <a:rPr lang="en" u="sng">
                <a:solidFill>
                  <a:srgbClr val="000000"/>
                </a:solidFill>
                <a:hlinkClick r:id="rId5"/>
              </a:rPr>
              <a:t>When is the last day to add or drop a class?</a:t>
            </a:r>
            <a:r>
              <a:rPr lang="en">
                <a:solidFill>
                  <a:srgbClr val="000000"/>
                </a:solidFill>
              </a:rPr>
              <a:t>”</a:t>
            </a:r>
          </a:p>
          <a:p>
            <a:pPr marL="457200" lvl="0" indent="-228600">
              <a:spcBef>
                <a:spcPts val="0"/>
              </a:spcBef>
              <a:buClr>
                <a:srgbClr val="000000"/>
              </a:buClr>
            </a:pPr>
            <a:r>
              <a:rPr lang="en">
                <a:solidFill>
                  <a:srgbClr val="000000"/>
                </a:solidFill>
              </a:rPr>
              <a:t>“</a:t>
            </a:r>
            <a:r>
              <a:rPr lang="en" u="sng">
                <a:solidFill>
                  <a:srgbClr val="000000"/>
                </a:solidFill>
                <a:hlinkClick r:id="rId6"/>
              </a:rPr>
              <a:t>What’s the next important date</a:t>
            </a:r>
            <a:r>
              <a:rPr lang="en">
                <a:solidFill>
                  <a:srgbClr val="000000"/>
                </a:solidFill>
              </a:rPr>
              <a:t>?”</a:t>
            </a:r>
          </a:p>
          <a:p>
            <a:pPr lvl="0">
              <a:spcBef>
                <a:spcPts val="0"/>
              </a:spcBef>
              <a:buNone/>
            </a:pPr>
            <a:endParaRP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1573200"/>
          </a:xfrm>
          <a:prstGeom prst="rect">
            <a:avLst/>
          </a:prstGeom>
        </p:spPr>
        <p:txBody>
          <a:bodyPr lIns="91425" tIns="91425" rIns="91425" bIns="91425" anchor="t" anchorCtr="0">
            <a:noAutofit/>
          </a:bodyPr>
          <a:lstStyle/>
          <a:p>
            <a:pPr lvl="0">
              <a:spcBef>
                <a:spcPts val="0"/>
              </a:spcBef>
              <a:buNone/>
            </a:pPr>
            <a:r>
              <a:rPr lang="en">
                <a:solidFill>
                  <a:srgbClr val="999999"/>
                </a:solidFill>
              </a:rPr>
              <a:t>ALEXA: “Finals begin Monday, December 12th and ends Friday, December 16th for the Fall 2016 semester.” </a:t>
            </a:r>
          </a:p>
        </p:txBody>
      </p:sp>
      <p:sp>
        <p:nvSpPr>
          <p:cNvPr id="105" name="Shape 105"/>
          <p:cNvSpPr txBox="1">
            <a:spLocks noGrp="1"/>
          </p:cNvSpPr>
          <p:nvPr>
            <p:ph type="body" idx="1"/>
          </p:nvPr>
        </p:nvSpPr>
        <p:spPr>
          <a:xfrm>
            <a:off x="311700" y="2120650"/>
            <a:ext cx="8520600" cy="24483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1279</Words>
  <Application>Microsoft Macintosh PowerPoint</Application>
  <PresentationFormat>On-screen Show (16:9)</PresentationFormat>
  <Paragraphs>140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simple-light-2</vt:lpstr>
      <vt:lpstr>Alexa Storyboard Academic &amp; Sports Calendar</vt:lpstr>
      <vt:lpstr>“ALEXA, ask My SSU Calendar…”</vt:lpstr>
      <vt:lpstr>ALEXA: “Are you interested in the Academic Calendar or the Sporting Events Calendar?”  </vt:lpstr>
      <vt:lpstr>ALEXA: “Are you interested in school holidays, academic dates, or financial deadlines?”</vt:lpstr>
      <vt:lpstr>ALEXA: “The next holiday is…”</vt:lpstr>
      <vt:lpstr>ALEXA: “What date should I check?”</vt:lpstr>
      <vt:lpstr>If yes (date): ALEXA: “The school holiday that day is…” If yes (month): ALEXA: “The holidays in (month) are…”  If no (date): ALEXA: “There is no school holiday that day. The next holiday is…” If no (month): ALEXA: “There are no school holidays in (month). The next holiday is…”</vt:lpstr>
      <vt:lpstr>ALEXA: “What kind of academic dates are you looking for?” </vt:lpstr>
      <vt:lpstr>ALEXA: “Finals begin Monday, December 12th and ends Friday, December 16th for the Fall 2016 semester.” </vt:lpstr>
      <vt:lpstr>ALEXA: “Class registration begins by appointment on Monday, November 14th and continues until Saturday, December 31, 2016.” </vt:lpstr>
      <vt:lpstr>ALEXA: “The last day to add or drop a class…  was Tuesday, September 6 for this semester. Your next opportunity to petition to add or drop a course with a “W” is Monday, September 19, 2016.”  “Is this what you were looking for? Or should I try to find later dates?” </vt:lpstr>
      <vt:lpstr>ALEXA: “The next registration date to keep in mind is…”</vt:lpstr>
      <vt:lpstr>ALEXA: “What kind of financial deadlines are you searching for?”</vt:lpstr>
      <vt:lpstr>ALEXA: “Fees were due January 1, 2016 for students who registered between November 14, 2016 - December 31, 2016.”  “Was this your registration time? Or did you have another appointment slot?”</vt:lpstr>
      <vt:lpstr>ALEXA: “What was your registration appointment slot?”  “June 1, 2016”  “Your fees were due August 12, 2016.”</vt:lpstr>
      <vt:lpstr>ALEXA: “Do you have a specific sport in mind?”</vt:lpstr>
      <vt:lpstr>ALEXA: “Which sport did you have in mind?”</vt:lpstr>
      <vt:lpstr>ALEXA:</vt:lpstr>
      <vt:lpstr>ALEXA:</vt:lpstr>
      <vt:lpstr>ALEXA:</vt:lpstr>
      <vt:lpstr>ALEXA:</vt:lpstr>
      <vt:lpstr>ALEXA: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Storyboard Academic &amp; Sports Calendar</dc:title>
  <cp:lastModifiedBy>Nazania Barraza</cp:lastModifiedBy>
  <cp:revision>1</cp:revision>
  <dcterms:modified xsi:type="dcterms:W3CDTF">2016-09-12T06:48:43Z</dcterms:modified>
</cp:coreProperties>
</file>