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12" y="-5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5874317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solidFill>
                  <a:srgbClr val="999999"/>
                </a:solidFill>
              </a:rPr>
              <a:t>Alexa: “Is this what you were looking for? Or should I try to find later dates?”</a:t>
            </a:r>
          </a:p>
          <a:p>
            <a:pPr marL="457200" lvl="0" indent="-292100" rtl="0">
              <a:spcBef>
                <a:spcPts val="0"/>
              </a:spcBef>
              <a:buClr>
                <a:schemeClr val="dk1"/>
              </a:buClr>
              <a:buSzPct val="100000"/>
              <a:buChar char="●"/>
            </a:pPr>
            <a:r>
              <a:rPr lang="en" sz="1000">
                <a:solidFill>
                  <a:schemeClr val="dk1"/>
                </a:solidFill>
              </a:rPr>
              <a:t>“YES”</a:t>
            </a:r>
          </a:p>
          <a:p>
            <a:pPr marL="457200" lvl="0" indent="-292100">
              <a:spcBef>
                <a:spcPts val="0"/>
              </a:spcBef>
              <a:buClr>
                <a:schemeClr val="dk1"/>
              </a:buClr>
              <a:buSzPct val="100000"/>
              <a:buChar char="●"/>
            </a:pPr>
            <a:r>
              <a:rPr lang="en" sz="1000">
                <a:solidFill>
                  <a:schemeClr val="dk1"/>
                </a:solidFill>
              </a:rPr>
              <a:t>“NO”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The Alexa question is only need for the fall semester because of the incoming freshman and transfer students. We need to put a check to see when the user is asking the question. -NB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Financial Deadlines: If asked in spring/summer, have Alexa ask is current or new student. Else, go straight to slide 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I took out “What’s the next important date?” from the slide because it is a little hard to connect it to a next slide, but we should still use it as an utterance. -NB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 you want me to add anything else to this slide? There’s not really a continuation question for some of these academic questions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hyperlink" Target="#slide=id.g16a7d3f85f_1_0"/><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hyperlink" Target="#slide=id.g16a7d3f85f_1_0"/><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hyperlink" Target="#slide=id.g169c59ed1d_1_0"/><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slide" Target="slide14.xml"/><Relationship Id="rId5" Type="http://schemas.openxmlformats.org/officeDocument/2006/relationships/slide" Target="slide16.xml"/><Relationship Id="rId6" Type="http://schemas.openxmlformats.org/officeDocument/2006/relationships/slide" Target="slide17.xml"/><Relationship Id="rId7" Type="http://schemas.openxmlformats.org/officeDocument/2006/relationships/slide" Target="slide18.xml"/><Relationship Id="rId8" Type="http://schemas.openxmlformats.org/officeDocument/2006/relationships/slide" Target="slide19.xml"/><Relationship Id="rId9" Type="http://schemas.openxmlformats.org/officeDocument/2006/relationships/slide" Target="slide3.xml"/><Relationship Id="rId10" Type="http://schemas.openxmlformats.org/officeDocument/2006/relationships/hyperlink" Target="#slide=id.g169c59ed1d_0_5"/><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hyperlink" Target="#slide=id.g169c59ed1d_0_15"/><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13.xml"/><Relationship Id="rId8" Type="http://schemas.openxmlformats.org/officeDocument/2006/relationships/hyperlink" Target="#slide=id.g169c59ed1d_0_15"/><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hyperlink" Target="#slide=id.g169c59ed1d_0_20"/><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hyperlink" Target="#slide=id.g169c59ed1d_0_20"/><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hyperlink" Target="#slide=id.g169c59ed1d_0_20"/><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hyperlink" Target="#slide=id.g169c59ed1d_0_20"/><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slide" Target="slide4.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slide" Target="slide13.xml"/><Relationship Id="rId5" Type="http://schemas.openxmlformats.org/officeDocument/2006/relationships/hyperlink" Target="#slide=id.g169c59ed1d_0_15"/><Relationship Id="rId6" Type="http://schemas.openxmlformats.org/officeDocument/2006/relationships/slide" Target="slide2.xml"/><Relationship Id="rId7" Type="http://schemas.openxmlformats.org/officeDocument/2006/relationships/hyperlink" Target="#slide=id.g169c59ed1d_0_0"/><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8.xml"/><Relationship Id="rId5" Type="http://schemas.openxmlformats.org/officeDocument/2006/relationships/hyperlink" Target="#slide=id.g16a7d3f85f_1_0"/><Relationship Id="rId6" Type="http://schemas.openxmlformats.org/officeDocument/2006/relationships/slide" Target="slide12.xml"/><Relationship Id="rId7" Type="http://schemas.openxmlformats.org/officeDocument/2006/relationships/slide" Target="slide3.xml"/><Relationship Id="rId8" Type="http://schemas.openxmlformats.org/officeDocument/2006/relationships/hyperlink" Target="#slide=id.g169c59ed1d_0_5"/><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4" Type="http://schemas.openxmlformats.org/officeDocument/2006/relationships/slide" Target="slide7.xml"/><Relationship Id="rId5" Type="http://schemas.openxmlformats.org/officeDocument/2006/relationships/slide" Target="slide4.xml"/><Relationship Id="rId6" Type="http://schemas.openxmlformats.org/officeDocument/2006/relationships/hyperlink" Target="#slide=id.g169c59ed1d_1_0"/><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4" Type="http://schemas.openxmlformats.org/officeDocument/2006/relationships/slide" Target="slide5.xml"/><Relationship Id="rId5" Type="http://schemas.openxmlformats.org/officeDocument/2006/relationships/hyperlink" Target="#slide=id.g169c59ed1d_1_5"/><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4" Type="http://schemas.openxmlformats.org/officeDocument/2006/relationships/hyperlink" Target="#slide=id.g16a99b5fb3_0_6"/><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4" Type="http://schemas.openxmlformats.org/officeDocument/2006/relationships/hyperlink" Target="#slide=id.g16a7d3f85f_1_5"/><Relationship Id="rId5" Type="http://schemas.openxmlformats.org/officeDocument/2006/relationships/slide" Target="slide10.xml"/><Relationship Id="rId6" Type="http://schemas.openxmlformats.org/officeDocument/2006/relationships/hyperlink" Target="#slide=id.g16a7d3f85f_1_15"/><Relationship Id="rId7" Type="http://schemas.openxmlformats.org/officeDocument/2006/relationships/slide" Target="slide11.xml"/><Relationship Id="rId8" Type="http://schemas.openxmlformats.org/officeDocument/2006/relationships/slide" Target="slide4.xml"/><Relationship Id="rId9" Type="http://schemas.openxmlformats.org/officeDocument/2006/relationships/hyperlink" Target="#slide=id.g169c59ed1d_1_0"/><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hyperlink" Target="#slide=id.g16a7d3f85f_1_0"/><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latin typeface="Dancing Script"/>
                <a:ea typeface="Dancing Script"/>
                <a:cs typeface="Dancing Script"/>
                <a:sym typeface="Dancing Script"/>
              </a:rPr>
              <a:t>Alexa Storyboard</a:t>
            </a:r>
          </a:p>
          <a:p>
            <a:pPr lvl="0">
              <a:spcBef>
                <a:spcPts val="0"/>
              </a:spcBef>
              <a:buNone/>
            </a:pPr>
            <a:r>
              <a:rPr lang="en" sz="2400">
                <a:latin typeface="Dancing Script"/>
                <a:ea typeface="Dancing Script"/>
                <a:cs typeface="Dancing Script"/>
                <a:sym typeface="Dancing Script"/>
              </a:rPr>
              <a:t>Academic &amp; Sports Calendar</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latin typeface="Dancing Script"/>
                <a:ea typeface="Dancing Script"/>
                <a:cs typeface="Dancing Script"/>
                <a:sym typeface="Dancing Script"/>
              </a:rPr>
              <a:t>The 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1452300"/>
          </a:xfrm>
          <a:prstGeom prst="rect">
            <a:avLst/>
          </a:prstGeom>
        </p:spPr>
        <p:txBody>
          <a:bodyPr lIns="91425" tIns="91425" rIns="91425" bIns="91425" anchor="t" anchorCtr="0">
            <a:noAutofit/>
          </a:bodyPr>
          <a:lstStyle/>
          <a:p>
            <a:pPr lvl="0">
              <a:spcBef>
                <a:spcPts val="0"/>
              </a:spcBef>
              <a:buNone/>
            </a:pPr>
            <a:r>
              <a:rPr lang="en">
                <a:solidFill>
                  <a:srgbClr val="999999"/>
                </a:solidFill>
              </a:rPr>
              <a:t>ALEXA: “Class registration begins by appointment on Monday, November 14th and continues until Saturday, December 31, 2016.” </a:t>
            </a:r>
          </a:p>
        </p:txBody>
      </p:sp>
      <p:sp>
        <p:nvSpPr>
          <p:cNvPr id="115" name="Shape 115"/>
          <p:cNvSpPr txBox="1"/>
          <p:nvPr/>
        </p:nvSpPr>
        <p:spPr>
          <a:xfrm>
            <a:off x="0" y="0"/>
            <a:ext cx="902100" cy="3534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20013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 “The last day to add or drop a class was Tuesday, September 6 for this semester. Your next opportunity to petition to add or drop a course with a “W” is Monday, September 19, 2016.”</a:t>
            </a:r>
          </a:p>
        </p:txBody>
      </p:sp>
      <p:sp>
        <p:nvSpPr>
          <p:cNvPr id="121" name="Shape 121"/>
          <p:cNvSpPr txBox="1">
            <a:spLocks noGrp="1"/>
          </p:cNvSpPr>
          <p:nvPr>
            <p:ph type="body" idx="1"/>
          </p:nvPr>
        </p:nvSpPr>
        <p:spPr>
          <a:xfrm>
            <a:off x="311700" y="3506500"/>
            <a:ext cx="8520600" cy="979500"/>
          </a:xfrm>
          <a:prstGeom prst="rect">
            <a:avLst/>
          </a:prstGeom>
        </p:spPr>
        <p:txBody>
          <a:bodyPr lIns="91425" tIns="91425" rIns="91425" bIns="91425" anchor="t" anchorCtr="0">
            <a:noAutofit/>
          </a:bodyPr>
          <a:lstStyle/>
          <a:p>
            <a:pPr lvl="0">
              <a:lnSpc>
                <a:spcPct val="100000"/>
              </a:lnSpc>
              <a:spcBef>
                <a:spcPts val="0"/>
              </a:spcBef>
              <a:spcAft>
                <a:spcPts val="0"/>
              </a:spcAft>
              <a:buNone/>
            </a:pPr>
            <a:endParaRPr>
              <a:solidFill>
                <a:schemeClr val="dk1"/>
              </a:solidFill>
            </a:endParaRPr>
          </a:p>
          <a:p>
            <a:pPr lvl="0">
              <a:spcBef>
                <a:spcPts val="0"/>
              </a:spcBef>
              <a:buNone/>
            </a:pPr>
            <a:endParaRPr/>
          </a:p>
        </p:txBody>
      </p:sp>
      <p:sp>
        <p:nvSpPr>
          <p:cNvPr id="122" name="Shape 122"/>
          <p:cNvSpPr txBox="1"/>
          <p:nvPr/>
        </p:nvSpPr>
        <p:spPr>
          <a:xfrm>
            <a:off x="0" y="0"/>
            <a:ext cx="911400" cy="3441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1768500"/>
          </a:xfrm>
          <a:prstGeom prst="rect">
            <a:avLst/>
          </a:prstGeom>
        </p:spPr>
        <p:txBody>
          <a:bodyPr lIns="91425" tIns="91425" rIns="91425" bIns="91425" anchor="t" anchorCtr="0">
            <a:noAutofit/>
          </a:bodyPr>
          <a:lstStyle/>
          <a:p>
            <a:pPr lvl="0">
              <a:spcBef>
                <a:spcPts val="0"/>
              </a:spcBef>
              <a:buNone/>
            </a:pPr>
            <a:r>
              <a:rPr lang="en">
                <a:solidFill>
                  <a:srgbClr val="999999"/>
                </a:solidFill>
              </a:rPr>
              <a:t>ALEXA: “Fees were due January 1, 2016 for students who registered between November 14, 2016 - December 31, 2016.”</a:t>
            </a:r>
          </a:p>
          <a:p>
            <a:pPr lvl="0" rtl="0">
              <a:spcBef>
                <a:spcPts val="0"/>
              </a:spcBef>
              <a:buNone/>
            </a:pPr>
            <a:endParaRPr sz="1800">
              <a:solidFill>
                <a:srgbClr val="000000"/>
              </a:solidFill>
            </a:endParaRPr>
          </a:p>
        </p:txBody>
      </p:sp>
      <p:sp>
        <p:nvSpPr>
          <p:cNvPr id="128" name="Shape 128"/>
          <p:cNvSpPr txBox="1"/>
          <p:nvPr/>
        </p:nvSpPr>
        <p:spPr>
          <a:xfrm>
            <a:off x="0" y="0"/>
            <a:ext cx="920700" cy="3348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“Do you have a specific sport in mind?”</a:t>
            </a:r>
          </a:p>
        </p:txBody>
      </p:sp>
      <p:sp>
        <p:nvSpPr>
          <p:cNvPr id="134" name="Shape 13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hlinkClick r:id="rId3" action="ppaction://hlinksldjump"/>
              </a:rPr>
              <a:t>“</a:t>
            </a:r>
            <a:r>
              <a:rPr lang="en" u="sng" dirty="0">
                <a:solidFill>
                  <a:srgbClr val="000000"/>
                </a:solidFill>
                <a:hlinkClick r:id="rId3" action="ppaction://hlinksldjump"/>
              </a:rPr>
              <a:t>YES</a:t>
            </a:r>
            <a:r>
              <a:rPr lang="en" dirty="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4" action="ppaction://hlinksldjump"/>
              </a:rPr>
              <a:t>“</a:t>
            </a:r>
            <a:r>
              <a:rPr lang="en" u="sng" dirty="0">
                <a:solidFill>
                  <a:srgbClr val="000000"/>
                </a:solidFill>
                <a:hlinkClick r:id="rId4" action="ppaction://hlinksldjump"/>
              </a:rPr>
              <a:t>NO</a:t>
            </a:r>
            <a:r>
              <a:rPr lang="en" dirty="0">
                <a:solidFill>
                  <a:srgbClr val="000000"/>
                </a:solidFill>
                <a:hlinkClick r:id="rId4"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5" action="ppaction://hlinksldjump"/>
              </a:rPr>
              <a:t>“</a:t>
            </a:r>
            <a:r>
              <a:rPr lang="en" u="sng" dirty="0">
                <a:solidFill>
                  <a:srgbClr val="000000"/>
                </a:solidFill>
                <a:hlinkClick r:id="rId5" action="ppaction://hlinksldjump"/>
              </a:rPr>
              <a:t>Volleyball</a:t>
            </a:r>
            <a:r>
              <a:rPr lang="en" dirty="0">
                <a:solidFill>
                  <a:srgbClr val="000000"/>
                </a:solidFill>
                <a:hlinkClick r:id="rId5"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6" action="ppaction://hlinksldjump"/>
              </a:rPr>
              <a:t>“</a:t>
            </a:r>
            <a:r>
              <a:rPr lang="en" u="sng" dirty="0">
                <a:solidFill>
                  <a:srgbClr val="000000"/>
                </a:solidFill>
                <a:hlinkClick r:id="rId6" action="ppaction://hlinksldjump"/>
              </a:rPr>
              <a:t>Soccer</a:t>
            </a:r>
            <a:r>
              <a:rPr lang="en" dirty="0">
                <a:solidFill>
                  <a:srgbClr val="000000"/>
                </a:solidFill>
                <a:hlinkClick r:id="rId6"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7" action="ppaction://hlinksldjump"/>
              </a:rPr>
              <a:t>“</a:t>
            </a:r>
            <a:r>
              <a:rPr lang="en" u="sng" dirty="0">
                <a:solidFill>
                  <a:srgbClr val="000000"/>
                </a:solidFill>
                <a:hlinkClick r:id="rId7" action="ppaction://hlinksldjump"/>
              </a:rPr>
              <a:t>Cross Country</a:t>
            </a:r>
            <a:r>
              <a:rPr lang="en" dirty="0">
                <a:solidFill>
                  <a:srgbClr val="000000"/>
                </a:solidFill>
                <a:hlinkClick r:id="rId7"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8" action="ppaction://hlinksldjump"/>
              </a:rPr>
              <a:t>“</a:t>
            </a:r>
            <a:r>
              <a:rPr lang="en" u="sng" dirty="0">
                <a:solidFill>
                  <a:srgbClr val="000000"/>
                </a:solidFill>
                <a:hlinkClick r:id="rId8" action="ppaction://hlinksldjump"/>
              </a:rPr>
              <a:t>Golf</a:t>
            </a:r>
            <a:r>
              <a:rPr lang="en" dirty="0">
                <a:solidFill>
                  <a:srgbClr val="000000"/>
                </a:solidFill>
                <a:hlinkClick r:id="rId8" action="ppaction://hlinksldjump"/>
              </a:rPr>
              <a:t>”</a:t>
            </a:r>
            <a:endParaRPr lang="en" dirty="0">
              <a:solidFill>
                <a:srgbClr val="000000"/>
              </a:solidFill>
            </a:endParaRPr>
          </a:p>
        </p:txBody>
      </p:sp>
      <p:sp>
        <p:nvSpPr>
          <p:cNvPr id="135" name="Shape 135"/>
          <p:cNvSpPr txBox="1"/>
          <p:nvPr/>
        </p:nvSpPr>
        <p:spPr>
          <a:xfrm>
            <a:off x="0" y="55800"/>
            <a:ext cx="9114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9" action="ppaction://hlinksldjump"/>
              </a:rPr>
              <a:t>BACK</a:t>
            </a:r>
            <a:endParaRPr lang="en" u="sng" dirty="0">
              <a:solidFill>
                <a:srgbClr val="FFFFFF"/>
              </a:solidFill>
              <a:hlinkClick r:id="rId1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32181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“There are no sporting events today (tomorrow, etc), but the upcoming games are…”</a:t>
            </a:r>
          </a:p>
          <a:p>
            <a:pPr marL="457200" lvl="0" indent="-342900">
              <a:lnSpc>
                <a:spcPct val="115000"/>
              </a:lnSpc>
              <a:spcBef>
                <a:spcPts val="0"/>
              </a:spcBef>
              <a:spcAft>
                <a:spcPts val="1600"/>
              </a:spcAft>
              <a:buClr>
                <a:srgbClr val="999999"/>
              </a:buClr>
              <a:buSzPct val="100000"/>
              <a:buChar char="➢"/>
            </a:pPr>
            <a:r>
              <a:rPr lang="en" sz="1800">
                <a:solidFill>
                  <a:srgbClr val="999999"/>
                </a:solidFill>
              </a:rPr>
              <a:t>“Soccer Game on Friday, September 16th against Cal Poly Pomona at Sonoma State. Women at 12:30pm and Men at 3:00pm”</a:t>
            </a:r>
          </a:p>
          <a:p>
            <a:pPr marL="457200" lvl="0" indent="-342900">
              <a:lnSpc>
                <a:spcPct val="115000"/>
              </a:lnSpc>
              <a:spcBef>
                <a:spcPts val="0"/>
              </a:spcBef>
              <a:spcAft>
                <a:spcPts val="1600"/>
              </a:spcAft>
              <a:buClr>
                <a:srgbClr val="999999"/>
              </a:buClr>
              <a:buSzPct val="100000"/>
              <a:buChar char="➢"/>
            </a:pPr>
            <a:r>
              <a:rPr lang="en" sz="1800">
                <a:solidFill>
                  <a:srgbClr val="999999"/>
                </a:solidFill>
              </a:rPr>
              <a:t>“Volleyball Game on Saturday, September 17th at San Francisco State at 7:00pm”</a:t>
            </a:r>
          </a:p>
          <a:p>
            <a:pPr marL="457200" lvl="0" indent="-342900">
              <a:lnSpc>
                <a:spcPct val="115000"/>
              </a:lnSpc>
              <a:spcBef>
                <a:spcPts val="0"/>
              </a:spcBef>
              <a:spcAft>
                <a:spcPts val="0"/>
              </a:spcAft>
              <a:buClr>
                <a:srgbClr val="999999"/>
              </a:buClr>
              <a:buSzPct val="100000"/>
              <a:buChar char="➢"/>
            </a:pPr>
            <a:r>
              <a:rPr lang="en" sz="1800">
                <a:solidFill>
                  <a:srgbClr val="999999"/>
                </a:solidFill>
              </a:rPr>
              <a:t>“Soccer Game on Sunday, September 18th against Cal State San Bernardino at Sonoma State.  Women at 11:30am and Men at 2:00pm”</a:t>
            </a:r>
          </a:p>
          <a:p>
            <a:pPr lvl="0" rtl="0">
              <a:lnSpc>
                <a:spcPct val="115000"/>
              </a:lnSpc>
              <a:spcBef>
                <a:spcPts val="0"/>
              </a:spcBef>
              <a:spcAft>
                <a:spcPts val="0"/>
              </a:spcAft>
              <a:buNone/>
            </a:pPr>
            <a:r>
              <a:rPr lang="en" sz="1800">
                <a:solidFill>
                  <a:srgbClr val="999999"/>
                </a:solidFill>
              </a:rPr>
              <a:t>“Do you want me to continue…?”</a:t>
            </a:r>
          </a:p>
        </p:txBody>
      </p:sp>
      <p:sp>
        <p:nvSpPr>
          <p:cNvPr id="141" name="Shape 141"/>
          <p:cNvSpPr txBox="1">
            <a:spLocks noGrp="1"/>
          </p:cNvSpPr>
          <p:nvPr>
            <p:ph type="body" idx="1"/>
          </p:nvPr>
        </p:nvSpPr>
        <p:spPr>
          <a:xfrm>
            <a:off x="311700" y="4065215"/>
            <a:ext cx="7765500" cy="8391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97A7"/>
                </a:solidFill>
              </a:rPr>
              <a:t>“YES”</a:t>
            </a:r>
          </a:p>
          <a:p>
            <a:pPr marL="457200" lvl="0" indent="-228600">
              <a:spcBef>
                <a:spcPts val="0"/>
              </a:spcBef>
              <a:buClr>
                <a:srgbClr val="000000"/>
              </a:buClr>
            </a:pPr>
            <a:r>
              <a:rPr lang="en" dirty="0">
                <a:solidFill>
                  <a:srgbClr val="0097A7"/>
                </a:solidFill>
              </a:rPr>
              <a:t>“NO”</a:t>
            </a:r>
          </a:p>
        </p:txBody>
      </p:sp>
      <p:sp>
        <p:nvSpPr>
          <p:cNvPr id="142" name="Shape 142"/>
          <p:cNvSpPr txBox="1"/>
          <p:nvPr/>
        </p:nvSpPr>
        <p:spPr>
          <a:xfrm>
            <a:off x="0" y="55800"/>
            <a:ext cx="9300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“Which sport did you have in mind?”</a:t>
            </a:r>
          </a:p>
        </p:txBody>
      </p:sp>
      <p:sp>
        <p:nvSpPr>
          <p:cNvPr id="148" name="Shape 148"/>
          <p:cNvSpPr txBox="1">
            <a:spLocks noGrp="1"/>
          </p:cNvSpPr>
          <p:nvPr>
            <p:ph type="body" idx="1"/>
          </p:nvPr>
        </p:nvSpPr>
        <p:spPr>
          <a:xfrm>
            <a:off x="311700" y="1152475"/>
            <a:ext cx="8520600" cy="2843792"/>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hlinkClick r:id="rId3" action="ppaction://hlinksldjump"/>
              </a:rPr>
              <a:t>“</a:t>
            </a:r>
            <a:r>
              <a:rPr lang="en" u="sng" dirty="0">
                <a:solidFill>
                  <a:srgbClr val="000000"/>
                </a:solidFill>
                <a:hlinkClick r:id="rId3" action="ppaction://hlinksldjump"/>
              </a:rPr>
              <a:t>Volleyball</a:t>
            </a:r>
            <a:r>
              <a:rPr lang="en" dirty="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4" action="ppaction://hlinksldjump"/>
              </a:rPr>
              <a:t>“</a:t>
            </a:r>
            <a:r>
              <a:rPr lang="en" u="sng" dirty="0">
                <a:solidFill>
                  <a:srgbClr val="000000"/>
                </a:solidFill>
                <a:hlinkClick r:id="rId4" action="ppaction://hlinksldjump"/>
              </a:rPr>
              <a:t>Soccer</a:t>
            </a:r>
            <a:r>
              <a:rPr lang="en" dirty="0">
                <a:solidFill>
                  <a:srgbClr val="000000"/>
                </a:solidFill>
                <a:hlinkClick r:id="rId4"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5" action="ppaction://hlinksldjump"/>
              </a:rPr>
              <a:t>“</a:t>
            </a:r>
            <a:r>
              <a:rPr lang="en" u="sng" dirty="0">
                <a:solidFill>
                  <a:srgbClr val="000000"/>
                </a:solidFill>
                <a:hlinkClick r:id="rId5" action="ppaction://hlinksldjump"/>
              </a:rPr>
              <a:t>Cross Country</a:t>
            </a:r>
            <a:r>
              <a:rPr lang="en" dirty="0">
                <a:solidFill>
                  <a:srgbClr val="000000"/>
                </a:solidFill>
                <a:hlinkClick r:id="rId5" action="ppaction://hlinksldjump"/>
              </a:rPr>
              <a:t>”</a:t>
            </a:r>
            <a:endParaRPr lang="en" dirty="0">
              <a:solidFill>
                <a:srgbClr val="000000"/>
              </a:solidFill>
            </a:endParaRPr>
          </a:p>
          <a:p>
            <a:pPr marL="457200" lvl="0" indent="-228600">
              <a:spcBef>
                <a:spcPts val="0"/>
              </a:spcBef>
              <a:buClr>
                <a:srgbClr val="000000"/>
              </a:buClr>
            </a:pPr>
            <a:r>
              <a:rPr lang="en" dirty="0">
                <a:solidFill>
                  <a:srgbClr val="000000"/>
                </a:solidFill>
                <a:hlinkClick r:id="rId6" action="ppaction://hlinksldjump"/>
              </a:rPr>
              <a:t>“</a:t>
            </a:r>
            <a:r>
              <a:rPr lang="en" u="sng" dirty="0">
                <a:solidFill>
                  <a:srgbClr val="000000"/>
                </a:solidFill>
                <a:hlinkClick r:id="rId6" action="ppaction://hlinksldjump"/>
              </a:rPr>
              <a:t>Golf</a:t>
            </a:r>
            <a:r>
              <a:rPr lang="en" dirty="0">
                <a:solidFill>
                  <a:srgbClr val="000000"/>
                </a:solidFill>
                <a:hlinkClick r:id="rId6" action="ppaction://hlinksldjump"/>
              </a:rPr>
              <a:t>”</a:t>
            </a:r>
            <a:endParaRPr lang="en" dirty="0">
              <a:solidFill>
                <a:srgbClr val="000000"/>
              </a:solidFill>
            </a:endParaRPr>
          </a:p>
        </p:txBody>
      </p:sp>
      <p:sp>
        <p:nvSpPr>
          <p:cNvPr id="149" name="Shape 149"/>
          <p:cNvSpPr txBox="1"/>
          <p:nvPr/>
        </p:nvSpPr>
        <p:spPr>
          <a:xfrm>
            <a:off x="0" y="46500"/>
            <a:ext cx="9114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7" action="ppaction://hlinksldjump"/>
              </a:rPr>
              <a:t>BACK</a:t>
            </a:r>
            <a:endParaRPr lang="en" u="sng" dirty="0">
              <a:solidFill>
                <a:srgbClr val="FFFFFF"/>
              </a:solidFill>
              <a:hlinkClick r:id="rId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27081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“There are no Volleyball games scheduled today (tomorrow, etc.), but the upcoming games are...”</a:t>
            </a:r>
          </a:p>
          <a:p>
            <a:pPr marL="457200" lvl="0" indent="-342900">
              <a:lnSpc>
                <a:spcPct val="115000"/>
              </a:lnSpc>
              <a:spcBef>
                <a:spcPts val="0"/>
              </a:spcBef>
              <a:spcAft>
                <a:spcPts val="1600"/>
              </a:spcAft>
              <a:buClr>
                <a:srgbClr val="999999"/>
              </a:buClr>
              <a:buSzPct val="100000"/>
              <a:buChar char="➢"/>
            </a:pPr>
            <a:r>
              <a:rPr lang="en" sz="1800">
                <a:solidFill>
                  <a:srgbClr val="999999"/>
                </a:solidFill>
              </a:rPr>
              <a:t>“Saturday, September 17th at San Francisco State at 7:00pm”</a:t>
            </a:r>
          </a:p>
          <a:p>
            <a:pPr marL="457200" lvl="0" indent="-342900">
              <a:lnSpc>
                <a:spcPct val="115000"/>
              </a:lnSpc>
              <a:spcBef>
                <a:spcPts val="0"/>
              </a:spcBef>
              <a:spcAft>
                <a:spcPts val="1600"/>
              </a:spcAft>
              <a:buClr>
                <a:srgbClr val="999999"/>
              </a:buClr>
              <a:buSzPct val="100000"/>
              <a:buChar char="➢"/>
            </a:pPr>
            <a:r>
              <a:rPr lang="en" sz="1800">
                <a:solidFill>
                  <a:srgbClr val="999999"/>
                </a:solidFill>
              </a:rPr>
              <a:t>“Friday, September 23rd at Cal State East Bay at 7:00pm”</a:t>
            </a:r>
          </a:p>
          <a:p>
            <a:pPr marL="457200" lvl="0" indent="-342900">
              <a:lnSpc>
                <a:spcPct val="115000"/>
              </a:lnSpc>
              <a:spcBef>
                <a:spcPts val="0"/>
              </a:spcBef>
              <a:spcAft>
                <a:spcPts val="0"/>
              </a:spcAft>
              <a:buClr>
                <a:srgbClr val="999999"/>
              </a:buClr>
              <a:buSzPct val="100000"/>
              <a:buChar char="➢"/>
            </a:pPr>
            <a:r>
              <a:rPr lang="en" sz="1800">
                <a:solidFill>
                  <a:srgbClr val="999999"/>
                </a:solidFill>
              </a:rPr>
              <a:t>“Saturday, September 24th at Cal State Monterey Bay at 7:00pm”</a:t>
            </a:r>
          </a:p>
          <a:p>
            <a:pPr lvl="0" rtl="0">
              <a:lnSpc>
                <a:spcPct val="115000"/>
              </a:lnSpc>
              <a:spcBef>
                <a:spcPts val="0"/>
              </a:spcBef>
              <a:spcAft>
                <a:spcPts val="0"/>
              </a:spcAft>
              <a:buNone/>
            </a:pPr>
            <a:r>
              <a:rPr lang="en" sz="1800">
                <a:solidFill>
                  <a:srgbClr val="999999"/>
                </a:solidFill>
              </a:rPr>
              <a:t>“Do you want me to continue…?”</a:t>
            </a:r>
          </a:p>
        </p:txBody>
      </p:sp>
      <p:sp>
        <p:nvSpPr>
          <p:cNvPr id="155" name="Shape 155"/>
          <p:cNvSpPr txBox="1">
            <a:spLocks noGrp="1"/>
          </p:cNvSpPr>
          <p:nvPr>
            <p:ph type="body" idx="1"/>
          </p:nvPr>
        </p:nvSpPr>
        <p:spPr>
          <a:xfrm>
            <a:off x="311700" y="3562325"/>
            <a:ext cx="8520600" cy="818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97A7"/>
                </a:solidFill>
              </a:rPr>
              <a:t>“YES”</a:t>
            </a:r>
          </a:p>
          <a:p>
            <a:pPr marL="457200" lvl="0" indent="-228600" rtl="0">
              <a:spcBef>
                <a:spcPts val="0"/>
              </a:spcBef>
              <a:buClr>
                <a:srgbClr val="000000"/>
              </a:buClr>
            </a:pPr>
            <a:r>
              <a:rPr lang="en" dirty="0">
                <a:solidFill>
                  <a:srgbClr val="0097A7"/>
                </a:solidFill>
              </a:rPr>
              <a:t>“NO”</a:t>
            </a:r>
          </a:p>
        </p:txBody>
      </p:sp>
      <p:sp>
        <p:nvSpPr>
          <p:cNvPr id="156" name="Shape 156"/>
          <p:cNvSpPr txBox="1"/>
          <p:nvPr/>
        </p:nvSpPr>
        <p:spPr>
          <a:xfrm>
            <a:off x="0" y="55825"/>
            <a:ext cx="9021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3655200"/>
          </a:xfrm>
          <a:prstGeom prst="rect">
            <a:avLst/>
          </a:prstGeom>
        </p:spPr>
        <p:txBody>
          <a:bodyPr lIns="91425" tIns="91425" rIns="91425" bIns="91425" anchor="t" anchorCtr="0">
            <a:noAutofit/>
          </a:bodyPr>
          <a:lstStyle/>
          <a:p>
            <a:pPr lvl="0">
              <a:spcBef>
                <a:spcPts val="0"/>
              </a:spcBef>
              <a:buNone/>
            </a:pPr>
            <a:r>
              <a:rPr lang="en" dirty="0">
                <a:solidFill>
                  <a:srgbClr val="999999"/>
                </a:solidFill>
              </a:rPr>
              <a:t>ALEXA: “There are no Soccer games scheduled today (tomorrow, etc), but the upcoming games are...” </a:t>
            </a:r>
          </a:p>
          <a:p>
            <a:pPr marL="457200" lvl="0" indent="-342900">
              <a:lnSpc>
                <a:spcPct val="115000"/>
              </a:lnSpc>
              <a:spcBef>
                <a:spcPts val="0"/>
              </a:spcBef>
              <a:spcAft>
                <a:spcPts val="1600"/>
              </a:spcAft>
              <a:buClr>
                <a:srgbClr val="999999"/>
              </a:buClr>
              <a:buSzPct val="100000"/>
              <a:buChar char="➢"/>
            </a:pPr>
            <a:r>
              <a:rPr lang="en" sz="1800" dirty="0">
                <a:solidFill>
                  <a:srgbClr val="999999"/>
                </a:solidFill>
              </a:rPr>
              <a:t>“Friday, September 16th against Cal Poly Pomona at Sonoma State. Women at 12:30pm and Men at 3:00pm”</a:t>
            </a:r>
          </a:p>
          <a:p>
            <a:pPr marL="457200" lvl="0" indent="-342900">
              <a:lnSpc>
                <a:spcPct val="115000"/>
              </a:lnSpc>
              <a:spcBef>
                <a:spcPts val="0"/>
              </a:spcBef>
              <a:spcAft>
                <a:spcPts val="1600"/>
              </a:spcAft>
              <a:buClr>
                <a:srgbClr val="999999"/>
              </a:buClr>
              <a:buSzPct val="100000"/>
              <a:buChar char="➢"/>
            </a:pPr>
            <a:r>
              <a:rPr lang="en" sz="1800" dirty="0">
                <a:solidFill>
                  <a:srgbClr val="999999"/>
                </a:solidFill>
              </a:rPr>
              <a:t>“Sunday, September 18th against Cal State San Bernardino at Sonoma State.  Women at 11:30am and Men at 2:00pm”</a:t>
            </a:r>
          </a:p>
          <a:p>
            <a:pPr marL="457200" lvl="0" indent="-342900">
              <a:lnSpc>
                <a:spcPct val="115000"/>
              </a:lnSpc>
              <a:spcBef>
                <a:spcPts val="0"/>
              </a:spcBef>
              <a:spcAft>
                <a:spcPts val="0"/>
              </a:spcAft>
              <a:buClr>
                <a:srgbClr val="999999"/>
              </a:buClr>
              <a:buSzPct val="100000"/>
              <a:buChar char="➢"/>
            </a:pPr>
            <a:r>
              <a:rPr lang="en" sz="1800" dirty="0">
                <a:solidFill>
                  <a:srgbClr val="999999"/>
                </a:solidFill>
              </a:rPr>
              <a:t>“Friday, September 23rd at Cal State East Bay.  Women at 4:30pm and Men at 7:00pm”</a:t>
            </a:r>
          </a:p>
          <a:p>
            <a:pPr lvl="0" rtl="0">
              <a:lnSpc>
                <a:spcPct val="115000"/>
              </a:lnSpc>
              <a:spcBef>
                <a:spcPts val="0"/>
              </a:spcBef>
              <a:spcAft>
                <a:spcPts val="0"/>
              </a:spcAft>
              <a:buNone/>
            </a:pPr>
            <a:r>
              <a:rPr lang="en" sz="1800" dirty="0">
                <a:solidFill>
                  <a:srgbClr val="999999"/>
                </a:solidFill>
              </a:rPr>
              <a:t>“Do you want me to continue…?”</a:t>
            </a:r>
          </a:p>
        </p:txBody>
      </p:sp>
      <p:sp>
        <p:nvSpPr>
          <p:cNvPr id="162" name="Shape 162"/>
          <p:cNvSpPr txBox="1">
            <a:spLocks noGrp="1"/>
          </p:cNvSpPr>
          <p:nvPr>
            <p:ph type="body" idx="1"/>
          </p:nvPr>
        </p:nvSpPr>
        <p:spPr>
          <a:xfrm>
            <a:off x="311700" y="4529067"/>
            <a:ext cx="6089100" cy="614433"/>
          </a:xfrm>
          <a:prstGeom prst="rect">
            <a:avLst/>
          </a:prstGeom>
        </p:spPr>
        <p:txBody>
          <a:bodyPr lIns="91425" tIns="91425" rIns="91425" bIns="91425" anchor="t" anchorCtr="0">
            <a:noAutofit/>
          </a:bodyPr>
          <a:lstStyle/>
          <a:p>
            <a:pPr marL="457200" lvl="0" indent="-336550" rtl="0">
              <a:lnSpc>
                <a:spcPct val="50000"/>
              </a:lnSpc>
              <a:spcBef>
                <a:spcPts val="0"/>
              </a:spcBef>
              <a:buClr>
                <a:srgbClr val="000000"/>
              </a:buClr>
              <a:buSzPct val="100000"/>
            </a:pPr>
            <a:r>
              <a:rPr lang="en" sz="1700" dirty="0">
                <a:solidFill>
                  <a:srgbClr val="0097A7"/>
                </a:solidFill>
              </a:rPr>
              <a:t>“YES”</a:t>
            </a:r>
          </a:p>
          <a:p>
            <a:pPr marL="457200" lvl="0" indent="-336550" rtl="0">
              <a:lnSpc>
                <a:spcPct val="50000"/>
              </a:lnSpc>
              <a:spcBef>
                <a:spcPts val="0"/>
              </a:spcBef>
              <a:buClr>
                <a:srgbClr val="000000"/>
              </a:buClr>
              <a:buSzPct val="100000"/>
            </a:pPr>
            <a:r>
              <a:rPr lang="en" sz="1700" dirty="0">
                <a:solidFill>
                  <a:srgbClr val="0097A7"/>
                </a:solidFill>
              </a:rPr>
              <a:t>“NO”</a:t>
            </a:r>
          </a:p>
        </p:txBody>
      </p:sp>
      <p:sp>
        <p:nvSpPr>
          <p:cNvPr id="163" name="Shape 163"/>
          <p:cNvSpPr txBox="1"/>
          <p:nvPr/>
        </p:nvSpPr>
        <p:spPr>
          <a:xfrm>
            <a:off x="0" y="65125"/>
            <a:ext cx="9207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27639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“There are no Cross Country meets scheduled today (tomorrow, etc), but the upcoming meets are...”</a:t>
            </a:r>
          </a:p>
          <a:p>
            <a:pPr marL="457200" lvl="0" indent="-342900">
              <a:lnSpc>
                <a:spcPct val="115000"/>
              </a:lnSpc>
              <a:spcBef>
                <a:spcPts val="0"/>
              </a:spcBef>
              <a:spcAft>
                <a:spcPts val="1600"/>
              </a:spcAft>
              <a:buClr>
                <a:srgbClr val="999999"/>
              </a:buClr>
              <a:buSzPct val="100000"/>
              <a:buChar char="➢"/>
            </a:pPr>
            <a:r>
              <a:rPr lang="en" sz="1800">
                <a:solidFill>
                  <a:srgbClr val="999999"/>
                </a:solidFill>
              </a:rPr>
              <a:t>“Saturday, October 1st at Spring Lake Regional Park at 9:00am”</a:t>
            </a:r>
          </a:p>
          <a:p>
            <a:pPr marL="457200" lvl="0" indent="-342900">
              <a:lnSpc>
                <a:spcPct val="115000"/>
              </a:lnSpc>
              <a:spcBef>
                <a:spcPts val="0"/>
              </a:spcBef>
              <a:spcAft>
                <a:spcPts val="1600"/>
              </a:spcAft>
              <a:buClr>
                <a:srgbClr val="999999"/>
              </a:buClr>
              <a:buSzPct val="100000"/>
              <a:buChar char="➢"/>
            </a:pPr>
            <a:r>
              <a:rPr lang="en" sz="1800">
                <a:solidFill>
                  <a:srgbClr val="999999"/>
                </a:solidFill>
              </a:rPr>
              <a:t>“Friday, October 7th at Golden Gate Park at 4:15pm”</a:t>
            </a:r>
          </a:p>
          <a:p>
            <a:pPr marL="457200" lvl="0" indent="-342900">
              <a:lnSpc>
                <a:spcPct val="115000"/>
              </a:lnSpc>
              <a:spcBef>
                <a:spcPts val="0"/>
              </a:spcBef>
              <a:spcAft>
                <a:spcPts val="0"/>
              </a:spcAft>
              <a:buClr>
                <a:srgbClr val="999999"/>
              </a:buClr>
              <a:buSzPct val="100000"/>
              <a:buChar char="➢"/>
            </a:pPr>
            <a:r>
              <a:rPr lang="en" sz="1800">
                <a:solidFill>
                  <a:srgbClr val="999999"/>
                </a:solidFill>
              </a:rPr>
              <a:t>“Saturday, October 15th at Baylands Park at 11:15am”</a:t>
            </a:r>
          </a:p>
          <a:p>
            <a:pPr lvl="0" rtl="0">
              <a:lnSpc>
                <a:spcPct val="115000"/>
              </a:lnSpc>
              <a:spcBef>
                <a:spcPts val="0"/>
              </a:spcBef>
              <a:spcAft>
                <a:spcPts val="0"/>
              </a:spcAft>
              <a:buNone/>
            </a:pPr>
            <a:r>
              <a:rPr lang="en" sz="1800">
                <a:solidFill>
                  <a:srgbClr val="999999"/>
                </a:solidFill>
              </a:rPr>
              <a:t>“Do you want me to continue…?”</a:t>
            </a:r>
          </a:p>
        </p:txBody>
      </p:sp>
      <p:sp>
        <p:nvSpPr>
          <p:cNvPr id="169" name="Shape 169"/>
          <p:cNvSpPr txBox="1">
            <a:spLocks noGrp="1"/>
          </p:cNvSpPr>
          <p:nvPr>
            <p:ph type="body" idx="1"/>
          </p:nvPr>
        </p:nvSpPr>
        <p:spPr>
          <a:xfrm>
            <a:off x="311700" y="3496791"/>
            <a:ext cx="8520600" cy="9138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97A7"/>
                </a:solidFill>
              </a:rPr>
              <a:t>“YES”</a:t>
            </a:r>
          </a:p>
          <a:p>
            <a:pPr marL="457200" lvl="0" indent="-228600" rtl="0">
              <a:spcBef>
                <a:spcPts val="0"/>
              </a:spcBef>
              <a:buClr>
                <a:srgbClr val="000000"/>
              </a:buClr>
            </a:pPr>
            <a:r>
              <a:rPr lang="en" dirty="0">
                <a:solidFill>
                  <a:srgbClr val="0097A7"/>
                </a:solidFill>
              </a:rPr>
              <a:t>“NO”</a:t>
            </a:r>
          </a:p>
        </p:txBody>
      </p:sp>
      <p:sp>
        <p:nvSpPr>
          <p:cNvPr id="170" name="Shape 170"/>
          <p:cNvSpPr txBox="1"/>
          <p:nvPr/>
        </p:nvSpPr>
        <p:spPr>
          <a:xfrm>
            <a:off x="0" y="65100"/>
            <a:ext cx="9207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2354700"/>
          </a:xfrm>
          <a:prstGeom prst="rect">
            <a:avLst/>
          </a:prstGeom>
        </p:spPr>
        <p:txBody>
          <a:bodyPr lIns="91425" tIns="91425" rIns="91425" bIns="91425" anchor="t" anchorCtr="0">
            <a:noAutofit/>
          </a:bodyPr>
          <a:lstStyle/>
          <a:p>
            <a:pPr lvl="0">
              <a:spcBef>
                <a:spcPts val="0"/>
              </a:spcBef>
              <a:buNone/>
            </a:pPr>
            <a:r>
              <a:rPr lang="en" dirty="0">
                <a:solidFill>
                  <a:srgbClr val="999999"/>
                </a:solidFill>
              </a:rPr>
              <a:t>ALEXA: “There are no Golf matches scheduled today (tomorrow, etc), but the upcoming matches are...”</a:t>
            </a:r>
          </a:p>
          <a:p>
            <a:pPr marL="457200" lvl="0" indent="-342900">
              <a:lnSpc>
                <a:spcPct val="115000"/>
              </a:lnSpc>
              <a:spcBef>
                <a:spcPts val="0"/>
              </a:spcBef>
              <a:spcAft>
                <a:spcPts val="1600"/>
              </a:spcAft>
              <a:buClr>
                <a:srgbClr val="999999"/>
              </a:buClr>
              <a:buSzPct val="100000"/>
              <a:buChar char="➢"/>
            </a:pPr>
            <a:r>
              <a:rPr lang="en" sz="1800" dirty="0">
                <a:solidFill>
                  <a:srgbClr val="999999"/>
                </a:solidFill>
              </a:rPr>
              <a:t>“Monday, October 3rd to Tuesday, October 4th at Sand Hollow Resort”</a:t>
            </a:r>
          </a:p>
          <a:p>
            <a:pPr marL="457200" lvl="0" indent="-342900">
              <a:lnSpc>
                <a:spcPct val="115000"/>
              </a:lnSpc>
              <a:spcBef>
                <a:spcPts val="0"/>
              </a:spcBef>
              <a:spcAft>
                <a:spcPts val="1600"/>
              </a:spcAft>
              <a:buClr>
                <a:srgbClr val="999999"/>
              </a:buClr>
              <a:buSzPct val="100000"/>
              <a:buChar char="➢"/>
            </a:pPr>
            <a:r>
              <a:rPr lang="en" sz="1800" dirty="0">
                <a:solidFill>
                  <a:srgbClr val="999999"/>
                </a:solidFill>
              </a:rPr>
              <a:t>“Monday, October 17th to Tuesday, October 18th at Foxtail Golf Club”</a:t>
            </a:r>
          </a:p>
          <a:p>
            <a:pPr marL="457200" lvl="0" indent="-342900" rtl="0">
              <a:lnSpc>
                <a:spcPct val="115000"/>
              </a:lnSpc>
              <a:spcBef>
                <a:spcPts val="0"/>
              </a:spcBef>
              <a:spcAft>
                <a:spcPts val="0"/>
              </a:spcAft>
              <a:buClr>
                <a:srgbClr val="999999"/>
              </a:buClr>
              <a:buSzPct val="100000"/>
              <a:buChar char="➢"/>
            </a:pPr>
            <a:r>
              <a:rPr lang="en" sz="1800" dirty="0">
                <a:solidFill>
                  <a:srgbClr val="999999"/>
                </a:solidFill>
              </a:rPr>
              <a:t>“Monday, October 24th to Tuesday, October 25th at Twin Oak Golf Course”</a:t>
            </a:r>
          </a:p>
          <a:p>
            <a:pPr lvl="0" rtl="0">
              <a:lnSpc>
                <a:spcPct val="115000"/>
              </a:lnSpc>
              <a:spcBef>
                <a:spcPts val="0"/>
              </a:spcBef>
              <a:spcAft>
                <a:spcPts val="0"/>
              </a:spcAft>
              <a:buNone/>
            </a:pPr>
            <a:r>
              <a:rPr lang="en" sz="1800" dirty="0">
                <a:solidFill>
                  <a:srgbClr val="999999"/>
                </a:solidFill>
              </a:rPr>
              <a:t>“Do you want me to continue…?”</a:t>
            </a:r>
          </a:p>
        </p:txBody>
      </p:sp>
      <p:sp>
        <p:nvSpPr>
          <p:cNvPr id="176" name="Shape 176"/>
          <p:cNvSpPr txBox="1">
            <a:spLocks noGrp="1"/>
          </p:cNvSpPr>
          <p:nvPr>
            <p:ph type="body" idx="1"/>
          </p:nvPr>
        </p:nvSpPr>
        <p:spPr>
          <a:xfrm>
            <a:off x="311700" y="3517925"/>
            <a:ext cx="8520600" cy="718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97A7"/>
                </a:solidFill>
              </a:rPr>
              <a:t>“YES”</a:t>
            </a:r>
          </a:p>
          <a:p>
            <a:pPr marL="457200" lvl="0" indent="-228600" rtl="0">
              <a:spcBef>
                <a:spcPts val="0"/>
              </a:spcBef>
              <a:buClr>
                <a:srgbClr val="000000"/>
              </a:buClr>
            </a:pPr>
            <a:r>
              <a:rPr lang="en" dirty="0">
                <a:solidFill>
                  <a:srgbClr val="0097A7"/>
                </a:solidFill>
              </a:rPr>
              <a:t>“NO”</a:t>
            </a:r>
          </a:p>
        </p:txBody>
      </p:sp>
      <p:sp>
        <p:nvSpPr>
          <p:cNvPr id="177" name="Shape 177"/>
          <p:cNvSpPr txBox="1"/>
          <p:nvPr/>
        </p:nvSpPr>
        <p:spPr>
          <a:xfrm>
            <a:off x="0" y="65100"/>
            <a:ext cx="9021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000000"/>
                </a:solidFill>
              </a:rPr>
              <a:t>“ALEXA, ask </a:t>
            </a:r>
            <a:r>
              <a:rPr lang="en">
                <a:solidFill>
                  <a:srgbClr val="1155CC"/>
                </a:solidFill>
              </a:rPr>
              <a:t>My SSU Calendar</a:t>
            </a:r>
            <a:r>
              <a:rPr lang="en">
                <a:solidFill>
                  <a:srgbClr val="000000"/>
                </a:solidFill>
              </a:rPr>
              <a:t>…”</a:t>
            </a:r>
          </a:p>
        </p:txBody>
      </p:sp>
      <p:sp>
        <p:nvSpPr>
          <p:cNvPr id="61" name="Shape 61"/>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noAutofit/>
          </a:bodyPr>
          <a:lstStyle/>
          <a:p>
            <a:pPr marL="457200" lvl="0" indent="-228600" rtl="0">
              <a:spcBef>
                <a:spcPts val="0"/>
              </a:spcBef>
              <a:buClr>
                <a:srgbClr val="000000"/>
              </a:buClr>
            </a:pPr>
            <a:r>
              <a:rPr lang="en" dirty="0">
                <a:solidFill>
                  <a:schemeClr val="tx1"/>
                </a:solidFill>
                <a:hlinkClick r:id="rId3" action="ppaction://hlinksldjump"/>
              </a:rPr>
              <a:t>“</a:t>
            </a:r>
            <a:r>
              <a:rPr lang="en" u="sng" dirty="0">
                <a:solidFill>
                  <a:srgbClr val="000000"/>
                </a:solidFill>
                <a:hlinkClick r:id="rId3" action="ppaction://hlinksldjump"/>
              </a:rPr>
              <a:t>What’s </a:t>
            </a:r>
            <a:r>
              <a:rPr lang="en" u="sng" dirty="0">
                <a:solidFill>
                  <a:schemeClr val="tx1"/>
                </a:solidFill>
                <a:hlinkClick r:id="rId3" action="ppaction://hlinksldjump"/>
              </a:rPr>
              <a:t>happening </a:t>
            </a:r>
            <a:r>
              <a:rPr lang="en-US" u="sng" dirty="0" smtClean="0">
                <a:solidFill>
                  <a:schemeClr val="tx1"/>
                </a:solidFill>
                <a:hlinkClick r:id="rId3" action="ppaction://hlinksldjump"/>
              </a:rPr>
              <a:t>(</a:t>
            </a:r>
            <a:r>
              <a:rPr lang="en" u="sng" dirty="0" smtClean="0">
                <a:solidFill>
                  <a:srgbClr val="3366FF"/>
                </a:solidFill>
                <a:hlinkClick r:id="rId3" action="ppaction://hlinksldjump"/>
              </a:rPr>
              <a:t>today</a:t>
            </a:r>
            <a:r>
              <a:rPr lang="en-US" u="sng" dirty="0" smtClean="0">
                <a:solidFill>
                  <a:srgbClr val="000000"/>
                </a:solidFill>
                <a:hlinkClick r:id="rId3" action="ppaction://hlinksldjump"/>
              </a:rPr>
              <a:t>)</a:t>
            </a:r>
            <a:r>
              <a:rPr lang="en" u="sng" dirty="0" smtClean="0">
                <a:solidFill>
                  <a:srgbClr val="000000"/>
                </a:solidFill>
                <a:hlinkClick r:id="rId3" action="ppaction://hlinksldjump"/>
              </a:rPr>
              <a:t>?</a:t>
            </a:r>
            <a:r>
              <a:rPr lang="en" dirty="0" smtClean="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chemeClr val="tx1"/>
                </a:solidFill>
                <a:hlinkClick r:id="rId3" action="ppaction://hlinksldjump"/>
              </a:rPr>
              <a:t>“</a:t>
            </a:r>
            <a:r>
              <a:rPr lang="en" u="sng" dirty="0">
                <a:solidFill>
                  <a:schemeClr val="tx1"/>
                </a:solidFill>
                <a:hlinkClick r:id="rId3" action="ppaction://hlinksldjump"/>
              </a:rPr>
              <a:t>What’s going on </a:t>
            </a:r>
            <a:r>
              <a:rPr lang="en-US" u="sng" dirty="0" smtClean="0">
                <a:solidFill>
                  <a:schemeClr val="tx1"/>
                </a:solidFill>
                <a:hlinkClick r:id="rId3" action="ppaction://hlinksldjump"/>
              </a:rPr>
              <a:t>(</a:t>
            </a:r>
            <a:r>
              <a:rPr lang="en" u="sng" dirty="0" smtClean="0">
                <a:solidFill>
                  <a:srgbClr val="3366FF"/>
                </a:solidFill>
                <a:hlinkClick r:id="rId3" action="ppaction://hlinksldjump"/>
              </a:rPr>
              <a:t>tomorrow</a:t>
            </a:r>
            <a:r>
              <a:rPr lang="en-US" u="sng" dirty="0" smtClean="0">
                <a:solidFill>
                  <a:srgbClr val="000000"/>
                </a:solidFill>
                <a:hlinkClick r:id="rId3" action="ppaction://hlinksldjump"/>
              </a:rPr>
              <a:t>)</a:t>
            </a:r>
            <a:r>
              <a:rPr lang="en" u="sng" dirty="0" smtClean="0">
                <a:solidFill>
                  <a:srgbClr val="000000"/>
                </a:solidFill>
                <a:hlinkClick r:id="rId3" action="ppaction://hlinksldjump"/>
              </a:rPr>
              <a:t>?</a:t>
            </a:r>
            <a:r>
              <a:rPr lang="en" dirty="0" smtClean="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chemeClr val="tx1"/>
                </a:solidFill>
                <a:hlinkClick r:id="rId3" action="ppaction://hlinksldjump"/>
              </a:rPr>
              <a:t>“</a:t>
            </a:r>
            <a:r>
              <a:rPr lang="en" u="sng" dirty="0">
                <a:solidFill>
                  <a:schemeClr val="tx1"/>
                </a:solidFill>
                <a:hlinkClick r:id="rId3" action="ppaction://hlinksldjump"/>
              </a:rPr>
              <a:t>What events are happening </a:t>
            </a:r>
            <a:r>
              <a:rPr lang="en-US" u="sng" dirty="0" smtClean="0">
                <a:solidFill>
                  <a:schemeClr val="tx1"/>
                </a:solidFill>
                <a:hlinkClick r:id="rId3" action="ppaction://hlinksldjump"/>
              </a:rPr>
              <a:t>(</a:t>
            </a:r>
            <a:r>
              <a:rPr lang="en" u="sng" dirty="0" smtClean="0">
                <a:solidFill>
                  <a:srgbClr val="3366FF"/>
                </a:solidFill>
                <a:hlinkClick r:id="rId3" action="ppaction://hlinksldjump"/>
              </a:rPr>
              <a:t>Thursday</a:t>
            </a:r>
            <a:r>
              <a:rPr lang="en" u="sng" dirty="0">
                <a:solidFill>
                  <a:srgbClr val="3366FF"/>
                </a:solidFill>
                <a:hlinkClick r:id="rId3" action="ppaction://hlinksldjump"/>
              </a:rPr>
              <a:t>, September </a:t>
            </a:r>
            <a:r>
              <a:rPr lang="en" u="sng" dirty="0" smtClean="0">
                <a:solidFill>
                  <a:srgbClr val="3366FF"/>
                </a:solidFill>
                <a:hlinkClick r:id="rId3" action="ppaction://hlinksldjump"/>
              </a:rPr>
              <a:t>15</a:t>
            </a:r>
            <a:r>
              <a:rPr lang="en" u="sng" baseline="30000" dirty="0" smtClean="0">
                <a:solidFill>
                  <a:srgbClr val="3366FF"/>
                </a:solidFill>
                <a:hlinkClick r:id="rId3" action="ppaction://hlinksldjump"/>
              </a:rPr>
              <a:t>th</a:t>
            </a:r>
            <a:r>
              <a:rPr lang="en-US" u="sng" dirty="0" smtClean="0">
                <a:solidFill>
                  <a:schemeClr val="tx1"/>
                </a:solidFill>
                <a:hlinkClick r:id="rId3" action="ppaction://hlinksldjump"/>
              </a:rPr>
              <a:t>)</a:t>
            </a:r>
            <a:r>
              <a:rPr lang="en" u="sng" dirty="0" smtClean="0">
                <a:solidFill>
                  <a:schemeClr val="tx1"/>
                </a:solidFill>
                <a:hlinkClick r:id="rId3" action="ppaction://hlinksldjump"/>
              </a:rPr>
              <a:t>?</a:t>
            </a:r>
            <a:r>
              <a:rPr lang="en" dirty="0" smtClean="0">
                <a:solidFill>
                  <a:schemeClr val="tx1"/>
                </a:solidFill>
                <a:hlinkClick r:id="rId3" action="ppaction://hlinksldjump"/>
              </a:rPr>
              <a:t>”</a:t>
            </a:r>
            <a:endParaRPr lang="en" dirty="0">
              <a:solidFill>
                <a:schemeClr val="tx1"/>
              </a:solidFill>
            </a:endParaRPr>
          </a:p>
          <a:p>
            <a:pPr marL="457200" lvl="0" indent="-228600" rtl="0">
              <a:spcBef>
                <a:spcPts val="0"/>
              </a:spcBef>
              <a:buClr>
                <a:srgbClr val="000000"/>
              </a:buClr>
            </a:pPr>
            <a:r>
              <a:rPr lang="en" dirty="0">
                <a:solidFill>
                  <a:schemeClr val="tx1"/>
                </a:solidFill>
                <a:hlinkClick r:id="rId3" action="ppaction://hlinksldjump"/>
              </a:rPr>
              <a:t>“</a:t>
            </a:r>
            <a:r>
              <a:rPr lang="en" u="sng" dirty="0">
                <a:solidFill>
                  <a:schemeClr val="tx1"/>
                </a:solidFill>
                <a:hlinkClick r:id="rId3" action="ppaction://hlinksldjump"/>
              </a:rPr>
              <a:t>What activities are going </a:t>
            </a:r>
            <a:r>
              <a:rPr lang="en" u="sng" dirty="0">
                <a:solidFill>
                  <a:srgbClr val="000000"/>
                </a:solidFill>
                <a:hlinkClick r:id="rId3" action="ppaction://hlinksldjump"/>
              </a:rPr>
              <a:t>on (</a:t>
            </a:r>
            <a:r>
              <a:rPr lang="en" u="sng" dirty="0">
                <a:solidFill>
                  <a:srgbClr val="3366FF"/>
                </a:solidFill>
                <a:hlinkClick r:id="rId3" action="ppaction://hlinksldjump"/>
              </a:rPr>
              <a:t>today, tomorrow, etc.</a:t>
            </a:r>
            <a:r>
              <a:rPr lang="en" u="sng" dirty="0">
                <a:solidFill>
                  <a:srgbClr val="000000"/>
                </a:solidFill>
                <a:hlinkClick r:id="rId3" action="ppaction://hlinksldjump"/>
              </a:rPr>
              <a:t>)?</a:t>
            </a:r>
            <a:r>
              <a:rPr lang="en" dirty="0">
                <a:solidFill>
                  <a:schemeClr val="tx1"/>
                </a:solidFill>
                <a:hlinkClick r:id="rId3" action="ppaction://hlinksldjump"/>
              </a:rPr>
              <a:t>”</a:t>
            </a:r>
            <a:endParaRPr lang="en" dirty="0">
              <a:solidFill>
                <a:schemeClr val="tx1"/>
              </a:solidFill>
            </a:endParaRPr>
          </a:p>
          <a:p>
            <a:pPr marL="457200" lvl="0" indent="-228600" rtl="0">
              <a:spcBef>
                <a:spcPts val="0"/>
              </a:spcBef>
              <a:buClr>
                <a:srgbClr val="000000"/>
              </a:buClr>
            </a:pPr>
            <a:r>
              <a:rPr lang="en" dirty="0">
                <a:solidFill>
                  <a:schemeClr val="tx1"/>
                </a:solidFill>
                <a:hlinkClick r:id="rId3" action="ppaction://hlinksldjump"/>
              </a:rPr>
              <a:t>“</a:t>
            </a:r>
            <a:r>
              <a:rPr lang="en" u="sng" dirty="0">
                <a:solidFill>
                  <a:schemeClr val="tx1"/>
                </a:solidFill>
                <a:hlinkClick r:id="rId3" action="ppaction://hlinksldjump"/>
              </a:rPr>
              <a:t>Is there anything I should know?</a:t>
            </a:r>
            <a:r>
              <a:rPr lang="en" dirty="0">
                <a:solidFill>
                  <a:schemeClr val="tx1"/>
                </a:solidFill>
                <a:hlinkClick r:id="rId3" action="ppaction://hlinksldjump"/>
              </a:rPr>
              <a:t>”</a:t>
            </a:r>
            <a:endParaRPr lang="en" dirty="0">
              <a:solidFill>
                <a:schemeClr val="tx1"/>
              </a:solidFill>
            </a:endParaRPr>
          </a:p>
          <a:p>
            <a:pPr marL="457200" lvl="0" indent="-228600" rtl="0">
              <a:spcBef>
                <a:spcPts val="0"/>
              </a:spcBef>
              <a:buClr>
                <a:srgbClr val="000000"/>
              </a:buClr>
            </a:pPr>
            <a:r>
              <a:rPr lang="en" dirty="0">
                <a:solidFill>
                  <a:schemeClr val="tx1"/>
                </a:solidFill>
                <a:hlinkClick r:id="rId4" action="ppaction://hlinksldjump"/>
              </a:rPr>
              <a:t>“</a:t>
            </a:r>
            <a:r>
              <a:rPr lang="en" u="sng" dirty="0">
                <a:solidFill>
                  <a:schemeClr val="tx1"/>
                </a:solidFill>
                <a:hlinkClick r:id="rId4" action="ppaction://hlinksldjump"/>
              </a:rPr>
              <a:t>Are there any important dates coming up?</a:t>
            </a:r>
            <a:r>
              <a:rPr lang="en" dirty="0">
                <a:solidFill>
                  <a:schemeClr val="tx1"/>
                </a:solidFill>
                <a:hlinkClick r:id="rId4" action="ppaction://hlinksldjump"/>
              </a:rPr>
              <a:t>”</a:t>
            </a:r>
            <a:endParaRPr lang="e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solidFill>
                  <a:srgbClr val="999999"/>
                </a:solidFill>
              </a:rPr>
              <a:t>ALEXA: “Are you interested in the Academic Calendar or the Sporting Events Calendar?”</a:t>
            </a:r>
          </a:p>
          <a:p>
            <a:pPr lvl="0">
              <a:spcBef>
                <a:spcPts val="0"/>
              </a:spcBef>
              <a:buNone/>
            </a:pPr>
            <a:r>
              <a:rPr lang="en" dirty="0">
                <a:solidFill>
                  <a:srgbClr val="999999"/>
                </a:solidFill>
              </a:rPr>
              <a:t> </a:t>
            </a:r>
          </a:p>
        </p:txBody>
      </p:sp>
      <p:sp>
        <p:nvSpPr>
          <p:cNvPr id="67" name="Shape 67"/>
          <p:cNvSpPr txBox="1">
            <a:spLocks noGrp="1"/>
          </p:cNvSpPr>
          <p:nvPr>
            <p:ph type="body" idx="1"/>
          </p:nvPr>
        </p:nvSpPr>
        <p:spPr>
          <a:xfrm>
            <a:off x="311700" y="1504425"/>
            <a:ext cx="8520600" cy="3064500"/>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hlinkClick r:id="rId3" action="ppaction://hlinksldjump"/>
              </a:rPr>
              <a:t>“</a:t>
            </a:r>
            <a:r>
              <a:rPr lang="en" u="sng" dirty="0">
                <a:solidFill>
                  <a:srgbClr val="000000"/>
                </a:solidFill>
                <a:hlinkClick r:id="rId3" action="ppaction://hlinksldjump"/>
              </a:rPr>
              <a:t>Academic </a:t>
            </a:r>
            <a:r>
              <a:rPr lang="en" u="sng" dirty="0" smtClean="0">
                <a:solidFill>
                  <a:srgbClr val="000000"/>
                </a:solidFill>
                <a:hlinkClick r:id="rId3" action="ppaction://hlinksldjump"/>
              </a:rPr>
              <a:t>Calendar</a:t>
            </a:r>
            <a:r>
              <a:rPr lang="en-US" dirty="0" smtClean="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rgbClr val="000000"/>
                </a:solidFill>
                <a:hlinkClick r:id="rId4" action="ppaction://hlinksldjump"/>
              </a:rPr>
              <a:t>“</a:t>
            </a:r>
            <a:r>
              <a:rPr lang="en" u="sng" dirty="0">
                <a:solidFill>
                  <a:srgbClr val="000000"/>
                </a:solidFill>
                <a:hlinkClick r:id="rId4" action="ppaction://hlinksldjump"/>
              </a:rPr>
              <a:t>Sporting Events Calendar</a:t>
            </a:r>
            <a:r>
              <a:rPr lang="en" dirty="0">
                <a:solidFill>
                  <a:srgbClr val="000000"/>
                </a:solidFill>
                <a:hlinkClick r:id="rId4" action="ppaction://hlinksldjump"/>
              </a:rPr>
              <a:t>”</a:t>
            </a:r>
            <a:endParaRPr lang="en" dirty="0">
              <a:solidFill>
                <a:srgbClr val="000000"/>
              </a:solidFill>
              <a:hlinkClick r:id="rId5"/>
            </a:endParaRPr>
          </a:p>
        </p:txBody>
      </p:sp>
      <p:sp>
        <p:nvSpPr>
          <p:cNvPr id="68" name="Shape 68"/>
          <p:cNvSpPr txBox="1"/>
          <p:nvPr/>
        </p:nvSpPr>
        <p:spPr>
          <a:xfrm>
            <a:off x="0" y="0"/>
            <a:ext cx="920700" cy="427800"/>
          </a:xfrm>
          <a:prstGeom prst="rect">
            <a:avLst/>
          </a:prstGeom>
          <a:noFill/>
          <a:ln>
            <a:noFill/>
          </a:ln>
        </p:spPr>
        <p:txBody>
          <a:bodyPr lIns="91425" tIns="91425" rIns="91425" bIns="91425" anchor="ctr" anchorCtr="0">
            <a:noAutofit/>
          </a:bodyPr>
          <a:lstStyle/>
          <a:p>
            <a:pPr lvl="0" algn="ctr">
              <a:spcBef>
                <a:spcPts val="0"/>
              </a:spcBef>
              <a:buNone/>
            </a:pPr>
            <a:r>
              <a:rPr lang="en" dirty="0">
                <a:solidFill>
                  <a:srgbClr val="CCCCCC"/>
                </a:solidFill>
              </a:rPr>
              <a:t>⏪</a:t>
            </a:r>
            <a:r>
              <a:rPr lang="en" u="sng" dirty="0">
                <a:solidFill>
                  <a:srgbClr val="FFFFFF"/>
                </a:solidFill>
                <a:hlinkClick r:id="rId6" action="ppaction://hlinksldjump"/>
              </a:rPr>
              <a:t>BACK</a:t>
            </a:r>
            <a:endParaRPr lang="en" u="sng" dirty="0">
              <a:solidFill>
                <a:srgbClr val="FFFFFF"/>
              </a:solidFill>
              <a:hlinkClick r:id="rId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“Are you interested in school holidays, academic dates, or financial deadlines?”</a:t>
            </a:r>
          </a:p>
        </p:txBody>
      </p:sp>
      <p:sp>
        <p:nvSpPr>
          <p:cNvPr id="74" name="Shape 74"/>
          <p:cNvSpPr txBox="1">
            <a:spLocks noGrp="1"/>
          </p:cNvSpPr>
          <p:nvPr>
            <p:ph type="body" idx="1"/>
          </p:nvPr>
        </p:nvSpPr>
        <p:spPr>
          <a:xfrm>
            <a:off x="311700" y="1405600"/>
            <a:ext cx="8520600" cy="2082667"/>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hlinkClick r:id="rId3" action="ppaction://hlinksldjump"/>
              </a:rPr>
              <a:t>“</a:t>
            </a:r>
            <a:r>
              <a:rPr lang="en" u="sng" dirty="0">
                <a:solidFill>
                  <a:srgbClr val="000000"/>
                </a:solidFill>
                <a:hlinkClick r:id="rId3" action="ppaction://hlinksldjump"/>
              </a:rPr>
              <a:t>School Holidays</a:t>
            </a:r>
            <a:r>
              <a:rPr lang="en" dirty="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u="sng" dirty="0">
                <a:solidFill>
                  <a:srgbClr val="000000"/>
                </a:solidFill>
                <a:hlinkClick r:id="rId4" action="ppaction://hlinksldjump"/>
              </a:rPr>
              <a:t>“Academic Dates”</a:t>
            </a:r>
            <a:endParaRPr lang="en" u="sng" dirty="0">
              <a:solidFill>
                <a:srgbClr val="000000"/>
              </a:solidFill>
              <a:hlinkClick r:id="rId5"/>
            </a:endParaRPr>
          </a:p>
          <a:p>
            <a:pPr marL="457200" lvl="0" indent="-228600" rtl="0">
              <a:spcBef>
                <a:spcPts val="0"/>
              </a:spcBef>
              <a:buClr>
                <a:srgbClr val="000000"/>
              </a:buClr>
            </a:pPr>
            <a:r>
              <a:rPr lang="en" dirty="0">
                <a:solidFill>
                  <a:srgbClr val="000000"/>
                </a:solidFill>
                <a:hlinkClick r:id="rId6" action="ppaction://hlinksldjump"/>
              </a:rPr>
              <a:t>“</a:t>
            </a:r>
            <a:r>
              <a:rPr lang="en" u="sng" dirty="0">
                <a:solidFill>
                  <a:srgbClr val="000000"/>
                </a:solidFill>
                <a:hlinkClick r:id="rId6" action="ppaction://hlinksldjump"/>
              </a:rPr>
              <a:t>Financial Deadlines</a:t>
            </a:r>
            <a:r>
              <a:rPr lang="en" dirty="0">
                <a:solidFill>
                  <a:srgbClr val="000000"/>
                </a:solidFill>
                <a:hlinkClick r:id="rId6" action="ppaction://hlinksldjump"/>
              </a:rPr>
              <a:t>”</a:t>
            </a:r>
            <a:endParaRPr lang="en" dirty="0">
              <a:solidFill>
                <a:srgbClr val="000000"/>
              </a:solidFill>
            </a:endParaRPr>
          </a:p>
        </p:txBody>
      </p:sp>
      <p:sp>
        <p:nvSpPr>
          <p:cNvPr id="75" name="Shape 75"/>
          <p:cNvSpPr txBox="1"/>
          <p:nvPr/>
        </p:nvSpPr>
        <p:spPr>
          <a:xfrm>
            <a:off x="0" y="0"/>
            <a:ext cx="911400" cy="3348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7" action="ppaction://hlinksldjump"/>
              </a:rPr>
              <a:t>BACK</a:t>
            </a:r>
            <a:endParaRPr lang="en" u="sng" dirty="0">
              <a:solidFill>
                <a:srgbClr val="FFFFFF"/>
              </a:solidFill>
              <a:hlinkClick r:id="rId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1340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 next holiday is…”</a:t>
            </a:r>
          </a:p>
          <a:p>
            <a:pPr marL="457200" lvl="0" indent="-342900">
              <a:lnSpc>
                <a:spcPct val="115000"/>
              </a:lnSpc>
              <a:spcBef>
                <a:spcPts val="0"/>
              </a:spcBef>
              <a:spcAft>
                <a:spcPts val="0"/>
              </a:spcAft>
              <a:buClr>
                <a:srgbClr val="999999"/>
              </a:buClr>
              <a:buSzPct val="100000"/>
              <a:buChar char="➢"/>
            </a:pPr>
            <a:r>
              <a:rPr lang="en" sz="1800">
                <a:solidFill>
                  <a:srgbClr val="999999"/>
                </a:solidFill>
              </a:rPr>
              <a:t>“Veteran’s Day on November 11”</a:t>
            </a:r>
          </a:p>
          <a:p>
            <a:pPr lvl="0">
              <a:lnSpc>
                <a:spcPct val="115000"/>
              </a:lnSpc>
              <a:spcBef>
                <a:spcPts val="0"/>
              </a:spcBef>
              <a:spcAft>
                <a:spcPts val="0"/>
              </a:spcAft>
              <a:buClr>
                <a:schemeClr val="dk1"/>
              </a:buClr>
              <a:buSzPct val="61111"/>
              <a:buFont typeface="Arial"/>
              <a:buNone/>
            </a:pPr>
            <a:r>
              <a:rPr lang="en" sz="1800">
                <a:solidFill>
                  <a:srgbClr val="999999"/>
                </a:solidFill>
              </a:rPr>
              <a:t>“Or did you have a specific date in mind?”</a:t>
            </a:r>
          </a:p>
        </p:txBody>
      </p:sp>
      <p:sp>
        <p:nvSpPr>
          <p:cNvPr id="81" name="Shape 81"/>
          <p:cNvSpPr txBox="1">
            <a:spLocks noGrp="1"/>
          </p:cNvSpPr>
          <p:nvPr>
            <p:ph type="body" idx="1"/>
          </p:nvPr>
        </p:nvSpPr>
        <p:spPr>
          <a:xfrm>
            <a:off x="348925" y="1785725"/>
            <a:ext cx="8520600" cy="1634808"/>
          </a:xfrm>
          <a:prstGeom prst="rect">
            <a:avLst/>
          </a:prstGeom>
        </p:spPr>
        <p:txBody>
          <a:bodyPr lIns="91425" tIns="91425" rIns="91425" bIns="91425" anchor="t" anchorCtr="0">
            <a:noAutofit/>
          </a:bodyPr>
          <a:lstStyle/>
          <a:p>
            <a:pPr marL="457200" lvl="0" indent="-228600" rtl="0">
              <a:spcBef>
                <a:spcPts val="0"/>
              </a:spcBef>
              <a:buClr>
                <a:srgbClr val="000000"/>
              </a:buClr>
            </a:pPr>
            <a:r>
              <a:rPr lang="en" dirty="0">
                <a:solidFill>
                  <a:srgbClr val="000000"/>
                </a:solidFill>
                <a:hlinkClick r:id="rId3" action="ppaction://hlinksldjump"/>
              </a:rPr>
              <a:t>“</a:t>
            </a:r>
            <a:r>
              <a:rPr lang="en" u="sng" dirty="0">
                <a:solidFill>
                  <a:srgbClr val="000000"/>
                </a:solidFill>
                <a:hlinkClick r:id="rId3" action="ppaction://hlinksldjump"/>
              </a:rPr>
              <a:t>YES</a:t>
            </a:r>
            <a:r>
              <a:rPr lang="en" dirty="0">
                <a:solidFill>
                  <a:srgbClr val="000000"/>
                </a:solidFill>
                <a:hlinkClick r:id="rId3" action="ppaction://hlinksldjump"/>
              </a:rPr>
              <a:t>”</a:t>
            </a:r>
            <a:endParaRPr lang="en" dirty="0">
              <a:solidFill>
                <a:srgbClr val="000000"/>
              </a:solidFill>
            </a:endParaRPr>
          </a:p>
          <a:p>
            <a:pPr marL="457200" lvl="0" indent="-228600" rtl="0">
              <a:spcBef>
                <a:spcPts val="0"/>
              </a:spcBef>
              <a:buClr>
                <a:srgbClr val="000000"/>
              </a:buClr>
            </a:pPr>
            <a:r>
              <a:rPr lang="en" dirty="0">
                <a:solidFill>
                  <a:schemeClr val="accent5"/>
                </a:solidFill>
              </a:rPr>
              <a:t>“NO” </a:t>
            </a:r>
          </a:p>
          <a:p>
            <a:pPr marL="457200" lvl="0" indent="-228600">
              <a:spcBef>
                <a:spcPts val="0"/>
              </a:spcBef>
              <a:buClr>
                <a:srgbClr val="000000"/>
              </a:buClr>
            </a:pPr>
            <a:r>
              <a:rPr lang="en" dirty="0" smtClean="0">
                <a:solidFill>
                  <a:srgbClr val="000000"/>
                </a:solidFill>
                <a:hlinkClick r:id="rId4" action="ppaction://hlinksldjump"/>
              </a:rPr>
              <a:t>“</a:t>
            </a:r>
            <a:r>
              <a:rPr lang="en-US" dirty="0" smtClean="0">
                <a:solidFill>
                  <a:srgbClr val="000000"/>
                </a:solidFill>
                <a:hlinkClick r:id="rId4" action="ppaction://hlinksldjump"/>
              </a:rPr>
              <a:t>(</a:t>
            </a:r>
            <a:r>
              <a:rPr lang="en" u="sng" dirty="0" smtClean="0">
                <a:solidFill>
                  <a:srgbClr val="4A86E8"/>
                </a:solidFill>
                <a:hlinkClick r:id="rId4" action="ppaction://hlinksldjump"/>
              </a:rPr>
              <a:t>Date</a:t>
            </a:r>
            <a:r>
              <a:rPr lang="en-US" u="sng" dirty="0" smtClean="0">
                <a:solidFill>
                  <a:srgbClr val="4A86E8"/>
                </a:solidFill>
                <a:hlinkClick r:id="rId4" action="ppaction://hlinksldjump"/>
              </a:rPr>
              <a:t>)</a:t>
            </a:r>
            <a:r>
              <a:rPr lang="en" u="sng" dirty="0" smtClean="0">
                <a:solidFill>
                  <a:srgbClr val="4A86E8"/>
                </a:solidFill>
                <a:hlinkClick r:id="rId4" action="ppaction://hlinksldjump"/>
              </a:rPr>
              <a:t>/</a:t>
            </a:r>
            <a:r>
              <a:rPr lang="en-US" u="sng" dirty="0" smtClean="0">
                <a:solidFill>
                  <a:srgbClr val="4A86E8"/>
                </a:solidFill>
                <a:hlinkClick r:id="rId4" action="ppaction://hlinksldjump"/>
              </a:rPr>
              <a:t>(</a:t>
            </a:r>
            <a:r>
              <a:rPr lang="en" u="sng" dirty="0" smtClean="0">
                <a:solidFill>
                  <a:srgbClr val="4A86E8"/>
                </a:solidFill>
                <a:hlinkClick r:id="rId4" action="ppaction://hlinksldjump"/>
              </a:rPr>
              <a:t>Month</a:t>
            </a:r>
            <a:r>
              <a:rPr lang="en-US" u="sng" dirty="0" smtClean="0">
                <a:solidFill>
                  <a:srgbClr val="4A86E8"/>
                </a:solidFill>
                <a:hlinkClick r:id="rId4" action="ppaction://hlinksldjump"/>
              </a:rPr>
              <a:t>)</a:t>
            </a:r>
            <a:r>
              <a:rPr lang="en" dirty="0" smtClean="0">
                <a:solidFill>
                  <a:srgbClr val="000000"/>
                </a:solidFill>
                <a:hlinkClick r:id="rId4" action="ppaction://hlinksldjump"/>
              </a:rPr>
              <a:t>”</a:t>
            </a:r>
            <a:endParaRPr lang="en" dirty="0">
              <a:solidFill>
                <a:srgbClr val="000000"/>
              </a:solidFill>
            </a:endParaRPr>
          </a:p>
        </p:txBody>
      </p:sp>
      <p:sp>
        <p:nvSpPr>
          <p:cNvPr id="82" name="Shape 82"/>
          <p:cNvSpPr txBox="1"/>
          <p:nvPr/>
        </p:nvSpPr>
        <p:spPr>
          <a:xfrm>
            <a:off x="0" y="46500"/>
            <a:ext cx="911400" cy="311700"/>
          </a:xfrm>
          <a:prstGeom prst="rect">
            <a:avLst/>
          </a:prstGeom>
          <a:noFill/>
          <a:ln>
            <a:noFill/>
          </a:ln>
        </p:spPr>
        <p:txBody>
          <a:bodyPr lIns="91425" tIns="91425" rIns="91425" bIns="91425" anchor="ctr" anchorCtr="0">
            <a:noAutofit/>
          </a:bodyPr>
          <a:lstStyle/>
          <a:p>
            <a:pPr lvl="0" algn="ctr" rtl="0">
              <a:spcBef>
                <a:spcPts val="0"/>
              </a:spcBef>
              <a:buNone/>
            </a:pPr>
            <a:r>
              <a:rPr lang="en" dirty="0">
                <a:solidFill>
                  <a:srgbClr val="CCCCCC"/>
                </a:solidFill>
              </a:rPr>
              <a:t>⏪</a:t>
            </a:r>
            <a:r>
              <a:rPr lang="en" u="sng" dirty="0">
                <a:solidFill>
                  <a:srgbClr val="FFFFFF"/>
                </a:solidFill>
                <a:hlinkClick r:id="rId5" action="ppaction://hlinksldjump"/>
              </a:rPr>
              <a:t>BACK</a:t>
            </a:r>
            <a:endParaRPr lang="en" u="sng" dirty="0">
              <a:solidFill>
                <a:srgbClr val="FFFFFF"/>
              </a:solidFill>
              <a:hlinkClick r:id="rId6"/>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“What date should I check?”</a:t>
            </a:r>
          </a:p>
        </p:txBody>
      </p:sp>
      <p:sp>
        <p:nvSpPr>
          <p:cNvPr id="88" name="Shape 88"/>
          <p:cNvSpPr txBox="1">
            <a:spLocks noGrp="1"/>
          </p:cNvSpPr>
          <p:nvPr>
            <p:ph type="body" idx="1"/>
          </p:nvPr>
        </p:nvSpPr>
        <p:spPr>
          <a:xfrm>
            <a:off x="311700" y="1152475"/>
            <a:ext cx="8520600" cy="1506058"/>
          </a:xfrm>
          <a:prstGeom prst="rect">
            <a:avLst/>
          </a:prstGeom>
        </p:spPr>
        <p:txBody>
          <a:bodyPr lIns="91425" tIns="91425" rIns="91425" bIns="91425" anchor="t" anchorCtr="0">
            <a:noAutofit/>
          </a:bodyPr>
          <a:lstStyle/>
          <a:p>
            <a:pPr marL="457200" lvl="0" indent="-228600">
              <a:spcBef>
                <a:spcPts val="0"/>
              </a:spcBef>
              <a:buClr>
                <a:srgbClr val="000000"/>
              </a:buClr>
            </a:pPr>
            <a:r>
              <a:rPr lang="en" dirty="0" smtClean="0">
                <a:solidFill>
                  <a:srgbClr val="000000"/>
                </a:solidFill>
                <a:hlinkClick r:id="rId3" action="ppaction://hlinksldjump"/>
              </a:rPr>
              <a:t>“</a:t>
            </a:r>
            <a:r>
              <a:rPr lang="en-US" dirty="0" smtClean="0">
                <a:solidFill>
                  <a:srgbClr val="000000"/>
                </a:solidFill>
                <a:hlinkClick r:id="rId3" action="ppaction://hlinksldjump"/>
              </a:rPr>
              <a:t>(</a:t>
            </a:r>
            <a:r>
              <a:rPr lang="en" u="sng" dirty="0" smtClean="0">
                <a:solidFill>
                  <a:srgbClr val="4A86E8"/>
                </a:solidFill>
                <a:hlinkClick r:id="rId3" action="ppaction://hlinksldjump"/>
              </a:rPr>
              <a:t>Date</a:t>
            </a:r>
            <a:r>
              <a:rPr lang="en-US" u="sng" dirty="0" smtClean="0">
                <a:solidFill>
                  <a:srgbClr val="4A86E8"/>
                </a:solidFill>
                <a:hlinkClick r:id="rId3" action="ppaction://hlinksldjump"/>
              </a:rPr>
              <a:t>)</a:t>
            </a:r>
            <a:r>
              <a:rPr lang="en" u="sng" dirty="0" smtClean="0">
                <a:solidFill>
                  <a:srgbClr val="4A86E8"/>
                </a:solidFill>
                <a:hlinkClick r:id="rId3" action="ppaction://hlinksldjump"/>
              </a:rPr>
              <a:t>/</a:t>
            </a:r>
            <a:r>
              <a:rPr lang="en-US" u="sng" dirty="0" smtClean="0">
                <a:solidFill>
                  <a:srgbClr val="4A86E8"/>
                </a:solidFill>
                <a:hlinkClick r:id="rId3" action="ppaction://hlinksldjump"/>
              </a:rPr>
              <a:t>(</a:t>
            </a:r>
            <a:r>
              <a:rPr lang="en" u="sng" dirty="0" smtClean="0">
                <a:solidFill>
                  <a:srgbClr val="4A86E8"/>
                </a:solidFill>
                <a:hlinkClick r:id="rId3" action="ppaction://hlinksldjump"/>
              </a:rPr>
              <a:t>Month</a:t>
            </a:r>
            <a:r>
              <a:rPr lang="en-US" u="sng" dirty="0" smtClean="0">
                <a:solidFill>
                  <a:srgbClr val="4A86E8"/>
                </a:solidFill>
                <a:hlinkClick r:id="rId3" action="ppaction://hlinksldjump"/>
              </a:rPr>
              <a:t>)</a:t>
            </a:r>
            <a:r>
              <a:rPr lang="en" dirty="0" smtClean="0">
                <a:solidFill>
                  <a:srgbClr val="000000"/>
                </a:solidFill>
                <a:hlinkClick r:id="rId3" action="ppaction://hlinksldjump"/>
              </a:rPr>
              <a:t>”</a:t>
            </a:r>
            <a:endParaRPr lang="en" dirty="0">
              <a:solidFill>
                <a:srgbClr val="000000"/>
              </a:solidFill>
            </a:endParaRPr>
          </a:p>
        </p:txBody>
      </p:sp>
      <p:sp>
        <p:nvSpPr>
          <p:cNvPr id="89" name="Shape 89"/>
          <p:cNvSpPr txBox="1"/>
          <p:nvPr/>
        </p:nvSpPr>
        <p:spPr>
          <a:xfrm>
            <a:off x="93000" y="83700"/>
            <a:ext cx="818400" cy="2976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endParaRPr/>
          </a:p>
        </p:txBody>
      </p:sp>
      <p:sp>
        <p:nvSpPr>
          <p:cNvPr id="90" name="Shape 90"/>
          <p:cNvSpPr txBox="1"/>
          <p:nvPr/>
        </p:nvSpPr>
        <p:spPr>
          <a:xfrm>
            <a:off x="0" y="0"/>
            <a:ext cx="939300" cy="3348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4" action="ppaction://hlinksldjump"/>
              </a:rPr>
              <a:t>BACK</a:t>
            </a:r>
            <a:endParaRPr lang="en" u="sng" dirty="0">
              <a:solidFill>
                <a:srgbClr val="FFFFFF"/>
              </a:solidFill>
              <a:hlinkClick r:id="rId5"/>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4354200"/>
          </a:xfrm>
          <a:prstGeom prst="rect">
            <a:avLst/>
          </a:prstGeom>
        </p:spPr>
        <p:txBody>
          <a:bodyPr lIns="91425" tIns="91425" rIns="91425" bIns="91425" anchor="t" anchorCtr="0">
            <a:noAutofit/>
          </a:bodyPr>
          <a:lstStyle/>
          <a:p>
            <a:pPr lvl="0">
              <a:spcBef>
                <a:spcPts val="0"/>
              </a:spcBef>
              <a:buNone/>
            </a:pPr>
            <a:r>
              <a:rPr lang="en">
                <a:solidFill>
                  <a:srgbClr val="999999"/>
                </a:solidFill>
              </a:rPr>
              <a:t>If yes (date): ALEXA: “The school holiday that day is…”</a:t>
            </a:r>
          </a:p>
          <a:p>
            <a:pPr lvl="0">
              <a:spcBef>
                <a:spcPts val="0"/>
              </a:spcBef>
              <a:buNone/>
            </a:pPr>
            <a:r>
              <a:rPr lang="en">
                <a:solidFill>
                  <a:srgbClr val="999999"/>
                </a:solidFill>
              </a:rPr>
              <a:t>If yes (month): ALEXA: “The holidays in (month) are…”</a:t>
            </a:r>
          </a:p>
          <a:p>
            <a:pPr lvl="0">
              <a:spcBef>
                <a:spcPts val="0"/>
              </a:spcBef>
              <a:buNone/>
            </a:pPr>
            <a:endParaRPr>
              <a:solidFill>
                <a:srgbClr val="999999"/>
              </a:solidFill>
            </a:endParaRPr>
          </a:p>
          <a:p>
            <a:pPr lvl="0">
              <a:spcBef>
                <a:spcPts val="0"/>
              </a:spcBef>
              <a:buNone/>
            </a:pPr>
            <a:r>
              <a:rPr lang="en">
                <a:solidFill>
                  <a:srgbClr val="999999"/>
                </a:solidFill>
              </a:rPr>
              <a:t>If no (date): ALEXA: “There is no school holiday that day. The next holiday is…”</a:t>
            </a:r>
          </a:p>
          <a:p>
            <a:pPr lvl="0">
              <a:spcBef>
                <a:spcPts val="0"/>
              </a:spcBef>
              <a:buNone/>
            </a:pPr>
            <a:r>
              <a:rPr lang="en">
                <a:solidFill>
                  <a:srgbClr val="999999"/>
                </a:solidFill>
              </a:rPr>
              <a:t>If no (month): ALEXA: “There are no school holidays in (month). The next holiday is…”</a:t>
            </a:r>
          </a:p>
        </p:txBody>
      </p:sp>
      <p:sp>
        <p:nvSpPr>
          <p:cNvPr id="96" name="Shape 96"/>
          <p:cNvSpPr txBox="1"/>
          <p:nvPr/>
        </p:nvSpPr>
        <p:spPr>
          <a:xfrm>
            <a:off x="0" y="0"/>
            <a:ext cx="920700" cy="3255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“What kind of academic dates are you looking for?” </a:t>
            </a:r>
          </a:p>
        </p:txBody>
      </p:sp>
      <p:sp>
        <p:nvSpPr>
          <p:cNvPr id="102" name="Shape 102"/>
          <p:cNvSpPr txBox="1">
            <a:spLocks noGrp="1"/>
          </p:cNvSpPr>
          <p:nvPr>
            <p:ph type="body" idx="1"/>
          </p:nvPr>
        </p:nvSpPr>
        <p:spPr>
          <a:xfrm>
            <a:off x="311700" y="1423175"/>
            <a:ext cx="8520600" cy="2920500"/>
          </a:xfrm>
          <a:prstGeom prst="rect">
            <a:avLst/>
          </a:prstGeom>
        </p:spPr>
        <p:txBody>
          <a:bodyPr lIns="91425" tIns="91425" rIns="91425" bIns="91425" anchor="t" anchorCtr="0">
            <a:noAutofit/>
          </a:bodyPr>
          <a:lstStyle/>
          <a:p>
            <a:pPr marL="457200" lvl="0" indent="-228600">
              <a:spcBef>
                <a:spcPts val="0"/>
              </a:spcBef>
              <a:buClr>
                <a:srgbClr val="000000"/>
              </a:buClr>
            </a:pPr>
            <a:r>
              <a:rPr lang="en" u="sng" dirty="0">
                <a:solidFill>
                  <a:srgbClr val="000000"/>
                </a:solidFill>
                <a:hlinkClick r:id="rId3" action="ppaction://hlinksldjump"/>
              </a:rPr>
              <a:t>“When do finals start?”</a:t>
            </a:r>
            <a:endParaRPr lang="en" u="sng" dirty="0">
              <a:solidFill>
                <a:srgbClr val="000000"/>
              </a:solidFill>
              <a:hlinkClick r:id="rId4"/>
            </a:endParaRPr>
          </a:p>
          <a:p>
            <a:pPr marL="457200" lvl="0" indent="-228600">
              <a:spcBef>
                <a:spcPts val="0"/>
              </a:spcBef>
              <a:buClr>
                <a:srgbClr val="000000"/>
              </a:buClr>
            </a:pPr>
            <a:r>
              <a:rPr lang="en" u="sng" dirty="0">
                <a:solidFill>
                  <a:srgbClr val="000000"/>
                </a:solidFill>
                <a:hlinkClick r:id="rId5" action="ppaction://hlinksldjump"/>
              </a:rPr>
              <a:t>“When does class registration begin?”</a:t>
            </a:r>
            <a:endParaRPr lang="en" u="sng" dirty="0">
              <a:solidFill>
                <a:srgbClr val="000000"/>
              </a:solidFill>
              <a:hlinkClick r:id="rId6"/>
            </a:endParaRPr>
          </a:p>
          <a:p>
            <a:pPr marL="457200" lvl="0" indent="-228600" rtl="0">
              <a:spcBef>
                <a:spcPts val="0"/>
              </a:spcBef>
              <a:buClr>
                <a:srgbClr val="000000"/>
              </a:buClr>
            </a:pPr>
            <a:r>
              <a:rPr lang="en" dirty="0">
                <a:solidFill>
                  <a:srgbClr val="000000"/>
                </a:solidFill>
                <a:hlinkClick r:id="rId7" action="ppaction://hlinksldjump"/>
              </a:rPr>
              <a:t>“</a:t>
            </a:r>
            <a:r>
              <a:rPr lang="en" u="sng" dirty="0">
                <a:solidFill>
                  <a:srgbClr val="000000"/>
                </a:solidFill>
                <a:hlinkClick r:id="rId7" action="ppaction://hlinksldjump"/>
              </a:rPr>
              <a:t>When is the last day to add or drop a class?</a:t>
            </a:r>
            <a:r>
              <a:rPr lang="en" dirty="0">
                <a:solidFill>
                  <a:srgbClr val="000000"/>
                </a:solidFill>
                <a:hlinkClick r:id="rId7" action="ppaction://hlinksldjump"/>
              </a:rPr>
              <a:t>”</a:t>
            </a:r>
            <a:endParaRPr lang="en" dirty="0">
              <a:solidFill>
                <a:srgbClr val="000000"/>
              </a:solidFill>
            </a:endParaRPr>
          </a:p>
          <a:p>
            <a:pPr lvl="0">
              <a:spcBef>
                <a:spcPts val="0"/>
              </a:spcBef>
              <a:buNone/>
            </a:pPr>
            <a:endParaRPr dirty="0"/>
          </a:p>
          <a:p>
            <a:pPr lvl="0">
              <a:spcBef>
                <a:spcPts val="0"/>
              </a:spcBef>
              <a:buNone/>
            </a:pPr>
            <a:endParaRPr dirty="0"/>
          </a:p>
        </p:txBody>
      </p:sp>
      <p:sp>
        <p:nvSpPr>
          <p:cNvPr id="103" name="Shape 103"/>
          <p:cNvSpPr txBox="1"/>
          <p:nvPr/>
        </p:nvSpPr>
        <p:spPr>
          <a:xfrm>
            <a:off x="0" y="0"/>
            <a:ext cx="920700" cy="372000"/>
          </a:xfrm>
          <a:prstGeom prst="rect">
            <a:avLst/>
          </a:prstGeom>
          <a:noFill/>
          <a:ln>
            <a:noFill/>
          </a:ln>
        </p:spPr>
        <p:txBody>
          <a:bodyPr lIns="91425" tIns="91425" rIns="91425" bIns="91425" anchor="t" anchorCtr="0">
            <a:noAutofit/>
          </a:bodyPr>
          <a:lstStyle/>
          <a:p>
            <a:pPr lvl="0" algn="ctr" rtl="0">
              <a:spcBef>
                <a:spcPts val="0"/>
              </a:spcBef>
              <a:buClr>
                <a:schemeClr val="dk1"/>
              </a:buClr>
              <a:buFont typeface="Arial"/>
              <a:buNone/>
            </a:pPr>
            <a:r>
              <a:rPr lang="en" dirty="0">
                <a:solidFill>
                  <a:srgbClr val="CCCCCC"/>
                </a:solidFill>
              </a:rPr>
              <a:t>⏪</a:t>
            </a:r>
            <a:r>
              <a:rPr lang="en" u="sng" dirty="0">
                <a:solidFill>
                  <a:srgbClr val="FFFFFF"/>
                </a:solidFill>
                <a:hlinkClick r:id="rId8" action="ppaction://hlinksldjump"/>
              </a:rPr>
              <a:t>BACK</a:t>
            </a:r>
            <a:endParaRPr lang="en" u="sng" dirty="0">
              <a:solidFill>
                <a:srgbClr val="FFFFFF"/>
              </a:solidFill>
              <a:hlinkClick r:id="rId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1573200"/>
          </a:xfrm>
          <a:prstGeom prst="rect">
            <a:avLst/>
          </a:prstGeom>
        </p:spPr>
        <p:txBody>
          <a:bodyPr lIns="91425" tIns="91425" rIns="91425" bIns="91425" anchor="t" anchorCtr="0">
            <a:noAutofit/>
          </a:bodyPr>
          <a:lstStyle/>
          <a:p>
            <a:pPr lvl="0">
              <a:spcBef>
                <a:spcPts val="0"/>
              </a:spcBef>
              <a:buNone/>
            </a:pPr>
            <a:r>
              <a:rPr lang="en">
                <a:solidFill>
                  <a:srgbClr val="999999"/>
                </a:solidFill>
              </a:rPr>
              <a:t>ALEXA: “Finals begin Monday, December 12th and ends Friday, December 16th for the Fall 2016 semester.” </a:t>
            </a:r>
          </a:p>
        </p:txBody>
      </p:sp>
      <p:sp>
        <p:nvSpPr>
          <p:cNvPr id="109" name="Shape 109"/>
          <p:cNvSpPr txBox="1"/>
          <p:nvPr/>
        </p:nvSpPr>
        <p:spPr>
          <a:xfrm>
            <a:off x="0" y="0"/>
            <a:ext cx="948600" cy="306900"/>
          </a:xfrm>
          <a:prstGeom prst="rect">
            <a:avLst/>
          </a:prstGeom>
          <a:noFill/>
          <a:ln>
            <a:noFill/>
          </a:ln>
        </p:spPr>
        <p:txBody>
          <a:bodyPr lIns="91425" tIns="91425" rIns="91425" bIns="91425" anchor="t" anchorCtr="0">
            <a:noAutofit/>
          </a:bodyPr>
          <a:lstStyle/>
          <a:p>
            <a:pPr lvl="0">
              <a:spcBef>
                <a:spcPts val="0"/>
              </a:spcBef>
              <a:buNone/>
            </a:pPr>
            <a:r>
              <a:rPr lang="en" dirty="0">
                <a:solidFill>
                  <a:srgbClr val="CCCCCC"/>
                </a:solidFill>
              </a:rPr>
              <a:t>⏪</a:t>
            </a:r>
            <a:r>
              <a:rPr lang="en" u="sng" dirty="0">
                <a:solidFill>
                  <a:srgbClr val="FFFFFF"/>
                </a:solidFill>
                <a:hlinkClick r:id="rId3" action="ppaction://hlinksldjump"/>
              </a:rPr>
              <a:t>BACK</a:t>
            </a:r>
            <a:endParaRPr lang="en" u="sng" dirty="0">
              <a:solidFill>
                <a:srgbClr val="FFFFFF"/>
              </a:solidFill>
              <a:hlinkClick r:id="rId4"/>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1076</Words>
  <Application>Microsoft Macintosh PowerPoint</Application>
  <PresentationFormat>On-screen Show (16:9)</PresentationFormat>
  <Paragraphs>110</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Dancing Script</vt:lpstr>
      <vt:lpstr>simple-light-2</vt:lpstr>
      <vt:lpstr>Alexa Storyboard Academic &amp; Sports Calendar</vt:lpstr>
      <vt:lpstr>“ALEXA, ask My SSU Calendar…”</vt:lpstr>
      <vt:lpstr>ALEXA: “Are you interested in the Academic Calendar or the Sporting Events Calendar?”  </vt:lpstr>
      <vt:lpstr>ALEXA: “Are you interested in school holidays, academic dates, or financial deadlines?”</vt:lpstr>
      <vt:lpstr>ALEXA: “The next holiday is…” “Veteran’s Day on November 11” “Or did you have a specific date in mind?”</vt:lpstr>
      <vt:lpstr>ALEXA: “What date should I check?”</vt:lpstr>
      <vt:lpstr>If yes (date): ALEXA: “The school holiday that day is…” If yes (month): ALEXA: “The holidays in (month) are…”  If no (date): ALEXA: “There is no school holiday that day. The next holiday is…” If no (month): ALEXA: “There are no school holidays in (month). The next holiday is…”</vt:lpstr>
      <vt:lpstr>ALEXA: “What kind of academic dates are you looking for?” </vt:lpstr>
      <vt:lpstr>ALEXA: “Finals begin Monday, December 12th and ends Friday, December 16th for the Fall 2016 semester.” </vt:lpstr>
      <vt:lpstr>ALEXA: “Class registration begins by appointment on Monday, November 14th and continues until Saturday, December 31, 2016.” </vt:lpstr>
      <vt:lpstr>ALEXA: “The last day to add or drop a class was Tuesday, September 6 for this semester. Your next opportunity to petition to add or drop a course with a “W” is Monday, September 19, 2016.”</vt:lpstr>
      <vt:lpstr>ALEXA: “Fees were due January 1, 2016 for students who registered between November 14, 2016 - December 31, 2016.” </vt:lpstr>
      <vt:lpstr>ALEXA: “Do you have a specific sport in mind?”</vt:lpstr>
      <vt:lpstr>ALEXA: “There are no sporting events today (tomorrow, etc), but the upcoming games are…” “Soccer Game on Friday, September 16th against Cal Poly Pomona at Sonoma State. Women at 12:30pm and Men at 3:00pm” “Volleyball Game on Saturday, September 17th at San Francisco State at 7:00pm” “Soccer Game on Sunday, September 18th against Cal State San Bernardino at Sonoma State.  Women at 11:30am and Men at 2:00pm” “Do you want me to continue…?”</vt:lpstr>
      <vt:lpstr>ALEXA: “Which sport did you have in mind?”</vt:lpstr>
      <vt:lpstr>ALEXA: “There are no Volleyball games scheduled today (tomorrow, etc.), but the upcoming games are...” “Saturday, September 17th at San Francisco State at 7:00pm” “Friday, September 23rd at Cal State East Bay at 7:00pm” “Saturday, September 24th at Cal State Monterey Bay at 7:00pm” “Do you want me to continue…?”</vt:lpstr>
      <vt:lpstr>ALEXA: “There are no Soccer games scheduled today (tomorrow, etc), but the upcoming games are...”  “Friday, September 16th against Cal Poly Pomona at Sonoma State. Women at 12:30pm and Men at 3:00pm” “Sunday, September 18th against Cal State San Bernardino at Sonoma State.  Women at 11:30am and Men at 2:00pm” “Friday, September 23rd at Cal State East Bay.  Women at 4:30pm and Men at 7:00pm” “Do you want me to continue…?”</vt:lpstr>
      <vt:lpstr>ALEXA: “There are no Cross Country meets scheduled today (tomorrow, etc), but the upcoming meets are...” “Saturday, October 1st at Spring Lake Regional Park at 9:00am” “Friday, October 7th at Golden Gate Park at 4:15pm” “Saturday, October 15th at Baylands Park at 11:15am” “Do you want me to continue…?”</vt:lpstr>
      <vt:lpstr>ALEXA: “There are no Golf matches scheduled today (tomorrow, etc), but the upcoming matches are...” “Monday, October 3rd to Tuesday, October 4th at Sand Hollow Resort” “Monday, October 17th to Tuesday, October 18th at Foxtail Golf Club” “Monday, October 24th to Tuesday, October 25th at Twin Oak Golf Course” “Do you want me to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Storyboard Academic &amp; Sports Calendar</dc:title>
  <cp:lastModifiedBy>Nazania Barraza</cp:lastModifiedBy>
  <cp:revision>6</cp:revision>
  <dcterms:modified xsi:type="dcterms:W3CDTF">2016-09-13T08:23:00Z</dcterms:modified>
</cp:coreProperties>
</file>