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56"/>
  </p:notesMasterIdLst>
  <p:sldIdLst>
    <p:sldId id="256" r:id="rId2"/>
    <p:sldId id="257" r:id="rId3"/>
    <p:sldId id="314" r:id="rId4"/>
    <p:sldId id="315" r:id="rId5"/>
    <p:sldId id="316" r:id="rId6"/>
    <p:sldId id="317" r:id="rId7"/>
    <p:sldId id="318" r:id="rId8"/>
    <p:sldId id="320" r:id="rId9"/>
    <p:sldId id="261" r:id="rId10"/>
    <p:sldId id="295" r:id="rId11"/>
    <p:sldId id="296" r:id="rId12"/>
    <p:sldId id="297" r:id="rId13"/>
    <p:sldId id="310" r:id="rId14"/>
    <p:sldId id="298" r:id="rId15"/>
    <p:sldId id="299" r:id="rId16"/>
    <p:sldId id="300" r:id="rId17"/>
    <p:sldId id="302" r:id="rId18"/>
    <p:sldId id="303" r:id="rId19"/>
    <p:sldId id="304" r:id="rId20"/>
    <p:sldId id="307" r:id="rId21"/>
    <p:sldId id="306" r:id="rId22"/>
    <p:sldId id="308" r:id="rId23"/>
    <p:sldId id="309" r:id="rId24"/>
    <p:sldId id="311" r:id="rId25"/>
    <p:sldId id="313" r:id="rId26"/>
    <p:sldId id="312" r:id="rId27"/>
    <p:sldId id="322" r:id="rId28"/>
    <p:sldId id="323" r:id="rId29"/>
    <p:sldId id="324" r:id="rId30"/>
    <p:sldId id="325" r:id="rId31"/>
    <p:sldId id="326" r:id="rId32"/>
    <p:sldId id="305" r:id="rId33"/>
    <p:sldId id="327" r:id="rId34"/>
    <p:sldId id="328" r:id="rId35"/>
    <p:sldId id="329" r:id="rId36"/>
    <p:sldId id="330" r:id="rId37"/>
    <p:sldId id="331" r:id="rId38"/>
    <p:sldId id="332" r:id="rId39"/>
    <p:sldId id="333" r:id="rId40"/>
    <p:sldId id="334" r:id="rId41"/>
    <p:sldId id="335" r:id="rId42"/>
    <p:sldId id="336" r:id="rId43"/>
    <p:sldId id="337" r:id="rId44"/>
    <p:sldId id="338" r:id="rId45"/>
    <p:sldId id="339" r:id="rId46"/>
    <p:sldId id="340" r:id="rId47"/>
    <p:sldId id="341" r:id="rId48"/>
    <p:sldId id="342" r:id="rId49"/>
    <p:sldId id="343" r:id="rId50"/>
    <p:sldId id="344" r:id="rId51"/>
    <p:sldId id="345" r:id="rId52"/>
    <p:sldId id="346" r:id="rId53"/>
    <p:sldId id="321" r:id="rId54"/>
    <p:sldId id="301" r:id="rId55"/>
  </p:sldIdLst>
  <p:sldSz cx="9144000" cy="5143500" type="screen16x9"/>
  <p:notesSz cx="6858000" cy="9144000"/>
  <p:embeddedFontLst>
    <p:embeddedFont>
      <p:font typeface="Calibri" panose="020F0502020204030204" pitchFamily="34" charset="0"/>
      <p:regular r:id="rId57"/>
      <p:bold r:id="rId58"/>
      <p:italic r:id="rId59"/>
      <p:boldItalic r:id="rId60"/>
    </p:embeddedFont>
    <p:embeddedFont>
      <p:font typeface="Lato" panose="020F0502020204030203" pitchFamily="34" charset="0"/>
      <p:regular r:id="rId61"/>
      <p:bold r:id="rId62"/>
      <p:italic r:id="rId63"/>
      <p:boldItalic r:id="rId64"/>
    </p:embeddedFont>
    <p:embeddedFont>
      <p:font typeface="Raleway" pitchFamily="2" charset="0"/>
      <p:regular r:id="rId65"/>
      <p:bold r:id="rId66"/>
      <p:italic r:id="rId67"/>
      <p:boldItalic r:id="rId68"/>
    </p:embeddedFont>
    <p:embeddedFont>
      <p:font typeface="Source Sans Pro" panose="020B0503030403020204" pitchFamily="34" charset="0"/>
      <p:regular r:id="rId69"/>
      <p:bold r:id="rId70"/>
      <p:italic r:id="rId71"/>
      <p:boldItalic r:id="rId7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98665B7-6574-423E-A4B5-A6C020D860FF}">
  <a:tblStyle styleId="{C98665B7-6574-423E-A4B5-A6C020D860F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1A8698C-63BC-4B6A-AE92-7E62379B444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3534" y="17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7.fntdata"/><Relationship Id="rId68"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2.fntdata"/><Relationship Id="rId66" Type="http://schemas.openxmlformats.org/officeDocument/2006/relationships/font" Target="fonts/font10.fntdata"/><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font" Target="fonts/font5.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64" Type="http://schemas.openxmlformats.org/officeDocument/2006/relationships/font" Target="fonts/font8.fntdata"/><Relationship Id="rId69" Type="http://schemas.openxmlformats.org/officeDocument/2006/relationships/font" Target="fonts/font13.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3.fntdata"/><Relationship Id="rId67" Type="http://schemas.openxmlformats.org/officeDocument/2006/relationships/font" Target="fonts/font11.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6.fntdata"/><Relationship Id="rId70" Type="http://schemas.openxmlformats.org/officeDocument/2006/relationships/font" Target="fonts/font14.fntdata"/><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1.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4.fntdata"/><Relationship Id="rId65" Type="http://schemas.openxmlformats.org/officeDocument/2006/relationships/font" Target="fonts/font9.fntdata"/><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43121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47606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87907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08947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08741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46358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58791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12814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66264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1874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00695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7512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98862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17945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33669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82232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16656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57633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07571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27599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5906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00083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65213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05567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879075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087414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46358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43121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476064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58791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930239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aaa6d39ba0_1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 name="Google Shape;459;gaaa6d39ba0_1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879075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707825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6693395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529978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23629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17409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15487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48572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645225" y="2762725"/>
            <a:ext cx="6736500" cy="11598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400"/>
              <a:buNone/>
              <a:defRPr sz="4400">
                <a:solidFill>
                  <a:schemeClr val="dk2"/>
                </a:solidFill>
              </a:defRPr>
            </a:lvl1pPr>
            <a:lvl2pPr lvl="1">
              <a:spcBef>
                <a:spcPts val="0"/>
              </a:spcBef>
              <a:spcAft>
                <a:spcPts val="0"/>
              </a:spcAft>
              <a:buClr>
                <a:schemeClr val="dk2"/>
              </a:buClr>
              <a:buSzPts val="4400"/>
              <a:buNone/>
              <a:defRPr sz="4400">
                <a:solidFill>
                  <a:schemeClr val="dk2"/>
                </a:solidFill>
              </a:defRPr>
            </a:lvl2pPr>
            <a:lvl3pPr lvl="2">
              <a:spcBef>
                <a:spcPts val="0"/>
              </a:spcBef>
              <a:spcAft>
                <a:spcPts val="0"/>
              </a:spcAft>
              <a:buClr>
                <a:schemeClr val="dk2"/>
              </a:buClr>
              <a:buSzPts val="4400"/>
              <a:buNone/>
              <a:defRPr sz="4400">
                <a:solidFill>
                  <a:schemeClr val="dk2"/>
                </a:solidFill>
              </a:defRPr>
            </a:lvl3pPr>
            <a:lvl4pPr lvl="3">
              <a:spcBef>
                <a:spcPts val="0"/>
              </a:spcBef>
              <a:spcAft>
                <a:spcPts val="0"/>
              </a:spcAft>
              <a:buClr>
                <a:schemeClr val="dk2"/>
              </a:buClr>
              <a:buSzPts val="4400"/>
              <a:buNone/>
              <a:defRPr sz="4400">
                <a:solidFill>
                  <a:schemeClr val="dk2"/>
                </a:solidFill>
              </a:defRPr>
            </a:lvl4pPr>
            <a:lvl5pPr lvl="4">
              <a:spcBef>
                <a:spcPts val="0"/>
              </a:spcBef>
              <a:spcAft>
                <a:spcPts val="0"/>
              </a:spcAft>
              <a:buClr>
                <a:schemeClr val="dk2"/>
              </a:buClr>
              <a:buSzPts val="4400"/>
              <a:buNone/>
              <a:defRPr sz="4400">
                <a:solidFill>
                  <a:schemeClr val="dk2"/>
                </a:solidFill>
              </a:defRPr>
            </a:lvl5pPr>
            <a:lvl6pPr lvl="5">
              <a:spcBef>
                <a:spcPts val="0"/>
              </a:spcBef>
              <a:spcAft>
                <a:spcPts val="0"/>
              </a:spcAft>
              <a:buClr>
                <a:schemeClr val="dk2"/>
              </a:buClr>
              <a:buSzPts val="4400"/>
              <a:buNone/>
              <a:defRPr sz="4400">
                <a:solidFill>
                  <a:schemeClr val="dk2"/>
                </a:solidFill>
              </a:defRPr>
            </a:lvl6pPr>
            <a:lvl7pPr lvl="6">
              <a:spcBef>
                <a:spcPts val="0"/>
              </a:spcBef>
              <a:spcAft>
                <a:spcPts val="0"/>
              </a:spcAft>
              <a:buClr>
                <a:schemeClr val="dk2"/>
              </a:buClr>
              <a:buSzPts val="4400"/>
              <a:buNone/>
              <a:defRPr sz="4400">
                <a:solidFill>
                  <a:schemeClr val="dk2"/>
                </a:solidFill>
              </a:defRPr>
            </a:lvl7pPr>
            <a:lvl8pPr lvl="7">
              <a:spcBef>
                <a:spcPts val="0"/>
              </a:spcBef>
              <a:spcAft>
                <a:spcPts val="0"/>
              </a:spcAft>
              <a:buClr>
                <a:schemeClr val="dk2"/>
              </a:buClr>
              <a:buSzPts val="4400"/>
              <a:buNone/>
              <a:defRPr sz="4400">
                <a:solidFill>
                  <a:schemeClr val="dk2"/>
                </a:solidFill>
              </a:defRPr>
            </a:lvl8pPr>
            <a:lvl9pPr lvl="8">
              <a:spcBef>
                <a:spcPts val="0"/>
              </a:spcBef>
              <a:spcAft>
                <a:spcPts val="0"/>
              </a:spcAft>
              <a:buClr>
                <a:schemeClr val="dk2"/>
              </a:buClr>
              <a:buSzPts val="4400"/>
              <a:buNone/>
              <a:defRPr sz="4400">
                <a:solidFill>
                  <a:schemeClr val="dk2"/>
                </a:solidFill>
              </a:defRPr>
            </a:lvl9pPr>
          </a:lstStyle>
          <a:p>
            <a:endParaRPr/>
          </a:p>
        </p:txBody>
      </p:sp>
      <p:sp>
        <p:nvSpPr>
          <p:cNvPr id="11" name="Google Shape;11;p2"/>
          <p:cNvSpPr/>
          <p:nvPr/>
        </p:nvSpPr>
        <p:spPr>
          <a:xfrm>
            <a:off x="5938246" y="2533163"/>
            <a:ext cx="7218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12;p2"/>
          <p:cNvSpPr/>
          <p:nvPr/>
        </p:nvSpPr>
        <p:spPr>
          <a:xfrm>
            <a:off x="6659861" y="2533163"/>
            <a:ext cx="7218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13;p2"/>
          <p:cNvSpPr/>
          <p:nvPr/>
        </p:nvSpPr>
        <p:spPr>
          <a:xfrm>
            <a:off x="-1" y="2533163"/>
            <a:ext cx="7218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4;p2"/>
          <p:cNvSpPr/>
          <p:nvPr/>
        </p:nvSpPr>
        <p:spPr>
          <a:xfrm>
            <a:off x="721425" y="2533163"/>
            <a:ext cx="52167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3" name="Google Shape;33;p5"/>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Clr>
                <a:schemeClr val="accent6"/>
              </a:buClr>
              <a:buSzPts val="1800"/>
              <a:buChar char="▷"/>
              <a:defRPr>
                <a:solidFill>
                  <a:schemeClr val="dk1"/>
                </a:solidFill>
              </a:defRPr>
            </a:lvl1pPr>
            <a:lvl2pPr marL="914400" lvl="1" indent="-381000">
              <a:spcBef>
                <a:spcPts val="0"/>
              </a:spcBef>
              <a:spcAft>
                <a:spcPts val="0"/>
              </a:spcAft>
              <a:buClr>
                <a:schemeClr val="dk1"/>
              </a:buClr>
              <a:buSzPts val="2400"/>
              <a:buChar char="○"/>
              <a:defRPr>
                <a:solidFill>
                  <a:schemeClr val="dk1"/>
                </a:solidFill>
              </a:defRPr>
            </a:lvl2pPr>
            <a:lvl3pPr marL="1371600" lvl="2" indent="-381000">
              <a:spcBef>
                <a:spcPts val="0"/>
              </a:spcBef>
              <a:spcAft>
                <a:spcPts val="0"/>
              </a:spcAft>
              <a:buClr>
                <a:schemeClr val="dk1"/>
              </a:buClr>
              <a:buSzPts val="2400"/>
              <a:buChar char="■"/>
              <a:defRPr>
                <a:solidFill>
                  <a:schemeClr val="dk1"/>
                </a:solidFill>
              </a:defRPr>
            </a:lvl3pPr>
            <a:lvl4pPr marL="1828800" lvl="3" indent="-381000">
              <a:spcBef>
                <a:spcPts val="0"/>
              </a:spcBef>
              <a:spcAft>
                <a:spcPts val="0"/>
              </a:spcAft>
              <a:buClr>
                <a:schemeClr val="dk1"/>
              </a:buClr>
              <a:buSzPts val="2400"/>
              <a:buChar char="●"/>
              <a:defRPr>
                <a:solidFill>
                  <a:schemeClr val="dk1"/>
                </a:solidFill>
              </a:defRPr>
            </a:lvl4pPr>
            <a:lvl5pPr marL="2286000" lvl="4" indent="-381000">
              <a:spcBef>
                <a:spcPts val="0"/>
              </a:spcBef>
              <a:spcAft>
                <a:spcPts val="0"/>
              </a:spcAft>
              <a:buClr>
                <a:schemeClr val="dk1"/>
              </a:buClr>
              <a:buSzPts val="2400"/>
              <a:buChar char="○"/>
              <a:defRPr>
                <a:solidFill>
                  <a:schemeClr val="dk1"/>
                </a:solidFill>
              </a:defRPr>
            </a:lvl5pPr>
            <a:lvl6pPr marL="2743200" lvl="5" indent="-381000">
              <a:spcBef>
                <a:spcPts val="0"/>
              </a:spcBef>
              <a:spcAft>
                <a:spcPts val="0"/>
              </a:spcAft>
              <a:buClr>
                <a:schemeClr val="dk1"/>
              </a:buClr>
              <a:buSzPts val="2400"/>
              <a:buChar char="■"/>
              <a:defRPr>
                <a:solidFill>
                  <a:schemeClr val="dk1"/>
                </a:solidFill>
              </a:defRPr>
            </a:lvl6pPr>
            <a:lvl7pPr marL="3200400" lvl="6" indent="-381000">
              <a:spcBef>
                <a:spcPts val="0"/>
              </a:spcBef>
              <a:spcAft>
                <a:spcPts val="0"/>
              </a:spcAft>
              <a:buClr>
                <a:schemeClr val="dk1"/>
              </a:buClr>
              <a:buSzPts val="2400"/>
              <a:buChar char="●"/>
              <a:defRPr>
                <a:solidFill>
                  <a:schemeClr val="dk1"/>
                </a:solidFill>
              </a:defRPr>
            </a:lvl7pPr>
            <a:lvl8pPr marL="3657600" lvl="7" indent="-381000">
              <a:spcBef>
                <a:spcPts val="0"/>
              </a:spcBef>
              <a:spcAft>
                <a:spcPts val="0"/>
              </a:spcAft>
              <a:buClr>
                <a:schemeClr val="dk1"/>
              </a:buClr>
              <a:buSzPts val="2400"/>
              <a:buChar char="○"/>
              <a:defRPr>
                <a:solidFill>
                  <a:schemeClr val="dk1"/>
                </a:solidFill>
              </a:defRPr>
            </a:lvl8pPr>
            <a:lvl9pPr marL="4114800" lvl="8" indent="-381000">
              <a:spcBef>
                <a:spcPts val="0"/>
              </a:spcBef>
              <a:spcAft>
                <a:spcPts val="0"/>
              </a:spcAft>
              <a:buClr>
                <a:schemeClr val="dk1"/>
              </a:buClr>
              <a:buSzPts val="2400"/>
              <a:buChar char="■"/>
              <a:defRPr>
                <a:solidFill>
                  <a:schemeClr val="dk1"/>
                </a:solidFill>
              </a:defRPr>
            </a:lvl9pPr>
          </a:lstStyle>
          <a:p>
            <a:endParaRPr/>
          </a:p>
        </p:txBody>
      </p:sp>
      <p:sp>
        <p:nvSpPr>
          <p:cNvPr id="34" name="Google Shape;34;p5"/>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35;p5"/>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36;p5"/>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5"/>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38;p5"/>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9"/>
        <p:cNvGrpSpPr/>
        <p:nvPr/>
      </p:nvGrpSpPr>
      <p:grpSpPr>
        <a:xfrm>
          <a:off x="0" y="0"/>
          <a:ext cx="0" cy="0"/>
          <a:chOff x="0" y="0"/>
          <a:chExt cx="0" cy="0"/>
        </a:xfrm>
      </p:grpSpPr>
      <p:sp>
        <p:nvSpPr>
          <p:cNvPr id="40" name="Google Shape;40;p6"/>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41;p6"/>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42;p6"/>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 name="Google Shape;43;p6"/>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44;p6"/>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45" name="Google Shape;45;p6"/>
          <p:cNvSpPr txBox="1">
            <a:spLocks noGrp="1"/>
          </p:cNvSpPr>
          <p:nvPr>
            <p:ph type="body" idx="1"/>
          </p:nvPr>
        </p:nvSpPr>
        <p:spPr>
          <a:xfrm>
            <a:off x="893625" y="1200150"/>
            <a:ext cx="31368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6" name="Google Shape;46;p6"/>
          <p:cNvSpPr txBox="1">
            <a:spLocks noGrp="1"/>
          </p:cNvSpPr>
          <p:nvPr>
            <p:ph type="body" idx="2"/>
          </p:nvPr>
        </p:nvSpPr>
        <p:spPr>
          <a:xfrm>
            <a:off x="4219456" y="1200150"/>
            <a:ext cx="31368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7" name="Google Shape;47;p6"/>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8"/>
        <p:cNvGrpSpPr/>
        <p:nvPr/>
      </p:nvGrpSpPr>
      <p:grpSpPr>
        <a:xfrm>
          <a:off x="0" y="0"/>
          <a:ext cx="0" cy="0"/>
          <a:chOff x="0" y="0"/>
          <a:chExt cx="0" cy="0"/>
        </a:xfrm>
      </p:grpSpPr>
      <p:sp>
        <p:nvSpPr>
          <p:cNvPr id="49" name="Google Shape;49;p7"/>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50;p7"/>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51;p7"/>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52;p7"/>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53;p7"/>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54" name="Google Shape;54;p7"/>
          <p:cNvSpPr txBox="1">
            <a:spLocks noGrp="1"/>
          </p:cNvSpPr>
          <p:nvPr>
            <p:ph type="body" idx="1"/>
          </p:nvPr>
        </p:nvSpPr>
        <p:spPr>
          <a:xfrm>
            <a:off x="893700" y="1200150"/>
            <a:ext cx="2371200" cy="37257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55" name="Google Shape;55;p7"/>
          <p:cNvSpPr txBox="1">
            <a:spLocks noGrp="1"/>
          </p:cNvSpPr>
          <p:nvPr>
            <p:ph type="body" idx="2"/>
          </p:nvPr>
        </p:nvSpPr>
        <p:spPr>
          <a:xfrm>
            <a:off x="3386404" y="1200150"/>
            <a:ext cx="2371200" cy="37257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56" name="Google Shape;56;p7"/>
          <p:cNvSpPr txBox="1">
            <a:spLocks noGrp="1"/>
          </p:cNvSpPr>
          <p:nvPr>
            <p:ph type="body" idx="3"/>
          </p:nvPr>
        </p:nvSpPr>
        <p:spPr>
          <a:xfrm>
            <a:off x="5879107" y="1200150"/>
            <a:ext cx="2371200" cy="37257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57" name="Google Shape;57;p7"/>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8"/>
        <p:cNvGrpSpPr/>
        <p:nvPr/>
      </p:nvGrpSpPr>
      <p:grpSpPr>
        <a:xfrm>
          <a:off x="0" y="0"/>
          <a:ext cx="0" cy="0"/>
          <a:chOff x="0" y="0"/>
          <a:chExt cx="0" cy="0"/>
        </a:xfrm>
      </p:grpSpPr>
      <p:sp>
        <p:nvSpPr>
          <p:cNvPr id="59" name="Google Shape;59;p8"/>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60;p8"/>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61;p8"/>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62;p8"/>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63;p8"/>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64" name="Google Shape;64;p8"/>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93700" y="358388"/>
            <a:ext cx="64626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1pPr>
            <a:lvl2pPr lvl="1">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2pPr>
            <a:lvl3pPr lvl="2">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3pPr>
            <a:lvl4pPr lvl="3">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4pPr>
            <a:lvl5pPr lvl="4">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5pPr>
            <a:lvl6pPr lvl="5">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6pPr>
            <a:lvl7pPr lvl="6">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7pPr>
            <a:lvl8pPr lvl="7">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8pPr>
            <a:lvl9pPr lvl="8">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893700" y="1373588"/>
            <a:ext cx="6462600" cy="35523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6"/>
              </a:buClr>
              <a:buSzPts val="2400"/>
              <a:buFont typeface="Lato"/>
              <a:buChar char="▷"/>
              <a:defRPr sz="2400">
                <a:solidFill>
                  <a:schemeClr val="dk1"/>
                </a:solidFill>
                <a:latin typeface="Lato"/>
                <a:ea typeface="Lato"/>
                <a:cs typeface="Lato"/>
                <a:sym typeface="Lato"/>
              </a:defRPr>
            </a:lvl1pPr>
            <a:lvl2pPr marL="914400" lvl="1"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2pPr>
            <a:lvl3pPr marL="1371600" lvl="2"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3pPr>
            <a:lvl4pPr marL="1828800" lvl="3"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4pPr>
            <a:lvl5pPr marL="2286000" lvl="4"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5pPr>
            <a:lvl6pPr marL="2743200" lvl="5"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6pPr>
            <a:lvl7pPr marL="3200400" lvl="6"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7pPr>
            <a:lvl8pPr marL="3657600" lvl="7"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8pPr>
            <a:lvl9pPr marL="4114800" lvl="8"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lvl1pPr lvl="0" algn="r">
              <a:buNone/>
              <a:defRPr sz="1300">
                <a:solidFill>
                  <a:schemeClr val="accent6"/>
                </a:solidFill>
                <a:latin typeface="Lato"/>
                <a:ea typeface="Lato"/>
                <a:cs typeface="Lato"/>
                <a:sym typeface="Lato"/>
              </a:defRPr>
            </a:lvl1pPr>
            <a:lvl2pPr lvl="1" algn="r">
              <a:buNone/>
              <a:defRPr sz="1300">
                <a:solidFill>
                  <a:schemeClr val="accent6"/>
                </a:solidFill>
                <a:latin typeface="Lato"/>
                <a:ea typeface="Lato"/>
                <a:cs typeface="Lato"/>
                <a:sym typeface="Lato"/>
              </a:defRPr>
            </a:lvl2pPr>
            <a:lvl3pPr lvl="2" algn="r">
              <a:buNone/>
              <a:defRPr sz="1300">
                <a:solidFill>
                  <a:schemeClr val="accent6"/>
                </a:solidFill>
                <a:latin typeface="Lato"/>
                <a:ea typeface="Lato"/>
                <a:cs typeface="Lato"/>
                <a:sym typeface="Lato"/>
              </a:defRPr>
            </a:lvl3pPr>
            <a:lvl4pPr lvl="3" algn="r">
              <a:buNone/>
              <a:defRPr sz="1300">
                <a:solidFill>
                  <a:schemeClr val="accent6"/>
                </a:solidFill>
                <a:latin typeface="Lato"/>
                <a:ea typeface="Lato"/>
                <a:cs typeface="Lato"/>
                <a:sym typeface="Lato"/>
              </a:defRPr>
            </a:lvl4pPr>
            <a:lvl5pPr lvl="4" algn="r">
              <a:buNone/>
              <a:defRPr sz="1300">
                <a:solidFill>
                  <a:schemeClr val="accent6"/>
                </a:solidFill>
                <a:latin typeface="Lato"/>
                <a:ea typeface="Lato"/>
                <a:cs typeface="Lato"/>
                <a:sym typeface="Lato"/>
              </a:defRPr>
            </a:lvl5pPr>
            <a:lvl6pPr lvl="5" algn="r">
              <a:buNone/>
              <a:defRPr sz="1300">
                <a:solidFill>
                  <a:schemeClr val="accent6"/>
                </a:solidFill>
                <a:latin typeface="Lato"/>
                <a:ea typeface="Lato"/>
                <a:cs typeface="Lato"/>
                <a:sym typeface="Lato"/>
              </a:defRPr>
            </a:lvl6pPr>
            <a:lvl7pPr lvl="6" algn="r">
              <a:buNone/>
              <a:defRPr sz="1300">
                <a:solidFill>
                  <a:schemeClr val="accent6"/>
                </a:solidFill>
                <a:latin typeface="Lato"/>
                <a:ea typeface="Lato"/>
                <a:cs typeface="Lato"/>
                <a:sym typeface="Lato"/>
              </a:defRPr>
            </a:lvl7pPr>
            <a:lvl8pPr lvl="7" algn="r">
              <a:buNone/>
              <a:defRPr sz="1300">
                <a:solidFill>
                  <a:schemeClr val="accent6"/>
                </a:solidFill>
                <a:latin typeface="Lato"/>
                <a:ea typeface="Lato"/>
                <a:cs typeface="Lato"/>
                <a:sym typeface="Lato"/>
              </a:defRPr>
            </a:lvl8pPr>
            <a:lvl9pPr lvl="8" algn="r">
              <a:buNone/>
              <a:defRPr sz="1300">
                <a:solidFill>
                  <a:schemeClr val="accent6"/>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8" Type="http://schemas.openxmlformats.org/officeDocument/2006/relationships/hyperlink" Target="https://www.geeksforgeeks.org/content-providers-in-android-with-example" TargetMode="External"/><Relationship Id="rId3" Type="http://schemas.openxmlformats.org/officeDocument/2006/relationships/hyperlink" Target="https://developer.android.com/guide/topics/permissions/overview" TargetMode="External"/><Relationship Id="rId7" Type="http://schemas.openxmlformats.org/officeDocument/2006/relationships/hyperlink" Target="https://www.geeksforgeeks.org/authentication-bypass-using-sql-injection-on-login-page/" TargetMode="External"/><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hyperlink" Target="https://snyk.io/blog/exploring-android-intent-based-security-vulnerabilities-google-play/" TargetMode="External"/><Relationship Id="rId5" Type="http://schemas.openxmlformats.org/officeDocument/2006/relationships/hyperlink" Target="https://www.geeksforgeeks.org/android-implicit-and-explicit-intents-with-examples/" TargetMode="External"/><Relationship Id="rId10" Type="http://schemas.openxmlformats.org/officeDocument/2006/relationships/hyperlink" Target="https://camo.githubusercontent.com" TargetMode="External"/><Relationship Id="rId4" Type="http://schemas.openxmlformats.org/officeDocument/2006/relationships/hyperlink" Target="https://www.hostinger.com/buy-cheap-ssl-certificate" TargetMode="External"/><Relationship Id="rId9" Type="http://schemas.openxmlformats.org/officeDocument/2006/relationships/hyperlink" Target="https://www.dreamstime.com"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2"/>
          <p:cNvSpPr txBox="1">
            <a:spLocks noGrp="1"/>
          </p:cNvSpPr>
          <p:nvPr>
            <p:ph type="ctrTitle"/>
          </p:nvPr>
        </p:nvSpPr>
        <p:spPr>
          <a:xfrm>
            <a:off x="500445" y="743425"/>
            <a:ext cx="67365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Quality Assessment for Local Banking Apps</a:t>
            </a:r>
            <a:endParaRPr dirty="0"/>
          </a:p>
        </p:txBody>
      </p:sp>
      <p:sp>
        <p:nvSpPr>
          <p:cNvPr id="3" name="Text Box 70">
            <a:extLst>
              <a:ext uri="{FF2B5EF4-FFF2-40B4-BE49-F238E27FC236}">
                <a16:creationId xmlns:a16="http://schemas.microsoft.com/office/drawing/2014/main" id="{0C56F7BC-F93F-4B9D-9C66-4111CAB3F0E5}"/>
              </a:ext>
            </a:extLst>
          </p:cNvPr>
          <p:cNvSpPr txBox="1">
            <a:spLocks noChangeArrowheads="1"/>
          </p:cNvSpPr>
          <p:nvPr/>
        </p:nvSpPr>
        <p:spPr bwMode="auto">
          <a:xfrm>
            <a:off x="500445" y="2697668"/>
            <a:ext cx="4399215" cy="887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07000"/>
              </a:lnSpc>
              <a:spcBef>
                <a:spcPts val="0"/>
              </a:spcBef>
              <a:spcAft>
                <a:spcPts val="800"/>
              </a:spcAft>
            </a:pPr>
            <a:r>
              <a:rPr lang="en-US" sz="1600" b="1" spc="25" dirty="0">
                <a:solidFill>
                  <a:schemeClr val="bg2"/>
                </a:solidFill>
                <a:effectLst/>
                <a:latin typeface="Calibri" panose="020F0502020204030204" pitchFamily="34" charset="0"/>
                <a:ea typeface="Calibri" panose="020F0502020204030204" pitchFamily="34" charset="0"/>
                <a:cs typeface="Calibri" panose="020F0502020204030204" pitchFamily="34" charset="0"/>
              </a:rPr>
              <a:t>Supervisor name</a:t>
            </a:r>
            <a:endParaRPr lang="en-US" sz="90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dirty="0">
                <a:solidFill>
                  <a:schemeClr val="bg2"/>
                </a:solidFill>
                <a:effectLst/>
                <a:latin typeface="Calibri" panose="020F0502020204030204" pitchFamily="34" charset="0"/>
                <a:ea typeface="Calibri" panose="020F0502020204030204" pitchFamily="34" charset="0"/>
                <a:cs typeface="Calibri" panose="020F0502020204030204" pitchFamily="34" charset="0"/>
              </a:rPr>
              <a:t>Dr. SULTAN S. ALQAHTANI</a:t>
            </a:r>
            <a:endParaRPr lang="en-US" sz="90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9F39D5FA-5E64-4F96-9DEB-5400459A02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37155" y="62865"/>
            <a:ext cx="812800" cy="11620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p>
            <a:pPr marL="342900" marR="0" lvl="0" indent="-342900" rtl="0">
              <a:lnSpc>
                <a:spcPct val="107000"/>
              </a:lnSpc>
              <a:spcBef>
                <a:spcPts val="0"/>
              </a:spcBef>
              <a:spcAft>
                <a:spcPts val="1200"/>
              </a:spcAft>
              <a:buClr>
                <a:srgbClr val="C00000"/>
              </a:buClr>
              <a:buFont typeface="Wingdings" panose="05000000000000000000" pitchFamily="2" charset="2"/>
              <a:buChar char=""/>
            </a:pPr>
            <a:r>
              <a:rPr lang="en-US" sz="3200" b="1" dirty="0">
                <a:solidFill>
                  <a:srgbClr val="C00000"/>
                </a:solidFill>
                <a:effectLst/>
                <a:latin typeface="Calibri" panose="020F0502020204030204" pitchFamily="34" charset="0"/>
                <a:ea typeface="Calibri" panose="020F0502020204030204" pitchFamily="34" charset="0"/>
                <a:cs typeface="Arial" panose="020B0604020202020204" pitchFamily="34" charset="0"/>
              </a:rPr>
              <a:t>Permissions</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26" name="Google Shape;126;p17"/>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
        <p:nvSpPr>
          <p:cNvPr id="2" name="Rectangle 1">
            <a:extLst>
              <a:ext uri="{FF2B5EF4-FFF2-40B4-BE49-F238E27FC236}">
                <a16:creationId xmlns:a16="http://schemas.microsoft.com/office/drawing/2014/main" id="{D8808B86-C486-47AC-92EF-42E60C9E1BAC}"/>
              </a:ext>
            </a:extLst>
          </p:cNvPr>
          <p:cNvSpPr/>
          <p:nvPr/>
        </p:nvSpPr>
        <p:spPr>
          <a:xfrm>
            <a:off x="3205161" y="1214183"/>
            <a:ext cx="2619375" cy="857400"/>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5" name="TextBox 4">
            <a:extLst>
              <a:ext uri="{FF2B5EF4-FFF2-40B4-BE49-F238E27FC236}">
                <a16:creationId xmlns:a16="http://schemas.microsoft.com/office/drawing/2014/main" id="{2AD4980E-87DA-4CF5-8119-EA882EAC1CBD}"/>
              </a:ext>
            </a:extLst>
          </p:cNvPr>
          <p:cNvSpPr txBox="1"/>
          <p:nvPr/>
        </p:nvSpPr>
        <p:spPr>
          <a:xfrm>
            <a:off x="3538537" y="1488994"/>
            <a:ext cx="2066925" cy="307777"/>
          </a:xfrm>
          <a:prstGeom prst="rect">
            <a:avLst/>
          </a:prstGeom>
          <a:noFill/>
        </p:spPr>
        <p:txBody>
          <a:bodyPr wrap="square" rtlCol="1">
            <a:spAutoFit/>
          </a:bodyPr>
          <a:lstStyle/>
          <a:p>
            <a:r>
              <a:rPr lang="en-US" b="1" dirty="0"/>
              <a:t>Type of permissions</a:t>
            </a:r>
            <a:endParaRPr lang="ar-SA" b="1" dirty="0"/>
          </a:p>
        </p:txBody>
      </p:sp>
      <p:sp>
        <p:nvSpPr>
          <p:cNvPr id="9" name="Rectangle 8">
            <a:extLst>
              <a:ext uri="{FF2B5EF4-FFF2-40B4-BE49-F238E27FC236}">
                <a16:creationId xmlns:a16="http://schemas.microsoft.com/office/drawing/2014/main" id="{F6AD5F4E-4500-4610-BD1F-9C8D1ADBCA0E}"/>
              </a:ext>
            </a:extLst>
          </p:cNvPr>
          <p:cNvSpPr/>
          <p:nvPr/>
        </p:nvSpPr>
        <p:spPr>
          <a:xfrm>
            <a:off x="453113" y="3349951"/>
            <a:ext cx="1680488" cy="577762"/>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10" name="Rectangle 9">
            <a:extLst>
              <a:ext uri="{FF2B5EF4-FFF2-40B4-BE49-F238E27FC236}">
                <a16:creationId xmlns:a16="http://schemas.microsoft.com/office/drawing/2014/main" id="{7B9CAB86-9A85-4DF6-8878-30293FC17C4D}"/>
              </a:ext>
            </a:extLst>
          </p:cNvPr>
          <p:cNvSpPr/>
          <p:nvPr/>
        </p:nvSpPr>
        <p:spPr>
          <a:xfrm>
            <a:off x="2558137" y="3349951"/>
            <a:ext cx="1680488" cy="577762"/>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11" name="Rectangle 10">
            <a:extLst>
              <a:ext uri="{FF2B5EF4-FFF2-40B4-BE49-F238E27FC236}">
                <a16:creationId xmlns:a16="http://schemas.microsoft.com/office/drawing/2014/main" id="{E0E623F5-B419-47F1-91DA-E3883F5939AD}"/>
              </a:ext>
            </a:extLst>
          </p:cNvPr>
          <p:cNvSpPr/>
          <p:nvPr/>
        </p:nvSpPr>
        <p:spPr>
          <a:xfrm>
            <a:off x="4663161" y="3349951"/>
            <a:ext cx="1680488" cy="577762"/>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12" name="Rectangle 11">
            <a:extLst>
              <a:ext uri="{FF2B5EF4-FFF2-40B4-BE49-F238E27FC236}">
                <a16:creationId xmlns:a16="http://schemas.microsoft.com/office/drawing/2014/main" id="{0C95C3DD-74D5-4CAE-8593-EF17896B30DC}"/>
              </a:ext>
            </a:extLst>
          </p:cNvPr>
          <p:cNvSpPr/>
          <p:nvPr/>
        </p:nvSpPr>
        <p:spPr>
          <a:xfrm>
            <a:off x="6768185" y="3349951"/>
            <a:ext cx="1680488" cy="577762"/>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cxnSp>
        <p:nvCxnSpPr>
          <p:cNvPr id="7" name="Connector: Elbow 6">
            <a:extLst>
              <a:ext uri="{FF2B5EF4-FFF2-40B4-BE49-F238E27FC236}">
                <a16:creationId xmlns:a16="http://schemas.microsoft.com/office/drawing/2014/main" id="{95A14A64-814F-4274-A7BE-CD5081965699}"/>
              </a:ext>
            </a:extLst>
          </p:cNvPr>
          <p:cNvCxnSpPr>
            <a:cxnSpLocks/>
            <a:stCxn id="2" idx="1"/>
            <a:endCxn id="9" idx="0"/>
          </p:cNvCxnSpPr>
          <p:nvPr/>
        </p:nvCxnSpPr>
        <p:spPr>
          <a:xfrm rot="10800000" flipV="1">
            <a:off x="1293357" y="1642883"/>
            <a:ext cx="1911804" cy="170706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1F845AAA-D2DD-443A-9E2C-695AC4BE7E1F}"/>
              </a:ext>
            </a:extLst>
          </p:cNvPr>
          <p:cNvCxnSpPr>
            <a:cxnSpLocks/>
            <a:endCxn id="10" idx="0"/>
          </p:cNvCxnSpPr>
          <p:nvPr/>
        </p:nvCxnSpPr>
        <p:spPr>
          <a:xfrm rot="5400000">
            <a:off x="2758395" y="2709963"/>
            <a:ext cx="1279974" cy="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D8080F49-41B5-48A2-8C48-1D05F9297348}"/>
              </a:ext>
            </a:extLst>
          </p:cNvPr>
          <p:cNvCxnSpPr>
            <a:cxnSpLocks/>
            <a:endCxn id="11" idx="0"/>
          </p:cNvCxnSpPr>
          <p:nvPr/>
        </p:nvCxnSpPr>
        <p:spPr>
          <a:xfrm rot="5400000">
            <a:off x="4863419" y="2709963"/>
            <a:ext cx="1279974" cy="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FEF8134A-D729-41E1-A995-846E9AEE4E7A}"/>
              </a:ext>
            </a:extLst>
          </p:cNvPr>
          <p:cNvCxnSpPr>
            <a:stCxn id="2" idx="3"/>
            <a:endCxn id="12" idx="0"/>
          </p:cNvCxnSpPr>
          <p:nvPr/>
        </p:nvCxnSpPr>
        <p:spPr>
          <a:xfrm>
            <a:off x="5824536" y="1642883"/>
            <a:ext cx="1783893" cy="170706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7792C4D8-EAA4-420F-A331-E79C87260387}"/>
              </a:ext>
            </a:extLst>
          </p:cNvPr>
          <p:cNvSpPr txBox="1"/>
          <p:nvPr/>
        </p:nvSpPr>
        <p:spPr>
          <a:xfrm>
            <a:off x="464011" y="3423389"/>
            <a:ext cx="1911805" cy="430887"/>
          </a:xfrm>
          <a:prstGeom prst="rect">
            <a:avLst/>
          </a:prstGeom>
          <a:noFill/>
        </p:spPr>
        <p:txBody>
          <a:bodyPr wrap="square" rtlCol="1">
            <a:spAutoFit/>
          </a:bodyPr>
          <a:lstStyle/>
          <a:p>
            <a:r>
              <a:rPr lang="en-US" sz="1100" b="1" dirty="0"/>
              <a:t>Install-time</a:t>
            </a:r>
          </a:p>
          <a:p>
            <a:r>
              <a:rPr lang="en-US" sz="1100" b="1" dirty="0"/>
              <a:t>permissions</a:t>
            </a:r>
            <a:endParaRPr lang="ar-SA" sz="1100" b="1" dirty="0"/>
          </a:p>
        </p:txBody>
      </p:sp>
      <p:sp>
        <p:nvSpPr>
          <p:cNvPr id="29" name="TextBox 28">
            <a:extLst>
              <a:ext uri="{FF2B5EF4-FFF2-40B4-BE49-F238E27FC236}">
                <a16:creationId xmlns:a16="http://schemas.microsoft.com/office/drawing/2014/main" id="{12B5AD45-5BA7-4D5A-9A4A-C31E5FAEF745}"/>
              </a:ext>
            </a:extLst>
          </p:cNvPr>
          <p:cNvSpPr txBox="1"/>
          <p:nvPr/>
        </p:nvSpPr>
        <p:spPr>
          <a:xfrm>
            <a:off x="2582634" y="3423389"/>
            <a:ext cx="1911805" cy="430887"/>
          </a:xfrm>
          <a:prstGeom prst="rect">
            <a:avLst/>
          </a:prstGeom>
          <a:noFill/>
        </p:spPr>
        <p:txBody>
          <a:bodyPr wrap="square" rtlCol="1">
            <a:spAutoFit/>
          </a:bodyPr>
          <a:lstStyle/>
          <a:p>
            <a:r>
              <a:rPr lang="en-US" sz="1100" b="1" dirty="0"/>
              <a:t>Normal </a:t>
            </a:r>
          </a:p>
          <a:p>
            <a:r>
              <a:rPr lang="en-US" sz="1100" b="1" dirty="0"/>
              <a:t>permissions</a:t>
            </a:r>
            <a:endParaRPr lang="ar-SA" sz="1100" b="1" dirty="0"/>
          </a:p>
        </p:txBody>
      </p:sp>
      <p:sp>
        <p:nvSpPr>
          <p:cNvPr id="30" name="TextBox 29">
            <a:extLst>
              <a:ext uri="{FF2B5EF4-FFF2-40B4-BE49-F238E27FC236}">
                <a16:creationId xmlns:a16="http://schemas.microsoft.com/office/drawing/2014/main" id="{E789B473-45DC-4583-9999-22BC76EA01ED}"/>
              </a:ext>
            </a:extLst>
          </p:cNvPr>
          <p:cNvSpPr txBox="1"/>
          <p:nvPr/>
        </p:nvSpPr>
        <p:spPr>
          <a:xfrm>
            <a:off x="4663161" y="3407713"/>
            <a:ext cx="1911805" cy="430887"/>
          </a:xfrm>
          <a:prstGeom prst="rect">
            <a:avLst/>
          </a:prstGeom>
          <a:noFill/>
        </p:spPr>
        <p:txBody>
          <a:bodyPr wrap="square" rtlCol="1">
            <a:spAutoFit/>
          </a:bodyPr>
          <a:lstStyle/>
          <a:p>
            <a:r>
              <a:rPr lang="en-US" sz="1100" b="1" dirty="0"/>
              <a:t>Signature  </a:t>
            </a:r>
          </a:p>
          <a:p>
            <a:r>
              <a:rPr lang="en-US" sz="1100" b="1" dirty="0"/>
              <a:t>permissions</a:t>
            </a:r>
            <a:endParaRPr lang="ar-SA" sz="1100" b="1" dirty="0"/>
          </a:p>
        </p:txBody>
      </p:sp>
      <p:sp>
        <p:nvSpPr>
          <p:cNvPr id="31" name="TextBox 30">
            <a:extLst>
              <a:ext uri="{FF2B5EF4-FFF2-40B4-BE49-F238E27FC236}">
                <a16:creationId xmlns:a16="http://schemas.microsoft.com/office/drawing/2014/main" id="{6A1BB803-954A-4FA6-BFDA-63D3A88D7BFC}"/>
              </a:ext>
            </a:extLst>
          </p:cNvPr>
          <p:cNvSpPr txBox="1"/>
          <p:nvPr/>
        </p:nvSpPr>
        <p:spPr>
          <a:xfrm>
            <a:off x="6768185" y="3423389"/>
            <a:ext cx="1911805" cy="430887"/>
          </a:xfrm>
          <a:prstGeom prst="rect">
            <a:avLst/>
          </a:prstGeom>
          <a:noFill/>
        </p:spPr>
        <p:txBody>
          <a:bodyPr wrap="square" rtlCol="1">
            <a:spAutoFit/>
          </a:bodyPr>
          <a:lstStyle/>
          <a:p>
            <a:r>
              <a:rPr lang="en-US" sz="1100" b="1" dirty="0"/>
              <a:t>Runtime  </a:t>
            </a:r>
          </a:p>
          <a:p>
            <a:r>
              <a:rPr lang="en-US" sz="1100" b="1" dirty="0"/>
              <a:t>permissions</a:t>
            </a:r>
            <a:endParaRPr lang="ar-SA" sz="1100" b="1" dirty="0"/>
          </a:p>
        </p:txBody>
      </p:sp>
    </p:spTree>
    <p:extLst>
      <p:ext uri="{BB962C8B-B14F-4D97-AF65-F5344CB8AC3E}">
        <p14:creationId xmlns:p14="http://schemas.microsoft.com/office/powerpoint/2010/main" val="2287247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p>
            <a:pPr marL="342900" marR="0" lvl="0" indent="-342900" rtl="0">
              <a:lnSpc>
                <a:spcPct val="107000"/>
              </a:lnSpc>
              <a:spcBef>
                <a:spcPts val="0"/>
              </a:spcBef>
              <a:spcAft>
                <a:spcPts val="1200"/>
              </a:spcAft>
              <a:buClr>
                <a:srgbClr val="C00000"/>
              </a:buClr>
              <a:buFont typeface="Wingdings" panose="05000000000000000000" pitchFamily="2" charset="2"/>
              <a:buChar char=""/>
            </a:pPr>
            <a:r>
              <a:rPr lang="en-US" sz="3200" b="1" dirty="0">
                <a:solidFill>
                  <a:srgbClr val="C00000"/>
                </a:solidFill>
                <a:effectLst/>
                <a:latin typeface="Calibri" panose="020F0502020204030204" pitchFamily="34" charset="0"/>
                <a:ea typeface="Calibri" panose="020F0502020204030204" pitchFamily="34" charset="0"/>
                <a:cs typeface="Arial" panose="020B0604020202020204" pitchFamily="34" charset="0"/>
              </a:rPr>
              <a:t>Permissions</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25" name="Google Shape;125;p17"/>
          <p:cNvSpPr txBox="1">
            <a:spLocks noGrp="1"/>
          </p:cNvSpPr>
          <p:nvPr>
            <p:ph type="body" idx="1"/>
          </p:nvPr>
        </p:nvSpPr>
        <p:spPr>
          <a:xfrm>
            <a:off x="893700" y="1373588"/>
            <a:ext cx="6462600" cy="3383280"/>
          </a:xfrm>
          <a:prstGeom prst="rect">
            <a:avLst/>
          </a:prstGeom>
        </p:spPr>
        <p:txBody>
          <a:bodyPr spcFirstLastPara="1" wrap="square" lIns="91425" tIns="91425" rIns="91425" bIns="91425" anchor="t" anchorCtr="0">
            <a:noAutofit/>
          </a:bodyPr>
          <a:lstStyle/>
          <a:p>
            <a:pPr marL="285750" lvl="0" indent="-285750" algn="l" rtl="0">
              <a:spcBef>
                <a:spcPts val="600"/>
              </a:spcBef>
              <a:spcAft>
                <a:spcPts val="0"/>
              </a:spcAft>
              <a:buFont typeface="Wingdings" panose="05000000000000000000" pitchFamily="2" charset="2"/>
              <a:buChar char="Ø"/>
            </a:pPr>
            <a:r>
              <a:rPr lang="en-US" sz="1600" dirty="0"/>
              <a:t>Each type of permissions have different access to the features by ask the user to get the permission or automatically when install the application.</a:t>
            </a:r>
          </a:p>
          <a:p>
            <a:pPr marL="285750" lvl="0" indent="-285750" algn="l" rtl="0">
              <a:spcBef>
                <a:spcPts val="600"/>
              </a:spcBef>
              <a:spcAft>
                <a:spcPts val="0"/>
              </a:spcAft>
              <a:buFont typeface="Wingdings" panose="05000000000000000000" pitchFamily="2" charset="2"/>
              <a:buChar char="Ø"/>
            </a:pPr>
            <a:r>
              <a:rPr lang="en-US" sz="1600" dirty="0"/>
              <a:t>In MOBSF tool shows there are some permissions are dangerous permissions which called Runtime permissions.</a:t>
            </a:r>
          </a:p>
          <a:p>
            <a:pPr marL="285750" lvl="0" indent="-285750" algn="l" rtl="0">
              <a:spcBef>
                <a:spcPts val="600"/>
              </a:spcBef>
              <a:spcAft>
                <a:spcPts val="0"/>
              </a:spcAft>
              <a:buFont typeface="Wingdings" panose="05000000000000000000" pitchFamily="2" charset="2"/>
              <a:buChar char="Ø"/>
            </a:pPr>
            <a:r>
              <a:rPr lang="en-US" sz="1600" dirty="0"/>
              <a:t>The dangerous is potential for misuse the application by access to some data that should be more private data for the user.</a:t>
            </a:r>
          </a:p>
          <a:p>
            <a:pPr marL="0" lvl="0" indent="0" algn="l" rtl="0">
              <a:spcBef>
                <a:spcPts val="600"/>
              </a:spcBef>
              <a:spcAft>
                <a:spcPts val="0"/>
              </a:spcAft>
              <a:buNone/>
            </a:pPr>
            <a:endParaRPr sz="1600" dirty="0"/>
          </a:p>
        </p:txBody>
      </p:sp>
      <p:sp>
        <p:nvSpPr>
          <p:cNvPr id="126" name="Google Shape;126;p17"/>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Tree>
    <p:extLst>
      <p:ext uri="{BB962C8B-B14F-4D97-AF65-F5344CB8AC3E}">
        <p14:creationId xmlns:p14="http://schemas.microsoft.com/office/powerpoint/2010/main" val="1953334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p>
            <a:pPr marL="342900" marR="0" lvl="0" indent="-342900" rtl="0">
              <a:lnSpc>
                <a:spcPct val="107000"/>
              </a:lnSpc>
              <a:spcBef>
                <a:spcPts val="0"/>
              </a:spcBef>
              <a:spcAft>
                <a:spcPts val="1200"/>
              </a:spcAft>
              <a:buClr>
                <a:srgbClr val="C00000"/>
              </a:buClr>
              <a:buFont typeface="Wingdings" panose="05000000000000000000" pitchFamily="2" charset="2"/>
              <a:buChar char=""/>
            </a:pPr>
            <a:r>
              <a:rPr lang="en-US" sz="3200" b="1" dirty="0">
                <a:solidFill>
                  <a:srgbClr val="C00000"/>
                </a:solidFill>
                <a:effectLst/>
                <a:latin typeface="Calibri" panose="020F0502020204030204" pitchFamily="34" charset="0"/>
                <a:ea typeface="Calibri" panose="020F0502020204030204" pitchFamily="34" charset="0"/>
                <a:cs typeface="Arial" panose="020B0604020202020204" pitchFamily="34" charset="0"/>
              </a:rPr>
              <a:t>Permissions</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25" name="Google Shape;125;p17"/>
          <p:cNvSpPr txBox="1">
            <a:spLocks noGrp="1"/>
          </p:cNvSpPr>
          <p:nvPr>
            <p:ph type="body" idx="1"/>
          </p:nvPr>
        </p:nvSpPr>
        <p:spPr>
          <a:xfrm>
            <a:off x="893700" y="1144632"/>
            <a:ext cx="6462600" cy="3751217"/>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800" u="sng" dirty="0"/>
              <a:t>Some examples of dangerous permission misuse:</a:t>
            </a:r>
          </a:p>
          <a:p>
            <a:pPr marL="285750" indent="-285750">
              <a:buSzPct val="125000"/>
              <a:buFont typeface="Courier New" panose="02070309020205020404" pitchFamily="49" charset="0"/>
              <a:buChar char="o"/>
            </a:pPr>
            <a:r>
              <a:rPr lang="en-US" sz="1600" b="1" dirty="0"/>
              <a:t>Camera: </a:t>
            </a:r>
            <a:r>
              <a:rPr lang="en-US" sz="1600" dirty="0"/>
              <a:t>the app can secretly turn on your camera and record what’s going on around you.</a:t>
            </a:r>
          </a:p>
          <a:p>
            <a:pPr marL="285750" indent="-285750">
              <a:buFont typeface="Courier New" panose="02070309020205020404" pitchFamily="49" charset="0"/>
              <a:buChar char="o"/>
            </a:pPr>
            <a:r>
              <a:rPr lang="en-US" sz="1600" b="1" dirty="0"/>
              <a:t>Location: </a:t>
            </a:r>
            <a:r>
              <a:rPr lang="en-US" sz="1600" dirty="0"/>
              <a:t>the app can secretly track your location to build a profile on your daily habits</a:t>
            </a:r>
          </a:p>
          <a:p>
            <a:pPr marL="285750" lvl="0" indent="-285750" algn="l" rtl="0">
              <a:spcBef>
                <a:spcPts val="600"/>
              </a:spcBef>
              <a:spcAft>
                <a:spcPts val="0"/>
              </a:spcAft>
              <a:buFont typeface="Courier New" panose="02070309020205020404" pitchFamily="49" charset="0"/>
              <a:buChar char="o"/>
            </a:pPr>
            <a:r>
              <a:rPr lang="en-US" sz="1600" b="1" dirty="0"/>
              <a:t>Audio: </a:t>
            </a:r>
            <a:r>
              <a:rPr lang="en-US" sz="1600" dirty="0"/>
              <a:t>the app can secretly record what’s going on around you, including private talks </a:t>
            </a:r>
          </a:p>
          <a:p>
            <a:pPr marL="285750" lvl="0" indent="-285750" algn="l" rtl="0">
              <a:spcBef>
                <a:spcPts val="600"/>
              </a:spcBef>
              <a:spcAft>
                <a:spcPts val="0"/>
              </a:spcAft>
              <a:buFont typeface="Courier New" panose="02070309020205020404" pitchFamily="49" charset="0"/>
              <a:buChar char="o"/>
            </a:pPr>
            <a:r>
              <a:rPr lang="en-US" sz="1600" b="1" dirty="0"/>
              <a:t>Storage: </a:t>
            </a:r>
            <a:r>
              <a:rPr lang="en-US" sz="1600" dirty="0"/>
              <a:t>the app can secretly read, change, and delete any of your saved documents, photos, and other files.</a:t>
            </a:r>
          </a:p>
          <a:p>
            <a:pPr marL="285750" lvl="0" indent="-285750" algn="l" rtl="0">
              <a:spcBef>
                <a:spcPts val="600"/>
              </a:spcBef>
              <a:spcAft>
                <a:spcPts val="0"/>
              </a:spcAft>
              <a:buFont typeface="Wingdings" panose="05000000000000000000" pitchFamily="2" charset="2"/>
              <a:buChar char="Ø"/>
            </a:pPr>
            <a:r>
              <a:rPr lang="en-US" sz="1600" dirty="0"/>
              <a:t>AlRajhi bank asks for these permissions , and should keep the private user data-sensitive information protected because there is a privacy concern for something that should be just a Bank app.</a:t>
            </a:r>
            <a:endParaRPr sz="1600" dirty="0"/>
          </a:p>
        </p:txBody>
      </p:sp>
      <p:sp>
        <p:nvSpPr>
          <p:cNvPr id="126" name="Google Shape;126;p17"/>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Tree>
    <p:extLst>
      <p:ext uri="{BB962C8B-B14F-4D97-AF65-F5344CB8AC3E}">
        <p14:creationId xmlns:p14="http://schemas.microsoft.com/office/powerpoint/2010/main" val="21895703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p>
            <a:pPr marL="342900" marR="0" lvl="0" indent="-342900" rtl="0">
              <a:lnSpc>
                <a:spcPct val="107000"/>
              </a:lnSpc>
              <a:spcBef>
                <a:spcPts val="0"/>
              </a:spcBef>
              <a:spcAft>
                <a:spcPts val="1200"/>
              </a:spcAft>
              <a:buClr>
                <a:srgbClr val="C00000"/>
              </a:buClr>
              <a:buFont typeface="Wingdings" panose="05000000000000000000" pitchFamily="2" charset="2"/>
              <a:buChar char=""/>
            </a:pPr>
            <a:r>
              <a:rPr lang="en-US" sz="3200" b="1" dirty="0">
                <a:solidFill>
                  <a:srgbClr val="C00000"/>
                </a:solidFill>
                <a:effectLst/>
                <a:latin typeface="Calibri" panose="020F0502020204030204" pitchFamily="34" charset="0"/>
                <a:ea typeface="Calibri" panose="020F0502020204030204" pitchFamily="34" charset="0"/>
                <a:cs typeface="Arial" panose="020B0604020202020204" pitchFamily="34" charset="0"/>
              </a:rPr>
              <a:t>Permissions</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26" name="Google Shape;126;p17"/>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pic>
        <p:nvPicPr>
          <p:cNvPr id="7" name="Picture 6">
            <a:extLst>
              <a:ext uri="{FF2B5EF4-FFF2-40B4-BE49-F238E27FC236}">
                <a16:creationId xmlns:a16="http://schemas.microsoft.com/office/drawing/2014/main" id="{D8FE6B2A-E9C1-4423-9E58-B4B0DEC84C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0944" y="1215788"/>
            <a:ext cx="3627755" cy="3081094"/>
          </a:xfrm>
          <a:prstGeom prst="rect">
            <a:avLst/>
          </a:prstGeom>
          <a:ln w="88900" cap="sq" cmpd="thickThin">
            <a:solidFill>
              <a:srgbClr val="000000"/>
            </a:solidFill>
            <a:prstDash val="solid"/>
            <a:miter lim="800000"/>
          </a:ln>
          <a:effectLst>
            <a:innerShdw blurRad="76200">
              <a:srgbClr val="000000"/>
            </a:innerShdw>
          </a:effectLst>
        </p:spPr>
      </p:pic>
      <p:sp>
        <p:nvSpPr>
          <p:cNvPr id="8" name="Google Shape;125;p17">
            <a:extLst>
              <a:ext uri="{FF2B5EF4-FFF2-40B4-BE49-F238E27FC236}">
                <a16:creationId xmlns:a16="http://schemas.microsoft.com/office/drawing/2014/main" id="{9FB2CD62-A708-4951-8D30-1360F55B0FEA}"/>
              </a:ext>
            </a:extLst>
          </p:cNvPr>
          <p:cNvSpPr txBox="1">
            <a:spLocks noGrp="1"/>
          </p:cNvSpPr>
          <p:nvPr>
            <p:ph type="body" idx="1"/>
          </p:nvPr>
        </p:nvSpPr>
        <p:spPr>
          <a:xfrm>
            <a:off x="788925" y="1215788"/>
            <a:ext cx="3678300" cy="2826937"/>
          </a:xfrm>
          <a:prstGeom prst="rect">
            <a:avLst/>
          </a:prstGeom>
        </p:spPr>
        <p:txBody>
          <a:bodyPr spcFirstLastPara="1" wrap="square" lIns="91425" tIns="91425" rIns="91425" bIns="91425" anchor="t" anchorCtr="0">
            <a:noAutofit/>
          </a:bodyPr>
          <a:lstStyle/>
          <a:p>
            <a:pPr marL="285750" lvl="0" indent="-285750" algn="l" rtl="0">
              <a:spcBef>
                <a:spcPts val="600"/>
              </a:spcBef>
              <a:spcAft>
                <a:spcPts val="0"/>
              </a:spcAft>
              <a:buFont typeface="Wingdings" panose="05000000000000000000" pitchFamily="2" charset="2"/>
              <a:buChar char="Ø"/>
            </a:pPr>
            <a:r>
              <a:rPr lang="en-US" sz="1600" dirty="0"/>
              <a:t>These are some of the permissions requested by the application, which can be found in the Google Play Store at the end of the application information.</a:t>
            </a:r>
            <a:endParaRPr sz="1600" dirty="0"/>
          </a:p>
        </p:txBody>
      </p:sp>
    </p:spTree>
    <p:extLst>
      <p:ext uri="{BB962C8B-B14F-4D97-AF65-F5344CB8AC3E}">
        <p14:creationId xmlns:p14="http://schemas.microsoft.com/office/powerpoint/2010/main" val="22428558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p>
            <a:pPr marL="342900" marR="0" lvl="0" indent="-342900" rtl="0">
              <a:lnSpc>
                <a:spcPct val="107000"/>
              </a:lnSpc>
              <a:spcBef>
                <a:spcPts val="0"/>
              </a:spcBef>
              <a:spcAft>
                <a:spcPts val="1200"/>
              </a:spcAft>
              <a:buClr>
                <a:srgbClr val="C00000"/>
              </a:buClr>
              <a:buFont typeface="Wingdings" panose="05000000000000000000" pitchFamily="2" charset="2"/>
              <a:buChar char=""/>
            </a:pPr>
            <a:r>
              <a:rPr lang="en-US" sz="3200" b="1" dirty="0">
                <a:solidFill>
                  <a:srgbClr val="C00000"/>
                </a:solidFill>
                <a:effectLst/>
                <a:latin typeface="Calibri" panose="020F0502020204030204" pitchFamily="34" charset="0"/>
                <a:ea typeface="Calibri" panose="020F0502020204030204" pitchFamily="34" charset="0"/>
                <a:cs typeface="Arial" panose="020B0604020202020204" pitchFamily="34" charset="0"/>
              </a:rPr>
              <a:t>Temporary file (CWE-532)</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25" name="Google Shape;125;p17"/>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285750" lvl="0" indent="-285750" algn="l" rtl="0">
              <a:spcBef>
                <a:spcPts val="600"/>
              </a:spcBef>
              <a:spcAft>
                <a:spcPts val="0"/>
              </a:spcAft>
              <a:buFont typeface="Wingdings" panose="05000000000000000000" pitchFamily="2" charset="2"/>
              <a:buChar char="Ø"/>
            </a:pPr>
            <a:r>
              <a:rPr lang="en-US" sz="1600" dirty="0"/>
              <a:t>Temporary files are the kind of files that store temporary data that is created by the programs</a:t>
            </a:r>
          </a:p>
          <a:p>
            <a:pPr marL="285750" lvl="0" indent="-285750" algn="l" rtl="0">
              <a:spcBef>
                <a:spcPts val="600"/>
              </a:spcBef>
              <a:spcAft>
                <a:spcPts val="0"/>
              </a:spcAft>
              <a:buFont typeface="Wingdings" panose="05000000000000000000" pitchFamily="2" charset="2"/>
              <a:buChar char="Ø"/>
            </a:pPr>
            <a:r>
              <a:rPr lang="en-US" sz="1600" dirty="0"/>
              <a:t>The MOBSF tool shows there is unsecured to written sensitive information in the temporary file, but this leads to false positives test because there are no security issues and no sensitive information written in temporary file</a:t>
            </a:r>
          </a:p>
          <a:p>
            <a:pPr marL="285750" lvl="0" indent="-285750" algn="l" rtl="0">
              <a:spcBef>
                <a:spcPts val="600"/>
              </a:spcBef>
              <a:spcAft>
                <a:spcPts val="0"/>
              </a:spcAft>
              <a:buFont typeface="Wingdings" panose="05000000000000000000" pitchFamily="2" charset="2"/>
              <a:buChar char="Ø"/>
            </a:pPr>
            <a:r>
              <a:rPr lang="en-US" sz="1600" dirty="0"/>
              <a:t>Alrajhi application use OpenSSL to create SSL certification to encrypt the data transfer , credit card transactions and logins.</a:t>
            </a:r>
          </a:p>
        </p:txBody>
      </p:sp>
      <p:sp>
        <p:nvSpPr>
          <p:cNvPr id="126" name="Google Shape;126;p17"/>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Tree>
    <p:extLst>
      <p:ext uri="{BB962C8B-B14F-4D97-AF65-F5344CB8AC3E}">
        <p14:creationId xmlns:p14="http://schemas.microsoft.com/office/powerpoint/2010/main" val="2087018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p>
            <a:pPr marL="342900" marR="0" lvl="0" indent="-342900" rtl="0">
              <a:lnSpc>
                <a:spcPct val="107000"/>
              </a:lnSpc>
              <a:spcBef>
                <a:spcPts val="0"/>
              </a:spcBef>
              <a:spcAft>
                <a:spcPts val="1200"/>
              </a:spcAft>
              <a:buClr>
                <a:srgbClr val="C00000"/>
              </a:buClr>
              <a:buFont typeface="Wingdings" panose="05000000000000000000" pitchFamily="2" charset="2"/>
              <a:buChar char=""/>
            </a:pPr>
            <a:r>
              <a:rPr lang="en-US" sz="3200" b="1" dirty="0">
                <a:solidFill>
                  <a:srgbClr val="C00000"/>
                </a:solidFill>
                <a:effectLst/>
                <a:latin typeface="Calibri" panose="020F0502020204030204" pitchFamily="34" charset="0"/>
                <a:ea typeface="Calibri" panose="020F0502020204030204" pitchFamily="34" charset="0"/>
                <a:cs typeface="Arial" panose="020B0604020202020204" pitchFamily="34" charset="0"/>
              </a:rPr>
              <a:t>Temporary file (CWE-276)</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25" name="Google Shape;125;p17"/>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285750" lvl="0" indent="-285750" algn="l" rtl="0">
              <a:spcBef>
                <a:spcPts val="600"/>
              </a:spcBef>
              <a:spcAft>
                <a:spcPts val="0"/>
              </a:spcAft>
              <a:buFont typeface="Wingdings" panose="05000000000000000000" pitchFamily="2" charset="2"/>
              <a:buChar char="Ø"/>
            </a:pPr>
            <a:r>
              <a:rPr lang="en-US" sz="1600" dirty="0"/>
              <a:t>SSL certification creating a temporary file for temporary keys used for one purpose , so it is difficult to decrypt past messages because the key was temporary and discarded (once the session terminated) and throw it into a temporary file.</a:t>
            </a:r>
          </a:p>
          <a:p>
            <a:pPr marL="285750" lvl="0" indent="-285750" algn="l" rtl="0">
              <a:spcBef>
                <a:spcPts val="600"/>
              </a:spcBef>
              <a:spcAft>
                <a:spcPts val="0"/>
              </a:spcAft>
              <a:buFont typeface="Wingdings" panose="05000000000000000000" pitchFamily="2" charset="2"/>
              <a:buChar char="Ø"/>
            </a:pPr>
            <a:r>
              <a:rPr lang="en-US" sz="1600" dirty="0"/>
              <a:t>SSL certification is very important in Alrajhi bank to protect the data and gives users high privacy as should be.</a:t>
            </a:r>
          </a:p>
          <a:p>
            <a:pPr marL="285750" lvl="0" indent="-285750" algn="l" rtl="0">
              <a:spcBef>
                <a:spcPts val="600"/>
              </a:spcBef>
              <a:spcAft>
                <a:spcPts val="0"/>
              </a:spcAft>
              <a:buFont typeface="Wingdings" panose="05000000000000000000" pitchFamily="2" charset="2"/>
              <a:buChar char="Ø"/>
            </a:pPr>
            <a:r>
              <a:rPr lang="en-US" sz="1600" dirty="0"/>
              <a:t>The Qark and AndroBug tools do not show any security issues in temporary file.</a:t>
            </a:r>
            <a:endParaRPr sz="1600" dirty="0"/>
          </a:p>
        </p:txBody>
      </p:sp>
      <p:sp>
        <p:nvSpPr>
          <p:cNvPr id="126" name="Google Shape;126;p17"/>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Tree>
    <p:extLst>
      <p:ext uri="{BB962C8B-B14F-4D97-AF65-F5344CB8AC3E}">
        <p14:creationId xmlns:p14="http://schemas.microsoft.com/office/powerpoint/2010/main" val="24498933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p>
            <a:pPr marL="342900" marR="0" lvl="0" indent="-342900" rtl="0">
              <a:lnSpc>
                <a:spcPct val="107000"/>
              </a:lnSpc>
              <a:spcBef>
                <a:spcPts val="0"/>
              </a:spcBef>
              <a:spcAft>
                <a:spcPts val="1200"/>
              </a:spcAft>
              <a:buClr>
                <a:srgbClr val="C00000"/>
              </a:buClr>
              <a:buFont typeface="Wingdings" panose="05000000000000000000" pitchFamily="2" charset="2"/>
              <a:buChar char=""/>
            </a:pPr>
            <a:r>
              <a:rPr lang="en-US" sz="3200" b="1" dirty="0">
                <a:solidFill>
                  <a:srgbClr val="C00000"/>
                </a:solidFill>
                <a:effectLst/>
                <a:latin typeface="Calibri" panose="020F0502020204030204" pitchFamily="34" charset="0"/>
                <a:ea typeface="Calibri" panose="020F0502020204030204" pitchFamily="34" charset="0"/>
                <a:cs typeface="Arial" panose="020B0604020202020204" pitchFamily="34" charset="0"/>
              </a:rPr>
              <a:t>Temporary file (CWE-276)</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26" name="Google Shape;126;p17"/>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pic>
        <p:nvPicPr>
          <p:cNvPr id="1028" name="Picture 4" descr="Get Cheap SSL Certificate | Gain More Traffic &amp;amp; Transactions">
            <a:extLst>
              <a:ext uri="{FF2B5EF4-FFF2-40B4-BE49-F238E27FC236}">
                <a16:creationId xmlns:a16="http://schemas.microsoft.com/office/drawing/2014/main" id="{2A9509F2-5736-490B-AE0C-EB3FB51128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1534" y="1024705"/>
            <a:ext cx="3706931" cy="2775313"/>
          </a:xfrm>
          <a:prstGeom prst="rect">
            <a:avLst/>
          </a:prstGeom>
          <a:noFill/>
          <a:extLst>
            <a:ext uri="{909E8E84-426E-40DD-AFC4-6F175D3DCCD1}">
              <a14:hiddenFill xmlns:a14="http://schemas.microsoft.com/office/drawing/2010/main">
                <a:solidFill>
                  <a:srgbClr val="FFFFFF"/>
                </a:solidFill>
              </a14:hiddenFill>
            </a:ext>
          </a:extLst>
        </p:spPr>
      </p:pic>
      <p:sp>
        <p:nvSpPr>
          <p:cNvPr id="9" name="Google Shape;125;p17">
            <a:extLst>
              <a:ext uri="{FF2B5EF4-FFF2-40B4-BE49-F238E27FC236}">
                <a16:creationId xmlns:a16="http://schemas.microsoft.com/office/drawing/2014/main" id="{B61A7B23-4D87-4654-8946-EB5A80FC17EF}"/>
              </a:ext>
            </a:extLst>
          </p:cNvPr>
          <p:cNvSpPr txBox="1">
            <a:spLocks noGrp="1"/>
          </p:cNvSpPr>
          <p:nvPr>
            <p:ph type="body" idx="1"/>
          </p:nvPr>
        </p:nvSpPr>
        <p:spPr>
          <a:xfrm>
            <a:off x="893700" y="3800018"/>
            <a:ext cx="6462600" cy="1076475"/>
          </a:xfrm>
          <a:prstGeom prst="rect">
            <a:avLst/>
          </a:prstGeom>
        </p:spPr>
        <p:txBody>
          <a:bodyPr spcFirstLastPara="1" wrap="square" lIns="91425" tIns="91425" rIns="91425" bIns="91425" anchor="t" anchorCtr="0">
            <a:noAutofit/>
          </a:bodyPr>
          <a:lstStyle/>
          <a:p>
            <a:pPr marL="285750" lvl="0" indent="-285750" algn="l" rtl="0">
              <a:spcBef>
                <a:spcPts val="600"/>
              </a:spcBef>
              <a:spcAft>
                <a:spcPts val="0"/>
              </a:spcAft>
              <a:buFont typeface="Wingdings" panose="05000000000000000000" pitchFamily="2" charset="2"/>
              <a:buChar char="Ø"/>
            </a:pPr>
            <a:r>
              <a:rPr lang="en-US" sz="1600" dirty="0"/>
              <a:t>The credit card transactions in Alrajhi Bank send from client to server during data transfer, the SSL keeps the data encrypted from attackers until the data be delivered safely.</a:t>
            </a:r>
          </a:p>
        </p:txBody>
      </p:sp>
    </p:spTree>
    <p:extLst>
      <p:ext uri="{BB962C8B-B14F-4D97-AF65-F5344CB8AC3E}">
        <p14:creationId xmlns:p14="http://schemas.microsoft.com/office/powerpoint/2010/main" val="6718828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p>
            <a:pPr marL="342900" marR="0" lvl="0" indent="-342900" rtl="0">
              <a:lnSpc>
                <a:spcPct val="107000"/>
              </a:lnSpc>
              <a:spcBef>
                <a:spcPts val="0"/>
              </a:spcBef>
              <a:spcAft>
                <a:spcPts val="1200"/>
              </a:spcAft>
              <a:buClr>
                <a:srgbClr val="C00000"/>
              </a:buClr>
              <a:buFont typeface="Wingdings" panose="05000000000000000000" pitchFamily="2" charset="2"/>
              <a:buChar char=""/>
            </a:pPr>
            <a:r>
              <a:rPr lang="en-US" sz="3200" b="1" dirty="0">
                <a:solidFill>
                  <a:srgbClr val="C00000"/>
                </a:solidFill>
                <a:effectLst/>
                <a:latin typeface="Calibri" panose="020F0502020204030204" pitchFamily="34" charset="0"/>
                <a:ea typeface="Calibri" panose="020F0502020204030204" pitchFamily="34" charset="0"/>
                <a:cs typeface="Arial" panose="020B0604020202020204" pitchFamily="34" charset="0"/>
              </a:rPr>
              <a:t>Intents (CWE-927) </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25" name="Google Shape;125;p17"/>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285750" lvl="0" indent="-285750" algn="l" rtl="0">
              <a:spcBef>
                <a:spcPts val="600"/>
              </a:spcBef>
              <a:spcAft>
                <a:spcPts val="0"/>
              </a:spcAft>
              <a:buFont typeface="Wingdings" panose="05000000000000000000" pitchFamily="2" charset="2"/>
              <a:buChar char="Ø"/>
            </a:pPr>
            <a:r>
              <a:rPr lang="en-US" sz="1600" dirty="0"/>
              <a:t>Intents is a messaging object you can use to request an action from another app component. Intent use for activities, services, and Delivering a broadcast.</a:t>
            </a:r>
          </a:p>
          <a:p>
            <a:pPr marL="285750" lvl="0" indent="-285750" algn="l" rtl="0">
              <a:spcBef>
                <a:spcPts val="600"/>
              </a:spcBef>
              <a:spcAft>
                <a:spcPts val="0"/>
              </a:spcAft>
              <a:buFont typeface="Wingdings" panose="05000000000000000000" pitchFamily="2" charset="2"/>
              <a:buChar char="Ø"/>
            </a:pPr>
            <a:r>
              <a:rPr lang="en-US" sz="1600" dirty="0"/>
              <a:t>Intents are a way of telling Android what you want to do like           ( receive SMS message or share photo with other applications). Intents can be used to signal to the Android system that a certain event has occurred. Other components in Android can register to this event via an intent filter.</a:t>
            </a:r>
          </a:p>
        </p:txBody>
      </p:sp>
      <p:sp>
        <p:nvSpPr>
          <p:cNvPr id="126" name="Google Shape;126;p17"/>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Tree>
    <p:extLst>
      <p:ext uri="{BB962C8B-B14F-4D97-AF65-F5344CB8AC3E}">
        <p14:creationId xmlns:p14="http://schemas.microsoft.com/office/powerpoint/2010/main" val="22140423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p>
            <a:pPr marL="342900" marR="0" lvl="0" indent="-342900" rtl="0">
              <a:lnSpc>
                <a:spcPct val="107000"/>
              </a:lnSpc>
              <a:spcBef>
                <a:spcPts val="0"/>
              </a:spcBef>
              <a:spcAft>
                <a:spcPts val="1200"/>
              </a:spcAft>
              <a:buClr>
                <a:srgbClr val="C00000"/>
              </a:buClr>
              <a:buFont typeface="Wingdings" panose="05000000000000000000" pitchFamily="2" charset="2"/>
              <a:buChar char=""/>
            </a:pPr>
            <a:r>
              <a:rPr lang="en-US" sz="3200" b="1" dirty="0">
                <a:solidFill>
                  <a:srgbClr val="C00000"/>
                </a:solidFill>
                <a:effectLst/>
                <a:latin typeface="Calibri" panose="020F0502020204030204" pitchFamily="34" charset="0"/>
                <a:ea typeface="Calibri" panose="020F0502020204030204" pitchFamily="34" charset="0"/>
                <a:cs typeface="Arial" panose="020B0604020202020204" pitchFamily="34" charset="0"/>
              </a:rPr>
              <a:t>Intents (CWE-927) </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26" name="Google Shape;126;p17"/>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
        <p:nvSpPr>
          <p:cNvPr id="3" name="Oval 2">
            <a:extLst>
              <a:ext uri="{FF2B5EF4-FFF2-40B4-BE49-F238E27FC236}">
                <a16:creationId xmlns:a16="http://schemas.microsoft.com/office/drawing/2014/main" id="{8EE71577-9E0D-48CC-B03B-352A45193385}"/>
              </a:ext>
            </a:extLst>
          </p:cNvPr>
          <p:cNvSpPr/>
          <p:nvPr/>
        </p:nvSpPr>
        <p:spPr>
          <a:xfrm>
            <a:off x="3133726" y="1162200"/>
            <a:ext cx="2457450" cy="12954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 name="TextBox 3">
            <a:extLst>
              <a:ext uri="{FF2B5EF4-FFF2-40B4-BE49-F238E27FC236}">
                <a16:creationId xmlns:a16="http://schemas.microsoft.com/office/drawing/2014/main" id="{25F9A70E-2C67-4902-ADE9-E2EA5A844469}"/>
              </a:ext>
            </a:extLst>
          </p:cNvPr>
          <p:cNvSpPr txBox="1"/>
          <p:nvPr/>
        </p:nvSpPr>
        <p:spPr>
          <a:xfrm>
            <a:off x="3529012" y="1625234"/>
            <a:ext cx="2085975" cy="400110"/>
          </a:xfrm>
          <a:prstGeom prst="rect">
            <a:avLst/>
          </a:prstGeom>
          <a:noFill/>
        </p:spPr>
        <p:txBody>
          <a:bodyPr wrap="square" rtlCol="1">
            <a:spAutoFit/>
          </a:bodyPr>
          <a:lstStyle/>
          <a:p>
            <a:r>
              <a:rPr lang="en-US" sz="2000" dirty="0"/>
              <a:t>Type of intents</a:t>
            </a:r>
            <a:endParaRPr lang="ar-SA" sz="2000" dirty="0"/>
          </a:p>
        </p:txBody>
      </p:sp>
      <p:cxnSp>
        <p:nvCxnSpPr>
          <p:cNvPr id="6" name="Straight Arrow Connector 5">
            <a:extLst>
              <a:ext uri="{FF2B5EF4-FFF2-40B4-BE49-F238E27FC236}">
                <a16:creationId xmlns:a16="http://schemas.microsoft.com/office/drawing/2014/main" id="{0FFEB516-2547-4CAC-A8C1-0333CD437073}"/>
              </a:ext>
            </a:extLst>
          </p:cNvPr>
          <p:cNvCxnSpPr>
            <a:cxnSpLocks/>
            <a:stCxn id="3" idx="3"/>
            <a:endCxn id="10" idx="7"/>
          </p:cNvCxnSpPr>
          <p:nvPr/>
        </p:nvCxnSpPr>
        <p:spPr>
          <a:xfrm flipH="1">
            <a:off x="2842191" y="2267893"/>
            <a:ext cx="651420" cy="13414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437DE32D-A4D0-4D33-A908-3C98B8296FC1}"/>
              </a:ext>
            </a:extLst>
          </p:cNvPr>
          <p:cNvSpPr/>
          <p:nvPr/>
        </p:nvSpPr>
        <p:spPr>
          <a:xfrm>
            <a:off x="1143002" y="3455247"/>
            <a:ext cx="1990724" cy="105210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11" name="Oval 10">
            <a:extLst>
              <a:ext uri="{FF2B5EF4-FFF2-40B4-BE49-F238E27FC236}">
                <a16:creationId xmlns:a16="http://schemas.microsoft.com/office/drawing/2014/main" id="{0B1A50C0-65E3-4C66-9D65-5B90DC86C014}"/>
              </a:ext>
            </a:extLst>
          </p:cNvPr>
          <p:cNvSpPr/>
          <p:nvPr/>
        </p:nvSpPr>
        <p:spPr>
          <a:xfrm>
            <a:off x="6010276" y="3455246"/>
            <a:ext cx="1990724" cy="105210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cxnSp>
        <p:nvCxnSpPr>
          <p:cNvPr id="8" name="Straight Arrow Connector 7">
            <a:extLst>
              <a:ext uri="{FF2B5EF4-FFF2-40B4-BE49-F238E27FC236}">
                <a16:creationId xmlns:a16="http://schemas.microsoft.com/office/drawing/2014/main" id="{CF2CA21C-7120-475B-AE22-54F0502A9BA3}"/>
              </a:ext>
            </a:extLst>
          </p:cNvPr>
          <p:cNvCxnSpPr>
            <a:stCxn id="3" idx="5"/>
            <a:endCxn id="11" idx="1"/>
          </p:cNvCxnSpPr>
          <p:nvPr/>
        </p:nvCxnSpPr>
        <p:spPr>
          <a:xfrm>
            <a:off x="5231291" y="2267893"/>
            <a:ext cx="1070520" cy="13414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6C6222E-7C4C-43F3-8FCC-E88927611A63}"/>
              </a:ext>
            </a:extLst>
          </p:cNvPr>
          <p:cNvSpPr txBox="1"/>
          <p:nvPr/>
        </p:nvSpPr>
        <p:spPr>
          <a:xfrm>
            <a:off x="1295401" y="3714749"/>
            <a:ext cx="1685926" cy="338554"/>
          </a:xfrm>
          <a:prstGeom prst="rect">
            <a:avLst/>
          </a:prstGeom>
          <a:noFill/>
        </p:spPr>
        <p:txBody>
          <a:bodyPr wrap="square" rtlCol="1">
            <a:spAutoFit/>
          </a:bodyPr>
          <a:lstStyle/>
          <a:p>
            <a:r>
              <a:rPr lang="en-US" sz="1600" dirty="0"/>
              <a:t>Explicit intents</a:t>
            </a:r>
            <a:endParaRPr lang="ar-SA" sz="1600" dirty="0"/>
          </a:p>
        </p:txBody>
      </p:sp>
      <p:sp>
        <p:nvSpPr>
          <p:cNvPr id="20" name="TextBox 19">
            <a:extLst>
              <a:ext uri="{FF2B5EF4-FFF2-40B4-BE49-F238E27FC236}">
                <a16:creationId xmlns:a16="http://schemas.microsoft.com/office/drawing/2014/main" id="{5BD0C896-B41E-473C-90ED-A97DBF47A29B}"/>
              </a:ext>
            </a:extLst>
          </p:cNvPr>
          <p:cNvSpPr txBox="1"/>
          <p:nvPr/>
        </p:nvSpPr>
        <p:spPr>
          <a:xfrm>
            <a:off x="6301809" y="3714749"/>
            <a:ext cx="1685926" cy="338554"/>
          </a:xfrm>
          <a:prstGeom prst="rect">
            <a:avLst/>
          </a:prstGeom>
          <a:noFill/>
        </p:spPr>
        <p:txBody>
          <a:bodyPr wrap="square" rtlCol="1">
            <a:spAutoFit/>
          </a:bodyPr>
          <a:lstStyle/>
          <a:p>
            <a:r>
              <a:rPr lang="en-US" sz="1600" dirty="0"/>
              <a:t>Implicit intents</a:t>
            </a:r>
            <a:endParaRPr lang="ar-SA" sz="1600" dirty="0"/>
          </a:p>
        </p:txBody>
      </p:sp>
    </p:spTree>
    <p:extLst>
      <p:ext uri="{BB962C8B-B14F-4D97-AF65-F5344CB8AC3E}">
        <p14:creationId xmlns:p14="http://schemas.microsoft.com/office/powerpoint/2010/main" val="23083983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p>
            <a:pPr marL="342900" marR="0" lvl="0" indent="-342900" rtl="0">
              <a:lnSpc>
                <a:spcPct val="107000"/>
              </a:lnSpc>
              <a:spcBef>
                <a:spcPts val="0"/>
              </a:spcBef>
              <a:spcAft>
                <a:spcPts val="1200"/>
              </a:spcAft>
              <a:buClr>
                <a:srgbClr val="C00000"/>
              </a:buClr>
              <a:buFont typeface="Wingdings" panose="05000000000000000000" pitchFamily="2" charset="2"/>
              <a:buChar char=""/>
            </a:pPr>
            <a:r>
              <a:rPr lang="en-US" sz="3200" b="1" dirty="0">
                <a:solidFill>
                  <a:srgbClr val="C00000"/>
                </a:solidFill>
                <a:effectLst/>
                <a:latin typeface="Calibri" panose="020F0502020204030204" pitchFamily="34" charset="0"/>
                <a:ea typeface="Calibri" panose="020F0502020204030204" pitchFamily="34" charset="0"/>
                <a:cs typeface="Arial" panose="020B0604020202020204" pitchFamily="34" charset="0"/>
              </a:rPr>
              <a:t>Intents (CWE-927) </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25" name="Google Shape;125;p17"/>
          <p:cNvSpPr txBox="1">
            <a:spLocks noGrp="1"/>
          </p:cNvSpPr>
          <p:nvPr>
            <p:ph type="body" idx="1"/>
          </p:nvPr>
        </p:nvSpPr>
        <p:spPr>
          <a:xfrm>
            <a:off x="893700" y="1059263"/>
            <a:ext cx="4392675" cy="3552300"/>
          </a:xfrm>
          <a:prstGeom prst="rect">
            <a:avLst/>
          </a:prstGeom>
        </p:spPr>
        <p:txBody>
          <a:bodyPr spcFirstLastPara="1" wrap="square" lIns="91425" tIns="91425" rIns="91425" bIns="91425" anchor="t" anchorCtr="0">
            <a:noAutofit/>
          </a:bodyPr>
          <a:lstStyle/>
          <a:p>
            <a:pPr marL="342900" lvl="0" algn="l" rtl="0">
              <a:spcBef>
                <a:spcPts val="600"/>
              </a:spcBef>
              <a:spcAft>
                <a:spcPts val="0"/>
              </a:spcAft>
              <a:buFont typeface="+mj-lt"/>
              <a:buAutoNum type="arabicParenR"/>
            </a:pPr>
            <a:r>
              <a:rPr lang="en-US" sz="1600" b="1" dirty="0"/>
              <a:t>Explicit intents: </a:t>
            </a:r>
            <a:r>
              <a:rPr lang="en-US" sz="1600" dirty="0"/>
              <a:t>communication between two activity inside the application by specific the target component.</a:t>
            </a:r>
          </a:p>
          <a:p>
            <a:pPr marL="0" lvl="0" indent="0" algn="l" rtl="0">
              <a:spcBef>
                <a:spcPts val="600"/>
              </a:spcBef>
              <a:spcAft>
                <a:spcPts val="0"/>
              </a:spcAft>
              <a:buNone/>
            </a:pPr>
            <a:endParaRPr lang="en-US" sz="1600" dirty="0"/>
          </a:p>
          <a:p>
            <a:pPr marL="285750" lvl="0" indent="-285750" algn="l" rtl="0">
              <a:spcBef>
                <a:spcPts val="600"/>
              </a:spcBef>
              <a:spcAft>
                <a:spcPts val="0"/>
              </a:spcAft>
              <a:buFont typeface="Wingdings" panose="05000000000000000000" pitchFamily="2" charset="2"/>
              <a:buChar char="Ø"/>
            </a:pPr>
            <a:r>
              <a:rPr lang="en-US" sz="1600" dirty="0"/>
              <a:t>This is example of Explicit intents.</a:t>
            </a:r>
          </a:p>
          <a:p>
            <a:pPr marL="0" lvl="0" indent="0" algn="l" rtl="0">
              <a:spcBef>
                <a:spcPts val="600"/>
              </a:spcBef>
              <a:spcAft>
                <a:spcPts val="0"/>
              </a:spcAft>
              <a:buNone/>
            </a:pPr>
            <a:r>
              <a:rPr lang="en-US" sz="1600" dirty="0"/>
              <a:t>When we click to GO TO OTHER ACTIVTY will show another page or activity in same application we use it.</a:t>
            </a:r>
          </a:p>
          <a:p>
            <a:pPr marL="342900" lvl="0" algn="l" rtl="0">
              <a:spcBef>
                <a:spcPts val="600"/>
              </a:spcBef>
              <a:spcAft>
                <a:spcPts val="0"/>
              </a:spcAft>
              <a:buFont typeface="+mj-lt"/>
              <a:buAutoNum type="arabicParenR"/>
            </a:pPr>
            <a:endParaRPr lang="en-US" sz="1600" dirty="0"/>
          </a:p>
          <a:p>
            <a:pPr marL="342900" lvl="0" algn="l" rtl="0">
              <a:spcBef>
                <a:spcPts val="600"/>
              </a:spcBef>
              <a:spcAft>
                <a:spcPts val="0"/>
              </a:spcAft>
              <a:buFont typeface="+mj-lt"/>
              <a:buAutoNum type="arabicParenR"/>
            </a:pPr>
            <a:endParaRPr lang="en-US" sz="1600" dirty="0"/>
          </a:p>
        </p:txBody>
      </p:sp>
      <p:sp>
        <p:nvSpPr>
          <p:cNvPr id="126" name="Google Shape;126;p17"/>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pic>
        <p:nvPicPr>
          <p:cNvPr id="3" name="Picture 2">
            <a:extLst>
              <a:ext uri="{FF2B5EF4-FFF2-40B4-BE49-F238E27FC236}">
                <a16:creationId xmlns:a16="http://schemas.microsoft.com/office/drawing/2014/main" id="{BCA89C5B-80AA-43A4-85E3-D75D28FEE398}"/>
              </a:ext>
            </a:extLst>
          </p:cNvPr>
          <p:cNvPicPr>
            <a:picLocks noChangeAspect="1"/>
          </p:cNvPicPr>
          <p:nvPr/>
        </p:nvPicPr>
        <p:blipFill>
          <a:blip r:embed="rId3"/>
          <a:stretch>
            <a:fillRect/>
          </a:stretch>
        </p:blipFill>
        <p:spPr>
          <a:xfrm>
            <a:off x="5410548" y="1215788"/>
            <a:ext cx="3523902" cy="3221853"/>
          </a:xfrm>
          <a:prstGeom prst="rect">
            <a:avLst/>
          </a:prstGeom>
        </p:spPr>
      </p:pic>
    </p:spTree>
    <p:extLst>
      <p:ext uri="{BB962C8B-B14F-4D97-AF65-F5344CB8AC3E}">
        <p14:creationId xmlns:p14="http://schemas.microsoft.com/office/powerpoint/2010/main" val="102916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893700" y="434588"/>
            <a:ext cx="7628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Team members</a:t>
            </a:r>
            <a:endParaRPr dirty="0"/>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dirty="0"/>
          </a:p>
        </p:txBody>
      </p:sp>
      <p:graphicFrame>
        <p:nvGraphicFramePr>
          <p:cNvPr id="2" name="Table 2">
            <a:extLst>
              <a:ext uri="{FF2B5EF4-FFF2-40B4-BE49-F238E27FC236}">
                <a16:creationId xmlns:a16="http://schemas.microsoft.com/office/drawing/2014/main" id="{E6D6B23A-5C3C-4B67-BBB5-7376A1B29A52}"/>
              </a:ext>
            </a:extLst>
          </p:cNvPr>
          <p:cNvGraphicFramePr>
            <a:graphicFrameLocks noGrp="1"/>
          </p:cNvGraphicFramePr>
          <p:nvPr>
            <p:extLst>
              <p:ext uri="{D42A27DB-BD31-4B8C-83A1-F6EECF244321}">
                <p14:modId xmlns:p14="http://schemas.microsoft.com/office/powerpoint/2010/main" val="1954563586"/>
              </p:ext>
            </p:extLst>
          </p:nvPr>
        </p:nvGraphicFramePr>
        <p:xfrm>
          <a:off x="617220" y="1723390"/>
          <a:ext cx="6995160" cy="2719072"/>
        </p:xfrm>
        <a:graphic>
          <a:graphicData uri="http://schemas.openxmlformats.org/drawingml/2006/table">
            <a:tbl>
              <a:tblPr rtl="1" firstRow="1" bandRow="1">
                <a:tableStyleId>{69CF1AB2-1976-4502-BF36-3FF5EA218861}</a:tableStyleId>
              </a:tblPr>
              <a:tblGrid>
                <a:gridCol w="2331720">
                  <a:extLst>
                    <a:ext uri="{9D8B030D-6E8A-4147-A177-3AD203B41FA5}">
                      <a16:colId xmlns:a16="http://schemas.microsoft.com/office/drawing/2014/main" val="1560584067"/>
                    </a:ext>
                  </a:extLst>
                </a:gridCol>
                <a:gridCol w="2331720">
                  <a:extLst>
                    <a:ext uri="{9D8B030D-6E8A-4147-A177-3AD203B41FA5}">
                      <a16:colId xmlns:a16="http://schemas.microsoft.com/office/drawing/2014/main" val="2017963967"/>
                    </a:ext>
                  </a:extLst>
                </a:gridCol>
                <a:gridCol w="2331720">
                  <a:extLst>
                    <a:ext uri="{9D8B030D-6E8A-4147-A177-3AD203B41FA5}">
                      <a16:colId xmlns:a16="http://schemas.microsoft.com/office/drawing/2014/main" val="423587295"/>
                    </a:ext>
                  </a:extLst>
                </a:gridCol>
              </a:tblGrid>
              <a:tr h="679768">
                <a:tc>
                  <a:txBody>
                    <a:bodyPr/>
                    <a:lstStyle/>
                    <a:p>
                      <a:pPr algn="ctr" rtl="1"/>
                      <a:r>
                        <a:rPr lang="en-US" dirty="0"/>
                        <a:t>ID</a:t>
                      </a:r>
                      <a:endParaRPr lang="ar-SA" dirty="0"/>
                    </a:p>
                  </a:txBody>
                  <a:tcPr/>
                </a:tc>
                <a:tc>
                  <a:txBody>
                    <a:bodyPr/>
                    <a:lstStyle/>
                    <a:p>
                      <a:pPr algn="ctr" rtl="1"/>
                      <a:r>
                        <a:rPr lang="en-US" dirty="0"/>
                        <a:t>Email</a:t>
                      </a:r>
                      <a:endParaRPr lang="ar-SA" dirty="0"/>
                    </a:p>
                  </a:txBody>
                  <a:tcPr>
                    <a:lnR w="12700" cap="flat" cmpd="sng" algn="ctr">
                      <a:solidFill>
                        <a:schemeClr val="tx1"/>
                      </a:solidFill>
                      <a:prstDash val="solid"/>
                      <a:round/>
                      <a:headEnd type="none" w="med" len="med"/>
                      <a:tailEnd type="none" w="med" len="med"/>
                    </a:lnR>
                  </a:tcPr>
                </a:tc>
                <a:tc>
                  <a:txBody>
                    <a:bodyPr/>
                    <a:lstStyle/>
                    <a:p>
                      <a:pPr algn="ctr" rtl="1"/>
                      <a:r>
                        <a:rPr lang="en-US" dirty="0"/>
                        <a:t>Name</a:t>
                      </a:r>
                      <a:endParaRPr lang="ar-SA"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877651213"/>
                  </a:ext>
                </a:extLst>
              </a:tr>
              <a:tr h="679768">
                <a:tc>
                  <a:txBody>
                    <a:bodyPr/>
                    <a:lstStyle/>
                    <a:p>
                      <a:pPr algn="ctr" rtl="1"/>
                      <a:r>
                        <a:rPr lang="ar-SA" dirty="0"/>
                        <a:t>440013537</a:t>
                      </a:r>
                    </a:p>
                  </a:txBody>
                  <a:tcPr/>
                </a:tc>
                <a:tc>
                  <a:txBody>
                    <a:bodyPr/>
                    <a:lstStyle/>
                    <a:p>
                      <a:pPr rtl="1"/>
                      <a:r>
                        <a:rPr lang="en-US" sz="1350" dirty="0"/>
                        <a:t>yktaltuki@sm.imamu.edu.sa</a:t>
                      </a:r>
                      <a:endParaRPr lang="ar-SA" sz="1350" dirty="0"/>
                    </a:p>
                  </a:txBody>
                  <a:tcPr/>
                </a:tc>
                <a:tc>
                  <a:txBody>
                    <a:bodyPr/>
                    <a:lstStyle/>
                    <a:p>
                      <a:pPr rtl="1"/>
                      <a:r>
                        <a:rPr lang="en-US" dirty="0"/>
                        <a:t>Yousef Khalid Alturki</a:t>
                      </a:r>
                      <a:endParaRPr lang="ar-SA" dirty="0"/>
                    </a:p>
                  </a:txBody>
                  <a:tcPr/>
                </a:tc>
                <a:extLst>
                  <a:ext uri="{0D108BD9-81ED-4DB2-BD59-A6C34878D82A}">
                    <a16:rowId xmlns:a16="http://schemas.microsoft.com/office/drawing/2014/main" val="3566993267"/>
                  </a:ext>
                </a:extLst>
              </a:tr>
              <a:tr h="679768">
                <a:tc>
                  <a:txBody>
                    <a:bodyPr/>
                    <a:lstStyle/>
                    <a:p>
                      <a:pPr algn="ctr" rtl="1"/>
                      <a:r>
                        <a:rPr lang="ar-SA" dirty="0"/>
                        <a:t>440018676</a:t>
                      </a:r>
                    </a:p>
                  </a:txBody>
                  <a:tcPr/>
                </a:tc>
                <a:tc>
                  <a:txBody>
                    <a:bodyPr/>
                    <a:lstStyle/>
                    <a:p>
                      <a:pPr rtl="1"/>
                      <a:r>
                        <a:rPr lang="en-US" dirty="0"/>
                        <a:t>zunzizi@sm.imamu.edu.sa</a:t>
                      </a:r>
                      <a:endParaRPr lang="ar-SA" dirty="0"/>
                    </a:p>
                  </a:txBody>
                  <a:tcPr/>
                </a:tc>
                <a:tc>
                  <a:txBody>
                    <a:bodyPr/>
                    <a:lstStyle/>
                    <a:p>
                      <a:pPr rtl="1"/>
                      <a:r>
                        <a:rPr lang="en-US" dirty="0"/>
                        <a:t>Ziyad Mohammed Al-</a:t>
                      </a:r>
                      <a:r>
                        <a:rPr lang="en-US" dirty="0" err="1"/>
                        <a:t>Enizy</a:t>
                      </a:r>
                      <a:endParaRPr lang="ar-SA" dirty="0"/>
                    </a:p>
                  </a:txBody>
                  <a:tcPr/>
                </a:tc>
                <a:extLst>
                  <a:ext uri="{0D108BD9-81ED-4DB2-BD59-A6C34878D82A}">
                    <a16:rowId xmlns:a16="http://schemas.microsoft.com/office/drawing/2014/main" val="4168322334"/>
                  </a:ext>
                </a:extLst>
              </a:tr>
              <a:tr h="679768">
                <a:tc>
                  <a:txBody>
                    <a:bodyPr/>
                    <a:lstStyle/>
                    <a:p>
                      <a:pPr algn="ctr" rtl="1"/>
                      <a:r>
                        <a:rPr lang="ar-SA" dirty="0"/>
                        <a:t>440013633</a:t>
                      </a:r>
                    </a:p>
                  </a:txBody>
                  <a:tcPr/>
                </a:tc>
                <a:tc>
                  <a:txBody>
                    <a:bodyPr/>
                    <a:lstStyle/>
                    <a:p>
                      <a:pPr rtl="1"/>
                      <a:r>
                        <a:rPr lang="en-US" sz="1200" dirty="0"/>
                        <a:t>Moalsharif@sm.imamu.edu.sa</a:t>
                      </a:r>
                      <a:endParaRPr lang="ar-SA" sz="1200" dirty="0"/>
                    </a:p>
                  </a:txBody>
                  <a:tcPr/>
                </a:tc>
                <a:tc>
                  <a:txBody>
                    <a:bodyPr/>
                    <a:lstStyle/>
                    <a:p>
                      <a:pPr rtl="1"/>
                      <a:r>
                        <a:rPr lang="en-US" dirty="0"/>
                        <a:t>Mohammed Omar Alsharef</a:t>
                      </a:r>
                      <a:endParaRPr lang="ar-SA" dirty="0"/>
                    </a:p>
                  </a:txBody>
                  <a:tcPr/>
                </a:tc>
                <a:extLst>
                  <a:ext uri="{0D108BD9-81ED-4DB2-BD59-A6C34878D82A}">
                    <a16:rowId xmlns:a16="http://schemas.microsoft.com/office/drawing/2014/main" val="2321755278"/>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p>
            <a:pPr marL="342900" marR="0" lvl="0" indent="-342900" rtl="0">
              <a:lnSpc>
                <a:spcPct val="107000"/>
              </a:lnSpc>
              <a:spcBef>
                <a:spcPts val="0"/>
              </a:spcBef>
              <a:spcAft>
                <a:spcPts val="1200"/>
              </a:spcAft>
              <a:buClr>
                <a:srgbClr val="C00000"/>
              </a:buClr>
              <a:buFont typeface="Wingdings" panose="05000000000000000000" pitchFamily="2" charset="2"/>
              <a:buChar char=""/>
            </a:pPr>
            <a:r>
              <a:rPr lang="en-US" sz="3200" b="1" dirty="0">
                <a:solidFill>
                  <a:srgbClr val="C00000"/>
                </a:solidFill>
                <a:effectLst/>
                <a:latin typeface="Calibri" panose="020F0502020204030204" pitchFamily="34" charset="0"/>
                <a:ea typeface="Calibri" panose="020F0502020204030204" pitchFamily="34" charset="0"/>
                <a:cs typeface="Arial" panose="020B0604020202020204" pitchFamily="34" charset="0"/>
              </a:rPr>
              <a:t>Intents (CWE-927) </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25" name="Google Shape;125;p17"/>
          <p:cNvSpPr txBox="1">
            <a:spLocks noGrp="1"/>
          </p:cNvSpPr>
          <p:nvPr>
            <p:ph type="body" idx="1"/>
          </p:nvPr>
        </p:nvSpPr>
        <p:spPr>
          <a:xfrm>
            <a:off x="893700" y="1059263"/>
            <a:ext cx="4392675" cy="3552300"/>
          </a:xfrm>
          <a:prstGeom prst="rect">
            <a:avLst/>
          </a:prstGeom>
        </p:spPr>
        <p:txBody>
          <a:bodyPr spcFirstLastPara="1" wrap="square" lIns="91425" tIns="91425" rIns="91425" bIns="91425" anchor="t" anchorCtr="0">
            <a:noAutofit/>
          </a:bodyPr>
          <a:lstStyle/>
          <a:p>
            <a:pPr marL="342900" lvl="0" algn="l" rtl="0">
              <a:spcBef>
                <a:spcPts val="600"/>
              </a:spcBef>
              <a:spcAft>
                <a:spcPts val="0"/>
              </a:spcAft>
              <a:buFont typeface="+mj-lt"/>
              <a:buAutoNum type="arabicParenR" startAt="2"/>
            </a:pPr>
            <a:r>
              <a:rPr lang="en-US" sz="1600" b="1" dirty="0"/>
              <a:t>Implicit intents: </a:t>
            </a:r>
            <a:r>
              <a:rPr lang="en-US" sz="1600" dirty="0"/>
              <a:t>communicates between two activities of different application, Implicit intents do not name a specific component.</a:t>
            </a:r>
          </a:p>
          <a:p>
            <a:pPr marL="0" lvl="0" indent="0" algn="l" rtl="0">
              <a:spcBef>
                <a:spcPts val="600"/>
              </a:spcBef>
              <a:spcAft>
                <a:spcPts val="0"/>
              </a:spcAft>
              <a:buNone/>
            </a:pPr>
            <a:endParaRPr lang="en-US" sz="1600" dirty="0"/>
          </a:p>
          <a:p>
            <a:pPr marL="285750" lvl="0" indent="-285750" algn="l" rtl="0">
              <a:spcBef>
                <a:spcPts val="600"/>
              </a:spcBef>
              <a:spcAft>
                <a:spcPts val="0"/>
              </a:spcAft>
              <a:buFont typeface="Wingdings" panose="05000000000000000000" pitchFamily="2" charset="2"/>
              <a:buChar char="Ø"/>
            </a:pPr>
            <a:r>
              <a:rPr lang="en-US" sz="1600" dirty="0"/>
              <a:t>This is example of Explicit intents.</a:t>
            </a:r>
          </a:p>
          <a:p>
            <a:pPr marL="0" lvl="0" indent="0" algn="l" rtl="0">
              <a:spcBef>
                <a:spcPts val="600"/>
              </a:spcBef>
              <a:spcAft>
                <a:spcPts val="0"/>
              </a:spcAft>
              <a:buNone/>
            </a:pPr>
            <a:r>
              <a:rPr lang="en-US" sz="1600" dirty="0"/>
              <a:t>Share using a different app depending on their current situation, like when share a photo will show all applications in your device that support photos and can share with it.</a:t>
            </a:r>
          </a:p>
          <a:p>
            <a:pPr marL="0" lvl="0" indent="0" algn="l" rtl="0">
              <a:spcBef>
                <a:spcPts val="600"/>
              </a:spcBef>
              <a:spcAft>
                <a:spcPts val="0"/>
              </a:spcAft>
              <a:buNone/>
            </a:pPr>
            <a:endParaRPr lang="en-US" sz="1600" dirty="0"/>
          </a:p>
        </p:txBody>
      </p:sp>
      <p:sp>
        <p:nvSpPr>
          <p:cNvPr id="126" name="Google Shape;126;p17"/>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pic>
        <p:nvPicPr>
          <p:cNvPr id="2" name="Picture 1">
            <a:extLst>
              <a:ext uri="{FF2B5EF4-FFF2-40B4-BE49-F238E27FC236}">
                <a16:creationId xmlns:a16="http://schemas.microsoft.com/office/drawing/2014/main" id="{3655035F-1270-409D-ADA9-57ACC8EAF63D}"/>
              </a:ext>
            </a:extLst>
          </p:cNvPr>
          <p:cNvPicPr>
            <a:picLocks noChangeAspect="1"/>
          </p:cNvPicPr>
          <p:nvPr/>
        </p:nvPicPr>
        <p:blipFill>
          <a:blip r:embed="rId3"/>
          <a:stretch>
            <a:fillRect/>
          </a:stretch>
        </p:blipFill>
        <p:spPr>
          <a:xfrm>
            <a:off x="6775758" y="358388"/>
            <a:ext cx="2064892" cy="4129783"/>
          </a:xfrm>
          <a:prstGeom prst="rect">
            <a:avLst/>
          </a:prstGeom>
        </p:spPr>
      </p:pic>
    </p:spTree>
    <p:extLst>
      <p:ext uri="{BB962C8B-B14F-4D97-AF65-F5344CB8AC3E}">
        <p14:creationId xmlns:p14="http://schemas.microsoft.com/office/powerpoint/2010/main" val="14327485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p>
            <a:pPr marL="342900" marR="0" lvl="0" indent="-342900" rtl="0">
              <a:lnSpc>
                <a:spcPct val="107000"/>
              </a:lnSpc>
              <a:spcBef>
                <a:spcPts val="0"/>
              </a:spcBef>
              <a:spcAft>
                <a:spcPts val="1200"/>
              </a:spcAft>
              <a:buClr>
                <a:srgbClr val="C00000"/>
              </a:buClr>
              <a:buFont typeface="Wingdings" panose="05000000000000000000" pitchFamily="2" charset="2"/>
              <a:buChar char=""/>
            </a:pPr>
            <a:r>
              <a:rPr lang="en-US" sz="3200" b="1" dirty="0">
                <a:solidFill>
                  <a:srgbClr val="C00000"/>
                </a:solidFill>
                <a:effectLst/>
                <a:latin typeface="Calibri" panose="020F0502020204030204" pitchFamily="34" charset="0"/>
                <a:ea typeface="Calibri" panose="020F0502020204030204" pitchFamily="34" charset="0"/>
                <a:cs typeface="Arial" panose="020B0604020202020204" pitchFamily="34" charset="0"/>
              </a:rPr>
              <a:t>Intents (CWE-927) </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25" name="Google Shape;125;p17"/>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285750" lvl="0" indent="-285750" algn="l" rtl="0">
              <a:spcBef>
                <a:spcPts val="600"/>
              </a:spcBef>
              <a:spcAft>
                <a:spcPts val="0"/>
              </a:spcAft>
              <a:buFont typeface="Wingdings" panose="05000000000000000000" pitchFamily="2" charset="2"/>
              <a:buChar char="Ø"/>
            </a:pPr>
            <a:r>
              <a:rPr lang="en-US" sz="1600" dirty="0"/>
              <a:t>Using an implicit intent to start a service is a security hazard because you cannot be certain what service will respond to the intent, and the user cannot see which service starts.</a:t>
            </a:r>
          </a:p>
          <a:p>
            <a:pPr marL="285750" lvl="0" indent="-285750" algn="l" rtl="0">
              <a:spcBef>
                <a:spcPts val="600"/>
              </a:spcBef>
              <a:spcAft>
                <a:spcPts val="0"/>
              </a:spcAft>
              <a:buFont typeface="Wingdings" panose="05000000000000000000" pitchFamily="2" charset="2"/>
              <a:buChar char="Ø"/>
            </a:pPr>
            <a:r>
              <a:rPr lang="en-US" sz="1600" dirty="0"/>
              <a:t>For sensitive data of users use do not use implicit intent because the message when shared maybe some applications can interrupt the message.</a:t>
            </a:r>
            <a:endParaRPr sz="1600" dirty="0"/>
          </a:p>
        </p:txBody>
      </p:sp>
      <p:sp>
        <p:nvSpPr>
          <p:cNvPr id="126" name="Google Shape;126;p17"/>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spTree>
    <p:extLst>
      <p:ext uri="{BB962C8B-B14F-4D97-AF65-F5344CB8AC3E}">
        <p14:creationId xmlns:p14="http://schemas.microsoft.com/office/powerpoint/2010/main" val="41034855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p>
            <a:pPr marL="342900" marR="0" lvl="0" indent="-342900" rtl="0">
              <a:lnSpc>
                <a:spcPct val="107000"/>
              </a:lnSpc>
              <a:spcBef>
                <a:spcPts val="0"/>
              </a:spcBef>
              <a:spcAft>
                <a:spcPts val="1200"/>
              </a:spcAft>
              <a:buClr>
                <a:srgbClr val="C00000"/>
              </a:buClr>
              <a:buFont typeface="Wingdings" panose="05000000000000000000" pitchFamily="2" charset="2"/>
              <a:buChar char=""/>
            </a:pPr>
            <a:r>
              <a:rPr lang="en-US" sz="3200" b="1" dirty="0">
                <a:solidFill>
                  <a:srgbClr val="C00000"/>
                </a:solidFill>
                <a:effectLst/>
                <a:latin typeface="Calibri" panose="020F0502020204030204" pitchFamily="34" charset="0"/>
                <a:ea typeface="Calibri" panose="020F0502020204030204" pitchFamily="34" charset="0"/>
                <a:cs typeface="Arial" panose="020B0604020202020204" pitchFamily="34" charset="0"/>
              </a:rPr>
              <a:t>Intents (CWE-927) </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26" name="Google Shape;126;p17"/>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pic>
        <p:nvPicPr>
          <p:cNvPr id="2" name="Picture 1">
            <a:extLst>
              <a:ext uri="{FF2B5EF4-FFF2-40B4-BE49-F238E27FC236}">
                <a16:creationId xmlns:a16="http://schemas.microsoft.com/office/drawing/2014/main" id="{1A2D2D4F-A0ED-4173-AF38-A4F4DAE424E0}"/>
              </a:ext>
            </a:extLst>
          </p:cNvPr>
          <p:cNvPicPr>
            <a:picLocks noChangeAspect="1"/>
          </p:cNvPicPr>
          <p:nvPr/>
        </p:nvPicPr>
        <p:blipFill>
          <a:blip r:embed="rId3"/>
          <a:stretch>
            <a:fillRect/>
          </a:stretch>
        </p:blipFill>
        <p:spPr>
          <a:xfrm>
            <a:off x="1571625" y="1194978"/>
            <a:ext cx="4348162" cy="1911920"/>
          </a:xfrm>
          <a:prstGeom prst="rect">
            <a:avLst/>
          </a:prstGeom>
        </p:spPr>
      </p:pic>
      <p:sp>
        <p:nvSpPr>
          <p:cNvPr id="7" name="Google Shape;125;p17">
            <a:extLst>
              <a:ext uri="{FF2B5EF4-FFF2-40B4-BE49-F238E27FC236}">
                <a16:creationId xmlns:a16="http://schemas.microsoft.com/office/drawing/2014/main" id="{B193AC68-1DE7-4011-9589-FEAA84D67B83}"/>
              </a:ext>
            </a:extLst>
          </p:cNvPr>
          <p:cNvSpPr txBox="1">
            <a:spLocks noGrp="1"/>
          </p:cNvSpPr>
          <p:nvPr>
            <p:ph type="body" idx="1"/>
          </p:nvPr>
        </p:nvSpPr>
        <p:spPr>
          <a:xfrm>
            <a:off x="514406" y="3367349"/>
            <a:ext cx="7029394" cy="1252275"/>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600" dirty="0"/>
              <a:t>In implicit intent does not specify a component that receives a message and insecure ways of using implicit intents may allow malicious applications to intercept or forge intents.</a:t>
            </a:r>
            <a:endParaRPr sz="1600" dirty="0"/>
          </a:p>
        </p:txBody>
      </p:sp>
    </p:spTree>
    <p:extLst>
      <p:ext uri="{BB962C8B-B14F-4D97-AF65-F5344CB8AC3E}">
        <p14:creationId xmlns:p14="http://schemas.microsoft.com/office/powerpoint/2010/main" val="14518492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p>
            <a:pPr marL="342900" marR="0" lvl="0" indent="-342900" rtl="0">
              <a:lnSpc>
                <a:spcPct val="107000"/>
              </a:lnSpc>
              <a:spcBef>
                <a:spcPts val="0"/>
              </a:spcBef>
              <a:spcAft>
                <a:spcPts val="1200"/>
              </a:spcAft>
              <a:buClr>
                <a:srgbClr val="C00000"/>
              </a:buClr>
              <a:buFont typeface="Wingdings" panose="05000000000000000000" pitchFamily="2" charset="2"/>
              <a:buChar char=""/>
            </a:pPr>
            <a:r>
              <a:rPr lang="en-US" sz="3200" b="1" dirty="0">
                <a:solidFill>
                  <a:srgbClr val="C00000"/>
                </a:solidFill>
                <a:effectLst/>
                <a:latin typeface="Calibri" panose="020F0502020204030204" pitchFamily="34" charset="0"/>
                <a:ea typeface="Calibri" panose="020F0502020204030204" pitchFamily="34" charset="0"/>
                <a:cs typeface="Arial" panose="020B0604020202020204" pitchFamily="34" charset="0"/>
              </a:rPr>
              <a:t>Intents (CWE-927) </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25" name="Google Shape;125;p17"/>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285750" lvl="0" indent="-285750" algn="l" rtl="0">
              <a:spcBef>
                <a:spcPts val="600"/>
              </a:spcBef>
              <a:spcAft>
                <a:spcPts val="0"/>
              </a:spcAft>
              <a:buFont typeface="Wingdings" panose="05000000000000000000" pitchFamily="2" charset="2"/>
              <a:buChar char="Ø"/>
            </a:pPr>
            <a:r>
              <a:rPr lang="en-US" sz="1600" dirty="0"/>
              <a:t>AlRajhi bank should keep sensitive data of users more private and protected.</a:t>
            </a:r>
          </a:p>
          <a:p>
            <a:pPr marL="285750" lvl="0" indent="-285750" algn="l" rtl="0">
              <a:spcBef>
                <a:spcPts val="600"/>
              </a:spcBef>
              <a:spcAft>
                <a:spcPts val="0"/>
              </a:spcAft>
              <a:buFont typeface="Wingdings" panose="05000000000000000000" pitchFamily="2" charset="2"/>
              <a:buChar char="Ø"/>
            </a:pPr>
            <a:r>
              <a:rPr lang="en-US" sz="1600" dirty="0"/>
              <a:t>Should not be share sensitive data via implicit intent like ( user name , password , … ), because some application maybe interrupt the user data which is more dangerous if hackers can use these data.</a:t>
            </a:r>
          </a:p>
          <a:p>
            <a:pPr marL="285750" lvl="0" indent="-285750" algn="l" rtl="0">
              <a:spcBef>
                <a:spcPts val="600"/>
              </a:spcBef>
              <a:spcAft>
                <a:spcPts val="0"/>
              </a:spcAft>
              <a:buFont typeface="Wingdings" panose="05000000000000000000" pitchFamily="2" charset="2"/>
              <a:buChar char="Ø"/>
            </a:pPr>
            <a:r>
              <a:rPr lang="en-US" sz="1600" dirty="0"/>
              <a:t>In the source code we notice some intents use public method instead of protected method, should use protected methods because cannot be accessed from outside class to protect sharing with other apps on the device.</a:t>
            </a:r>
          </a:p>
        </p:txBody>
      </p:sp>
      <p:sp>
        <p:nvSpPr>
          <p:cNvPr id="126" name="Google Shape;126;p17"/>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a:p>
        </p:txBody>
      </p:sp>
    </p:spTree>
    <p:extLst>
      <p:ext uri="{BB962C8B-B14F-4D97-AF65-F5344CB8AC3E}">
        <p14:creationId xmlns:p14="http://schemas.microsoft.com/office/powerpoint/2010/main" val="30482427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p>
            <a:pPr marL="342900" marR="0" lvl="0" indent="-342900" rtl="0">
              <a:lnSpc>
                <a:spcPct val="107000"/>
              </a:lnSpc>
              <a:spcBef>
                <a:spcPts val="0"/>
              </a:spcBef>
              <a:spcAft>
                <a:spcPts val="1200"/>
              </a:spcAft>
              <a:buClr>
                <a:srgbClr val="C00000"/>
              </a:buClr>
              <a:buFont typeface="Wingdings" panose="05000000000000000000" pitchFamily="2" charset="2"/>
              <a:buChar char=""/>
            </a:pPr>
            <a:r>
              <a:rPr lang="en-US" sz="3200" b="1" dirty="0">
                <a:solidFill>
                  <a:srgbClr val="C00000"/>
                </a:solidFill>
                <a:effectLst/>
                <a:latin typeface="Calibri" panose="020F0502020204030204" pitchFamily="34" charset="0"/>
                <a:ea typeface="Calibri" panose="020F0502020204030204" pitchFamily="34" charset="0"/>
                <a:cs typeface="Arial" panose="020B0604020202020204" pitchFamily="34" charset="0"/>
              </a:rPr>
              <a:t>SQL-Injection (CWE-89) </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25" name="Google Shape;125;p17"/>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285750" lvl="0" indent="-285750" algn="l" rtl="0">
              <a:spcBef>
                <a:spcPts val="600"/>
              </a:spcBef>
              <a:spcAft>
                <a:spcPts val="0"/>
              </a:spcAft>
              <a:buFont typeface="Wingdings" panose="05000000000000000000" pitchFamily="2" charset="2"/>
              <a:buChar char="Ø"/>
            </a:pPr>
            <a:r>
              <a:rPr lang="en-US" sz="1600" dirty="0"/>
              <a:t>A code injection technique that might destroy the database, SQL injection is one of the most common web hacking techniques and it is a powerful attack because it provides access to application databases. </a:t>
            </a:r>
          </a:p>
          <a:p>
            <a:pPr marL="285750" lvl="0" indent="-285750" algn="l" rtl="0">
              <a:spcBef>
                <a:spcPts val="600"/>
              </a:spcBef>
              <a:spcAft>
                <a:spcPts val="0"/>
              </a:spcAft>
              <a:buFont typeface="Wingdings" panose="05000000000000000000" pitchFamily="2" charset="2"/>
              <a:buChar char="Ø"/>
            </a:pPr>
            <a:r>
              <a:rPr lang="en-US" sz="1600" dirty="0"/>
              <a:t>The OWASP rank injection as their number 1 security concern.</a:t>
            </a:r>
          </a:p>
          <a:p>
            <a:pPr marL="285750" lvl="0" indent="-285750" algn="l" rtl="0">
              <a:spcBef>
                <a:spcPts val="600"/>
              </a:spcBef>
              <a:spcAft>
                <a:spcPts val="0"/>
              </a:spcAft>
              <a:buFont typeface="Wingdings" panose="05000000000000000000" pitchFamily="2" charset="2"/>
              <a:buChar char="Ø"/>
            </a:pPr>
            <a:endParaRPr lang="en-US" sz="1600" dirty="0"/>
          </a:p>
        </p:txBody>
      </p:sp>
      <p:sp>
        <p:nvSpPr>
          <p:cNvPr id="126" name="Google Shape;126;p17"/>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a:p>
        </p:txBody>
      </p:sp>
    </p:spTree>
    <p:extLst>
      <p:ext uri="{BB962C8B-B14F-4D97-AF65-F5344CB8AC3E}">
        <p14:creationId xmlns:p14="http://schemas.microsoft.com/office/powerpoint/2010/main" val="27881506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p>
            <a:pPr marL="342900" marR="0" lvl="0" indent="-342900" rtl="0">
              <a:lnSpc>
                <a:spcPct val="107000"/>
              </a:lnSpc>
              <a:spcBef>
                <a:spcPts val="0"/>
              </a:spcBef>
              <a:spcAft>
                <a:spcPts val="1200"/>
              </a:spcAft>
              <a:buClr>
                <a:srgbClr val="C00000"/>
              </a:buClr>
              <a:buFont typeface="Wingdings" panose="05000000000000000000" pitchFamily="2" charset="2"/>
              <a:buChar char=""/>
            </a:pPr>
            <a:r>
              <a:rPr lang="en-US" sz="3200" b="1" dirty="0">
                <a:solidFill>
                  <a:srgbClr val="C00000"/>
                </a:solidFill>
                <a:effectLst/>
                <a:latin typeface="Calibri" panose="020F0502020204030204" pitchFamily="34" charset="0"/>
                <a:ea typeface="Calibri" panose="020F0502020204030204" pitchFamily="34" charset="0"/>
                <a:cs typeface="Arial" panose="020B0604020202020204" pitchFamily="34" charset="0"/>
              </a:rPr>
              <a:t>SQL-Injection (CWE-89) </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25" name="Google Shape;125;p17"/>
          <p:cNvSpPr txBox="1">
            <a:spLocks noGrp="1"/>
          </p:cNvSpPr>
          <p:nvPr>
            <p:ph type="body" idx="1"/>
          </p:nvPr>
        </p:nvSpPr>
        <p:spPr>
          <a:xfrm>
            <a:off x="893700" y="3221438"/>
            <a:ext cx="6462600" cy="1922062"/>
          </a:xfrm>
          <a:prstGeom prst="rect">
            <a:avLst/>
          </a:prstGeom>
        </p:spPr>
        <p:txBody>
          <a:bodyPr spcFirstLastPara="1" wrap="square" lIns="91425" tIns="91425" rIns="91425" bIns="91425" anchor="t" anchorCtr="0">
            <a:noAutofit/>
          </a:bodyPr>
          <a:lstStyle/>
          <a:p>
            <a:pPr marL="285750" indent="-285750">
              <a:buFont typeface="Wingdings" panose="05000000000000000000" pitchFamily="2" charset="2"/>
              <a:buChar char="Ø"/>
            </a:pPr>
            <a:r>
              <a:rPr lang="en-US" sz="1600" dirty="0"/>
              <a:t>In the password field we put </a:t>
            </a:r>
            <a:r>
              <a:rPr lang="en-US" sz="1600" u="sng" dirty="0"/>
              <a:t>‘ or 1=1--+. </a:t>
            </a:r>
          </a:p>
          <a:p>
            <a:pPr marL="285750" indent="-285750">
              <a:buFont typeface="Wingdings" panose="05000000000000000000" pitchFamily="2" charset="2"/>
              <a:buChar char="Ø"/>
            </a:pPr>
            <a:r>
              <a:rPr lang="en-US" sz="1600" dirty="0"/>
              <a:t>--+ is used to ignore the rest of the command.</a:t>
            </a:r>
          </a:p>
          <a:p>
            <a:pPr marL="285750" indent="-285750">
              <a:buFont typeface="Wingdings" panose="05000000000000000000" pitchFamily="2" charset="2"/>
              <a:buChar char="Ø"/>
            </a:pPr>
            <a:r>
              <a:rPr lang="en-US" sz="1600" dirty="0"/>
              <a:t>Data base will check if the value which receive from password field is true or not, since 1=1 always true will receive the true value from database, then will allow to login to the account.</a:t>
            </a:r>
          </a:p>
        </p:txBody>
      </p:sp>
      <p:sp>
        <p:nvSpPr>
          <p:cNvPr id="126" name="Google Shape;126;p17"/>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25</a:t>
            </a:fld>
            <a:endParaRPr/>
          </a:p>
        </p:txBody>
      </p:sp>
      <p:pic>
        <p:nvPicPr>
          <p:cNvPr id="2" name="Picture 1">
            <a:extLst>
              <a:ext uri="{FF2B5EF4-FFF2-40B4-BE49-F238E27FC236}">
                <a16:creationId xmlns:a16="http://schemas.microsoft.com/office/drawing/2014/main" id="{394612A1-A438-45B4-B46C-EC184175C4B9}"/>
              </a:ext>
            </a:extLst>
          </p:cNvPr>
          <p:cNvPicPr>
            <a:picLocks noChangeAspect="1"/>
          </p:cNvPicPr>
          <p:nvPr/>
        </p:nvPicPr>
        <p:blipFill>
          <a:blip r:embed="rId3"/>
          <a:stretch>
            <a:fillRect/>
          </a:stretch>
        </p:blipFill>
        <p:spPr>
          <a:xfrm>
            <a:off x="579375" y="1450252"/>
            <a:ext cx="3227433" cy="1417053"/>
          </a:xfrm>
          <a:prstGeom prst="rect">
            <a:avLst/>
          </a:prstGeom>
        </p:spPr>
      </p:pic>
      <p:pic>
        <p:nvPicPr>
          <p:cNvPr id="3" name="Picture 2">
            <a:extLst>
              <a:ext uri="{FF2B5EF4-FFF2-40B4-BE49-F238E27FC236}">
                <a16:creationId xmlns:a16="http://schemas.microsoft.com/office/drawing/2014/main" id="{62958515-4E9D-46E9-AEAA-448DB26D232F}"/>
              </a:ext>
            </a:extLst>
          </p:cNvPr>
          <p:cNvPicPr>
            <a:picLocks noChangeAspect="1"/>
          </p:cNvPicPr>
          <p:nvPr/>
        </p:nvPicPr>
        <p:blipFill>
          <a:blip r:embed="rId4"/>
          <a:stretch>
            <a:fillRect/>
          </a:stretch>
        </p:blipFill>
        <p:spPr>
          <a:xfrm>
            <a:off x="4821192" y="1450252"/>
            <a:ext cx="3227433" cy="1422925"/>
          </a:xfrm>
          <a:prstGeom prst="rect">
            <a:avLst/>
          </a:prstGeom>
        </p:spPr>
      </p:pic>
    </p:spTree>
    <p:extLst>
      <p:ext uri="{BB962C8B-B14F-4D97-AF65-F5344CB8AC3E}">
        <p14:creationId xmlns:p14="http://schemas.microsoft.com/office/powerpoint/2010/main" val="22110523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p>
            <a:pPr marL="342900" marR="0" lvl="0" indent="-342900" rtl="0">
              <a:lnSpc>
                <a:spcPct val="107000"/>
              </a:lnSpc>
              <a:spcBef>
                <a:spcPts val="0"/>
              </a:spcBef>
              <a:spcAft>
                <a:spcPts val="1200"/>
              </a:spcAft>
              <a:buClr>
                <a:srgbClr val="C00000"/>
              </a:buClr>
              <a:buFont typeface="Wingdings" panose="05000000000000000000" pitchFamily="2" charset="2"/>
              <a:buChar char=""/>
            </a:pPr>
            <a:r>
              <a:rPr lang="en-US" sz="3200" b="1" dirty="0">
                <a:solidFill>
                  <a:srgbClr val="C00000"/>
                </a:solidFill>
                <a:effectLst/>
                <a:latin typeface="Calibri" panose="020F0502020204030204" pitchFamily="34" charset="0"/>
                <a:ea typeface="Calibri" panose="020F0502020204030204" pitchFamily="34" charset="0"/>
                <a:cs typeface="Arial" panose="020B0604020202020204" pitchFamily="34" charset="0"/>
              </a:rPr>
              <a:t>SQL-Injection (CWE-89) </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25" name="Google Shape;125;p17"/>
          <p:cNvSpPr txBox="1">
            <a:spLocks noGrp="1"/>
          </p:cNvSpPr>
          <p:nvPr>
            <p:ph type="body" idx="1"/>
          </p:nvPr>
        </p:nvSpPr>
        <p:spPr>
          <a:xfrm>
            <a:off x="893700" y="1301383"/>
            <a:ext cx="6462600" cy="3709050"/>
          </a:xfrm>
          <a:prstGeom prst="rect">
            <a:avLst/>
          </a:prstGeom>
        </p:spPr>
        <p:txBody>
          <a:bodyPr spcFirstLastPara="1" wrap="square" lIns="91425" tIns="91425" rIns="91425" bIns="91425" anchor="t" anchorCtr="0">
            <a:noAutofit/>
          </a:bodyPr>
          <a:lstStyle/>
          <a:p>
            <a:pPr marL="285750" lvl="0" indent="-285750" algn="l" rtl="0">
              <a:spcBef>
                <a:spcPts val="600"/>
              </a:spcBef>
              <a:spcAft>
                <a:spcPts val="0"/>
              </a:spcAft>
              <a:buFont typeface="Wingdings" panose="05000000000000000000" pitchFamily="2" charset="2"/>
              <a:buChar char="Ø"/>
            </a:pPr>
            <a:r>
              <a:rPr lang="en-US" sz="1600" dirty="0"/>
              <a:t>MOBSF report shows that there is a dangerous issue in the SQL database, but this leads to false positives test.</a:t>
            </a:r>
          </a:p>
          <a:p>
            <a:pPr marL="285750" lvl="0" indent="-285750" algn="l" rtl="0">
              <a:spcBef>
                <a:spcPts val="600"/>
              </a:spcBef>
              <a:spcAft>
                <a:spcPts val="0"/>
              </a:spcAft>
              <a:buFont typeface="Wingdings" panose="05000000000000000000" pitchFamily="2" charset="2"/>
              <a:buChar char="Ø"/>
            </a:pPr>
            <a:r>
              <a:rPr lang="en-US" sz="1600" u="sng" dirty="0"/>
              <a:t>Steps we did to get false positives test:</a:t>
            </a:r>
          </a:p>
          <a:p>
            <a:pPr marL="762000" lvl="1" indent="-342900">
              <a:spcBef>
                <a:spcPts val="600"/>
              </a:spcBef>
              <a:buSzPct val="100000"/>
              <a:buAutoNum type="arabicPeriod"/>
            </a:pPr>
            <a:r>
              <a:rPr lang="en-US" sz="1600" dirty="0"/>
              <a:t>Run Qark tool to generate the security issues report, but did not show any issues in SQL database.</a:t>
            </a:r>
          </a:p>
          <a:p>
            <a:pPr marL="762000" lvl="1" indent="-342900">
              <a:spcBef>
                <a:spcPts val="600"/>
              </a:spcBef>
              <a:buSzPct val="100000"/>
              <a:buAutoNum type="arabicPeriod"/>
            </a:pPr>
            <a:r>
              <a:rPr lang="en-US" sz="1600" dirty="0"/>
              <a:t>Run AndroBug tool to generate the security issues report, but did not show any issues in SQL database.</a:t>
            </a:r>
          </a:p>
          <a:p>
            <a:pPr marL="762000" lvl="1" indent="-342900">
              <a:spcBef>
                <a:spcPts val="600"/>
              </a:spcBef>
              <a:buSzPct val="100000"/>
              <a:buAutoNum type="arabicPeriod"/>
            </a:pPr>
            <a:r>
              <a:rPr lang="en-US" sz="1600" dirty="0"/>
              <a:t>Use the vulnerability in the application and did not work.</a:t>
            </a:r>
          </a:p>
          <a:p>
            <a:pPr marL="762000" lvl="1" indent="-342900">
              <a:spcBef>
                <a:spcPts val="600"/>
              </a:spcBef>
              <a:buSzPct val="100000"/>
              <a:buAutoNum type="arabicPeriod"/>
            </a:pPr>
            <a:r>
              <a:rPr lang="en-US" sz="1600" dirty="0"/>
              <a:t>Search in the source code about SQL-Injection vulnerability but we did not find it.</a:t>
            </a:r>
          </a:p>
          <a:p>
            <a:pPr marL="419100" lvl="1" indent="0">
              <a:spcBef>
                <a:spcPts val="600"/>
              </a:spcBef>
              <a:buSzPct val="100000"/>
              <a:buNone/>
            </a:pPr>
            <a:r>
              <a:rPr lang="en-US" sz="1600" dirty="0"/>
              <a:t>That is means that the AlRajhi application has prevented this vulnerability. </a:t>
            </a:r>
          </a:p>
        </p:txBody>
      </p:sp>
      <p:sp>
        <p:nvSpPr>
          <p:cNvPr id="126" name="Google Shape;126;p17"/>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26</a:t>
            </a:fld>
            <a:endParaRPr/>
          </a:p>
        </p:txBody>
      </p:sp>
    </p:spTree>
    <p:extLst>
      <p:ext uri="{BB962C8B-B14F-4D97-AF65-F5344CB8AC3E}">
        <p14:creationId xmlns:p14="http://schemas.microsoft.com/office/powerpoint/2010/main" val="22927240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5" name="Google Shape;125;p17"/>
          <p:cNvSpPr txBox="1">
            <a:spLocks noGrp="1"/>
          </p:cNvSpPr>
          <p:nvPr>
            <p:ph type="body" idx="1"/>
          </p:nvPr>
        </p:nvSpPr>
        <p:spPr>
          <a:xfrm>
            <a:off x="829339" y="1112721"/>
            <a:ext cx="7137991" cy="3668177"/>
          </a:xfrm>
          <a:prstGeom prst="rect">
            <a:avLst/>
          </a:prstGeom>
        </p:spPr>
        <p:txBody>
          <a:bodyPr spcFirstLastPara="1" wrap="square" lIns="91425" tIns="91425" rIns="91425" bIns="91425" anchor="t" anchorCtr="0">
            <a:noAutofit/>
          </a:bodyPr>
          <a:lstStyle/>
          <a:p>
            <a:pPr lvl="0" algn="l" rtl="0">
              <a:spcBef>
                <a:spcPts val="600"/>
              </a:spcBef>
              <a:spcAft>
                <a:spcPts val="0"/>
              </a:spcAft>
              <a:buSzPts val="1800"/>
              <a:buFont typeface="Wingdings" panose="05000000000000000000" pitchFamily="2" charset="2"/>
              <a:buChar char="Ø"/>
            </a:pPr>
            <a:r>
              <a:rPr lang="en-US" sz="1600" dirty="0"/>
              <a:t>When software generates predictable values, it may be possible for an attacker to guess the next value that will be generated and use this guess to impersonate another user or access sensitive information.</a:t>
            </a:r>
          </a:p>
          <a:p>
            <a:pPr marL="457200" lvl="0" indent="-342900" algn="l" rtl="0">
              <a:spcBef>
                <a:spcPts val="600"/>
              </a:spcBef>
              <a:spcAft>
                <a:spcPts val="0"/>
              </a:spcAft>
              <a:buSzPts val="1800"/>
              <a:buChar char="▷"/>
            </a:pPr>
            <a:endParaRPr dirty="0"/>
          </a:p>
          <a:p>
            <a:pPr marL="457200" lvl="0" indent="-342900" algn="l" rtl="0">
              <a:spcBef>
                <a:spcPts val="0"/>
              </a:spcBef>
              <a:spcAft>
                <a:spcPts val="0"/>
              </a:spcAft>
              <a:buSzPts val="1800"/>
              <a:buChar char="▷"/>
            </a:pPr>
            <a:endParaRPr lang="en-US" dirty="0"/>
          </a:p>
          <a:p>
            <a:pPr marL="457200" lvl="0" indent="-342900" algn="l" rtl="0">
              <a:spcBef>
                <a:spcPts val="0"/>
              </a:spcBef>
              <a:spcAft>
                <a:spcPts val="0"/>
              </a:spcAft>
              <a:buSzPts val="1800"/>
              <a:buChar char="▷"/>
            </a:pPr>
            <a:endParaRPr lang="en-US" dirty="0"/>
          </a:p>
          <a:p>
            <a:pPr marL="457200" lvl="0" indent="-342900" algn="l" rtl="0">
              <a:spcBef>
                <a:spcPts val="0"/>
              </a:spcBef>
              <a:spcAft>
                <a:spcPts val="0"/>
              </a:spcAft>
              <a:buSzPts val="1800"/>
              <a:buChar char="▷"/>
            </a:pPr>
            <a:endParaRPr lang="en-US" dirty="0"/>
          </a:p>
          <a:p>
            <a:pPr marL="114300" lvl="0" indent="0" algn="l" rtl="0">
              <a:spcBef>
                <a:spcPts val="0"/>
              </a:spcBef>
              <a:spcAft>
                <a:spcPts val="0"/>
              </a:spcAft>
              <a:buSzPts val="1800"/>
              <a:buNone/>
            </a:pPr>
            <a:endParaRPr lang="en-US" sz="1800" dirty="0">
              <a:effectLst/>
              <a:latin typeface="Source Sans Pro" panose="020B0503030403020204" pitchFamily="34" charset="0"/>
              <a:ea typeface="Calibri" panose="020F0502020204030204" pitchFamily="34" charset="0"/>
              <a:cs typeface="Arial" panose="020B0604020202020204" pitchFamily="34" charset="0"/>
            </a:endParaRPr>
          </a:p>
          <a:p>
            <a:pPr marL="114300" lvl="0" indent="0" algn="l" rtl="0">
              <a:spcBef>
                <a:spcPts val="0"/>
              </a:spcBef>
              <a:spcAft>
                <a:spcPts val="0"/>
              </a:spcAft>
              <a:buSzPts val="1800"/>
              <a:buNone/>
            </a:pPr>
            <a:endParaRPr lang="ar-SA" sz="1800" dirty="0">
              <a:effectLst/>
              <a:latin typeface="Source Sans Pro" panose="020B0503030403020204" pitchFamily="34" charset="0"/>
              <a:ea typeface="Calibri" panose="020F0502020204030204" pitchFamily="34" charset="0"/>
              <a:cs typeface="Arial" panose="020B0604020202020204" pitchFamily="34" charset="0"/>
            </a:endParaRPr>
          </a:p>
          <a:p>
            <a:pPr marL="457200" lvl="0" indent="-342900" algn="l" rtl="0">
              <a:spcBef>
                <a:spcPts val="0"/>
              </a:spcBef>
              <a:spcAft>
                <a:spcPts val="0"/>
              </a:spcAft>
              <a:buSzPts val="1800"/>
              <a:buChar char="▷"/>
            </a:pPr>
            <a:endParaRPr lang="en-US" sz="1800" dirty="0"/>
          </a:p>
        </p:txBody>
      </p:sp>
      <p:sp>
        <p:nvSpPr>
          <p:cNvPr id="126" name="Google Shape;126;p17"/>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27</a:t>
            </a:fld>
            <a:endParaRPr/>
          </a:p>
        </p:txBody>
      </p:sp>
      <p:pic>
        <p:nvPicPr>
          <p:cNvPr id="5" name="Picture 4" descr="Graphical user interface, text, application&#10;&#10;Description automatically generated">
            <a:extLst>
              <a:ext uri="{FF2B5EF4-FFF2-40B4-BE49-F238E27FC236}">
                <a16:creationId xmlns:a16="http://schemas.microsoft.com/office/drawing/2014/main" id="{BB50F4F7-C1D5-48E3-8A57-84588D5AAC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0315" y="2370245"/>
            <a:ext cx="4950619" cy="1327341"/>
          </a:xfrm>
          <a:prstGeom prst="rect">
            <a:avLst/>
          </a:prstGeom>
        </p:spPr>
      </p:pic>
      <p:sp>
        <p:nvSpPr>
          <p:cNvPr id="7" name="Google Shape;124;p17">
            <a:extLst>
              <a:ext uri="{FF2B5EF4-FFF2-40B4-BE49-F238E27FC236}">
                <a16:creationId xmlns:a16="http://schemas.microsoft.com/office/drawing/2014/main" id="{2BECCC42-4E18-497E-A2BC-F67577F64536}"/>
              </a:ext>
            </a:extLst>
          </p:cNvPr>
          <p:cNvSpPr txBox="1">
            <a:spLocks/>
          </p:cNvSpPr>
          <p:nvPr/>
        </p:nvSpPr>
        <p:spPr>
          <a:xfrm>
            <a:off x="613144" y="-119370"/>
            <a:ext cx="7917712" cy="132734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1pPr>
            <a:lvl2pPr marR="0" lvl="1"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2pPr>
            <a:lvl3pPr marR="0" lvl="2"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3pPr>
            <a:lvl4pPr marR="0" lvl="3"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4pPr>
            <a:lvl5pPr marR="0" lvl="4"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5pPr>
            <a:lvl6pPr marR="0" lvl="5"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6pPr>
            <a:lvl7pPr marR="0" lvl="6"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7pPr>
            <a:lvl8pPr marR="0" lvl="7"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8pPr>
            <a:lvl9pPr marR="0" lvl="8"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9pPr>
          </a:lstStyle>
          <a:p>
            <a:pPr marL="342900" indent="-342900">
              <a:lnSpc>
                <a:spcPct val="107000"/>
              </a:lnSpc>
              <a:spcAft>
                <a:spcPts val="1200"/>
              </a:spcAft>
              <a:buClr>
                <a:srgbClr val="C00000"/>
              </a:buClr>
              <a:buFont typeface="Wingdings" panose="05000000000000000000" pitchFamily="2" charset="2"/>
              <a:buChar char=""/>
            </a:pPr>
            <a:r>
              <a:rPr lang="en-US" sz="2800" b="1" dirty="0">
                <a:solidFill>
                  <a:srgbClr val="C00000"/>
                </a:solidFill>
                <a:latin typeface="Lato" panose="020F0502020204030203" pitchFamily="34" charset="0"/>
                <a:ea typeface="Lato" panose="020F0502020204030203" pitchFamily="34" charset="0"/>
                <a:cs typeface="Lato" panose="020F0502020204030203" pitchFamily="34" charset="0"/>
              </a:rPr>
              <a:t>Generate Random Values (CWE-330)</a:t>
            </a:r>
            <a:endParaRPr lang="en-US" sz="2800" dirty="0">
              <a:solidFill>
                <a:srgbClr val="C00000"/>
              </a:solidFill>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33723165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5" name="Google Shape;125;p17"/>
          <p:cNvSpPr txBox="1">
            <a:spLocks noGrp="1"/>
          </p:cNvSpPr>
          <p:nvPr>
            <p:ph type="body" idx="1"/>
          </p:nvPr>
        </p:nvSpPr>
        <p:spPr>
          <a:xfrm>
            <a:off x="786809" y="737661"/>
            <a:ext cx="7137991" cy="3668177"/>
          </a:xfrm>
          <a:prstGeom prst="rect">
            <a:avLst/>
          </a:prstGeom>
        </p:spPr>
        <p:txBody>
          <a:bodyPr spcFirstLastPara="1" wrap="square" lIns="91425" tIns="91425" rIns="91425" bIns="91425" anchor="t" anchorCtr="0">
            <a:noAutofit/>
          </a:bodyPr>
          <a:lstStyle/>
          <a:p>
            <a:pPr marL="114300" indent="0">
              <a:spcBef>
                <a:spcPts val="0"/>
              </a:spcBef>
              <a:buNone/>
            </a:pPr>
            <a:endParaRPr lang="ar-SA" sz="1800" dirty="0"/>
          </a:p>
          <a:p>
            <a:pPr>
              <a:spcBef>
                <a:spcPts val="0"/>
              </a:spcBef>
              <a:buFont typeface="Wingdings" panose="05000000000000000000" pitchFamily="2" charset="2"/>
              <a:buChar char="Ø"/>
            </a:pPr>
            <a:r>
              <a:rPr lang="en-US" sz="1600" dirty="0">
                <a:latin typeface="Source Sans Pro" panose="020B0503030403020204" pitchFamily="34" charset="0"/>
                <a:cs typeface="Arial" panose="020B0604020202020204" pitchFamily="34" charset="0"/>
              </a:rPr>
              <a:t>The application must use </a:t>
            </a:r>
            <a:r>
              <a:rPr lang="en-US" sz="1600" dirty="0" err="1">
                <a:latin typeface="Source Sans Pro" panose="020B0503030403020204" pitchFamily="34" charset="0"/>
                <a:cs typeface="Arial" panose="020B0604020202020204" pitchFamily="34" charset="0"/>
              </a:rPr>
              <a:t>SecureRandom</a:t>
            </a:r>
            <a:r>
              <a:rPr lang="en-US" sz="1600" dirty="0">
                <a:latin typeface="Source Sans Pro" panose="020B0503030403020204" pitchFamily="34" charset="0"/>
                <a:cs typeface="Arial" panose="020B0604020202020204" pitchFamily="34" charset="0"/>
              </a:rPr>
              <a:t> to generate account numbers</a:t>
            </a:r>
            <a:r>
              <a:rPr lang="en-US" sz="1600" dirty="0">
                <a:effectLst/>
                <a:latin typeface="Source Sans Pro" panose="020B0503030403020204" pitchFamily="34" charset="0"/>
                <a:ea typeface="Calibri" panose="020F0502020204030204" pitchFamily="34" charset="0"/>
                <a:cs typeface="Arial" panose="020B0604020202020204" pitchFamily="34" charset="0"/>
              </a:rPr>
              <a:t>.</a:t>
            </a:r>
          </a:p>
          <a:p>
            <a:pPr>
              <a:spcBef>
                <a:spcPts val="0"/>
              </a:spcBef>
              <a:buFont typeface="Wingdings" panose="05000000000000000000" pitchFamily="2" charset="2"/>
              <a:buChar char="Ø"/>
            </a:pPr>
            <a:endParaRPr lang="ar-SA" sz="1600" dirty="0">
              <a:effectLst/>
              <a:latin typeface="Source Sans Pro" panose="020B0503030403020204" pitchFamily="34" charset="0"/>
              <a:ea typeface="Calibri" panose="020F0502020204030204" pitchFamily="34" charset="0"/>
              <a:cs typeface="Arial" panose="020B0604020202020204" pitchFamily="34" charset="0"/>
            </a:endParaRPr>
          </a:p>
          <a:p>
            <a:pPr>
              <a:spcBef>
                <a:spcPts val="0"/>
              </a:spcBef>
              <a:buFont typeface="Wingdings" panose="05000000000000000000" pitchFamily="2" charset="2"/>
              <a:buChar char="Ø"/>
            </a:pPr>
            <a:r>
              <a:rPr lang="en-US" sz="1600" dirty="0" err="1">
                <a:effectLst/>
                <a:latin typeface="Source Sans Pro" panose="020B0503030403020204" pitchFamily="34" charset="0"/>
                <a:ea typeface="Calibri" panose="020F0502020204030204" pitchFamily="34" charset="0"/>
                <a:cs typeface="Arial" panose="020B0604020202020204" pitchFamily="34" charset="0"/>
              </a:rPr>
              <a:t>SecureRandom</a:t>
            </a:r>
            <a:r>
              <a:rPr lang="en-US" sz="1600" dirty="0">
                <a:effectLst/>
                <a:latin typeface="Source Sans Pro" panose="020B0503030403020204" pitchFamily="34" charset="0"/>
                <a:ea typeface="Calibri" panose="020F0502020204030204" pitchFamily="34" charset="0"/>
                <a:cs typeface="Arial" panose="020B0604020202020204" pitchFamily="34" charset="0"/>
              </a:rPr>
              <a:t> produces non-deterministic output, so it's hard to predict.</a:t>
            </a:r>
            <a:endParaRPr lang="ar-SA" sz="1600" dirty="0">
              <a:latin typeface="Source Sans Pro" panose="020B0503030403020204" pitchFamily="34" charset="0"/>
              <a:ea typeface="Calibri" panose="020F0502020204030204" pitchFamily="34" charset="0"/>
              <a:cs typeface="Arial" panose="020B0604020202020204" pitchFamily="34" charset="0"/>
            </a:endParaRPr>
          </a:p>
          <a:p>
            <a:pPr>
              <a:spcBef>
                <a:spcPts val="0"/>
              </a:spcBef>
              <a:buFont typeface="Wingdings" panose="05000000000000000000" pitchFamily="2" charset="2"/>
              <a:buChar char="Ø"/>
            </a:pPr>
            <a:endParaRPr lang="ar-SA" sz="1600" dirty="0">
              <a:effectLst/>
              <a:latin typeface="Source Sans Pro" panose="020B0503030403020204" pitchFamily="34" charset="0"/>
              <a:ea typeface="Calibri" panose="020F0502020204030204" pitchFamily="34" charset="0"/>
              <a:cs typeface="Arial" panose="020B0604020202020204" pitchFamily="34" charset="0"/>
            </a:endParaRPr>
          </a:p>
          <a:p>
            <a:pPr>
              <a:spcBef>
                <a:spcPts val="0"/>
              </a:spcBef>
              <a:buFont typeface="Wingdings" panose="05000000000000000000" pitchFamily="2" charset="2"/>
              <a:buChar char="Ø"/>
            </a:pPr>
            <a:endParaRPr lang="ar-SA" sz="1600" dirty="0">
              <a:latin typeface="Source Sans Pro" panose="020B0503030403020204" pitchFamily="34" charset="0"/>
              <a:ea typeface="Calibri" panose="020F0502020204030204" pitchFamily="34" charset="0"/>
              <a:cs typeface="Arial" panose="020B0604020202020204" pitchFamily="34" charset="0"/>
            </a:endParaRPr>
          </a:p>
          <a:p>
            <a:pPr>
              <a:spcBef>
                <a:spcPts val="0"/>
              </a:spcBef>
              <a:buFont typeface="Wingdings" panose="05000000000000000000" pitchFamily="2" charset="2"/>
              <a:buChar char="Ø"/>
            </a:pPr>
            <a:endParaRPr lang="ar-SA" sz="1600" dirty="0">
              <a:effectLst/>
              <a:latin typeface="Source Sans Pro" panose="020B0503030403020204" pitchFamily="34" charset="0"/>
              <a:ea typeface="Calibri" panose="020F0502020204030204" pitchFamily="34" charset="0"/>
              <a:cs typeface="Arial" panose="020B0604020202020204" pitchFamily="34" charset="0"/>
            </a:endParaRPr>
          </a:p>
          <a:p>
            <a:pPr>
              <a:spcBef>
                <a:spcPts val="0"/>
              </a:spcBef>
              <a:buFont typeface="Wingdings" panose="05000000000000000000" pitchFamily="2" charset="2"/>
              <a:buChar char="Ø"/>
            </a:pPr>
            <a:endParaRPr lang="ar-SA" sz="1600" dirty="0">
              <a:effectLst/>
              <a:latin typeface="Source Sans Pro" panose="020B0503030403020204" pitchFamily="34" charset="0"/>
              <a:ea typeface="Calibri" panose="020F0502020204030204" pitchFamily="34" charset="0"/>
              <a:cs typeface="Arial" panose="020B0604020202020204" pitchFamily="34" charset="0"/>
            </a:endParaRPr>
          </a:p>
          <a:p>
            <a:pPr>
              <a:spcBef>
                <a:spcPts val="0"/>
              </a:spcBef>
              <a:buFont typeface="Wingdings" panose="05000000000000000000" pitchFamily="2" charset="2"/>
              <a:buChar char="Ø"/>
            </a:pPr>
            <a:endParaRPr lang="ar-SA" sz="1600" dirty="0">
              <a:latin typeface="Source Sans Pro" panose="020B0503030403020204" pitchFamily="34" charset="0"/>
              <a:ea typeface="Calibri" panose="020F0502020204030204" pitchFamily="34" charset="0"/>
              <a:cs typeface="Arial" panose="020B0604020202020204" pitchFamily="34" charset="0"/>
            </a:endParaRPr>
          </a:p>
          <a:p>
            <a:pPr>
              <a:spcBef>
                <a:spcPts val="0"/>
              </a:spcBef>
              <a:buFont typeface="Wingdings" panose="05000000000000000000" pitchFamily="2" charset="2"/>
              <a:buChar char="Ø"/>
            </a:pPr>
            <a:endParaRPr lang="ar-SA" sz="1600" dirty="0">
              <a:effectLst/>
              <a:latin typeface="Source Sans Pro" panose="020B0503030403020204" pitchFamily="34" charset="0"/>
              <a:ea typeface="Calibri" panose="020F0502020204030204" pitchFamily="34" charset="0"/>
              <a:cs typeface="Arial" panose="020B0604020202020204" pitchFamily="34" charset="0"/>
            </a:endParaRPr>
          </a:p>
          <a:p>
            <a:pPr>
              <a:spcBef>
                <a:spcPts val="0"/>
              </a:spcBef>
              <a:buFont typeface="Wingdings" panose="05000000000000000000" pitchFamily="2" charset="2"/>
              <a:buChar char="Ø"/>
            </a:pPr>
            <a:endParaRPr lang="ar-SA" sz="1600" dirty="0">
              <a:latin typeface="Source Sans Pro" panose="020B0503030403020204" pitchFamily="34" charset="0"/>
              <a:ea typeface="Calibri" panose="020F0502020204030204" pitchFamily="34" charset="0"/>
              <a:cs typeface="Arial" panose="020B0604020202020204" pitchFamily="34" charset="0"/>
            </a:endParaRPr>
          </a:p>
          <a:p>
            <a:pPr>
              <a:spcBef>
                <a:spcPts val="0"/>
              </a:spcBef>
              <a:buFont typeface="Wingdings" panose="05000000000000000000" pitchFamily="2" charset="2"/>
              <a:buChar char="Ø"/>
            </a:pPr>
            <a:endParaRPr lang="ar-SA" sz="1600" dirty="0">
              <a:effectLst/>
              <a:latin typeface="Source Sans Pro" panose="020B0503030403020204" pitchFamily="34" charset="0"/>
              <a:ea typeface="Calibri" panose="020F0502020204030204" pitchFamily="34" charset="0"/>
              <a:cs typeface="Arial" panose="020B0604020202020204" pitchFamily="34" charset="0"/>
            </a:endParaRPr>
          </a:p>
          <a:p>
            <a:pPr marL="114300" indent="0">
              <a:spcBef>
                <a:spcPts val="0"/>
              </a:spcBef>
              <a:buNone/>
            </a:pPr>
            <a:endParaRPr lang="ar-SA" sz="1600" dirty="0">
              <a:effectLst/>
              <a:latin typeface="Source Sans Pro" panose="020B0503030403020204" pitchFamily="34" charset="0"/>
              <a:ea typeface="Calibri" panose="020F0502020204030204" pitchFamily="34" charset="0"/>
              <a:cs typeface="Arial" panose="020B0604020202020204" pitchFamily="34" charset="0"/>
            </a:endParaRPr>
          </a:p>
          <a:p>
            <a:pPr marL="114300" lvl="0" indent="0" algn="l" rtl="0">
              <a:spcBef>
                <a:spcPts val="0"/>
              </a:spcBef>
              <a:spcAft>
                <a:spcPts val="0"/>
              </a:spcAft>
              <a:buSzPts val="1800"/>
              <a:buNone/>
            </a:pPr>
            <a:endParaRPr lang="ar-SA" sz="1800" dirty="0">
              <a:effectLst/>
              <a:latin typeface="Source Sans Pro" panose="020B0503030403020204" pitchFamily="34" charset="0"/>
              <a:ea typeface="Calibri" panose="020F0502020204030204" pitchFamily="34" charset="0"/>
              <a:cs typeface="Arial" panose="020B0604020202020204" pitchFamily="34" charset="0"/>
            </a:endParaRPr>
          </a:p>
          <a:p>
            <a:pPr marL="114300" lvl="0" indent="0" algn="l" rtl="0">
              <a:spcBef>
                <a:spcPts val="0"/>
              </a:spcBef>
              <a:spcAft>
                <a:spcPts val="0"/>
              </a:spcAft>
              <a:buSzPts val="1800"/>
              <a:buNone/>
            </a:pPr>
            <a:endParaRPr lang="en-US" sz="1800" dirty="0">
              <a:effectLst/>
              <a:latin typeface="Source Sans Pro" panose="020B0503030403020204" pitchFamily="34" charset="0"/>
              <a:ea typeface="Calibri" panose="020F0502020204030204" pitchFamily="34" charset="0"/>
              <a:cs typeface="Arial" panose="020B0604020202020204" pitchFamily="34" charset="0"/>
            </a:endParaRPr>
          </a:p>
          <a:p>
            <a:pPr marL="114300" lvl="0" indent="0" algn="l" rtl="0">
              <a:spcBef>
                <a:spcPts val="0"/>
              </a:spcBef>
              <a:spcAft>
                <a:spcPts val="0"/>
              </a:spcAft>
              <a:buSzPts val="1800"/>
              <a:buNone/>
            </a:pPr>
            <a:endParaRPr lang="ar-SA" sz="1800" dirty="0">
              <a:effectLst/>
              <a:latin typeface="Source Sans Pro" panose="020B0503030403020204" pitchFamily="34" charset="0"/>
              <a:ea typeface="Calibri" panose="020F0502020204030204" pitchFamily="34" charset="0"/>
              <a:cs typeface="Arial" panose="020B0604020202020204" pitchFamily="34" charset="0"/>
            </a:endParaRPr>
          </a:p>
          <a:p>
            <a:pPr marL="457200" lvl="0" indent="-342900" algn="l" rtl="0">
              <a:spcBef>
                <a:spcPts val="0"/>
              </a:spcBef>
              <a:spcAft>
                <a:spcPts val="0"/>
              </a:spcAft>
              <a:buSzPts val="1800"/>
              <a:buChar char="▷"/>
            </a:pPr>
            <a:endParaRPr lang="en-US" sz="1800" dirty="0"/>
          </a:p>
        </p:txBody>
      </p:sp>
      <p:sp>
        <p:nvSpPr>
          <p:cNvPr id="126" name="Google Shape;126;p17"/>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28</a:t>
            </a:fld>
            <a:endParaRPr/>
          </a:p>
        </p:txBody>
      </p:sp>
      <p:sp>
        <p:nvSpPr>
          <p:cNvPr id="7" name="Google Shape;124;p17">
            <a:extLst>
              <a:ext uri="{FF2B5EF4-FFF2-40B4-BE49-F238E27FC236}">
                <a16:creationId xmlns:a16="http://schemas.microsoft.com/office/drawing/2014/main" id="{2BECCC42-4E18-497E-A2BC-F67577F64536}"/>
              </a:ext>
            </a:extLst>
          </p:cNvPr>
          <p:cNvSpPr txBox="1">
            <a:spLocks/>
          </p:cNvSpPr>
          <p:nvPr/>
        </p:nvSpPr>
        <p:spPr>
          <a:xfrm>
            <a:off x="613144" y="-119370"/>
            <a:ext cx="7917712" cy="132734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1pPr>
            <a:lvl2pPr marR="0" lvl="1"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2pPr>
            <a:lvl3pPr marR="0" lvl="2"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3pPr>
            <a:lvl4pPr marR="0" lvl="3"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4pPr>
            <a:lvl5pPr marR="0" lvl="4"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5pPr>
            <a:lvl6pPr marR="0" lvl="5"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6pPr>
            <a:lvl7pPr marR="0" lvl="6"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7pPr>
            <a:lvl8pPr marR="0" lvl="7"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8pPr>
            <a:lvl9pPr marR="0" lvl="8"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9pPr>
          </a:lstStyle>
          <a:p>
            <a:pPr marL="342900" indent="-342900">
              <a:lnSpc>
                <a:spcPct val="107000"/>
              </a:lnSpc>
              <a:spcAft>
                <a:spcPts val="1200"/>
              </a:spcAft>
              <a:buClr>
                <a:srgbClr val="C00000"/>
              </a:buClr>
              <a:buFont typeface="Wingdings" panose="05000000000000000000" pitchFamily="2" charset="2"/>
              <a:buChar char=""/>
            </a:pPr>
            <a:r>
              <a:rPr lang="en-US" sz="2800" b="1" dirty="0">
                <a:solidFill>
                  <a:srgbClr val="C00000"/>
                </a:solidFill>
                <a:latin typeface="Lato" panose="020F0502020204030203" pitchFamily="34" charset="0"/>
                <a:ea typeface="Lato" panose="020F0502020204030203" pitchFamily="34" charset="0"/>
                <a:cs typeface="Lato" panose="020F0502020204030203" pitchFamily="34" charset="0"/>
              </a:rPr>
              <a:t>Generate Random Values (CWE-330)</a:t>
            </a:r>
            <a:endParaRPr lang="en-US" sz="2800" dirty="0">
              <a:solidFill>
                <a:srgbClr val="C00000"/>
              </a:solidFill>
              <a:latin typeface="Lato" panose="020F0502020204030203" pitchFamily="34" charset="0"/>
              <a:ea typeface="Lato" panose="020F0502020204030203" pitchFamily="34" charset="0"/>
              <a:cs typeface="Lato" panose="020F0502020204030203" pitchFamily="34" charset="0"/>
            </a:endParaRPr>
          </a:p>
        </p:txBody>
      </p:sp>
      <p:pic>
        <p:nvPicPr>
          <p:cNvPr id="8" name="Picture 7" descr="Graphical user interface, text&#10;&#10;Description automatically generated">
            <a:extLst>
              <a:ext uri="{FF2B5EF4-FFF2-40B4-BE49-F238E27FC236}">
                <a16:creationId xmlns:a16="http://schemas.microsoft.com/office/drawing/2014/main" id="{B29D2514-CDC8-43EC-9CEB-AE5B9881F3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867" y="2115457"/>
            <a:ext cx="5847795" cy="1567890"/>
          </a:xfrm>
          <a:prstGeom prst="rect">
            <a:avLst/>
          </a:prstGeom>
        </p:spPr>
      </p:pic>
    </p:spTree>
    <p:extLst>
      <p:ext uri="{BB962C8B-B14F-4D97-AF65-F5344CB8AC3E}">
        <p14:creationId xmlns:p14="http://schemas.microsoft.com/office/powerpoint/2010/main" val="32542936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5" name="Google Shape;125;p17"/>
          <p:cNvSpPr txBox="1">
            <a:spLocks noGrp="1"/>
          </p:cNvSpPr>
          <p:nvPr>
            <p:ph type="body" idx="1"/>
          </p:nvPr>
        </p:nvSpPr>
        <p:spPr>
          <a:xfrm>
            <a:off x="800986" y="1185506"/>
            <a:ext cx="6698512" cy="3712559"/>
          </a:xfrm>
          <a:prstGeom prst="rect">
            <a:avLst/>
          </a:prstGeom>
        </p:spPr>
        <p:txBody>
          <a:bodyPr spcFirstLastPara="1" wrap="square" lIns="91425" tIns="91425" rIns="91425" bIns="91425" anchor="t" anchorCtr="0">
            <a:noAutofit/>
          </a:bodyPr>
          <a:lstStyle/>
          <a:p>
            <a:pPr>
              <a:buFont typeface="Wingdings" panose="05000000000000000000" pitchFamily="2" charset="2"/>
              <a:buChar char="Ø"/>
            </a:pPr>
            <a:r>
              <a:rPr lang="en-US" sz="1600" dirty="0"/>
              <a:t>External storage is the memory space such as SD card can also store application data, there’s no security enforced upon files you save to the external storage.</a:t>
            </a:r>
          </a:p>
          <a:p>
            <a:pPr>
              <a:buFont typeface="Wingdings" panose="05000000000000000000" pitchFamily="2" charset="2"/>
              <a:buChar char="Ø"/>
            </a:pPr>
            <a:endParaRPr lang="en-US" sz="1600" dirty="0"/>
          </a:p>
          <a:p>
            <a:pPr>
              <a:buFont typeface="Wingdings" panose="05000000000000000000" pitchFamily="2" charset="2"/>
              <a:buChar char="Ø"/>
            </a:pPr>
            <a:r>
              <a:rPr lang="en-US" sz="1600" dirty="0"/>
              <a:t>All applications can read and write files placed on the external storage and the user can remove them.</a:t>
            </a:r>
          </a:p>
          <a:p>
            <a:pPr>
              <a:buFont typeface="Wingdings" panose="05000000000000000000" pitchFamily="2" charset="2"/>
              <a:buChar char="Ø"/>
            </a:pPr>
            <a:endParaRPr lang="en-US" sz="1600" dirty="0"/>
          </a:p>
          <a:p>
            <a:pPr>
              <a:buFont typeface="Wingdings" panose="05000000000000000000" pitchFamily="2" charset="2"/>
              <a:buChar char="Ø"/>
            </a:pPr>
            <a:r>
              <a:rPr lang="en-US" sz="1600" dirty="0"/>
              <a:t>In </a:t>
            </a:r>
            <a:r>
              <a:rPr lang="en-US" sz="1600" dirty="0" err="1"/>
              <a:t>AlrajhiBank</a:t>
            </a:r>
            <a:r>
              <a:rPr lang="en-US" sz="1600" dirty="0"/>
              <a:t> application a sensitive data shouldn't store on external storage it can be modified or read by other apps, It is better to use internal storage to save sensitive data.</a:t>
            </a:r>
          </a:p>
          <a:p>
            <a:endParaRPr lang="en-US" sz="1600" dirty="0"/>
          </a:p>
          <a:p>
            <a:pPr>
              <a:buFont typeface="Wingdings" panose="05000000000000000000" pitchFamily="2" charset="2"/>
              <a:buChar char="Ø"/>
            </a:pPr>
            <a:endParaRPr lang="en-US" sz="1600" dirty="0"/>
          </a:p>
          <a:p>
            <a:pPr marL="457200" lvl="0" indent="-342900" algn="l" rtl="0">
              <a:spcBef>
                <a:spcPts val="600"/>
              </a:spcBef>
              <a:spcAft>
                <a:spcPts val="0"/>
              </a:spcAft>
              <a:buSzPts val="1800"/>
              <a:buChar char="▷"/>
            </a:pPr>
            <a:endParaRPr lang="en-US" dirty="0"/>
          </a:p>
          <a:p>
            <a:pPr marL="457200" lvl="0" indent="-342900" algn="l" rtl="0">
              <a:spcBef>
                <a:spcPts val="0"/>
              </a:spcBef>
              <a:spcAft>
                <a:spcPts val="0"/>
              </a:spcAft>
              <a:buSzPts val="1800"/>
              <a:buChar char="▷"/>
            </a:pPr>
            <a:endParaRPr lang="en-US" dirty="0"/>
          </a:p>
          <a:p>
            <a:pPr marL="457200" lvl="0" indent="-342900" algn="l" rtl="0">
              <a:spcBef>
                <a:spcPts val="0"/>
              </a:spcBef>
              <a:spcAft>
                <a:spcPts val="0"/>
              </a:spcAft>
              <a:buSzPts val="1800"/>
              <a:buChar char="▷"/>
            </a:pPr>
            <a:endParaRPr lang="en-US" dirty="0"/>
          </a:p>
          <a:p>
            <a:pPr marL="457200" lvl="0" indent="-342900" algn="l" rtl="0">
              <a:spcBef>
                <a:spcPts val="0"/>
              </a:spcBef>
              <a:spcAft>
                <a:spcPts val="0"/>
              </a:spcAft>
              <a:buSzPts val="1800"/>
              <a:buChar char="▷"/>
            </a:pPr>
            <a:endParaRPr lang="en-US" dirty="0"/>
          </a:p>
          <a:p>
            <a:pPr marL="114300" lvl="0" indent="0" algn="l" rtl="0">
              <a:spcBef>
                <a:spcPts val="0"/>
              </a:spcBef>
              <a:spcAft>
                <a:spcPts val="0"/>
              </a:spcAft>
              <a:buSzPts val="1800"/>
              <a:buNone/>
            </a:pPr>
            <a:endParaRPr lang="en-US" sz="1800" dirty="0">
              <a:effectLst/>
              <a:latin typeface="Source Sans Pro" panose="020B0503030403020204" pitchFamily="34" charset="0"/>
              <a:ea typeface="Calibri" panose="020F0502020204030204" pitchFamily="34" charset="0"/>
              <a:cs typeface="Arial" panose="020B0604020202020204" pitchFamily="34" charset="0"/>
            </a:endParaRPr>
          </a:p>
          <a:p>
            <a:pPr marL="114300" lvl="0" indent="0" algn="l" rtl="0">
              <a:spcBef>
                <a:spcPts val="0"/>
              </a:spcBef>
              <a:spcAft>
                <a:spcPts val="0"/>
              </a:spcAft>
              <a:buSzPts val="1800"/>
              <a:buNone/>
            </a:pPr>
            <a:endParaRPr lang="ar-SA" sz="1800" dirty="0">
              <a:effectLst/>
              <a:latin typeface="Source Sans Pro" panose="020B0503030403020204" pitchFamily="34" charset="0"/>
              <a:ea typeface="Calibri" panose="020F0502020204030204" pitchFamily="34" charset="0"/>
              <a:cs typeface="Arial" panose="020B0604020202020204" pitchFamily="34" charset="0"/>
            </a:endParaRPr>
          </a:p>
          <a:p>
            <a:pPr marL="457200" lvl="0" indent="-342900" algn="l" rtl="0">
              <a:spcBef>
                <a:spcPts val="0"/>
              </a:spcBef>
              <a:spcAft>
                <a:spcPts val="0"/>
              </a:spcAft>
              <a:buSzPts val="1800"/>
              <a:buChar char="▷"/>
            </a:pPr>
            <a:endParaRPr lang="en-US" sz="1800" dirty="0"/>
          </a:p>
        </p:txBody>
      </p:sp>
      <p:sp>
        <p:nvSpPr>
          <p:cNvPr id="126" name="Google Shape;126;p17"/>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29</a:t>
            </a:fld>
            <a:endParaRPr/>
          </a:p>
        </p:txBody>
      </p:sp>
      <p:sp>
        <p:nvSpPr>
          <p:cNvPr id="7" name="Google Shape;124;p17">
            <a:extLst>
              <a:ext uri="{FF2B5EF4-FFF2-40B4-BE49-F238E27FC236}">
                <a16:creationId xmlns:a16="http://schemas.microsoft.com/office/drawing/2014/main" id="{2BECCC42-4E18-497E-A2BC-F67577F64536}"/>
              </a:ext>
            </a:extLst>
          </p:cNvPr>
          <p:cNvSpPr txBox="1">
            <a:spLocks/>
          </p:cNvSpPr>
          <p:nvPr/>
        </p:nvSpPr>
        <p:spPr>
          <a:xfrm>
            <a:off x="613144" y="-141835"/>
            <a:ext cx="7917712" cy="132734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1pPr>
            <a:lvl2pPr marR="0" lvl="1"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2pPr>
            <a:lvl3pPr marR="0" lvl="2"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3pPr>
            <a:lvl4pPr marR="0" lvl="3"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4pPr>
            <a:lvl5pPr marR="0" lvl="4"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5pPr>
            <a:lvl6pPr marR="0" lvl="5"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6pPr>
            <a:lvl7pPr marR="0" lvl="6"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7pPr>
            <a:lvl8pPr marR="0" lvl="7"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8pPr>
            <a:lvl9pPr marR="0" lvl="8"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9pPr>
          </a:lstStyle>
          <a:p>
            <a:pPr marL="342900" indent="-342900">
              <a:lnSpc>
                <a:spcPct val="107000"/>
              </a:lnSpc>
              <a:spcAft>
                <a:spcPts val="1200"/>
              </a:spcAft>
              <a:buClr>
                <a:srgbClr val="C00000"/>
              </a:buClr>
              <a:buFont typeface="Wingdings" panose="05000000000000000000" pitchFamily="2" charset="2"/>
              <a:buChar char=""/>
            </a:pPr>
            <a:r>
              <a:rPr lang="en-US" sz="2800" b="1" dirty="0">
                <a:solidFill>
                  <a:srgbClr val="C00000"/>
                </a:solidFill>
                <a:latin typeface="Lato" panose="020F0502020204030203" pitchFamily="34" charset="0"/>
                <a:ea typeface="Lato" panose="020F0502020204030203" pitchFamily="34" charset="0"/>
                <a:cs typeface="Lato" panose="020F0502020204030203" pitchFamily="34" charset="0"/>
              </a:rPr>
              <a:t>Data Storage(CWE-276) </a:t>
            </a:r>
            <a:endParaRPr lang="en-US" sz="2800" dirty="0">
              <a:solidFill>
                <a:srgbClr val="C00000"/>
              </a:solidFill>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743225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893700" y="434588"/>
            <a:ext cx="7628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Content</a:t>
            </a:r>
            <a:endParaRPr dirty="0"/>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
        <p:nvSpPr>
          <p:cNvPr id="6" name="Google Shape;118;p16">
            <a:extLst>
              <a:ext uri="{FF2B5EF4-FFF2-40B4-BE49-F238E27FC236}">
                <a16:creationId xmlns:a16="http://schemas.microsoft.com/office/drawing/2014/main" id="{241959C9-5DCB-4C82-94C3-99D6523844B5}"/>
              </a:ext>
            </a:extLst>
          </p:cNvPr>
          <p:cNvSpPr txBox="1">
            <a:spLocks noGrp="1"/>
          </p:cNvSpPr>
          <p:nvPr>
            <p:ph type="body" idx="1"/>
          </p:nvPr>
        </p:nvSpPr>
        <p:spPr>
          <a:xfrm>
            <a:off x="893700" y="1613160"/>
            <a:ext cx="4188840" cy="2852160"/>
          </a:xfrm>
          <a:prstGeom prst="rect">
            <a:avLst/>
          </a:prstGeom>
        </p:spPr>
        <p:txBody>
          <a:bodyPr spcFirstLastPara="1" wrap="square" lIns="91425" tIns="91425" rIns="91425" bIns="91425" anchor="t" anchorCtr="0">
            <a:noAutofit/>
          </a:bodyPr>
          <a:lstStyle/>
          <a:p>
            <a:pPr lvl="0" indent="-457200" rtl="0">
              <a:spcBef>
                <a:spcPts val="600"/>
              </a:spcBef>
              <a:spcAft>
                <a:spcPts val="0"/>
              </a:spcAft>
              <a:buAutoNum type="arabicPeriod"/>
            </a:pPr>
            <a:r>
              <a:rPr lang="en" dirty="0"/>
              <a:t>INTRODUCTION</a:t>
            </a:r>
          </a:p>
          <a:p>
            <a:pPr lvl="0" indent="-457200" rtl="0">
              <a:spcBef>
                <a:spcPts val="600"/>
              </a:spcBef>
              <a:spcAft>
                <a:spcPts val="0"/>
              </a:spcAft>
              <a:buAutoNum type="arabicPeriod"/>
            </a:pPr>
            <a:r>
              <a:rPr lang="en" dirty="0"/>
              <a:t>APPLICATION OVERVIEW</a:t>
            </a:r>
          </a:p>
          <a:p>
            <a:pPr lvl="0" indent="-457200" rtl="0">
              <a:spcBef>
                <a:spcPts val="600"/>
              </a:spcBef>
              <a:spcAft>
                <a:spcPts val="0"/>
              </a:spcAft>
              <a:buAutoNum type="arabicPeriod"/>
            </a:pPr>
            <a:r>
              <a:rPr lang="en-US" dirty="0"/>
              <a:t>STATIC ANALYSIS TOOLS</a:t>
            </a:r>
          </a:p>
          <a:p>
            <a:pPr lvl="0" indent="-457200" rtl="0">
              <a:spcBef>
                <a:spcPts val="600"/>
              </a:spcBef>
              <a:spcAft>
                <a:spcPts val="0"/>
              </a:spcAft>
              <a:buAutoNum type="arabicPeriod"/>
            </a:pPr>
            <a:r>
              <a:rPr lang="en" dirty="0"/>
              <a:t>CHALLENGS AND LESSONS</a:t>
            </a:r>
          </a:p>
          <a:p>
            <a:pPr lvl="0" indent="-457200" rtl="0">
              <a:spcBef>
                <a:spcPts val="600"/>
              </a:spcBef>
              <a:spcAft>
                <a:spcPts val="0"/>
              </a:spcAft>
              <a:buAutoNum type="arabicPeriod"/>
            </a:pPr>
            <a:r>
              <a:rPr lang="en" dirty="0"/>
              <a:t>SECURITY</a:t>
            </a:r>
          </a:p>
          <a:p>
            <a:pPr lvl="0" indent="-457200" algn="ctr" rtl="0">
              <a:spcBef>
                <a:spcPts val="600"/>
              </a:spcBef>
              <a:spcAft>
                <a:spcPts val="0"/>
              </a:spcAft>
              <a:buAutoNum type="arabicPeriod"/>
            </a:pPr>
            <a:endParaRPr dirty="0"/>
          </a:p>
        </p:txBody>
      </p:sp>
      <p:sp>
        <p:nvSpPr>
          <p:cNvPr id="7" name="Google Shape;118;p16">
            <a:extLst>
              <a:ext uri="{FF2B5EF4-FFF2-40B4-BE49-F238E27FC236}">
                <a16:creationId xmlns:a16="http://schemas.microsoft.com/office/drawing/2014/main" id="{8B72795A-9545-4C6E-90A4-B6DDDD996B6A}"/>
              </a:ext>
            </a:extLst>
          </p:cNvPr>
          <p:cNvSpPr txBox="1">
            <a:spLocks/>
          </p:cNvSpPr>
          <p:nvPr/>
        </p:nvSpPr>
        <p:spPr>
          <a:xfrm>
            <a:off x="5381880" y="1618500"/>
            <a:ext cx="4188840" cy="28521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indent="-457200">
              <a:buFont typeface="+mj-lt"/>
              <a:buAutoNum type="arabicPeriod" startAt="6"/>
            </a:pPr>
            <a:r>
              <a:rPr lang="en-US" dirty="0"/>
              <a:t>DOCMENTATION</a:t>
            </a:r>
          </a:p>
          <a:p>
            <a:pPr indent="-457200">
              <a:buFont typeface="+mj-lt"/>
              <a:buAutoNum type="arabicPeriod" startAt="6"/>
            </a:pPr>
            <a:r>
              <a:rPr lang="en-US" dirty="0"/>
              <a:t>UML DIAGRAM</a:t>
            </a:r>
          </a:p>
          <a:p>
            <a:pPr indent="-457200">
              <a:buFont typeface="+mj-lt"/>
              <a:buAutoNum type="arabicPeriod" startAt="6"/>
            </a:pPr>
            <a:r>
              <a:rPr lang="en-US" dirty="0"/>
              <a:t>READABLE</a:t>
            </a:r>
          </a:p>
          <a:p>
            <a:pPr indent="-457200">
              <a:buFont typeface="+mj-lt"/>
              <a:buAutoNum type="arabicPeriod" startAt="6"/>
            </a:pPr>
            <a:r>
              <a:rPr lang="en-US" dirty="0"/>
              <a:t>CONCLUSION</a:t>
            </a:r>
          </a:p>
        </p:txBody>
      </p:sp>
    </p:spTree>
    <p:extLst>
      <p:ext uri="{BB962C8B-B14F-4D97-AF65-F5344CB8AC3E}">
        <p14:creationId xmlns:p14="http://schemas.microsoft.com/office/powerpoint/2010/main" val="4351638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5" name="Google Shape;125;p17"/>
          <p:cNvSpPr txBox="1">
            <a:spLocks noGrp="1"/>
          </p:cNvSpPr>
          <p:nvPr>
            <p:ph type="body" idx="1"/>
          </p:nvPr>
        </p:nvSpPr>
        <p:spPr>
          <a:xfrm>
            <a:off x="800986" y="1185506"/>
            <a:ext cx="6670158" cy="3511427"/>
          </a:xfrm>
          <a:prstGeom prst="rect">
            <a:avLst/>
          </a:prstGeom>
        </p:spPr>
        <p:txBody>
          <a:bodyPr spcFirstLastPara="1" wrap="square" lIns="91425" tIns="91425" rIns="91425" bIns="91425" anchor="t" anchorCtr="0">
            <a:noAutofit/>
          </a:bodyPr>
          <a:lstStyle/>
          <a:p>
            <a:pPr>
              <a:buFont typeface="Wingdings" panose="05000000000000000000" pitchFamily="2" charset="2"/>
              <a:buChar char="Ø"/>
            </a:pPr>
            <a:r>
              <a:rPr lang="en-US" sz="1600" dirty="0"/>
              <a:t>By Incorrect permissions attacker can be access to sensitive information in external storage such as (passwords , account number).</a:t>
            </a:r>
          </a:p>
          <a:p>
            <a:pPr>
              <a:buFont typeface="Wingdings" panose="05000000000000000000" pitchFamily="2" charset="2"/>
              <a:buChar char="Ø"/>
            </a:pPr>
            <a:endParaRPr lang="en-US" sz="1600" u="sng" dirty="0"/>
          </a:p>
          <a:p>
            <a:pPr>
              <a:buFont typeface="Wingdings" panose="05000000000000000000" pitchFamily="2" charset="2"/>
              <a:buChar char="Ø"/>
            </a:pPr>
            <a:r>
              <a:rPr lang="en-US" sz="1600" u="sng" dirty="0"/>
              <a:t>To avoid modifying or reading data in external storage, you should:</a:t>
            </a:r>
            <a:endParaRPr lang="en-US" sz="1600" dirty="0"/>
          </a:p>
          <a:p>
            <a:pPr>
              <a:lnSpc>
                <a:spcPct val="150000"/>
              </a:lnSpc>
              <a:buFont typeface="Arial" panose="020B0604020202020204" pitchFamily="34" charset="0"/>
              <a:buChar char="•"/>
            </a:pPr>
            <a:r>
              <a:rPr lang="en-US" sz="1600" dirty="0"/>
              <a:t>Encrypt any sensitive data that it writes to external storage.</a:t>
            </a:r>
          </a:p>
          <a:p>
            <a:pPr>
              <a:lnSpc>
                <a:spcPct val="150000"/>
              </a:lnSpc>
              <a:buFont typeface="Arial" panose="020B0604020202020204" pitchFamily="34" charset="0"/>
              <a:buChar char="•"/>
            </a:pPr>
            <a:r>
              <a:rPr lang="en-US" sz="1600" dirty="0"/>
              <a:t>Perform input validation on any data that it reads from external storage.</a:t>
            </a:r>
          </a:p>
          <a:p>
            <a:pPr>
              <a:lnSpc>
                <a:spcPct val="150000"/>
              </a:lnSpc>
              <a:buFont typeface="Arial" panose="020B0604020202020204" pitchFamily="34" charset="0"/>
              <a:buChar char="•"/>
            </a:pPr>
            <a:r>
              <a:rPr lang="en-US" sz="1600" dirty="0"/>
              <a:t>Requires the user to grant their permission to access the resource.</a:t>
            </a:r>
          </a:p>
          <a:p>
            <a:pPr>
              <a:buFont typeface="Wingdings" panose="05000000000000000000" pitchFamily="2" charset="2"/>
              <a:buChar char="Ø"/>
            </a:pPr>
            <a:endParaRPr lang="en-US" sz="1600" dirty="0"/>
          </a:p>
          <a:p>
            <a:endParaRPr lang="en-US" sz="1600" dirty="0"/>
          </a:p>
          <a:p>
            <a:pPr>
              <a:buFont typeface="Wingdings" panose="05000000000000000000" pitchFamily="2" charset="2"/>
              <a:buChar char="Ø"/>
            </a:pPr>
            <a:endParaRPr lang="en-US" sz="1600" dirty="0"/>
          </a:p>
          <a:p>
            <a:pPr marL="457200" lvl="0" indent="-342900" algn="l" rtl="0">
              <a:spcBef>
                <a:spcPts val="600"/>
              </a:spcBef>
              <a:spcAft>
                <a:spcPts val="0"/>
              </a:spcAft>
              <a:buSzPts val="1800"/>
              <a:buChar char="▷"/>
            </a:pPr>
            <a:endParaRPr lang="en-US" dirty="0"/>
          </a:p>
          <a:p>
            <a:pPr marL="457200" lvl="0" indent="-342900" algn="l" rtl="0">
              <a:spcBef>
                <a:spcPts val="0"/>
              </a:spcBef>
              <a:spcAft>
                <a:spcPts val="0"/>
              </a:spcAft>
              <a:buSzPts val="1800"/>
              <a:buChar char="▷"/>
            </a:pPr>
            <a:endParaRPr lang="en-US" dirty="0"/>
          </a:p>
          <a:p>
            <a:pPr marL="457200" lvl="0" indent="-342900" algn="l" rtl="0">
              <a:spcBef>
                <a:spcPts val="0"/>
              </a:spcBef>
              <a:spcAft>
                <a:spcPts val="0"/>
              </a:spcAft>
              <a:buSzPts val="1800"/>
              <a:buChar char="▷"/>
            </a:pPr>
            <a:endParaRPr lang="en-US" dirty="0"/>
          </a:p>
          <a:p>
            <a:pPr marL="457200" lvl="0" indent="-342900" algn="l" rtl="0">
              <a:spcBef>
                <a:spcPts val="0"/>
              </a:spcBef>
              <a:spcAft>
                <a:spcPts val="0"/>
              </a:spcAft>
              <a:buSzPts val="1800"/>
              <a:buChar char="▷"/>
            </a:pPr>
            <a:endParaRPr lang="en-US" dirty="0"/>
          </a:p>
          <a:p>
            <a:pPr marL="114300" lvl="0" indent="0" algn="l" rtl="0">
              <a:spcBef>
                <a:spcPts val="0"/>
              </a:spcBef>
              <a:spcAft>
                <a:spcPts val="0"/>
              </a:spcAft>
              <a:buSzPts val="1800"/>
              <a:buNone/>
            </a:pPr>
            <a:endParaRPr lang="en-US" sz="1800" dirty="0">
              <a:effectLst/>
              <a:latin typeface="Source Sans Pro" panose="020B0503030403020204" pitchFamily="34" charset="0"/>
              <a:ea typeface="Calibri" panose="020F0502020204030204" pitchFamily="34" charset="0"/>
              <a:cs typeface="Arial" panose="020B0604020202020204" pitchFamily="34" charset="0"/>
            </a:endParaRPr>
          </a:p>
          <a:p>
            <a:pPr marL="114300" lvl="0" indent="0" algn="l" rtl="0">
              <a:spcBef>
                <a:spcPts val="0"/>
              </a:spcBef>
              <a:spcAft>
                <a:spcPts val="0"/>
              </a:spcAft>
              <a:buSzPts val="1800"/>
              <a:buNone/>
            </a:pPr>
            <a:endParaRPr lang="ar-SA" sz="1800" dirty="0">
              <a:effectLst/>
              <a:latin typeface="Source Sans Pro" panose="020B0503030403020204" pitchFamily="34" charset="0"/>
              <a:ea typeface="Calibri" panose="020F0502020204030204" pitchFamily="34" charset="0"/>
              <a:cs typeface="Arial" panose="020B0604020202020204" pitchFamily="34" charset="0"/>
            </a:endParaRPr>
          </a:p>
          <a:p>
            <a:pPr marL="457200" lvl="0" indent="-342900" algn="l" rtl="0">
              <a:spcBef>
                <a:spcPts val="0"/>
              </a:spcBef>
              <a:spcAft>
                <a:spcPts val="0"/>
              </a:spcAft>
              <a:buSzPts val="1800"/>
              <a:buChar char="▷"/>
            </a:pPr>
            <a:endParaRPr lang="en-US" sz="1800" dirty="0"/>
          </a:p>
        </p:txBody>
      </p:sp>
      <p:sp>
        <p:nvSpPr>
          <p:cNvPr id="126" name="Google Shape;126;p17"/>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30</a:t>
            </a:fld>
            <a:endParaRPr/>
          </a:p>
        </p:txBody>
      </p:sp>
      <p:sp>
        <p:nvSpPr>
          <p:cNvPr id="7" name="Google Shape;124;p17">
            <a:extLst>
              <a:ext uri="{FF2B5EF4-FFF2-40B4-BE49-F238E27FC236}">
                <a16:creationId xmlns:a16="http://schemas.microsoft.com/office/drawing/2014/main" id="{2BECCC42-4E18-497E-A2BC-F67577F64536}"/>
              </a:ext>
            </a:extLst>
          </p:cNvPr>
          <p:cNvSpPr txBox="1">
            <a:spLocks/>
          </p:cNvSpPr>
          <p:nvPr/>
        </p:nvSpPr>
        <p:spPr>
          <a:xfrm>
            <a:off x="613144" y="-141835"/>
            <a:ext cx="7917712" cy="132734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1pPr>
            <a:lvl2pPr marR="0" lvl="1"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2pPr>
            <a:lvl3pPr marR="0" lvl="2"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3pPr>
            <a:lvl4pPr marR="0" lvl="3"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4pPr>
            <a:lvl5pPr marR="0" lvl="4"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5pPr>
            <a:lvl6pPr marR="0" lvl="5"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6pPr>
            <a:lvl7pPr marR="0" lvl="6"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7pPr>
            <a:lvl8pPr marR="0" lvl="7"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8pPr>
            <a:lvl9pPr marR="0" lvl="8"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9pPr>
          </a:lstStyle>
          <a:p>
            <a:pPr marL="342900" indent="-342900">
              <a:lnSpc>
                <a:spcPct val="107000"/>
              </a:lnSpc>
              <a:spcAft>
                <a:spcPts val="1200"/>
              </a:spcAft>
              <a:buClr>
                <a:srgbClr val="C00000"/>
              </a:buClr>
              <a:buFont typeface="Wingdings" panose="05000000000000000000" pitchFamily="2" charset="2"/>
              <a:buChar char=""/>
            </a:pPr>
            <a:r>
              <a:rPr lang="en-US" sz="2800" b="1" dirty="0">
                <a:solidFill>
                  <a:srgbClr val="C00000"/>
                </a:solidFill>
                <a:latin typeface="Lato" panose="020F0502020204030203" pitchFamily="34" charset="0"/>
                <a:ea typeface="Lato" panose="020F0502020204030203" pitchFamily="34" charset="0"/>
                <a:cs typeface="Lato" panose="020F0502020204030203" pitchFamily="34" charset="0"/>
              </a:rPr>
              <a:t>Data Storage(CWE-276) </a:t>
            </a:r>
            <a:endParaRPr lang="en-US" sz="2800" dirty="0">
              <a:solidFill>
                <a:srgbClr val="C00000"/>
              </a:solidFill>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35788469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5" name="Google Shape;125;p17"/>
          <p:cNvSpPr txBox="1">
            <a:spLocks noGrp="1"/>
          </p:cNvSpPr>
          <p:nvPr>
            <p:ph type="body" idx="1"/>
          </p:nvPr>
        </p:nvSpPr>
        <p:spPr>
          <a:xfrm>
            <a:off x="885824" y="1243013"/>
            <a:ext cx="6807995" cy="3662141"/>
          </a:xfrm>
          <a:prstGeom prst="rect">
            <a:avLst/>
          </a:prstGeom>
        </p:spPr>
        <p:txBody>
          <a:bodyPr spcFirstLastPara="1" wrap="square" lIns="91425" tIns="91425" rIns="91425" bIns="91425" anchor="t" anchorCtr="0">
            <a:noAutofit/>
          </a:bodyPr>
          <a:lstStyle/>
          <a:p>
            <a:pPr>
              <a:buFont typeface="Wingdings" panose="05000000000000000000" pitchFamily="2" charset="2"/>
              <a:buChar char="Ø"/>
            </a:pPr>
            <a:r>
              <a:rPr lang="en-US" sz="1800" dirty="0">
                <a:effectLst/>
                <a:latin typeface="Calibri" panose="020F0502020204030204" pitchFamily="34" charset="0"/>
                <a:ea typeface="Calibri" panose="020F0502020204030204" pitchFamily="34" charset="0"/>
                <a:cs typeface="Arial" panose="020B0604020202020204" pitchFamily="34" charset="0"/>
              </a:rPr>
              <a:t>Android WebView is a system component that lets Android apps display web content inside them without opening a dedicated browser.</a:t>
            </a:r>
          </a:p>
          <a:p>
            <a:pPr>
              <a:buFont typeface="Wingdings" panose="05000000000000000000" pitchFamily="2" charset="2"/>
              <a:buChar char="Ø"/>
            </a:pPr>
            <a:endParaRPr lang="en-US" sz="1600" dirty="0"/>
          </a:p>
          <a:p>
            <a:pPr>
              <a:buFont typeface="Wingdings" panose="05000000000000000000" pitchFamily="2" charset="2"/>
              <a:buChar char="Ø"/>
            </a:pPr>
            <a:r>
              <a:rPr lang="en-US" sz="1800" dirty="0">
                <a:effectLst/>
                <a:latin typeface="Calibri" panose="020F0502020204030204" pitchFamily="34" charset="0"/>
                <a:ea typeface="Calibri" panose="020F0502020204030204" pitchFamily="34" charset="0"/>
                <a:cs typeface="Arial" panose="020B0604020202020204" pitchFamily="34" charset="0"/>
              </a:rPr>
              <a:t>WebView file access is enabled by default. </a:t>
            </a:r>
          </a:p>
          <a:p>
            <a:pPr>
              <a:buFont typeface="Wingdings" panose="05000000000000000000" pitchFamily="2" charset="2"/>
              <a:buChar char="Ø"/>
            </a:pPr>
            <a:endParaRPr lang="en-US" sz="1800" dirty="0">
              <a:latin typeface="Calibri" panose="020F0502020204030204" pitchFamily="34" charset="0"/>
              <a:ea typeface="Calibri" panose="020F0502020204030204" pitchFamily="34" charset="0"/>
              <a:cs typeface="Arial" panose="020B0604020202020204" pitchFamily="34" charset="0"/>
            </a:endParaRPr>
          </a:p>
          <a:p>
            <a:pPr>
              <a:buFont typeface="Wingdings" panose="05000000000000000000" pitchFamily="2" charset="2"/>
              <a:buChar char="Ø"/>
            </a:pPr>
            <a:r>
              <a:rPr lang="en-US" sz="1800" dirty="0">
                <a:effectLst/>
                <a:latin typeface="Calibri" panose="020F0502020204030204" pitchFamily="34" charset="0"/>
                <a:ea typeface="Calibri" panose="020F0502020204030204" pitchFamily="34" charset="0"/>
                <a:cs typeface="Arial" panose="020B0604020202020204" pitchFamily="34" charset="0"/>
              </a:rPr>
              <a:t>If the </a:t>
            </a:r>
            <a:r>
              <a:rPr lang="en-US" sz="1800" dirty="0" err="1">
                <a:effectLst/>
                <a:latin typeface="Calibri" panose="020F0502020204030204" pitchFamily="34" charset="0"/>
                <a:ea typeface="Calibri" panose="020F0502020204030204" pitchFamily="34" charset="0"/>
                <a:cs typeface="Arial" panose="020B0604020202020204" pitchFamily="34" charset="0"/>
              </a:rPr>
              <a:t>WebViews</a:t>
            </a:r>
            <a:r>
              <a:rPr lang="en-US" sz="1800" dirty="0">
                <a:effectLst/>
                <a:latin typeface="Calibri" panose="020F0502020204030204" pitchFamily="34" charset="0"/>
                <a:ea typeface="Calibri" panose="020F0502020204030204" pitchFamily="34" charset="0"/>
                <a:cs typeface="Arial" panose="020B0604020202020204" pitchFamily="34" charset="0"/>
              </a:rPr>
              <a:t> take in untrusted input, this can allow for data theft</a:t>
            </a:r>
            <a:r>
              <a:rPr lang="en-US" sz="1600" dirty="0">
                <a:effectLst/>
                <a:latin typeface="Calibri" panose="020F0502020204030204" pitchFamily="34" charset="0"/>
                <a:ea typeface="Calibri" panose="020F0502020204030204" pitchFamily="34" charset="0"/>
                <a:cs typeface="Arial" panose="020B0604020202020204" pitchFamily="34" charset="0"/>
              </a:rPr>
              <a:t>.</a:t>
            </a:r>
            <a:endParaRPr lang="en-US" sz="1600" dirty="0"/>
          </a:p>
          <a:p>
            <a:endParaRPr lang="en-US" sz="1600" dirty="0"/>
          </a:p>
          <a:p>
            <a:pPr>
              <a:buFont typeface="Wingdings" panose="05000000000000000000" pitchFamily="2" charset="2"/>
              <a:buChar char="Ø"/>
            </a:pPr>
            <a:endParaRPr lang="en-US" sz="1600" dirty="0"/>
          </a:p>
          <a:p>
            <a:pPr marL="457200" lvl="0" indent="-342900" algn="l" rtl="0">
              <a:spcBef>
                <a:spcPts val="600"/>
              </a:spcBef>
              <a:spcAft>
                <a:spcPts val="0"/>
              </a:spcAft>
              <a:buSzPts val="1800"/>
              <a:buChar char="▷"/>
            </a:pPr>
            <a:endParaRPr lang="en-US" dirty="0"/>
          </a:p>
          <a:p>
            <a:pPr marL="457200" lvl="0" indent="-342900" algn="l" rtl="0">
              <a:spcBef>
                <a:spcPts val="0"/>
              </a:spcBef>
              <a:spcAft>
                <a:spcPts val="0"/>
              </a:spcAft>
              <a:buSzPts val="1800"/>
              <a:buChar char="▷"/>
            </a:pPr>
            <a:endParaRPr lang="en-US" dirty="0"/>
          </a:p>
          <a:p>
            <a:pPr marL="457200" lvl="0" indent="-342900" algn="l" rtl="0">
              <a:spcBef>
                <a:spcPts val="0"/>
              </a:spcBef>
              <a:spcAft>
                <a:spcPts val="0"/>
              </a:spcAft>
              <a:buSzPts val="1800"/>
              <a:buChar char="▷"/>
            </a:pPr>
            <a:endParaRPr lang="en-US" dirty="0"/>
          </a:p>
          <a:p>
            <a:pPr marL="457200" lvl="0" indent="-342900" algn="l" rtl="0">
              <a:spcBef>
                <a:spcPts val="0"/>
              </a:spcBef>
              <a:spcAft>
                <a:spcPts val="0"/>
              </a:spcAft>
              <a:buSzPts val="1800"/>
              <a:buChar char="▷"/>
            </a:pPr>
            <a:endParaRPr lang="en-US" dirty="0"/>
          </a:p>
          <a:p>
            <a:pPr marL="114300" lvl="0" indent="0" algn="l" rtl="0">
              <a:spcBef>
                <a:spcPts val="0"/>
              </a:spcBef>
              <a:spcAft>
                <a:spcPts val="0"/>
              </a:spcAft>
              <a:buSzPts val="1800"/>
              <a:buNone/>
            </a:pPr>
            <a:endParaRPr lang="en-US" sz="1800" dirty="0">
              <a:effectLst/>
              <a:latin typeface="Source Sans Pro" panose="020B0503030403020204" pitchFamily="34" charset="0"/>
              <a:ea typeface="Calibri" panose="020F0502020204030204" pitchFamily="34" charset="0"/>
              <a:cs typeface="Arial" panose="020B0604020202020204" pitchFamily="34" charset="0"/>
            </a:endParaRPr>
          </a:p>
          <a:p>
            <a:pPr marL="114300" lvl="0" indent="0" algn="l" rtl="0">
              <a:spcBef>
                <a:spcPts val="0"/>
              </a:spcBef>
              <a:spcAft>
                <a:spcPts val="0"/>
              </a:spcAft>
              <a:buSzPts val="1800"/>
              <a:buNone/>
            </a:pPr>
            <a:endParaRPr lang="ar-SA" sz="1800" dirty="0">
              <a:effectLst/>
              <a:latin typeface="Source Sans Pro" panose="020B0503030403020204" pitchFamily="34" charset="0"/>
              <a:ea typeface="Calibri" panose="020F0502020204030204" pitchFamily="34" charset="0"/>
              <a:cs typeface="Arial" panose="020B0604020202020204" pitchFamily="34" charset="0"/>
            </a:endParaRPr>
          </a:p>
          <a:p>
            <a:pPr marL="457200" lvl="0" indent="-342900" algn="l" rtl="0">
              <a:spcBef>
                <a:spcPts val="0"/>
              </a:spcBef>
              <a:spcAft>
                <a:spcPts val="0"/>
              </a:spcAft>
              <a:buSzPts val="1800"/>
              <a:buChar char="▷"/>
            </a:pPr>
            <a:endParaRPr lang="en-US" sz="1800" dirty="0"/>
          </a:p>
        </p:txBody>
      </p:sp>
      <p:sp>
        <p:nvSpPr>
          <p:cNvPr id="126" name="Google Shape;126;p17"/>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31</a:t>
            </a:fld>
            <a:endParaRPr/>
          </a:p>
        </p:txBody>
      </p:sp>
      <p:sp>
        <p:nvSpPr>
          <p:cNvPr id="7" name="Google Shape;124;p17">
            <a:extLst>
              <a:ext uri="{FF2B5EF4-FFF2-40B4-BE49-F238E27FC236}">
                <a16:creationId xmlns:a16="http://schemas.microsoft.com/office/drawing/2014/main" id="{2BECCC42-4E18-497E-A2BC-F67577F64536}"/>
              </a:ext>
            </a:extLst>
          </p:cNvPr>
          <p:cNvSpPr txBox="1">
            <a:spLocks/>
          </p:cNvSpPr>
          <p:nvPr/>
        </p:nvSpPr>
        <p:spPr>
          <a:xfrm>
            <a:off x="621588" y="436046"/>
            <a:ext cx="7336465" cy="132818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1pPr>
            <a:lvl2pPr marR="0" lvl="1"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2pPr>
            <a:lvl3pPr marR="0" lvl="2"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3pPr>
            <a:lvl4pPr marR="0" lvl="3"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4pPr>
            <a:lvl5pPr marR="0" lvl="4"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5pPr>
            <a:lvl6pPr marR="0" lvl="5"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6pPr>
            <a:lvl7pPr marR="0" lvl="6"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7pPr>
            <a:lvl8pPr marR="0" lvl="7"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8pPr>
            <a:lvl9pPr marR="0" lvl="8"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9pPr>
          </a:lstStyle>
          <a:p>
            <a:pPr marL="342900" indent="-342900">
              <a:lnSpc>
                <a:spcPct val="107000"/>
              </a:lnSpc>
              <a:spcAft>
                <a:spcPts val="1200"/>
              </a:spcAft>
              <a:buClr>
                <a:srgbClr val="C00000"/>
              </a:buClr>
              <a:buFont typeface="Wingdings" panose="05000000000000000000" pitchFamily="2" charset="2"/>
              <a:buChar char=""/>
            </a:pPr>
            <a:r>
              <a:rPr lang="en-US" sz="2400" b="1" dirty="0" err="1">
                <a:solidFill>
                  <a:srgbClr val="C00000"/>
                </a:solidFill>
                <a:effectLst/>
                <a:latin typeface="Lato" panose="020F0502020204030203" pitchFamily="34" charset="0"/>
                <a:ea typeface="Lato" panose="020F0502020204030203" pitchFamily="34" charset="0"/>
                <a:cs typeface="Lato" panose="020F0502020204030203" pitchFamily="34" charset="0"/>
              </a:rPr>
              <a:t>Webview</a:t>
            </a:r>
            <a:r>
              <a:rPr lang="en-US" sz="2400" b="1" dirty="0">
                <a:solidFill>
                  <a:srgbClr val="C00000"/>
                </a:solidFill>
                <a:effectLst/>
                <a:latin typeface="Lato" panose="020F0502020204030203" pitchFamily="34" charset="0"/>
                <a:ea typeface="Lato" panose="020F0502020204030203" pitchFamily="34" charset="0"/>
                <a:cs typeface="Lato" panose="020F0502020204030203" pitchFamily="34" charset="0"/>
              </a:rPr>
              <a:t> Enables Content Access</a:t>
            </a:r>
            <a:endParaRPr lang="en-US" sz="2400" dirty="0">
              <a:solidFill>
                <a:srgbClr val="C00000"/>
              </a:solidFill>
              <a:effectLst/>
              <a:latin typeface="Lato" panose="020F0502020204030203" pitchFamily="34" charset="0"/>
              <a:ea typeface="Lato" panose="020F0502020204030203" pitchFamily="34" charset="0"/>
              <a:cs typeface="Lato" panose="020F0502020204030203" pitchFamily="34" charset="0"/>
            </a:endParaRPr>
          </a:p>
          <a:p>
            <a:pPr marL="342900" indent="-342900">
              <a:lnSpc>
                <a:spcPct val="107000"/>
              </a:lnSpc>
              <a:spcAft>
                <a:spcPts val="1200"/>
              </a:spcAft>
              <a:buClr>
                <a:srgbClr val="C00000"/>
              </a:buClr>
              <a:buFont typeface="Wingdings" panose="05000000000000000000" pitchFamily="2" charset="2"/>
              <a:buChar char=""/>
            </a:pPr>
            <a:endParaRPr lang="en-US" sz="2800" dirty="0">
              <a:solidFill>
                <a:srgbClr val="C00000"/>
              </a:solidFill>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20739086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5" name="Google Shape;125;p17"/>
          <p:cNvSpPr txBox="1">
            <a:spLocks noGrp="1"/>
          </p:cNvSpPr>
          <p:nvPr>
            <p:ph type="body" idx="1"/>
          </p:nvPr>
        </p:nvSpPr>
        <p:spPr>
          <a:xfrm>
            <a:off x="744279" y="163032"/>
            <a:ext cx="6698512" cy="3712559"/>
          </a:xfrm>
          <a:prstGeom prst="rect">
            <a:avLst/>
          </a:prstGeom>
        </p:spPr>
        <p:txBody>
          <a:bodyPr spcFirstLastPara="1" wrap="square" lIns="91425" tIns="91425" rIns="91425" bIns="91425" anchor="t" anchorCtr="0">
            <a:noAutofit/>
          </a:bodyPr>
          <a:lstStyle/>
          <a:p>
            <a:pPr>
              <a:buFont typeface="Wingdings" panose="05000000000000000000" pitchFamily="2" charset="2"/>
              <a:buChar char="Ø"/>
            </a:pPr>
            <a:endParaRPr lang="en-US" sz="1600" dirty="0"/>
          </a:p>
          <a:p>
            <a:pPr>
              <a:buFont typeface="Wingdings" panose="05000000000000000000" pitchFamily="2" charset="2"/>
              <a:buChar char="Ø"/>
            </a:pPr>
            <a:endParaRPr lang="en-US" sz="1800" dirty="0">
              <a:latin typeface="Calibri" panose="020F0502020204030204" pitchFamily="34" charset="0"/>
              <a:ea typeface="Calibri" panose="020F0502020204030204" pitchFamily="34" charset="0"/>
              <a:cs typeface="Arial" panose="020B0604020202020204" pitchFamily="34" charset="0"/>
            </a:endParaRPr>
          </a:p>
          <a:p>
            <a:pPr>
              <a:buFont typeface="Wingdings" panose="05000000000000000000" pitchFamily="2" charset="2"/>
              <a:buChar char="Ø"/>
            </a:pPr>
            <a:endParaRPr lang="en-US" sz="1800" dirty="0">
              <a:latin typeface="Calibri" panose="020F0502020204030204" pitchFamily="34" charset="0"/>
              <a:ea typeface="Calibri" panose="020F0502020204030204" pitchFamily="34" charset="0"/>
              <a:cs typeface="Arial" panose="020B0604020202020204" pitchFamily="34" charset="0"/>
            </a:endParaRPr>
          </a:p>
          <a:p>
            <a:pPr>
              <a:buFont typeface="Wingdings" panose="05000000000000000000" pitchFamily="2" charset="2"/>
              <a:buChar char="Ø"/>
            </a:pPr>
            <a:r>
              <a:rPr lang="en-US" sz="1600" dirty="0" err="1"/>
              <a:t>AlrajhiBank</a:t>
            </a:r>
            <a:r>
              <a:rPr lang="en-US" sz="1600" dirty="0"/>
              <a:t> application </a:t>
            </a:r>
            <a:r>
              <a:rPr lang="en-US" sz="1600" dirty="0">
                <a:effectLst/>
                <a:latin typeface="Calibri" panose="020F0502020204030204" pitchFamily="34" charset="0"/>
                <a:ea typeface="Calibri" panose="020F0502020204030204" pitchFamily="34" charset="0"/>
                <a:cs typeface="Arial" panose="020B0604020202020204" pitchFamily="34" charset="0"/>
              </a:rPr>
              <a:t>does not disable Content Provider access from </a:t>
            </a:r>
            <a:r>
              <a:rPr lang="en-US" sz="1600" dirty="0" err="1">
                <a:effectLst/>
                <a:latin typeface="Lato" panose="020F0502020204030203" pitchFamily="34" charset="0"/>
                <a:ea typeface="Lato" panose="020F0502020204030203" pitchFamily="34" charset="0"/>
                <a:cs typeface="Lato" panose="020F0502020204030203" pitchFamily="34" charset="0"/>
              </a:rPr>
              <a:t>WebViews</a:t>
            </a:r>
            <a:r>
              <a:rPr lang="en-US" sz="1600" dirty="0">
                <a:latin typeface="Lato" panose="020F0502020204030203" pitchFamily="34" charset="0"/>
                <a:ea typeface="Lato" panose="020F0502020204030203" pitchFamily="34" charset="0"/>
                <a:cs typeface="Lato" panose="020F0502020204030203" pitchFamily="34" charset="0"/>
              </a:rPr>
              <a:t>, this can cause access to sensitive data.</a:t>
            </a:r>
          </a:p>
          <a:p>
            <a:endParaRPr lang="en-US" sz="1600" dirty="0"/>
          </a:p>
          <a:p>
            <a:pPr>
              <a:buFont typeface="Wingdings" panose="05000000000000000000" pitchFamily="2" charset="2"/>
              <a:buChar char="Ø"/>
            </a:pPr>
            <a:endParaRPr lang="en-US" sz="1600" dirty="0"/>
          </a:p>
          <a:p>
            <a:pPr marL="457200" lvl="0" indent="-342900" algn="l" rtl="0">
              <a:spcBef>
                <a:spcPts val="600"/>
              </a:spcBef>
              <a:spcAft>
                <a:spcPts val="0"/>
              </a:spcAft>
              <a:buSzPts val="1800"/>
              <a:buChar char="▷"/>
            </a:pPr>
            <a:endParaRPr lang="en-US" dirty="0"/>
          </a:p>
          <a:p>
            <a:pPr marL="457200" lvl="0" indent="-342900" algn="l" rtl="0">
              <a:spcBef>
                <a:spcPts val="0"/>
              </a:spcBef>
              <a:spcAft>
                <a:spcPts val="0"/>
              </a:spcAft>
              <a:buSzPts val="1800"/>
              <a:buChar char="▷"/>
            </a:pPr>
            <a:endParaRPr lang="en-US" dirty="0"/>
          </a:p>
          <a:p>
            <a:pPr marL="457200" lvl="0" indent="-342900" algn="l" rtl="0">
              <a:spcBef>
                <a:spcPts val="0"/>
              </a:spcBef>
              <a:spcAft>
                <a:spcPts val="0"/>
              </a:spcAft>
              <a:buSzPts val="1800"/>
              <a:buChar char="▷"/>
            </a:pPr>
            <a:endParaRPr lang="en-US" dirty="0"/>
          </a:p>
          <a:p>
            <a:pPr marL="457200" lvl="0" indent="-342900" algn="l" rtl="0">
              <a:spcBef>
                <a:spcPts val="0"/>
              </a:spcBef>
              <a:spcAft>
                <a:spcPts val="0"/>
              </a:spcAft>
              <a:buSzPts val="1800"/>
              <a:buChar char="▷"/>
            </a:pPr>
            <a:endParaRPr lang="en-US" dirty="0"/>
          </a:p>
          <a:p>
            <a:pPr marL="114300" lvl="0" indent="0" algn="l" rtl="0">
              <a:spcBef>
                <a:spcPts val="0"/>
              </a:spcBef>
              <a:spcAft>
                <a:spcPts val="0"/>
              </a:spcAft>
              <a:buSzPts val="1800"/>
              <a:buNone/>
            </a:pPr>
            <a:endParaRPr lang="en-US" sz="1800" dirty="0">
              <a:effectLst/>
              <a:latin typeface="Source Sans Pro" panose="020B0503030403020204" pitchFamily="34" charset="0"/>
              <a:ea typeface="Calibri" panose="020F0502020204030204" pitchFamily="34" charset="0"/>
              <a:cs typeface="Arial" panose="020B0604020202020204" pitchFamily="34" charset="0"/>
            </a:endParaRPr>
          </a:p>
          <a:p>
            <a:pPr marL="114300" lvl="0" indent="0" algn="l" rtl="0">
              <a:spcBef>
                <a:spcPts val="0"/>
              </a:spcBef>
              <a:spcAft>
                <a:spcPts val="0"/>
              </a:spcAft>
              <a:buSzPts val="1800"/>
              <a:buNone/>
            </a:pPr>
            <a:endParaRPr lang="ar-SA" sz="1800" dirty="0">
              <a:effectLst/>
              <a:latin typeface="Source Sans Pro" panose="020B0503030403020204" pitchFamily="34" charset="0"/>
              <a:ea typeface="Calibri" panose="020F0502020204030204" pitchFamily="34" charset="0"/>
              <a:cs typeface="Arial" panose="020B0604020202020204" pitchFamily="34" charset="0"/>
            </a:endParaRPr>
          </a:p>
          <a:p>
            <a:pPr marL="457200" lvl="0" indent="-342900" algn="l" rtl="0">
              <a:spcBef>
                <a:spcPts val="0"/>
              </a:spcBef>
              <a:spcAft>
                <a:spcPts val="0"/>
              </a:spcAft>
              <a:buSzPts val="1800"/>
              <a:buChar char="▷"/>
            </a:pPr>
            <a:endParaRPr lang="en-US" sz="1800" dirty="0"/>
          </a:p>
        </p:txBody>
      </p:sp>
      <p:sp>
        <p:nvSpPr>
          <p:cNvPr id="126" name="Google Shape;126;p17"/>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32</a:t>
            </a:fld>
            <a:endParaRPr/>
          </a:p>
        </p:txBody>
      </p:sp>
      <p:sp>
        <p:nvSpPr>
          <p:cNvPr id="7" name="Google Shape;124;p17">
            <a:extLst>
              <a:ext uri="{FF2B5EF4-FFF2-40B4-BE49-F238E27FC236}">
                <a16:creationId xmlns:a16="http://schemas.microsoft.com/office/drawing/2014/main" id="{2BECCC42-4E18-497E-A2BC-F67577F64536}"/>
              </a:ext>
            </a:extLst>
          </p:cNvPr>
          <p:cNvSpPr txBox="1">
            <a:spLocks/>
          </p:cNvSpPr>
          <p:nvPr/>
        </p:nvSpPr>
        <p:spPr>
          <a:xfrm>
            <a:off x="586784" y="332267"/>
            <a:ext cx="7336465" cy="140394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1pPr>
            <a:lvl2pPr marR="0" lvl="1"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2pPr>
            <a:lvl3pPr marR="0" lvl="2"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3pPr>
            <a:lvl4pPr marR="0" lvl="3"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4pPr>
            <a:lvl5pPr marR="0" lvl="4"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5pPr>
            <a:lvl6pPr marR="0" lvl="5"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6pPr>
            <a:lvl7pPr marR="0" lvl="6"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7pPr>
            <a:lvl8pPr marR="0" lvl="7"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8pPr>
            <a:lvl9pPr marR="0" lvl="8"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9pPr>
          </a:lstStyle>
          <a:p>
            <a:pPr marL="342900" indent="-342900">
              <a:lnSpc>
                <a:spcPct val="107000"/>
              </a:lnSpc>
              <a:spcAft>
                <a:spcPts val="1200"/>
              </a:spcAft>
              <a:buClr>
                <a:srgbClr val="C00000"/>
              </a:buClr>
              <a:buFont typeface="Wingdings" panose="05000000000000000000" pitchFamily="2" charset="2"/>
              <a:buChar char=""/>
            </a:pPr>
            <a:r>
              <a:rPr lang="en-US" sz="2400" b="1" dirty="0" err="1">
                <a:solidFill>
                  <a:srgbClr val="C00000"/>
                </a:solidFill>
                <a:effectLst/>
                <a:latin typeface="Lato" panose="020F0502020204030203" pitchFamily="34" charset="0"/>
                <a:ea typeface="Lato" panose="020F0502020204030203" pitchFamily="34" charset="0"/>
                <a:cs typeface="Lato" panose="020F0502020204030203" pitchFamily="34" charset="0"/>
              </a:rPr>
              <a:t>Webview</a:t>
            </a:r>
            <a:r>
              <a:rPr lang="en-US" sz="2400" b="1" dirty="0">
                <a:solidFill>
                  <a:srgbClr val="C00000"/>
                </a:solidFill>
                <a:effectLst/>
                <a:latin typeface="Lato" panose="020F0502020204030203" pitchFamily="34" charset="0"/>
                <a:ea typeface="Lato" panose="020F0502020204030203" pitchFamily="34" charset="0"/>
                <a:cs typeface="Lato" panose="020F0502020204030203" pitchFamily="34" charset="0"/>
              </a:rPr>
              <a:t> Enables Content Access</a:t>
            </a:r>
            <a:endParaRPr lang="en-US" sz="2400" dirty="0">
              <a:solidFill>
                <a:srgbClr val="C00000"/>
              </a:solidFill>
              <a:effectLst/>
              <a:latin typeface="Lato" panose="020F0502020204030203" pitchFamily="34" charset="0"/>
              <a:ea typeface="Lato" panose="020F0502020204030203" pitchFamily="34" charset="0"/>
              <a:cs typeface="Lato" panose="020F0502020204030203" pitchFamily="34" charset="0"/>
            </a:endParaRPr>
          </a:p>
          <a:p>
            <a:pPr marL="342900" indent="-342900">
              <a:lnSpc>
                <a:spcPct val="107000"/>
              </a:lnSpc>
              <a:spcAft>
                <a:spcPts val="1200"/>
              </a:spcAft>
              <a:buClr>
                <a:srgbClr val="C00000"/>
              </a:buClr>
              <a:buFont typeface="Wingdings" panose="05000000000000000000" pitchFamily="2" charset="2"/>
              <a:buChar char=""/>
            </a:pPr>
            <a:endParaRPr lang="en-US" sz="2800" dirty="0">
              <a:solidFill>
                <a:srgbClr val="C00000"/>
              </a:solidFill>
              <a:latin typeface="Lato" panose="020F0502020204030203" pitchFamily="34" charset="0"/>
              <a:ea typeface="Lato" panose="020F0502020204030203" pitchFamily="34" charset="0"/>
              <a:cs typeface="Lato" panose="020F0502020204030203" pitchFamily="34" charset="0"/>
            </a:endParaRPr>
          </a:p>
        </p:txBody>
      </p:sp>
      <p:pic>
        <p:nvPicPr>
          <p:cNvPr id="3" name="Picture 2" descr="Diagram&#10;&#10;Description automatically generated">
            <a:extLst>
              <a:ext uri="{FF2B5EF4-FFF2-40B4-BE49-F238E27FC236}">
                <a16:creationId xmlns:a16="http://schemas.microsoft.com/office/drawing/2014/main" id="{B70239D0-C2AE-46B5-98F4-C9D20618756F}"/>
              </a:ext>
            </a:extLst>
          </p:cNvPr>
          <p:cNvPicPr>
            <a:picLocks noChangeAspect="1"/>
          </p:cNvPicPr>
          <p:nvPr/>
        </p:nvPicPr>
        <p:blipFill>
          <a:blip r:embed="rId3"/>
          <a:stretch>
            <a:fillRect/>
          </a:stretch>
        </p:blipFill>
        <p:spPr>
          <a:xfrm>
            <a:off x="1938669" y="2108856"/>
            <a:ext cx="4423146" cy="2588077"/>
          </a:xfrm>
          <a:prstGeom prst="rect">
            <a:avLst/>
          </a:prstGeom>
        </p:spPr>
      </p:pic>
    </p:spTree>
    <p:extLst>
      <p:ext uri="{BB962C8B-B14F-4D97-AF65-F5344CB8AC3E}">
        <p14:creationId xmlns:p14="http://schemas.microsoft.com/office/powerpoint/2010/main" val="40760798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p>
            <a:pPr marL="342900" indent="-342900">
              <a:lnSpc>
                <a:spcPct val="107000"/>
              </a:lnSpc>
              <a:spcAft>
                <a:spcPts val="1200"/>
              </a:spcAft>
              <a:buClr>
                <a:srgbClr val="C00000"/>
              </a:buClr>
              <a:buFont typeface="Wingdings" panose="05000000000000000000" pitchFamily="2" charset="2"/>
              <a:buChar char=""/>
            </a:pPr>
            <a:r>
              <a:rPr lang="en-US" b="1" dirty="0">
                <a:solidFill>
                  <a:srgbClr val="C00000"/>
                </a:solidFill>
                <a:latin typeface="Calibri"/>
                <a:ea typeface="Calibri" panose="020F0502020204030204" pitchFamily="34" charset="0"/>
                <a:cs typeface="Arial"/>
              </a:rPr>
              <a:t>Log File </a:t>
            </a:r>
            <a:r>
              <a:rPr lang="en-US" b="1" dirty="0">
                <a:solidFill>
                  <a:srgbClr val="C00000"/>
                </a:solidFill>
                <a:latin typeface="Calibri"/>
                <a:ea typeface="Calibri" panose="020F0502020204030204" pitchFamily="34" charset="0"/>
                <a:cs typeface="Calibri"/>
              </a:rPr>
              <a:t>(CWE-532)</a:t>
            </a:r>
            <a:endParaRPr lang="en-US" sz="1800" b="1" dirty="0">
              <a:effectLst/>
              <a:latin typeface="Calibri"/>
              <a:ea typeface="Calibri" panose="020F0502020204030204" pitchFamily="34" charset="0"/>
              <a:cs typeface="Arial" panose="020B0604020202020204" pitchFamily="34" charset="0"/>
            </a:endParaRPr>
          </a:p>
        </p:txBody>
      </p:sp>
      <p:sp>
        <p:nvSpPr>
          <p:cNvPr id="125" name="Google Shape;125;p17"/>
          <p:cNvSpPr txBox="1">
            <a:spLocks noGrp="1"/>
          </p:cNvSpPr>
          <p:nvPr>
            <p:ph type="body" idx="1"/>
          </p:nvPr>
        </p:nvSpPr>
        <p:spPr>
          <a:xfrm>
            <a:off x="826022" y="1137112"/>
            <a:ext cx="7319850" cy="3751217"/>
          </a:xfrm>
          <a:prstGeom prst="rect">
            <a:avLst/>
          </a:prstGeom>
        </p:spPr>
        <p:txBody>
          <a:bodyPr spcFirstLastPara="1" wrap="square" lIns="91425" tIns="91425" rIns="91425" bIns="91425" anchor="t" anchorCtr="0">
            <a:noAutofit/>
          </a:bodyPr>
          <a:lstStyle/>
          <a:p>
            <a:pPr marL="285750" indent="-285750">
              <a:buFont typeface="Wingdings"/>
              <a:buChar char="Ø"/>
            </a:pPr>
            <a:r>
              <a:rPr lang="en-US" sz="1600" dirty="0">
                <a:solidFill>
                  <a:schemeClr val="bg1">
                    <a:lumMod val="50000"/>
                  </a:schemeClr>
                </a:solidFill>
              </a:rPr>
              <a:t>log file is data file that contains information about usage patterns, activities, and operations within an application. The benefit of log file is for developers while analyzing data processing inside apps and easy to make sure the results are correct and keeping track of crashes and errors.</a:t>
            </a:r>
          </a:p>
          <a:p>
            <a:pPr marL="285750" indent="-285750">
              <a:buFont typeface="Wingdings" panose="05000000000000000000" pitchFamily="2" charset="2"/>
              <a:buChar char="Ø"/>
            </a:pPr>
            <a:r>
              <a:rPr lang="en-US" sz="1600" dirty="0">
                <a:solidFill>
                  <a:schemeClr val="bg1">
                    <a:lumMod val="50000"/>
                  </a:schemeClr>
                </a:solidFill>
              </a:rPr>
              <a:t>Log file may also store </a:t>
            </a:r>
            <a:r>
              <a:rPr lang="en-US" sz="1600" u="sng" dirty="0">
                <a:solidFill>
                  <a:schemeClr val="bg1">
                    <a:lumMod val="50000"/>
                  </a:schemeClr>
                </a:solidFill>
              </a:rPr>
              <a:t>sensitive data</a:t>
            </a:r>
            <a:r>
              <a:rPr lang="en-US" sz="1600" dirty="0">
                <a:solidFill>
                  <a:schemeClr val="bg1">
                    <a:lumMod val="50000"/>
                  </a:schemeClr>
                </a:solidFill>
              </a:rPr>
              <a:t> like passwords, names or numbers.</a:t>
            </a:r>
            <a:r>
              <a:rPr lang="en-US" sz="1800" dirty="0">
                <a:solidFill>
                  <a:schemeClr val="bg1">
                    <a:lumMod val="50000"/>
                  </a:schemeClr>
                </a:solidFill>
              </a:rPr>
              <a:t> </a:t>
            </a:r>
          </a:p>
          <a:p>
            <a:pPr marL="285750" indent="-285750">
              <a:buFont typeface="Wingdings" panose="05000000000000000000" pitchFamily="2" charset="2"/>
              <a:buChar char="Ø"/>
            </a:pPr>
            <a:r>
              <a:rPr lang="en-US" sz="1600" dirty="0">
                <a:solidFill>
                  <a:schemeClr val="bg1">
                    <a:lumMod val="50000"/>
                  </a:schemeClr>
                </a:solidFill>
              </a:rPr>
              <a:t>Using a log file in Al Rajhi Bank to record events, transfers, deposits, loans, customer and employee information, numbers of credit cards, passwords, messages, and communications between communication software applications.</a:t>
            </a:r>
            <a:endParaRPr lang="en-US" dirty="0">
              <a:solidFill>
                <a:schemeClr val="bg1">
                  <a:lumMod val="50000"/>
                </a:schemeClr>
              </a:solidFill>
            </a:endParaRPr>
          </a:p>
          <a:p>
            <a:pPr marL="285750" indent="-285750">
              <a:buFont typeface="Wingdings" panose="05000000000000000000" pitchFamily="2" charset="2"/>
              <a:buChar char="Ø"/>
            </a:pPr>
            <a:r>
              <a:rPr lang="en-US" sz="1600" dirty="0">
                <a:solidFill>
                  <a:schemeClr val="bg1">
                    <a:lumMod val="50000"/>
                  </a:schemeClr>
                </a:solidFill>
              </a:rPr>
              <a:t>Should be more careful about sensitive data of employees and customers, so that attackers do not eavesdrop on the information by hacking the log file and obtaining sensitive data.</a:t>
            </a:r>
          </a:p>
          <a:p>
            <a:pPr marL="285750" indent="-285750"/>
            <a:endParaRPr lang="en-US" sz="1600" dirty="0">
              <a:solidFill>
                <a:schemeClr val="tx2">
                  <a:lumMod val="10000"/>
                </a:schemeClr>
              </a:solidFill>
            </a:endParaRPr>
          </a:p>
          <a:p>
            <a:pPr marL="0" indent="0">
              <a:buNone/>
            </a:pPr>
            <a:endParaRPr lang="en-US" sz="1800" dirty="0">
              <a:solidFill>
                <a:schemeClr val="accent5">
                  <a:lumMod val="75000"/>
                </a:schemeClr>
              </a:solidFill>
            </a:endParaRPr>
          </a:p>
        </p:txBody>
      </p:sp>
      <p:sp>
        <p:nvSpPr>
          <p:cNvPr id="126" name="Google Shape;126;p17"/>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33</a:t>
            </a:fld>
            <a:endParaRPr/>
          </a:p>
        </p:txBody>
      </p:sp>
    </p:spTree>
    <p:extLst>
      <p:ext uri="{BB962C8B-B14F-4D97-AF65-F5344CB8AC3E}">
        <p14:creationId xmlns:p14="http://schemas.microsoft.com/office/powerpoint/2010/main" val="1703528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p>
            <a:pPr marL="342900" indent="-342900">
              <a:lnSpc>
                <a:spcPct val="107000"/>
              </a:lnSpc>
              <a:spcAft>
                <a:spcPts val="1200"/>
              </a:spcAft>
              <a:buClr>
                <a:srgbClr val="C00000"/>
              </a:buClr>
              <a:buFont typeface="Wingdings" panose="05000000000000000000" pitchFamily="2" charset="2"/>
              <a:buChar char=""/>
            </a:pPr>
            <a:r>
              <a:rPr lang="en-US" b="1" dirty="0">
                <a:solidFill>
                  <a:srgbClr val="C00000"/>
                </a:solidFill>
                <a:latin typeface="Calibri"/>
                <a:ea typeface="Calibri" panose="020F0502020204030204" pitchFamily="34" charset="0"/>
                <a:cs typeface="Arial"/>
              </a:rPr>
              <a:t>Log File </a:t>
            </a:r>
            <a:r>
              <a:rPr lang="en-US" b="1" dirty="0">
                <a:solidFill>
                  <a:srgbClr val="C00000"/>
                </a:solidFill>
                <a:latin typeface="Calibri"/>
                <a:ea typeface="Calibri" panose="020F0502020204030204" pitchFamily="34" charset="0"/>
                <a:cs typeface="Calibri"/>
              </a:rPr>
              <a:t>(CWE-532)</a:t>
            </a:r>
            <a:endParaRPr lang="en-US" b="1" dirty="0">
              <a:solidFill>
                <a:srgbClr val="C00000"/>
              </a:solidFill>
              <a:effectLst/>
              <a:latin typeface="Calibri"/>
              <a:ea typeface="Calibri" panose="020F0502020204030204" pitchFamily="34" charset="0"/>
              <a:cs typeface="Arial" panose="020B0604020202020204" pitchFamily="34" charset="0"/>
            </a:endParaRPr>
          </a:p>
        </p:txBody>
      </p:sp>
      <p:sp>
        <p:nvSpPr>
          <p:cNvPr id="126" name="Google Shape;126;p17"/>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34</a:t>
            </a:fld>
            <a:endParaRPr/>
          </a:p>
        </p:txBody>
      </p:sp>
      <p:sp>
        <p:nvSpPr>
          <p:cNvPr id="3" name="Text Placeholder 2">
            <a:extLst>
              <a:ext uri="{FF2B5EF4-FFF2-40B4-BE49-F238E27FC236}">
                <a16:creationId xmlns:a16="http://schemas.microsoft.com/office/drawing/2014/main" id="{C26CA36A-6766-4578-A4C9-66BD2010E939}"/>
              </a:ext>
            </a:extLst>
          </p:cNvPr>
          <p:cNvSpPr>
            <a:spLocks noGrp="1"/>
          </p:cNvSpPr>
          <p:nvPr>
            <p:ph type="body" idx="1"/>
          </p:nvPr>
        </p:nvSpPr>
        <p:spPr>
          <a:xfrm>
            <a:off x="893700" y="1373588"/>
            <a:ext cx="6462600" cy="461688"/>
          </a:xfrm>
        </p:spPr>
        <p:txBody>
          <a:bodyPr/>
          <a:lstStyle/>
          <a:p>
            <a:pPr>
              <a:buFont typeface="Wingdings" panose="05000000000000000000" pitchFamily="2" charset="2"/>
              <a:buChar char="Ø"/>
            </a:pPr>
            <a:r>
              <a:rPr lang="en-US" sz="1800" b="1" dirty="0">
                <a:solidFill>
                  <a:schemeClr val="bg1">
                    <a:lumMod val="50000"/>
                  </a:schemeClr>
                </a:solidFill>
              </a:rPr>
              <a:t>Examples of sensitive data in Al-Rajhi Bank:</a:t>
            </a:r>
          </a:p>
          <a:p>
            <a:endParaRPr lang="en-US" sz="1800" dirty="0">
              <a:solidFill>
                <a:schemeClr val="tx2">
                  <a:lumMod val="10000"/>
                </a:schemeClr>
              </a:solidFill>
            </a:endParaRPr>
          </a:p>
          <a:p>
            <a:endParaRPr lang="en-US" dirty="0"/>
          </a:p>
        </p:txBody>
      </p:sp>
      <p:sp>
        <p:nvSpPr>
          <p:cNvPr id="9" name="Text Placeholder 2">
            <a:extLst>
              <a:ext uri="{FF2B5EF4-FFF2-40B4-BE49-F238E27FC236}">
                <a16:creationId xmlns:a16="http://schemas.microsoft.com/office/drawing/2014/main" id="{0D0573D0-794F-40B7-BF5A-D5547DA9D75F}"/>
              </a:ext>
            </a:extLst>
          </p:cNvPr>
          <p:cNvSpPr>
            <a:spLocks noGrp="1"/>
          </p:cNvSpPr>
          <p:nvPr/>
        </p:nvSpPr>
        <p:spPr>
          <a:xfrm>
            <a:off x="893625" y="1922353"/>
            <a:ext cx="3528238" cy="177026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a:buFont typeface="Wingdings" panose="05000000000000000000" pitchFamily="2" charset="2"/>
              <a:buChar char="Ø"/>
            </a:pPr>
            <a:r>
              <a:rPr lang="en-US" sz="1600" dirty="0">
                <a:solidFill>
                  <a:schemeClr val="bg1">
                    <a:lumMod val="50000"/>
                  </a:schemeClr>
                </a:solidFill>
              </a:rPr>
              <a:t>Names, email addresses, and phone numbers are all these sensitive data that attackers can use by modifying it or deleted. </a:t>
            </a:r>
          </a:p>
        </p:txBody>
      </p:sp>
      <p:sp>
        <p:nvSpPr>
          <p:cNvPr id="10" name="Text Placeholder 4">
            <a:extLst>
              <a:ext uri="{FF2B5EF4-FFF2-40B4-BE49-F238E27FC236}">
                <a16:creationId xmlns:a16="http://schemas.microsoft.com/office/drawing/2014/main" id="{AB8938A9-6929-4F3B-925B-53C2E1938AFD}"/>
              </a:ext>
            </a:extLst>
          </p:cNvPr>
          <p:cNvSpPr>
            <a:spLocks noGrp="1"/>
          </p:cNvSpPr>
          <p:nvPr/>
        </p:nvSpPr>
        <p:spPr>
          <a:xfrm>
            <a:off x="4759228" y="1922354"/>
            <a:ext cx="3889905" cy="16123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a:buFont typeface="Wingdings" panose="05000000000000000000" pitchFamily="2" charset="2"/>
              <a:buChar char="Ø"/>
            </a:pPr>
            <a:r>
              <a:rPr lang="en-US" sz="1600" dirty="0">
                <a:solidFill>
                  <a:schemeClr val="bg1">
                    <a:lumMod val="50000"/>
                  </a:schemeClr>
                </a:solidFill>
              </a:rPr>
              <a:t>Personally Identifiable Information (PII): that could be misused for identity theft Social Security numbers, credit card numbers, and bank account numbers</a:t>
            </a:r>
            <a:endParaRPr lang="en-US" dirty="0">
              <a:solidFill>
                <a:schemeClr val="bg1">
                  <a:lumMod val="50000"/>
                </a:schemeClr>
              </a:solidFill>
            </a:endParaRPr>
          </a:p>
        </p:txBody>
      </p:sp>
    </p:spTree>
    <p:extLst>
      <p:ext uri="{BB962C8B-B14F-4D97-AF65-F5344CB8AC3E}">
        <p14:creationId xmlns:p14="http://schemas.microsoft.com/office/powerpoint/2010/main" val="1242867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p>
            <a:pPr marL="342900" indent="-342900">
              <a:lnSpc>
                <a:spcPct val="107000"/>
              </a:lnSpc>
              <a:spcAft>
                <a:spcPts val="1200"/>
              </a:spcAft>
              <a:buClr>
                <a:srgbClr val="C00000"/>
              </a:buClr>
              <a:buFont typeface="Wingdings" panose="05000000000000000000" pitchFamily="2" charset="2"/>
              <a:buChar char=""/>
            </a:pPr>
            <a:r>
              <a:rPr lang="en-US" b="1" dirty="0">
                <a:solidFill>
                  <a:srgbClr val="C00000"/>
                </a:solidFill>
                <a:latin typeface="Calibri"/>
                <a:ea typeface="Calibri" panose="020F0502020204030204" pitchFamily="34" charset="0"/>
                <a:cs typeface="Arial"/>
              </a:rPr>
              <a:t>Log File (CWE-532)</a:t>
            </a:r>
            <a:endParaRPr lang="en-US" sz="1800" b="1" dirty="0">
              <a:effectLst/>
              <a:latin typeface="Calibri"/>
              <a:ea typeface="Calibri" panose="020F0502020204030204" pitchFamily="34" charset="0"/>
              <a:cs typeface="Arial" panose="020B0604020202020204" pitchFamily="34" charset="0"/>
            </a:endParaRPr>
          </a:p>
        </p:txBody>
      </p:sp>
      <p:sp>
        <p:nvSpPr>
          <p:cNvPr id="125" name="Google Shape;125;p17"/>
          <p:cNvSpPr txBox="1">
            <a:spLocks noGrp="1"/>
          </p:cNvSpPr>
          <p:nvPr>
            <p:ph type="body" idx="1"/>
          </p:nvPr>
        </p:nvSpPr>
        <p:spPr>
          <a:xfrm>
            <a:off x="893700" y="1373588"/>
            <a:ext cx="7861271" cy="2116031"/>
          </a:xfrm>
          <a:prstGeom prst="rect">
            <a:avLst/>
          </a:prstGeom>
        </p:spPr>
        <p:txBody>
          <a:bodyPr spcFirstLastPara="1" wrap="square" lIns="91425" tIns="91425" rIns="91425" bIns="91425" anchor="t" anchorCtr="0">
            <a:noAutofit/>
          </a:bodyPr>
          <a:lstStyle/>
          <a:p>
            <a:pPr marL="285750" indent="-285750">
              <a:buFont typeface="Wingdings" panose="05000000000000000000" pitchFamily="2" charset="2"/>
              <a:buChar char="Ø"/>
            </a:pPr>
            <a:r>
              <a:rPr lang="en-US" sz="1600" dirty="0">
                <a:solidFill>
                  <a:schemeClr val="bg1">
                    <a:lumMod val="50000"/>
                  </a:schemeClr>
                </a:solidFill>
              </a:rPr>
              <a:t>When the app saves sensitive data in log files attackers can drop the database and have access to all the needed information, so it will be easy to access sensitive data.</a:t>
            </a:r>
          </a:p>
          <a:p>
            <a:pPr marL="285750" indent="-285750">
              <a:buFont typeface="Wingdings" panose="05000000000000000000" pitchFamily="2" charset="2"/>
              <a:buChar char="Ø"/>
            </a:pPr>
            <a:r>
              <a:rPr lang="en-US" sz="1600" dirty="0">
                <a:solidFill>
                  <a:schemeClr val="bg1">
                    <a:lumMod val="50000"/>
                  </a:schemeClr>
                </a:solidFill>
              </a:rPr>
              <a:t>The solution for this problem uses tool </a:t>
            </a:r>
            <a:r>
              <a:rPr lang="en-US" sz="1600" u="sng" dirty="0">
                <a:solidFill>
                  <a:schemeClr val="bg1">
                    <a:lumMod val="50000"/>
                  </a:schemeClr>
                </a:solidFill>
              </a:rPr>
              <a:t>KeyStore</a:t>
            </a:r>
            <a:r>
              <a:rPr lang="en-US" sz="1600" dirty="0">
                <a:solidFill>
                  <a:schemeClr val="bg1">
                    <a:lumMod val="50000"/>
                  </a:schemeClr>
                </a:solidFill>
              </a:rPr>
              <a:t>. This tool is part of Android security tools, it is designed for handling and storing encryption keys with most common and secure algorithms. Keystore contains Keystore passwords to put passwords that are readable by the specific group and contains private and sensitive information.</a:t>
            </a:r>
          </a:p>
        </p:txBody>
      </p:sp>
      <p:sp>
        <p:nvSpPr>
          <p:cNvPr id="126" name="Google Shape;126;p17"/>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35</a:t>
            </a:fld>
            <a:endParaRPr/>
          </a:p>
        </p:txBody>
      </p:sp>
      <p:pic>
        <p:nvPicPr>
          <p:cNvPr id="2" name="Picture 2">
            <a:extLst>
              <a:ext uri="{FF2B5EF4-FFF2-40B4-BE49-F238E27FC236}">
                <a16:creationId xmlns:a16="http://schemas.microsoft.com/office/drawing/2014/main" id="{DFAF6215-FB7A-4A30-8D7A-7B3A82D70658}"/>
              </a:ext>
            </a:extLst>
          </p:cNvPr>
          <p:cNvPicPr>
            <a:picLocks noChangeAspect="1"/>
          </p:cNvPicPr>
          <p:nvPr/>
        </p:nvPicPr>
        <p:blipFill>
          <a:blip r:embed="rId3"/>
          <a:stretch>
            <a:fillRect/>
          </a:stretch>
        </p:blipFill>
        <p:spPr>
          <a:xfrm>
            <a:off x="1117433" y="3480538"/>
            <a:ext cx="6751219" cy="1220399"/>
          </a:xfrm>
          <a:prstGeom prst="rect">
            <a:avLst/>
          </a:prstGeom>
        </p:spPr>
      </p:pic>
    </p:spTree>
    <p:extLst>
      <p:ext uri="{BB962C8B-B14F-4D97-AF65-F5344CB8AC3E}">
        <p14:creationId xmlns:p14="http://schemas.microsoft.com/office/powerpoint/2010/main" val="10683192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p>
            <a:pPr marL="342900" indent="-342900">
              <a:lnSpc>
                <a:spcPct val="107000"/>
              </a:lnSpc>
              <a:spcAft>
                <a:spcPts val="1200"/>
              </a:spcAft>
              <a:buClr>
                <a:srgbClr val="C00000"/>
              </a:buClr>
              <a:buFont typeface="Wingdings" panose="05000000000000000000" pitchFamily="2" charset="2"/>
              <a:buChar char=""/>
            </a:pPr>
            <a:r>
              <a:rPr lang="en-US" b="1" dirty="0">
                <a:solidFill>
                  <a:srgbClr val="C00000"/>
                </a:solidFill>
                <a:latin typeface="Calibri"/>
                <a:ea typeface="Calibri" panose="020F0502020204030204" pitchFamily="34" charset="0"/>
                <a:cs typeface="Arial"/>
              </a:rPr>
              <a:t>Cleartext Traffic (CWE-319)</a:t>
            </a:r>
            <a:endParaRPr lang="en-US" b="1" dirty="0">
              <a:solidFill>
                <a:srgbClr val="C00000"/>
              </a:solidFill>
              <a:effectLst/>
              <a:latin typeface="Calibri"/>
              <a:ea typeface="Calibri" panose="020F0502020204030204" pitchFamily="34" charset="0"/>
              <a:cs typeface="Arial" panose="020B0604020202020204" pitchFamily="34" charset="0"/>
            </a:endParaRPr>
          </a:p>
        </p:txBody>
      </p:sp>
      <p:sp>
        <p:nvSpPr>
          <p:cNvPr id="125" name="Google Shape;125;p17"/>
          <p:cNvSpPr txBox="1">
            <a:spLocks noGrp="1"/>
          </p:cNvSpPr>
          <p:nvPr>
            <p:ph type="body" idx="1"/>
          </p:nvPr>
        </p:nvSpPr>
        <p:spPr>
          <a:xfrm>
            <a:off x="893700" y="1373587"/>
            <a:ext cx="6462600" cy="3221472"/>
          </a:xfrm>
          <a:prstGeom prst="rect">
            <a:avLst/>
          </a:prstGeom>
        </p:spPr>
        <p:txBody>
          <a:bodyPr spcFirstLastPara="1" wrap="square" lIns="91425" tIns="91425" rIns="91425" bIns="91425" anchor="t" anchorCtr="0">
            <a:noAutofit/>
          </a:bodyPr>
          <a:lstStyle/>
          <a:p>
            <a:pPr marL="285750" indent="-285750">
              <a:buFont typeface="Wingdings" panose="05000000000000000000" pitchFamily="2" charset="2"/>
              <a:buChar char="Ø"/>
            </a:pPr>
            <a:r>
              <a:rPr lang="en" sz="1600" dirty="0">
                <a:solidFill>
                  <a:schemeClr val="bg1">
                    <a:lumMod val="50000"/>
                  </a:schemeClr>
                </a:solidFill>
              </a:rPr>
              <a:t>is information that is stored or sent in an unencrypted form, and it lacks security, reliability, and protection against tampering. It means that an attacker able to see traffic from the network and can read, modify or corrupt the transported content.</a:t>
            </a:r>
          </a:p>
          <a:p>
            <a:pPr>
              <a:buFont typeface="Wingdings" panose="05000000000000000000" pitchFamily="2" charset="2"/>
              <a:buChar char="Ø"/>
            </a:pPr>
            <a:r>
              <a:rPr lang="en" sz="1600" u="sng" dirty="0">
                <a:solidFill>
                  <a:schemeClr val="bg1">
                    <a:lumMod val="50000"/>
                  </a:schemeClr>
                </a:solidFill>
              </a:rPr>
              <a:t>There are some genral issue for Cleartext traffic:</a:t>
            </a:r>
            <a:endParaRPr lang="en-US" sz="1600" u="sng" dirty="0">
              <a:solidFill>
                <a:schemeClr val="bg1">
                  <a:lumMod val="50000"/>
                </a:schemeClr>
              </a:solidFill>
            </a:endParaRPr>
          </a:p>
          <a:p>
            <a:pPr>
              <a:buFont typeface="Courier New" panose="05000000000000000000" pitchFamily="2" charset="2"/>
              <a:buChar char="o"/>
            </a:pPr>
            <a:r>
              <a:rPr lang="en" sz="1600" dirty="0">
                <a:solidFill>
                  <a:schemeClr val="bg1">
                    <a:lumMod val="50000"/>
                  </a:schemeClr>
                </a:solidFill>
              </a:rPr>
              <a:t>No Encryption of Sensitive Data when transferred.</a:t>
            </a:r>
            <a:endParaRPr lang="en-US" sz="1600" dirty="0">
              <a:solidFill>
                <a:schemeClr val="bg1">
                  <a:lumMod val="50000"/>
                </a:schemeClr>
              </a:solidFill>
            </a:endParaRPr>
          </a:p>
          <a:p>
            <a:pPr>
              <a:buFont typeface="Courier New" panose="05000000000000000000" pitchFamily="2" charset="2"/>
              <a:buChar char="o"/>
            </a:pPr>
            <a:r>
              <a:rPr lang="en" sz="1600" dirty="0">
                <a:solidFill>
                  <a:schemeClr val="tx2">
                    <a:lumMod val="10000"/>
                  </a:schemeClr>
                </a:solidFill>
              </a:rPr>
              <a:t> </a:t>
            </a:r>
            <a:r>
              <a:rPr lang="en" sz="1600" dirty="0"/>
              <a:t>Transfer passwords in cleartext.</a:t>
            </a:r>
          </a:p>
          <a:p>
            <a:pPr marL="285750" indent="-285750">
              <a:buFont typeface="Wingdings"/>
              <a:buChar char="Ø"/>
            </a:pPr>
            <a:r>
              <a:rPr lang="en" sz="1600" dirty="0">
                <a:solidFill>
                  <a:schemeClr val="bg1">
                    <a:lumMod val="50000"/>
                  </a:schemeClr>
                </a:solidFill>
              </a:rPr>
              <a:t>Al-Rajhi application enabled cleartext traffic, and after applying a tool </a:t>
            </a:r>
            <a:r>
              <a:rPr lang="en" sz="1600" dirty="0" err="1">
                <a:solidFill>
                  <a:schemeClr val="bg1">
                    <a:lumMod val="50000"/>
                  </a:schemeClr>
                </a:solidFill>
              </a:rPr>
              <a:t>MobSF</a:t>
            </a:r>
            <a:r>
              <a:rPr lang="en" sz="1600" dirty="0">
                <a:solidFill>
                  <a:schemeClr val="bg1">
                    <a:lumMod val="50000"/>
                  </a:schemeClr>
                </a:solidFill>
              </a:rPr>
              <a:t> on the application  it showed that it is a high issue, as it may cause problems when transfer sensitive information of the organization or customers.</a:t>
            </a:r>
          </a:p>
          <a:p>
            <a:pPr marL="114300" indent="0">
              <a:buNone/>
            </a:pPr>
            <a:endParaRPr lang="en" sz="1600" dirty="0"/>
          </a:p>
        </p:txBody>
      </p:sp>
      <p:sp>
        <p:nvSpPr>
          <p:cNvPr id="126" name="Google Shape;126;p17"/>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36</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p>
            <a:pPr marL="342900" indent="-342900">
              <a:lnSpc>
                <a:spcPct val="107000"/>
              </a:lnSpc>
              <a:spcAft>
                <a:spcPts val="1200"/>
              </a:spcAft>
              <a:buClr>
                <a:srgbClr val="C00000"/>
              </a:buClr>
              <a:buFont typeface="Wingdings" panose="05000000000000000000" pitchFamily="2" charset="2"/>
              <a:buChar char=""/>
            </a:pPr>
            <a:r>
              <a:rPr lang="en-US" b="1" dirty="0">
                <a:solidFill>
                  <a:srgbClr val="C00000"/>
                </a:solidFill>
                <a:latin typeface="Calibri"/>
                <a:ea typeface="Calibri" panose="020F0502020204030204" pitchFamily="34" charset="0"/>
                <a:cs typeface="Arial"/>
              </a:rPr>
              <a:t>Cleartext Traffic (CWE-319)</a:t>
            </a:r>
            <a:endParaRPr lang="en-US" b="1" dirty="0">
              <a:solidFill>
                <a:srgbClr val="C00000"/>
              </a:solidFill>
              <a:effectLst/>
              <a:latin typeface="Calibri"/>
              <a:ea typeface="Calibri" panose="020F0502020204030204" pitchFamily="34" charset="0"/>
              <a:cs typeface="Arial" panose="020B0604020202020204" pitchFamily="34" charset="0"/>
            </a:endParaRPr>
          </a:p>
        </p:txBody>
      </p:sp>
      <p:sp>
        <p:nvSpPr>
          <p:cNvPr id="126" name="Google Shape;126;p17"/>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37</a:t>
            </a:fld>
            <a:endParaRPr/>
          </a:p>
        </p:txBody>
      </p:sp>
      <p:sp>
        <p:nvSpPr>
          <p:cNvPr id="4" name="Google Shape;125;p17">
            <a:extLst>
              <a:ext uri="{FF2B5EF4-FFF2-40B4-BE49-F238E27FC236}">
                <a16:creationId xmlns:a16="http://schemas.microsoft.com/office/drawing/2014/main" id="{BBC64ED1-A44E-48D9-8C1F-BEC0F7652212}"/>
              </a:ext>
            </a:extLst>
          </p:cNvPr>
          <p:cNvSpPr txBox="1">
            <a:spLocks noGrp="1"/>
          </p:cNvSpPr>
          <p:nvPr>
            <p:ph type="body" idx="1"/>
          </p:nvPr>
        </p:nvSpPr>
        <p:spPr>
          <a:xfrm>
            <a:off x="683147" y="1576621"/>
            <a:ext cx="7184494" cy="901767"/>
          </a:xfrm>
          <a:prstGeom prst="rect">
            <a:avLst/>
          </a:prstGeom>
        </p:spPr>
        <p:txBody>
          <a:bodyPr spcFirstLastPara="1" wrap="square" lIns="91425" tIns="91425" rIns="91425" bIns="91425" anchor="t" anchorCtr="0">
            <a:noAutofit/>
          </a:bodyPr>
          <a:lstStyle/>
          <a:p>
            <a:pPr marL="0" indent="0">
              <a:buNone/>
            </a:pPr>
            <a:r>
              <a:rPr lang="en" sz="1600" dirty="0">
                <a:solidFill>
                  <a:schemeClr val="bg1">
                    <a:lumMod val="50000"/>
                  </a:schemeClr>
                </a:solidFill>
              </a:rPr>
              <a:t>When transferring sensitive data of organization or customers, the attackers may be eavesdrop to the information and modify or delete it. </a:t>
            </a:r>
            <a:endParaRPr lang="en" sz="1600" u="sng" dirty="0">
              <a:solidFill>
                <a:schemeClr val="bg1">
                  <a:lumMod val="50000"/>
                </a:schemeClr>
              </a:solidFill>
            </a:endParaRPr>
          </a:p>
          <a:p>
            <a:pPr marL="0" indent="0">
              <a:buNone/>
            </a:pPr>
            <a:endParaRPr lang="en-US" sz="1600"/>
          </a:p>
          <a:p>
            <a:pPr marL="0" lvl="0" indent="0" algn="l" rtl="0">
              <a:spcBef>
                <a:spcPts val="600"/>
              </a:spcBef>
              <a:spcAft>
                <a:spcPts val="0"/>
              </a:spcAft>
              <a:buNone/>
            </a:pPr>
            <a:endParaRPr sz="1600"/>
          </a:p>
        </p:txBody>
      </p:sp>
      <p:sp>
        <p:nvSpPr>
          <p:cNvPr id="6" name="TextBox 5">
            <a:extLst>
              <a:ext uri="{FF2B5EF4-FFF2-40B4-BE49-F238E27FC236}">
                <a16:creationId xmlns:a16="http://schemas.microsoft.com/office/drawing/2014/main" id="{8DE37DCC-504A-419A-900D-121C92989350}"/>
              </a:ext>
            </a:extLst>
          </p:cNvPr>
          <p:cNvSpPr txBox="1"/>
          <p:nvPr/>
        </p:nvSpPr>
        <p:spPr>
          <a:xfrm>
            <a:off x="681289" y="1350545"/>
            <a:ext cx="5916528"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solidFill>
                  <a:schemeClr val="bg1">
                    <a:lumMod val="50000"/>
                  </a:schemeClr>
                </a:solidFill>
                <a:latin typeface="Raleway"/>
              </a:rPr>
              <a:t>Some issues caused by cleartext traffic to the app:​</a:t>
            </a:r>
            <a:endParaRPr lang="en-US" sz="1600" b="1">
              <a:solidFill>
                <a:schemeClr val="bg1">
                  <a:lumMod val="50000"/>
                </a:schemeClr>
              </a:solidFill>
            </a:endParaRPr>
          </a:p>
        </p:txBody>
      </p:sp>
      <p:sp>
        <p:nvSpPr>
          <p:cNvPr id="22" name="Google Shape;153;p20">
            <a:extLst>
              <a:ext uri="{FF2B5EF4-FFF2-40B4-BE49-F238E27FC236}">
                <a16:creationId xmlns:a16="http://schemas.microsoft.com/office/drawing/2014/main" id="{00D8A5C3-E789-4B26-9AAF-E8E3A6DD136B}"/>
              </a:ext>
            </a:extLst>
          </p:cNvPr>
          <p:cNvSpPr txBox="1">
            <a:spLocks noGrp="1"/>
          </p:cNvSpPr>
          <p:nvPr/>
        </p:nvSpPr>
        <p:spPr>
          <a:xfrm>
            <a:off x="735785" y="2480008"/>
            <a:ext cx="4078180" cy="19162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chemeClr val="accent6"/>
              </a:buClr>
              <a:buSzPts val="1400"/>
              <a:buFont typeface="Lato"/>
              <a:buChar char="▷"/>
              <a:defRPr sz="1400" b="0" i="0" u="none" strike="noStrike" cap="none">
                <a:solidFill>
                  <a:schemeClr val="dk1"/>
                </a:solidFill>
                <a:latin typeface="Lato"/>
                <a:ea typeface="Lato"/>
                <a:cs typeface="Lato"/>
                <a:sym typeface="Lato"/>
              </a:defRPr>
            </a:lvl1pPr>
            <a:lvl2pPr marL="914400" marR="0" lvl="1" indent="-317500" algn="l" rtl="0">
              <a:lnSpc>
                <a:spcPct val="100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00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00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00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00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00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00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00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pPr marL="0" indent="0">
              <a:buNone/>
            </a:pPr>
            <a:r>
              <a:rPr lang="en" b="1" dirty="0">
                <a:solidFill>
                  <a:schemeClr val="bg1">
                    <a:lumMod val="50000"/>
                  </a:schemeClr>
                </a:solidFill>
              </a:rPr>
              <a:t>sensitive data For organization:</a:t>
            </a:r>
            <a:endParaRPr lang="en-US" b="1">
              <a:solidFill>
                <a:schemeClr val="bg1">
                  <a:lumMod val="50000"/>
                </a:schemeClr>
              </a:solidFill>
            </a:endParaRPr>
          </a:p>
          <a:p>
            <a:pPr marL="0" indent="0">
              <a:buNone/>
            </a:pPr>
            <a:r>
              <a:rPr lang="en" dirty="0"/>
              <a:t>Sensitive information about the organization, whether it is loans or the number of employees and their personal information or password numbers for accounts, all of this information is sensitive information that harms the company when hacked by attackers.</a:t>
            </a:r>
          </a:p>
        </p:txBody>
      </p:sp>
      <p:sp>
        <p:nvSpPr>
          <p:cNvPr id="25" name="Google Shape;154;p20">
            <a:extLst>
              <a:ext uri="{FF2B5EF4-FFF2-40B4-BE49-F238E27FC236}">
                <a16:creationId xmlns:a16="http://schemas.microsoft.com/office/drawing/2014/main" id="{2CB3CDAF-E249-4886-B742-952DFEEADE89}"/>
              </a:ext>
            </a:extLst>
          </p:cNvPr>
          <p:cNvSpPr txBox="1">
            <a:spLocks noGrp="1"/>
          </p:cNvSpPr>
          <p:nvPr/>
        </p:nvSpPr>
        <p:spPr>
          <a:xfrm>
            <a:off x="5251297" y="2480008"/>
            <a:ext cx="2950219" cy="19839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chemeClr val="accent6"/>
              </a:buClr>
              <a:buSzPts val="1400"/>
              <a:buFont typeface="Lato"/>
              <a:buChar char="▷"/>
              <a:defRPr sz="1400" b="0" i="0" u="none" strike="noStrike" cap="none">
                <a:solidFill>
                  <a:schemeClr val="dk1"/>
                </a:solidFill>
                <a:latin typeface="Lato"/>
                <a:ea typeface="Lato"/>
                <a:cs typeface="Lato"/>
                <a:sym typeface="Lato"/>
              </a:defRPr>
            </a:lvl1pPr>
            <a:lvl2pPr marL="914400" marR="0" lvl="1" indent="-317500" algn="l" rtl="0">
              <a:lnSpc>
                <a:spcPct val="100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00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00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00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00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00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00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00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pPr marL="0" indent="0">
              <a:buNone/>
            </a:pPr>
            <a:r>
              <a:rPr lang="en" b="1" dirty="0">
                <a:solidFill>
                  <a:schemeClr val="bg1">
                    <a:lumMod val="50000"/>
                  </a:schemeClr>
                </a:solidFill>
              </a:rPr>
              <a:t>sensitive data For customer:</a:t>
            </a:r>
            <a:endParaRPr lang="en-US" b="1">
              <a:solidFill>
                <a:schemeClr val="bg1">
                  <a:lumMod val="50000"/>
                </a:schemeClr>
              </a:solidFill>
            </a:endParaRPr>
          </a:p>
          <a:p>
            <a:pPr marL="0" indent="0">
              <a:buNone/>
            </a:pPr>
            <a:r>
              <a:rPr lang="en" dirty="0"/>
              <a:t>- Deleting  or modify the account number.</a:t>
            </a:r>
          </a:p>
          <a:p>
            <a:pPr marL="0" indent="0">
              <a:buNone/>
            </a:pPr>
            <a:r>
              <a:rPr lang="en" dirty="0"/>
              <a:t>- Taking the customer’s numbers, and the numbers can be taken advantage of by defrauding him through messages. </a:t>
            </a:r>
          </a:p>
          <a:p>
            <a:pPr marL="0" indent="0">
              <a:buNone/>
            </a:pPr>
            <a:r>
              <a:rPr lang="en" dirty="0"/>
              <a:t>- Freezing customer account. </a:t>
            </a:r>
          </a:p>
          <a:p>
            <a:pPr marL="0" indent="0">
              <a:buNone/>
            </a:pPr>
            <a:endParaRPr lang="en"/>
          </a:p>
        </p:txBody>
      </p:sp>
    </p:spTree>
    <p:extLst>
      <p:ext uri="{BB962C8B-B14F-4D97-AF65-F5344CB8AC3E}">
        <p14:creationId xmlns:p14="http://schemas.microsoft.com/office/powerpoint/2010/main" val="29347533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p>
            <a:pPr marL="342900" indent="-342900">
              <a:lnSpc>
                <a:spcPct val="107000"/>
              </a:lnSpc>
              <a:spcAft>
                <a:spcPts val="1200"/>
              </a:spcAft>
              <a:buClr>
                <a:srgbClr val="C00000"/>
              </a:buClr>
              <a:buFont typeface="Wingdings" panose="05000000000000000000" pitchFamily="2" charset="2"/>
              <a:buChar char=""/>
            </a:pPr>
            <a:r>
              <a:rPr lang="en-US" b="1" dirty="0">
                <a:solidFill>
                  <a:srgbClr val="C00000"/>
                </a:solidFill>
                <a:latin typeface="Calibri"/>
                <a:ea typeface="Calibri" panose="020F0502020204030204" pitchFamily="34" charset="0"/>
                <a:cs typeface="Arial"/>
              </a:rPr>
              <a:t>Cleartext Traffic (CWE-319)</a:t>
            </a:r>
            <a:endParaRPr lang="en-US" sz="1800" b="1" dirty="0">
              <a:effectLst/>
              <a:latin typeface="Calibri"/>
              <a:ea typeface="Calibri" panose="020F0502020204030204" pitchFamily="34" charset="0"/>
              <a:cs typeface="Arial" panose="020B0604020202020204" pitchFamily="34" charset="0"/>
            </a:endParaRPr>
          </a:p>
        </p:txBody>
      </p:sp>
      <p:sp>
        <p:nvSpPr>
          <p:cNvPr id="125" name="Google Shape;125;p17"/>
          <p:cNvSpPr txBox="1">
            <a:spLocks noGrp="1"/>
          </p:cNvSpPr>
          <p:nvPr>
            <p:ph type="body" idx="1"/>
          </p:nvPr>
        </p:nvSpPr>
        <p:spPr>
          <a:xfrm>
            <a:off x="893700" y="1373588"/>
            <a:ext cx="7425126" cy="1969570"/>
          </a:xfrm>
          <a:prstGeom prst="rect">
            <a:avLst/>
          </a:prstGeom>
        </p:spPr>
        <p:txBody>
          <a:bodyPr spcFirstLastPara="1" wrap="square" lIns="91425" tIns="91425" rIns="91425" bIns="91425" anchor="t" anchorCtr="0">
            <a:noAutofit/>
          </a:bodyPr>
          <a:lstStyle/>
          <a:p>
            <a:pPr marL="285750" indent="-285750">
              <a:buFont typeface="Wingdings" panose="05000000000000000000" pitchFamily="2" charset="2"/>
              <a:buChar char="Ø"/>
            </a:pPr>
            <a:r>
              <a:rPr lang="en" sz="1600">
                <a:solidFill>
                  <a:schemeClr val="bg1">
                    <a:lumMod val="50000"/>
                  </a:schemeClr>
                </a:solidFill>
              </a:rPr>
              <a:t>One of the proposed </a:t>
            </a:r>
            <a:r>
              <a:rPr lang="en" sz="1600" u="sng">
                <a:solidFill>
                  <a:schemeClr val="bg1">
                    <a:lumMod val="50000"/>
                  </a:schemeClr>
                </a:solidFill>
              </a:rPr>
              <a:t>solutions </a:t>
            </a:r>
            <a:r>
              <a:rPr lang="en" sz="1600">
                <a:solidFill>
                  <a:schemeClr val="bg1">
                    <a:lumMod val="50000"/>
                  </a:schemeClr>
                </a:solidFill>
              </a:rPr>
              <a:t>when transferring sensitive data, is to transfer it via protocols encrypted, reliable and difficult to hack. </a:t>
            </a:r>
            <a:r>
              <a:rPr lang="en" sz="1600" b="1" u="sng">
                <a:solidFill>
                  <a:schemeClr val="bg1">
                    <a:lumMod val="50000"/>
                  </a:schemeClr>
                </a:solidFill>
              </a:rPr>
              <a:t>SSL</a:t>
            </a:r>
            <a:r>
              <a:rPr lang="en" sz="1600">
                <a:solidFill>
                  <a:schemeClr val="bg1">
                    <a:lumMod val="50000"/>
                  </a:schemeClr>
                </a:solidFill>
              </a:rPr>
              <a:t> is one of example for these protocols.</a:t>
            </a:r>
          </a:p>
          <a:p>
            <a:pPr marL="285750" indent="-285750">
              <a:buFont typeface="Wingdings" panose="05000000000000000000" pitchFamily="2" charset="2"/>
              <a:buChar char="Ø"/>
            </a:pPr>
            <a:r>
              <a:rPr lang="en" sz="1600" b="1"/>
              <a:t>Secure Sockets Layer (SSL)</a:t>
            </a:r>
            <a:r>
              <a:rPr lang="en" sz="1600"/>
              <a:t> is a protocol for transmitting private documents. SSL uses an encryption system that uses two keys to encrypt data a public key known to everyone, and a private key known only to the recipient of the message. </a:t>
            </a:r>
          </a:p>
          <a:p>
            <a:pPr marL="0" lvl="0" indent="0" algn="l" rtl="0">
              <a:spcBef>
                <a:spcPts val="600"/>
              </a:spcBef>
              <a:spcAft>
                <a:spcPts val="0"/>
              </a:spcAft>
              <a:buNone/>
            </a:pPr>
            <a:endParaRPr lang="en-US" sz="1600"/>
          </a:p>
          <a:p>
            <a:pPr marL="0" lvl="0" indent="0" algn="l" rtl="0">
              <a:spcBef>
                <a:spcPts val="600"/>
              </a:spcBef>
              <a:spcAft>
                <a:spcPts val="0"/>
              </a:spcAft>
              <a:buNone/>
            </a:pPr>
            <a:endParaRPr sz="1600"/>
          </a:p>
        </p:txBody>
      </p:sp>
      <p:sp>
        <p:nvSpPr>
          <p:cNvPr id="126" name="Google Shape;126;p17"/>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38</a:t>
            </a:fld>
            <a:endParaRPr/>
          </a:p>
        </p:txBody>
      </p:sp>
      <p:pic>
        <p:nvPicPr>
          <p:cNvPr id="2" name="Picture 2" descr="Diagram&#10;&#10;Description automatically generated">
            <a:extLst>
              <a:ext uri="{FF2B5EF4-FFF2-40B4-BE49-F238E27FC236}">
                <a16:creationId xmlns:a16="http://schemas.microsoft.com/office/drawing/2014/main" id="{1386A99F-506D-45D2-839F-48DC60142327}"/>
              </a:ext>
            </a:extLst>
          </p:cNvPr>
          <p:cNvPicPr>
            <a:picLocks noChangeAspect="1"/>
          </p:cNvPicPr>
          <p:nvPr/>
        </p:nvPicPr>
        <p:blipFill>
          <a:blip r:embed="rId3"/>
          <a:stretch>
            <a:fillRect/>
          </a:stretch>
        </p:blipFill>
        <p:spPr>
          <a:xfrm>
            <a:off x="1831808" y="3233830"/>
            <a:ext cx="5585660" cy="1713813"/>
          </a:xfrm>
          <a:prstGeom prst="rect">
            <a:avLst/>
          </a:prstGeom>
        </p:spPr>
      </p:pic>
    </p:spTree>
    <p:extLst>
      <p:ext uri="{BB962C8B-B14F-4D97-AF65-F5344CB8AC3E}">
        <p14:creationId xmlns:p14="http://schemas.microsoft.com/office/powerpoint/2010/main" val="41723321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7792181-0DEB-450A-9BC0-8223373DEF80}"/>
              </a:ext>
            </a:extLst>
          </p:cNvPr>
          <p:cNvSpPr>
            <a:spLocks noGrp="1"/>
          </p:cNvSpPr>
          <p:nvPr>
            <p:ph type="body" idx="1"/>
          </p:nvPr>
        </p:nvSpPr>
        <p:spPr>
          <a:xfrm>
            <a:off x="893700" y="1373588"/>
            <a:ext cx="7590561" cy="1837800"/>
          </a:xfrm>
        </p:spPr>
        <p:txBody>
          <a:bodyPr/>
          <a:lstStyle/>
          <a:p>
            <a:pPr>
              <a:buFont typeface="Wingdings" panose="05000000000000000000" pitchFamily="2" charset="2"/>
              <a:buChar char="Ø"/>
            </a:pPr>
            <a:r>
              <a:rPr lang="en-US" sz="1600" dirty="0" err="1">
                <a:solidFill>
                  <a:schemeClr val="bg1">
                    <a:lumMod val="50000"/>
                  </a:schemeClr>
                </a:solidFill>
              </a:rPr>
              <a:t>CleartextTraffic</a:t>
            </a:r>
            <a:r>
              <a:rPr lang="en-US" sz="1600" dirty="0">
                <a:solidFill>
                  <a:schemeClr val="bg1">
                    <a:lumMod val="50000"/>
                  </a:schemeClr>
                </a:solidFill>
              </a:rPr>
              <a:t>: [</a:t>
            </a:r>
            <a:r>
              <a:rPr lang="en-US" sz="1600" dirty="0" err="1">
                <a:solidFill>
                  <a:schemeClr val="bg1">
                    <a:lumMod val="50000"/>
                  </a:schemeClr>
                </a:solidFill>
              </a:rPr>
              <a:t>android:usesCleartextTraffic</a:t>
            </a:r>
            <a:r>
              <a:rPr lang="en-US" sz="1600" dirty="0">
                <a:solidFill>
                  <a:schemeClr val="bg1">
                    <a:lumMod val="50000"/>
                  </a:schemeClr>
                </a:solidFill>
              </a:rPr>
              <a:t>=true]</a:t>
            </a:r>
          </a:p>
          <a:p>
            <a:pPr>
              <a:buFont typeface="Wingdings" panose="05000000000000000000" pitchFamily="2" charset="2"/>
              <a:buChar char="Ø"/>
            </a:pPr>
            <a:r>
              <a:rPr lang="en-US" sz="1600" dirty="0" err="1">
                <a:solidFill>
                  <a:schemeClr val="bg1">
                    <a:lumMod val="50000"/>
                  </a:schemeClr>
                </a:solidFill>
              </a:rPr>
              <a:t>isCleartextTrafficPermitted</a:t>
            </a:r>
            <a:r>
              <a:rPr lang="en-US" sz="1600" dirty="0">
                <a:solidFill>
                  <a:schemeClr val="bg1">
                    <a:lumMod val="50000"/>
                  </a:schemeClr>
                </a:solidFill>
              </a:rPr>
              <a:t>: is one of the options in Android’s Network Security Configuration file. And this method lets us to check if cleartext network traffic is permitted for all network communication from this process or not.</a:t>
            </a:r>
          </a:p>
          <a:p>
            <a:pPr lvl="1">
              <a:buFont typeface="Courier New"/>
              <a:buChar char="o"/>
            </a:pPr>
            <a:r>
              <a:rPr lang="en-US" sz="1600" dirty="0">
                <a:solidFill>
                  <a:schemeClr val="bg1">
                    <a:lumMod val="50000"/>
                  </a:schemeClr>
                </a:solidFill>
              </a:rPr>
              <a:t>When cleartext network traffic is not permitted, the platform's components will refuse this process's requests to use cleartext traffic.</a:t>
            </a:r>
            <a:endParaRPr lang="en-US" dirty="0">
              <a:solidFill>
                <a:schemeClr val="bg1">
                  <a:lumMod val="50000"/>
                </a:schemeClr>
              </a:solidFill>
            </a:endParaRPr>
          </a:p>
          <a:p>
            <a:pPr lvl="1">
              <a:buFont typeface="Courier New"/>
              <a:buChar char="o"/>
            </a:pPr>
            <a:endParaRPr lang="en-US" dirty="0">
              <a:solidFill>
                <a:schemeClr val="bg1">
                  <a:lumMod val="50000"/>
                </a:schemeClr>
              </a:solidFill>
            </a:endParaRPr>
          </a:p>
          <a:p>
            <a:endParaRPr lang="en-US" sz="1600" dirty="0">
              <a:solidFill>
                <a:schemeClr val="bg1">
                  <a:lumMod val="50000"/>
                </a:schemeClr>
              </a:solidFill>
            </a:endParaRPr>
          </a:p>
          <a:p>
            <a:endParaRPr lang="en-US" sz="1600" dirty="0">
              <a:solidFill>
                <a:schemeClr val="bg1">
                  <a:lumMod val="50000"/>
                </a:schemeClr>
              </a:solidFill>
            </a:endParaRPr>
          </a:p>
        </p:txBody>
      </p:sp>
      <p:sp>
        <p:nvSpPr>
          <p:cNvPr id="7" name="Google Shape;124;p17">
            <a:extLst>
              <a:ext uri="{FF2B5EF4-FFF2-40B4-BE49-F238E27FC236}">
                <a16:creationId xmlns:a16="http://schemas.microsoft.com/office/drawing/2014/main" id="{153F2A99-467D-4D1E-A1AF-6483100B996F}"/>
              </a:ext>
            </a:extLst>
          </p:cNvPr>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p>
            <a:pPr marL="342900" indent="-342900">
              <a:lnSpc>
                <a:spcPct val="107000"/>
              </a:lnSpc>
              <a:spcAft>
                <a:spcPts val="1200"/>
              </a:spcAft>
              <a:buClr>
                <a:srgbClr val="C00000"/>
              </a:buClr>
              <a:buFont typeface="Wingdings" panose="05000000000000000000" pitchFamily="2" charset="2"/>
              <a:buChar char=""/>
            </a:pPr>
            <a:r>
              <a:rPr lang="en-US" b="1" dirty="0">
                <a:solidFill>
                  <a:srgbClr val="C00000"/>
                </a:solidFill>
                <a:latin typeface="Calibri"/>
                <a:ea typeface="Calibri" panose="020F0502020204030204" pitchFamily="34" charset="0"/>
                <a:cs typeface="Arial"/>
              </a:rPr>
              <a:t>Cleartext Traffic (CWE-319)</a:t>
            </a:r>
            <a:endParaRPr lang="en-US" sz="1800" b="1" dirty="0">
              <a:effectLst/>
              <a:latin typeface="Calibri"/>
              <a:ea typeface="Calibri" panose="020F0502020204030204" pitchFamily="34" charset="0"/>
              <a:cs typeface="Arial" panose="020B0604020202020204" pitchFamily="34" charset="0"/>
            </a:endParaRPr>
          </a:p>
        </p:txBody>
      </p:sp>
      <p:pic>
        <p:nvPicPr>
          <p:cNvPr id="10" name="Picture 10" descr="Text&#10;&#10;Description automatically generated">
            <a:extLst>
              <a:ext uri="{FF2B5EF4-FFF2-40B4-BE49-F238E27FC236}">
                <a16:creationId xmlns:a16="http://schemas.microsoft.com/office/drawing/2014/main" id="{23B76081-3110-4698-A519-25156AC6D333}"/>
              </a:ext>
            </a:extLst>
          </p:cNvPr>
          <p:cNvPicPr>
            <a:picLocks noChangeAspect="1"/>
          </p:cNvPicPr>
          <p:nvPr/>
        </p:nvPicPr>
        <p:blipFill>
          <a:blip r:embed="rId2"/>
          <a:stretch>
            <a:fillRect/>
          </a:stretch>
        </p:blipFill>
        <p:spPr>
          <a:xfrm>
            <a:off x="1102394" y="3209700"/>
            <a:ext cx="6999370" cy="1168012"/>
          </a:xfrm>
          <a:prstGeom prst="rect">
            <a:avLst/>
          </a:prstGeom>
        </p:spPr>
      </p:pic>
      <p:sp>
        <p:nvSpPr>
          <p:cNvPr id="11" name="TextBox 10">
            <a:extLst>
              <a:ext uri="{FF2B5EF4-FFF2-40B4-BE49-F238E27FC236}">
                <a16:creationId xmlns:a16="http://schemas.microsoft.com/office/drawing/2014/main" id="{78D636FF-F0CD-4AE8-8924-74E15C038F54}"/>
              </a:ext>
            </a:extLst>
          </p:cNvPr>
          <p:cNvSpPr txBox="1"/>
          <p:nvPr/>
        </p:nvSpPr>
        <p:spPr>
          <a:xfrm>
            <a:off x="891841" y="4463715"/>
            <a:ext cx="759343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solidFill>
                  <a:schemeClr val="bg1">
                    <a:lumMod val="50000"/>
                  </a:schemeClr>
                </a:solidFill>
                <a:latin typeface="Calibri"/>
              </a:rPr>
              <a:t>Here will return Boolean value (true or false), whether cleartext network traffic (for example HTTP, </a:t>
            </a:r>
            <a:r>
              <a:rPr lang="en-US" sz="1200" err="1">
                <a:solidFill>
                  <a:schemeClr val="bg1">
                    <a:lumMod val="50000"/>
                  </a:schemeClr>
                </a:solidFill>
                <a:latin typeface="Calibri"/>
              </a:rPr>
              <a:t>DownloadManager</a:t>
            </a:r>
            <a:r>
              <a:rPr lang="en-US" sz="1200">
                <a:solidFill>
                  <a:schemeClr val="bg1">
                    <a:lumMod val="50000"/>
                  </a:schemeClr>
                </a:solidFill>
                <a:latin typeface="Calibri"/>
              </a:rPr>
              <a:t>, and </a:t>
            </a:r>
            <a:r>
              <a:rPr lang="en-US" sz="1200" err="1">
                <a:solidFill>
                  <a:schemeClr val="bg1">
                    <a:lumMod val="50000"/>
                  </a:schemeClr>
                </a:solidFill>
                <a:latin typeface="Calibri"/>
              </a:rPr>
              <a:t>MediaPlayer</a:t>
            </a:r>
            <a:r>
              <a:rPr lang="en-US" sz="1200">
                <a:solidFill>
                  <a:schemeClr val="bg1">
                    <a:lumMod val="50000"/>
                  </a:schemeClr>
                </a:solidFill>
                <a:latin typeface="Calibri"/>
              </a:rPr>
              <a:t>) is permitted for communicating with (</a:t>
            </a:r>
            <a:r>
              <a:rPr lang="en-US" sz="1200" b="1">
                <a:solidFill>
                  <a:schemeClr val="bg1">
                    <a:lumMod val="50000"/>
                  </a:schemeClr>
                </a:solidFill>
                <a:latin typeface="Calibri"/>
              </a:rPr>
              <a:t>str</a:t>
            </a:r>
            <a:r>
              <a:rPr lang="en-US" sz="1200">
                <a:solidFill>
                  <a:schemeClr val="bg1">
                    <a:lumMod val="50000"/>
                  </a:schemeClr>
                </a:solidFill>
                <a:latin typeface="Calibri"/>
              </a:rPr>
              <a:t>) or not.</a:t>
            </a:r>
            <a:r>
              <a:rPr lang="en-US" sz="1200" dirty="0">
                <a:latin typeface="Calibri"/>
                <a:cs typeface="Calibri"/>
              </a:rPr>
              <a:t> </a:t>
            </a:r>
            <a:endParaRPr lang="en-US" dirty="0"/>
          </a:p>
        </p:txBody>
      </p:sp>
    </p:spTree>
    <p:extLst>
      <p:ext uri="{BB962C8B-B14F-4D97-AF65-F5344CB8AC3E}">
        <p14:creationId xmlns:p14="http://schemas.microsoft.com/office/powerpoint/2010/main" val="2984801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893700" y="434588"/>
            <a:ext cx="7628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Introduction</a:t>
            </a:r>
            <a:endParaRPr dirty="0"/>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
        <p:nvSpPr>
          <p:cNvPr id="9" name="Google Shape;125;p17">
            <a:extLst>
              <a:ext uri="{FF2B5EF4-FFF2-40B4-BE49-F238E27FC236}">
                <a16:creationId xmlns:a16="http://schemas.microsoft.com/office/drawing/2014/main" id="{305B5387-62AE-4E95-A050-11453DE8FFB3}"/>
              </a:ext>
            </a:extLst>
          </p:cNvPr>
          <p:cNvSpPr txBox="1">
            <a:spLocks noGrp="1"/>
          </p:cNvSpPr>
          <p:nvPr>
            <p:ph type="body" idx="1"/>
          </p:nvPr>
        </p:nvSpPr>
        <p:spPr>
          <a:xfrm>
            <a:off x="893700" y="1373587"/>
            <a:ext cx="6352920" cy="2807887"/>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600" dirty="0"/>
              <a:t>The purpose of the workshop is to analyze the quality of the source code of local bank applications to practice what we learn in Software Engineering 2 course by using MobSF (Mobile Security Framework) as the main tool and some other additional tools that help us analyze the application to work on AlRajhi Bank - Android version – and try to improve it.</a:t>
            </a:r>
          </a:p>
          <a:p>
            <a:pPr marL="0" lvl="0" indent="0" algn="l" rtl="0">
              <a:spcBef>
                <a:spcPts val="600"/>
              </a:spcBef>
              <a:spcAft>
                <a:spcPts val="0"/>
              </a:spcAft>
              <a:buNone/>
            </a:pPr>
            <a:endParaRPr lang="en-US" sz="1600" dirty="0"/>
          </a:p>
        </p:txBody>
      </p:sp>
    </p:spTree>
    <p:extLst>
      <p:ext uri="{BB962C8B-B14F-4D97-AF65-F5344CB8AC3E}">
        <p14:creationId xmlns:p14="http://schemas.microsoft.com/office/powerpoint/2010/main" val="34722761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9547C02-4938-4CAB-9F14-6235CC84EF3C}"/>
              </a:ext>
            </a:extLst>
          </p:cNvPr>
          <p:cNvSpPr>
            <a:spLocks noGrp="1"/>
          </p:cNvSpPr>
          <p:nvPr>
            <p:ph type="body" idx="1"/>
          </p:nvPr>
        </p:nvSpPr>
        <p:spPr>
          <a:xfrm>
            <a:off x="322200" y="1178075"/>
            <a:ext cx="8387651" cy="3552300"/>
          </a:xfrm>
        </p:spPr>
        <p:txBody>
          <a:bodyPr/>
          <a:lstStyle/>
          <a:p>
            <a:pPr>
              <a:buFont typeface="Wingdings" panose="05000000000000000000" pitchFamily="2" charset="2"/>
              <a:buChar char="Ø"/>
            </a:pPr>
            <a:r>
              <a:rPr lang="en-US" sz="1600" dirty="0"/>
              <a:t>By using </a:t>
            </a:r>
            <a:r>
              <a:rPr lang="en-US" sz="1600" dirty="0" err="1"/>
              <a:t>AndroBug</a:t>
            </a:r>
            <a:r>
              <a:rPr lang="en-US" sz="1600" dirty="0"/>
              <a:t> tool, shows the Al-Rajhi Bank app use </a:t>
            </a:r>
            <a:r>
              <a:rPr lang="en-US" sz="1600" b="1" dirty="0"/>
              <a:t>Dynamic Code Loading, </a:t>
            </a:r>
            <a:r>
              <a:rPr lang="en-US" sz="1600" dirty="0"/>
              <a:t>and show it high issue. </a:t>
            </a:r>
          </a:p>
          <a:p>
            <a:endParaRPr lang="en-US" sz="1600" dirty="0"/>
          </a:p>
          <a:p>
            <a:pPr>
              <a:buFont typeface="Wingdings" panose="05000000000000000000" pitchFamily="2" charset="2"/>
              <a:buChar char="Ø"/>
            </a:pPr>
            <a:r>
              <a:rPr lang="en-US" sz="1600" dirty="0"/>
              <a:t>Dynamic code loading may be misuse by attackers, may load source code into a free library, and run malicious applications by loading dynamic code.</a:t>
            </a:r>
            <a:endParaRPr lang="en-US" dirty="0"/>
          </a:p>
          <a:p>
            <a:endParaRPr lang="en-US" sz="1600" dirty="0"/>
          </a:p>
          <a:p>
            <a:pPr>
              <a:buFont typeface="Wingdings" panose="05000000000000000000" pitchFamily="2" charset="2"/>
              <a:buChar char="Ø"/>
            </a:pPr>
            <a:r>
              <a:rPr lang="en-US" sz="1600" dirty="0"/>
              <a:t>And the benefit of dynamic Code Loading allows an app developer to load additional code from free library at runtime, and Al-Rajhi bank App can use DCL to upgrade specific parts of app without letting the user know. Al-Rajhi bank App may show different content to a person depending on if they use the free or premium version, Dynamic code loading can display the correct content.</a:t>
            </a:r>
            <a:endParaRPr lang="en-US" dirty="0"/>
          </a:p>
        </p:txBody>
      </p:sp>
      <p:sp>
        <p:nvSpPr>
          <p:cNvPr id="5" name="Google Shape;124;p17">
            <a:extLst>
              <a:ext uri="{FF2B5EF4-FFF2-40B4-BE49-F238E27FC236}">
                <a16:creationId xmlns:a16="http://schemas.microsoft.com/office/drawing/2014/main" id="{7B4F8BB3-4E5B-4473-BDE6-4FE8B230858E}"/>
              </a:ext>
            </a:extLst>
          </p:cNvPr>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p>
            <a:pPr marL="342900" indent="-342900">
              <a:lnSpc>
                <a:spcPct val="107000"/>
              </a:lnSpc>
              <a:spcAft>
                <a:spcPts val="1200"/>
              </a:spcAft>
              <a:buClr>
                <a:srgbClr val="C00000"/>
              </a:buClr>
              <a:buFont typeface="Wingdings" panose="05000000000000000000" pitchFamily="2" charset="2"/>
              <a:buChar char=""/>
            </a:pPr>
            <a:r>
              <a:rPr lang="en-US" b="1" dirty="0">
                <a:solidFill>
                  <a:srgbClr val="C00000"/>
                </a:solidFill>
                <a:ea typeface="Calibri" panose="020F0502020204030204" pitchFamily="34" charset="0"/>
                <a:cs typeface="Arial"/>
              </a:rPr>
              <a:t>Dynamic Code Loading</a:t>
            </a:r>
            <a:endParaRPr lang="en-US" b="1" dirty="0">
              <a:solidFill>
                <a:srgbClr val="C00000"/>
              </a:solidFill>
              <a:effectLst/>
              <a:ea typeface="Calibri" panose="020F0502020204030204" pitchFamily="34" charset="0"/>
              <a:cs typeface="Arial"/>
            </a:endParaRPr>
          </a:p>
        </p:txBody>
      </p:sp>
    </p:spTree>
    <p:extLst>
      <p:ext uri="{BB962C8B-B14F-4D97-AF65-F5344CB8AC3E}">
        <p14:creationId xmlns:p14="http://schemas.microsoft.com/office/powerpoint/2010/main" val="10398812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D040C0A-7023-46CD-9D5C-482FC63816D4}"/>
              </a:ext>
            </a:extLst>
          </p:cNvPr>
          <p:cNvSpPr>
            <a:spLocks noGrp="1"/>
          </p:cNvSpPr>
          <p:nvPr>
            <p:ph type="body" idx="1"/>
          </p:nvPr>
        </p:nvSpPr>
        <p:spPr>
          <a:xfrm>
            <a:off x="735785" y="1283351"/>
            <a:ext cx="7891350" cy="3552300"/>
          </a:xfrm>
        </p:spPr>
        <p:txBody>
          <a:bodyPr/>
          <a:lstStyle/>
          <a:p>
            <a:pPr>
              <a:buFont typeface="Wingdings" panose="05000000000000000000" pitchFamily="2" charset="2"/>
              <a:buChar char="Ø"/>
            </a:pPr>
            <a:r>
              <a:rPr lang="en-US" sz="1800" dirty="0"/>
              <a:t>But there are some dangerous uses by (DCL) that may cause problems for Al-Rajhi Bank. Dynamic loading may not cause a direct problem to the Al-Rajhi application, but the hacker could use a flaw in the Al-Rajhi Bank application to pull and steal the application's source code from free libraries that store some of the code.</a:t>
            </a:r>
          </a:p>
          <a:p>
            <a:pPr>
              <a:buFont typeface="Wingdings" panose="05000000000000000000" pitchFamily="2" charset="2"/>
              <a:buChar char="Ø"/>
            </a:pPr>
            <a:r>
              <a:rPr lang="en-US" sz="1800" dirty="0"/>
              <a:t>The proposed solution to avoid hacking free libraries and obtaining the important codes for the Al Rajhi Bank application doesn’t save the important codes in the libraries.</a:t>
            </a:r>
          </a:p>
          <a:p>
            <a:endParaRPr lang="en-US" sz="1800" dirty="0"/>
          </a:p>
        </p:txBody>
      </p:sp>
      <p:sp>
        <p:nvSpPr>
          <p:cNvPr id="5" name="Google Shape;124;p17">
            <a:extLst>
              <a:ext uri="{FF2B5EF4-FFF2-40B4-BE49-F238E27FC236}">
                <a16:creationId xmlns:a16="http://schemas.microsoft.com/office/drawing/2014/main" id="{5E552164-E2C8-4FF5-855F-EBAC695722F8}"/>
              </a:ext>
            </a:extLst>
          </p:cNvPr>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p>
            <a:pPr marL="342900" indent="-342900">
              <a:lnSpc>
                <a:spcPct val="107000"/>
              </a:lnSpc>
              <a:spcAft>
                <a:spcPts val="1200"/>
              </a:spcAft>
              <a:buClr>
                <a:srgbClr val="C00000"/>
              </a:buClr>
              <a:buFont typeface="Wingdings" panose="05000000000000000000" pitchFamily="2" charset="2"/>
              <a:buChar char=""/>
            </a:pPr>
            <a:r>
              <a:rPr lang="en-US" b="1" dirty="0">
                <a:solidFill>
                  <a:srgbClr val="C00000"/>
                </a:solidFill>
                <a:ea typeface="Calibri" panose="020F0502020204030204" pitchFamily="34" charset="0"/>
                <a:cs typeface="Arial"/>
              </a:rPr>
              <a:t>Dynamic Code Loading</a:t>
            </a:r>
            <a:endParaRPr lang="en-US" b="1" dirty="0">
              <a:solidFill>
                <a:srgbClr val="C00000"/>
              </a:solidFill>
              <a:effectLst/>
              <a:ea typeface="Calibri" panose="020F0502020204030204" pitchFamily="34" charset="0"/>
              <a:cs typeface="Arial"/>
            </a:endParaRPr>
          </a:p>
        </p:txBody>
      </p:sp>
    </p:spTree>
    <p:extLst>
      <p:ext uri="{BB962C8B-B14F-4D97-AF65-F5344CB8AC3E}">
        <p14:creationId xmlns:p14="http://schemas.microsoft.com/office/powerpoint/2010/main" val="29520009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6" name="Google Shape;126;p17"/>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42</a:t>
            </a:fld>
            <a:endParaRPr/>
          </a:p>
        </p:txBody>
      </p:sp>
      <p:sp>
        <p:nvSpPr>
          <p:cNvPr id="9" name="Google Shape;125;p17">
            <a:extLst>
              <a:ext uri="{FF2B5EF4-FFF2-40B4-BE49-F238E27FC236}">
                <a16:creationId xmlns:a16="http://schemas.microsoft.com/office/drawing/2014/main" id="{B61A7B23-4D87-4654-8946-EB5A80FC17EF}"/>
              </a:ext>
            </a:extLst>
          </p:cNvPr>
          <p:cNvSpPr txBox="1">
            <a:spLocks noGrp="1"/>
          </p:cNvSpPr>
          <p:nvPr>
            <p:ph type="body" idx="1"/>
          </p:nvPr>
        </p:nvSpPr>
        <p:spPr>
          <a:xfrm>
            <a:off x="893700" y="1363624"/>
            <a:ext cx="7485284" cy="3490310"/>
          </a:xfrm>
          <a:prstGeom prst="rect">
            <a:avLst/>
          </a:prstGeom>
        </p:spPr>
        <p:txBody>
          <a:bodyPr spcFirstLastPara="1" wrap="square" lIns="91425" tIns="91425" rIns="91425" bIns="91425" anchor="t" anchorCtr="0">
            <a:noAutofit/>
          </a:bodyPr>
          <a:lstStyle/>
          <a:p>
            <a:pPr marL="285750" indent="-285750">
              <a:buFont typeface="Wingdings" panose="05000000000000000000" pitchFamily="2" charset="2"/>
              <a:buChar char="Ø"/>
            </a:pPr>
            <a:r>
              <a:rPr lang="en-US" sz="1600">
                <a:solidFill>
                  <a:schemeClr val="bg1">
                    <a:lumMod val="50000"/>
                  </a:schemeClr>
                </a:solidFill>
              </a:rPr>
              <a:t>Code with good documentation is far more valuable than code without. Good documentation makes the review go more smoothly and makes it more likely that the review will do its intended purpose. Good code documentation, helps programmers and testers understand the code quickly and save time. </a:t>
            </a:r>
          </a:p>
          <a:p>
            <a:pPr marL="285750" indent="-285750">
              <a:buFont typeface="Wingdings" panose="05000000000000000000" pitchFamily="2" charset="2"/>
              <a:buChar char="Ø"/>
            </a:pPr>
            <a:r>
              <a:rPr lang="en-US" sz="1600">
                <a:solidFill>
                  <a:schemeClr val="bg1">
                    <a:lumMod val="50000"/>
                  </a:schemeClr>
                </a:solidFill>
              </a:rPr>
              <a:t>Documentation helps software development to keeps software quality at high levels by makes it easy to transfer projects and make the code comments clean, readable, and familiar.</a:t>
            </a:r>
          </a:p>
        </p:txBody>
      </p:sp>
      <p:sp>
        <p:nvSpPr>
          <p:cNvPr id="6" name="Google Shape;93;p13">
            <a:extLst>
              <a:ext uri="{FF2B5EF4-FFF2-40B4-BE49-F238E27FC236}">
                <a16:creationId xmlns:a16="http://schemas.microsoft.com/office/drawing/2014/main" id="{662DA45D-F906-41AF-A98E-5670EA1C0C6A}"/>
              </a:ext>
            </a:extLst>
          </p:cNvPr>
          <p:cNvSpPr txBox="1">
            <a:spLocks/>
          </p:cNvSpPr>
          <p:nvPr/>
        </p:nvSpPr>
        <p:spPr>
          <a:xfrm>
            <a:off x="1126825" y="205731"/>
            <a:ext cx="7628100" cy="857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1pPr>
            <a:lvl2pPr marR="0" lvl="1"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2pPr>
            <a:lvl3pPr marR="0" lvl="2"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3pPr>
            <a:lvl4pPr marR="0" lvl="3"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4pPr>
            <a:lvl5pPr marR="0" lvl="4"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5pPr>
            <a:lvl6pPr marR="0" lvl="5"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6pPr>
            <a:lvl7pPr marR="0" lvl="6"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7pPr>
            <a:lvl8pPr marR="0" lvl="7"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8pPr>
            <a:lvl9pPr marR="0" lvl="8"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9pPr>
          </a:lstStyle>
          <a:p>
            <a:r>
              <a:rPr lang="en-US" dirty="0"/>
              <a:t>Documentation</a:t>
            </a:r>
          </a:p>
        </p:txBody>
      </p:sp>
    </p:spTree>
    <p:extLst>
      <p:ext uri="{BB962C8B-B14F-4D97-AF65-F5344CB8AC3E}">
        <p14:creationId xmlns:p14="http://schemas.microsoft.com/office/powerpoint/2010/main" val="39013436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53F0B94-8CCB-4898-9A4F-1D667127C9D6}"/>
              </a:ext>
            </a:extLst>
          </p:cNvPr>
          <p:cNvSpPr>
            <a:spLocks noGrp="1"/>
          </p:cNvSpPr>
          <p:nvPr>
            <p:ph type="body" idx="1"/>
          </p:nvPr>
        </p:nvSpPr>
        <p:spPr>
          <a:xfrm>
            <a:off x="893700" y="1373588"/>
            <a:ext cx="6462600" cy="3101116"/>
          </a:xfrm>
        </p:spPr>
        <p:txBody>
          <a:bodyPr/>
          <a:lstStyle/>
          <a:p>
            <a:pPr>
              <a:buFont typeface="Wingdings"/>
              <a:buChar char="v"/>
            </a:pPr>
            <a:r>
              <a:rPr lang="en-US" sz="1800" b="1" dirty="0">
                <a:solidFill>
                  <a:schemeClr val="bg1">
                    <a:lumMod val="50000"/>
                  </a:schemeClr>
                </a:solidFill>
              </a:rPr>
              <a:t>We have Three steps for check the documentation: </a:t>
            </a:r>
          </a:p>
          <a:p>
            <a:pPr>
              <a:buClr>
                <a:srgbClr val="97ABBC"/>
              </a:buClr>
              <a:buFont typeface="Wingdings"/>
              <a:buChar char="v"/>
            </a:pPr>
            <a:endParaRPr lang="en-US" sz="1800">
              <a:solidFill>
                <a:schemeClr val="tx2">
                  <a:lumMod val="10000"/>
                </a:schemeClr>
              </a:solidFill>
            </a:endParaRPr>
          </a:p>
          <a:p>
            <a:pPr lvl="1">
              <a:buFont typeface="Wingdings"/>
              <a:buChar char="q"/>
            </a:pPr>
            <a:r>
              <a:rPr lang="en-US" sz="1800" dirty="0"/>
              <a:t>Step 1: discover code will see all the functions in the code. </a:t>
            </a:r>
          </a:p>
          <a:p>
            <a:pPr lvl="1">
              <a:buFont typeface="Wingdings"/>
              <a:buChar char="q"/>
            </a:pPr>
            <a:r>
              <a:rPr lang="en-US" sz="1800" dirty="0"/>
              <a:t>Step 2: check the documentation check if the code meets the documentation requirements in all its respects.</a:t>
            </a:r>
          </a:p>
          <a:p>
            <a:pPr lvl="1">
              <a:buClr>
                <a:srgbClr val="677480"/>
              </a:buClr>
              <a:buFont typeface="Wingdings"/>
              <a:buChar char="q"/>
            </a:pPr>
            <a:r>
              <a:rPr lang="en-US" sz="1800" dirty="0"/>
              <a:t>Step 3: improve if the code is not documented, we will improve the code as possible to be documented. </a:t>
            </a:r>
          </a:p>
          <a:p>
            <a:pPr>
              <a:buFont typeface="Wingdings"/>
              <a:buChar char="Ø"/>
            </a:pPr>
            <a:endParaRPr lang="en-US" sz="1800"/>
          </a:p>
        </p:txBody>
      </p:sp>
      <p:sp>
        <p:nvSpPr>
          <p:cNvPr id="6" name="Google Shape;93;p13">
            <a:extLst>
              <a:ext uri="{FF2B5EF4-FFF2-40B4-BE49-F238E27FC236}">
                <a16:creationId xmlns:a16="http://schemas.microsoft.com/office/drawing/2014/main" id="{7013F469-AB29-4DD8-AAF8-90829C222D9A}"/>
              </a:ext>
            </a:extLst>
          </p:cNvPr>
          <p:cNvSpPr txBox="1">
            <a:spLocks/>
          </p:cNvSpPr>
          <p:nvPr/>
        </p:nvSpPr>
        <p:spPr>
          <a:xfrm>
            <a:off x="1126825" y="205731"/>
            <a:ext cx="7628100" cy="857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1pPr>
            <a:lvl2pPr marR="0" lvl="1"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2pPr>
            <a:lvl3pPr marR="0" lvl="2"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3pPr>
            <a:lvl4pPr marR="0" lvl="3"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4pPr>
            <a:lvl5pPr marR="0" lvl="4"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5pPr>
            <a:lvl6pPr marR="0" lvl="5"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6pPr>
            <a:lvl7pPr marR="0" lvl="6"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7pPr>
            <a:lvl8pPr marR="0" lvl="7"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8pPr>
            <a:lvl9pPr marR="0" lvl="8"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9pPr>
          </a:lstStyle>
          <a:p>
            <a:r>
              <a:rPr lang="en-US" dirty="0"/>
              <a:t>Documentation</a:t>
            </a:r>
          </a:p>
        </p:txBody>
      </p:sp>
    </p:spTree>
    <p:extLst>
      <p:ext uri="{BB962C8B-B14F-4D97-AF65-F5344CB8AC3E}">
        <p14:creationId xmlns:p14="http://schemas.microsoft.com/office/powerpoint/2010/main" val="30788884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5AFCD84-7D9B-4CDE-9647-93B353291FEE}"/>
              </a:ext>
            </a:extLst>
          </p:cNvPr>
          <p:cNvSpPr>
            <a:spLocks noGrp="1"/>
          </p:cNvSpPr>
          <p:nvPr>
            <p:ph type="body" idx="1"/>
          </p:nvPr>
        </p:nvSpPr>
        <p:spPr>
          <a:xfrm>
            <a:off x="893700" y="1373588"/>
            <a:ext cx="7823672" cy="3552300"/>
          </a:xfrm>
        </p:spPr>
        <p:txBody>
          <a:bodyPr/>
          <a:lstStyle/>
          <a:p>
            <a:pPr>
              <a:buFont typeface="Wingdings" panose="05000000000000000000" pitchFamily="2" charset="2"/>
              <a:buChar char="Ø"/>
            </a:pPr>
            <a:r>
              <a:rPr lang="en-US" sz="1600" dirty="0"/>
              <a:t>in this class used letters instead of names, and do not use the documentation to explain what the method do, this makes the class difficult to understand.</a:t>
            </a:r>
          </a:p>
        </p:txBody>
      </p:sp>
      <p:pic>
        <p:nvPicPr>
          <p:cNvPr id="7" name="Picture 7" descr="Graphical user interface, text, application, email&#10;&#10;Description automatically generated">
            <a:extLst>
              <a:ext uri="{FF2B5EF4-FFF2-40B4-BE49-F238E27FC236}">
                <a16:creationId xmlns:a16="http://schemas.microsoft.com/office/drawing/2014/main" id="{6C0CB2B1-D81B-4FC2-8B91-4710F9618D67}"/>
              </a:ext>
            </a:extLst>
          </p:cNvPr>
          <p:cNvPicPr>
            <a:picLocks noChangeAspect="1"/>
          </p:cNvPicPr>
          <p:nvPr/>
        </p:nvPicPr>
        <p:blipFill>
          <a:blip r:embed="rId2"/>
          <a:stretch>
            <a:fillRect/>
          </a:stretch>
        </p:blipFill>
        <p:spPr>
          <a:xfrm>
            <a:off x="1147512" y="2063692"/>
            <a:ext cx="6593304" cy="2459904"/>
          </a:xfrm>
          <a:prstGeom prst="rect">
            <a:avLst/>
          </a:prstGeom>
        </p:spPr>
      </p:pic>
      <p:sp>
        <p:nvSpPr>
          <p:cNvPr id="8" name="Google Shape;93;p13">
            <a:extLst>
              <a:ext uri="{FF2B5EF4-FFF2-40B4-BE49-F238E27FC236}">
                <a16:creationId xmlns:a16="http://schemas.microsoft.com/office/drawing/2014/main" id="{7375AE29-3209-4019-990B-5578AF48FD5E}"/>
              </a:ext>
            </a:extLst>
          </p:cNvPr>
          <p:cNvSpPr txBox="1">
            <a:spLocks noGrp="1"/>
          </p:cNvSpPr>
          <p:nvPr>
            <p:ph type="title"/>
          </p:nvPr>
        </p:nvSpPr>
        <p:spPr>
          <a:xfrm>
            <a:off x="1046163" y="217612"/>
            <a:ext cx="6462712" cy="85725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1pPr>
            <a:lvl2pPr marR="0" lvl="1"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2pPr>
            <a:lvl3pPr marR="0" lvl="2"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3pPr>
            <a:lvl4pPr marR="0" lvl="3"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4pPr>
            <a:lvl5pPr marR="0" lvl="4"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5pPr>
            <a:lvl6pPr marR="0" lvl="5"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6pPr>
            <a:lvl7pPr marR="0" lvl="6"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7pPr>
            <a:lvl8pPr marR="0" lvl="7"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8pPr>
            <a:lvl9pPr marR="0" lvl="8"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9pPr>
          </a:lstStyle>
          <a:p>
            <a:r>
              <a:rPr lang="en-US" dirty="0"/>
              <a:t>Documentation</a:t>
            </a:r>
          </a:p>
        </p:txBody>
      </p:sp>
    </p:spTree>
    <p:extLst>
      <p:ext uri="{BB962C8B-B14F-4D97-AF65-F5344CB8AC3E}">
        <p14:creationId xmlns:p14="http://schemas.microsoft.com/office/powerpoint/2010/main" val="25863141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CA0F7DE-7996-4434-8462-96663EE4DD26}"/>
              </a:ext>
            </a:extLst>
          </p:cNvPr>
          <p:cNvSpPr>
            <a:spLocks noGrp="1"/>
          </p:cNvSpPr>
          <p:nvPr>
            <p:ph type="body" idx="1"/>
          </p:nvPr>
        </p:nvSpPr>
        <p:spPr/>
        <p:txBody>
          <a:bodyPr/>
          <a:lstStyle/>
          <a:p>
            <a:pPr>
              <a:buFont typeface="Wingdings" panose="05000000000000000000" pitchFamily="2" charset="2"/>
              <a:buChar char="Ø"/>
            </a:pPr>
            <a:r>
              <a:rPr lang="en-US" sz="1600" dirty="0"/>
              <a:t>In this case, the class don't have </a:t>
            </a:r>
            <a:r>
              <a:rPr lang="en-US" sz="1600" dirty="0">
                <a:solidFill>
                  <a:srgbClr val="677480"/>
                </a:solidFill>
              </a:rPr>
              <a:t>documentation and</a:t>
            </a:r>
            <a:r>
              <a:rPr lang="en-US" sz="1600" dirty="0"/>
              <a:t> I will improve it to be documented.</a:t>
            </a:r>
          </a:p>
        </p:txBody>
      </p:sp>
      <p:pic>
        <p:nvPicPr>
          <p:cNvPr id="8" name="Picture 8" descr="Text&#10;&#10;Description automatically generated">
            <a:extLst>
              <a:ext uri="{FF2B5EF4-FFF2-40B4-BE49-F238E27FC236}">
                <a16:creationId xmlns:a16="http://schemas.microsoft.com/office/drawing/2014/main" id="{44FFFD68-1CFE-4BEF-B42B-1929E32F1800}"/>
              </a:ext>
            </a:extLst>
          </p:cNvPr>
          <p:cNvPicPr>
            <a:picLocks noChangeAspect="1"/>
          </p:cNvPicPr>
          <p:nvPr/>
        </p:nvPicPr>
        <p:blipFill>
          <a:blip r:embed="rId2"/>
          <a:stretch>
            <a:fillRect/>
          </a:stretch>
        </p:blipFill>
        <p:spPr>
          <a:xfrm>
            <a:off x="951999" y="2061787"/>
            <a:ext cx="7187364" cy="2162928"/>
          </a:xfrm>
          <a:prstGeom prst="rect">
            <a:avLst/>
          </a:prstGeom>
        </p:spPr>
      </p:pic>
      <p:sp>
        <p:nvSpPr>
          <p:cNvPr id="9" name="TextBox 8">
            <a:extLst>
              <a:ext uri="{FF2B5EF4-FFF2-40B4-BE49-F238E27FC236}">
                <a16:creationId xmlns:a16="http://schemas.microsoft.com/office/drawing/2014/main" id="{9F4C755F-9BE8-4F34-900E-66E93176DCF3}"/>
              </a:ext>
            </a:extLst>
          </p:cNvPr>
          <p:cNvSpPr txBox="1"/>
          <p:nvPr/>
        </p:nvSpPr>
        <p:spPr>
          <a:xfrm>
            <a:off x="884321" y="4283242"/>
            <a:ext cx="737535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Wingdings"/>
              <a:buChar char="Ø"/>
            </a:pPr>
            <a:r>
              <a:rPr lang="en-US">
                <a:solidFill>
                  <a:schemeClr val="bg1">
                    <a:lumMod val="50000"/>
                  </a:schemeClr>
                </a:solidFill>
              </a:rPr>
              <a:t>After reading the documentation, it becomes clear to us that the code works and understands it faster, and here lies the value of the documentation. </a:t>
            </a:r>
          </a:p>
        </p:txBody>
      </p:sp>
      <p:sp>
        <p:nvSpPr>
          <p:cNvPr id="10" name="Google Shape;93;p13">
            <a:extLst>
              <a:ext uri="{FF2B5EF4-FFF2-40B4-BE49-F238E27FC236}">
                <a16:creationId xmlns:a16="http://schemas.microsoft.com/office/drawing/2014/main" id="{36198BB2-4447-4B47-B8D4-E21E5942C699}"/>
              </a:ext>
            </a:extLst>
          </p:cNvPr>
          <p:cNvSpPr txBox="1">
            <a:spLocks/>
          </p:cNvSpPr>
          <p:nvPr/>
        </p:nvSpPr>
        <p:spPr>
          <a:xfrm>
            <a:off x="1126825" y="205731"/>
            <a:ext cx="7628100" cy="857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1pPr>
            <a:lvl2pPr marR="0" lvl="1"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2pPr>
            <a:lvl3pPr marR="0" lvl="2"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3pPr>
            <a:lvl4pPr marR="0" lvl="3"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4pPr>
            <a:lvl5pPr marR="0" lvl="4"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5pPr>
            <a:lvl6pPr marR="0" lvl="5"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6pPr>
            <a:lvl7pPr marR="0" lvl="6"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7pPr>
            <a:lvl8pPr marR="0" lvl="7"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8pPr>
            <a:lvl9pPr marR="0" lvl="8"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9pPr>
          </a:lstStyle>
          <a:p>
            <a:r>
              <a:rPr lang="en-US" dirty="0"/>
              <a:t>Documentation</a:t>
            </a:r>
          </a:p>
        </p:txBody>
      </p:sp>
    </p:spTree>
    <p:extLst>
      <p:ext uri="{BB962C8B-B14F-4D97-AF65-F5344CB8AC3E}">
        <p14:creationId xmlns:p14="http://schemas.microsoft.com/office/powerpoint/2010/main" val="3274216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2B8ECE3-6E01-4B10-A916-BED35AF95A75}"/>
              </a:ext>
            </a:extLst>
          </p:cNvPr>
          <p:cNvSpPr>
            <a:spLocks noGrp="1"/>
          </p:cNvSpPr>
          <p:nvPr>
            <p:ph type="body" idx="1"/>
          </p:nvPr>
        </p:nvSpPr>
        <p:spPr>
          <a:xfrm>
            <a:off x="893700" y="1373588"/>
            <a:ext cx="7974067" cy="2386741"/>
          </a:xfrm>
        </p:spPr>
        <p:txBody>
          <a:bodyPr/>
          <a:lstStyle/>
          <a:p>
            <a:pPr>
              <a:buFont typeface="Wingdings" panose="05000000000000000000" pitchFamily="2" charset="2"/>
              <a:buChar char="Ø"/>
            </a:pPr>
            <a:r>
              <a:rPr lang="en-US" sz="1600" dirty="0"/>
              <a:t>we use class diagram to explain data models for information systems, no matter how simple or complex the code. Better understand the general relationship between classes</a:t>
            </a:r>
            <a:r>
              <a:rPr lang="en-US" sz="1600" b="1" dirty="0"/>
              <a:t>.</a:t>
            </a:r>
            <a:endParaRPr lang="en-US" sz="1600" dirty="0"/>
          </a:p>
        </p:txBody>
      </p:sp>
      <p:pic>
        <p:nvPicPr>
          <p:cNvPr id="9" name="Picture 9" descr="Graphical user interface, application&#10;&#10;Description automatically generated">
            <a:extLst>
              <a:ext uri="{FF2B5EF4-FFF2-40B4-BE49-F238E27FC236}">
                <a16:creationId xmlns:a16="http://schemas.microsoft.com/office/drawing/2014/main" id="{0EBD5B88-5F9A-48D4-8B73-3BCC19DEC949}"/>
              </a:ext>
            </a:extLst>
          </p:cNvPr>
          <p:cNvPicPr>
            <a:picLocks noChangeAspect="1"/>
          </p:cNvPicPr>
          <p:nvPr/>
        </p:nvPicPr>
        <p:blipFill>
          <a:blip r:embed="rId2"/>
          <a:stretch>
            <a:fillRect/>
          </a:stretch>
        </p:blipFill>
        <p:spPr>
          <a:xfrm>
            <a:off x="936960" y="2186288"/>
            <a:ext cx="7082087" cy="1537936"/>
          </a:xfrm>
          <a:prstGeom prst="rect">
            <a:avLst/>
          </a:prstGeom>
        </p:spPr>
      </p:pic>
      <p:sp>
        <p:nvSpPr>
          <p:cNvPr id="10" name="TextBox 9">
            <a:extLst>
              <a:ext uri="{FF2B5EF4-FFF2-40B4-BE49-F238E27FC236}">
                <a16:creationId xmlns:a16="http://schemas.microsoft.com/office/drawing/2014/main" id="{F733F540-FFBF-4354-BF9B-44F4B4F000AA}"/>
              </a:ext>
            </a:extLst>
          </p:cNvPr>
          <p:cNvSpPr txBox="1"/>
          <p:nvPr/>
        </p:nvSpPr>
        <p:spPr>
          <a:xfrm>
            <a:off x="1087354" y="3756861"/>
            <a:ext cx="7382876"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US">
                <a:solidFill>
                  <a:schemeClr val="bg1">
                    <a:lumMod val="50000"/>
                  </a:schemeClr>
                </a:solidFill>
              </a:rPr>
              <a:t>After seeing the code and implementation class diagrams on code, I see a lot of class extend(inheritance) from libraries, and the libraries have advantages and disadvantages. It is mistake to depend on libraries because they may be hacked by attackers and may cause stored information to be lost and leaked, and it is expensive and complex.</a:t>
            </a:r>
          </a:p>
        </p:txBody>
      </p:sp>
      <p:sp>
        <p:nvSpPr>
          <p:cNvPr id="6" name="Google Shape;93;p13">
            <a:extLst>
              <a:ext uri="{FF2B5EF4-FFF2-40B4-BE49-F238E27FC236}">
                <a16:creationId xmlns:a16="http://schemas.microsoft.com/office/drawing/2014/main" id="{B1E779F9-7F88-42FD-85C0-4FB9027CB041}"/>
              </a:ext>
            </a:extLst>
          </p:cNvPr>
          <p:cNvSpPr txBox="1">
            <a:spLocks/>
          </p:cNvSpPr>
          <p:nvPr/>
        </p:nvSpPr>
        <p:spPr>
          <a:xfrm>
            <a:off x="1087354" y="217088"/>
            <a:ext cx="7628100" cy="857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1pPr>
            <a:lvl2pPr marR="0" lvl="1"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2pPr>
            <a:lvl3pPr marR="0" lvl="2"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3pPr>
            <a:lvl4pPr marR="0" lvl="3"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4pPr>
            <a:lvl5pPr marR="0" lvl="4"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5pPr>
            <a:lvl6pPr marR="0" lvl="5"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6pPr>
            <a:lvl7pPr marR="0" lvl="6"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7pPr>
            <a:lvl8pPr marR="0" lvl="7"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8pPr>
            <a:lvl9pPr marR="0" lvl="8"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9pPr>
          </a:lstStyle>
          <a:p>
            <a:r>
              <a:rPr lang="en-US" dirty="0"/>
              <a:t>UML diagram</a:t>
            </a:r>
          </a:p>
        </p:txBody>
      </p:sp>
    </p:spTree>
    <p:extLst>
      <p:ext uri="{BB962C8B-B14F-4D97-AF65-F5344CB8AC3E}">
        <p14:creationId xmlns:p14="http://schemas.microsoft.com/office/powerpoint/2010/main" val="40966665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56E4646-79FE-43E3-815D-3DD1367C6C8A}"/>
              </a:ext>
            </a:extLst>
          </p:cNvPr>
          <p:cNvSpPr>
            <a:spLocks noGrp="1"/>
          </p:cNvSpPr>
          <p:nvPr>
            <p:ph type="body" idx="1"/>
          </p:nvPr>
        </p:nvSpPr>
        <p:spPr>
          <a:xfrm>
            <a:off x="893700" y="1074488"/>
            <a:ext cx="6462600" cy="3851400"/>
          </a:xfrm>
        </p:spPr>
        <p:txBody>
          <a:bodyPr/>
          <a:lstStyle/>
          <a:p>
            <a:pPr>
              <a:buFont typeface="Wingdings" panose="05000000000000000000" pitchFamily="2" charset="2"/>
              <a:buChar char="Ø"/>
            </a:pPr>
            <a:r>
              <a:rPr lang="en-US" sz="1800" b="1" dirty="0"/>
              <a:t>Another example for Class Diagram:</a:t>
            </a:r>
            <a:endParaRPr lang="en-US" sz="1800" dirty="0"/>
          </a:p>
          <a:p>
            <a:pPr marL="114300" indent="0">
              <a:buNone/>
            </a:pPr>
            <a:r>
              <a:rPr lang="en-US" sz="1600" dirty="0"/>
              <a:t>Here the class have inheritance from each other inside the class:</a:t>
            </a:r>
            <a:endParaRPr lang="en-US" sz="1800" dirty="0"/>
          </a:p>
          <a:p>
            <a:endParaRPr lang="en-US" dirty="0"/>
          </a:p>
        </p:txBody>
      </p:sp>
      <p:pic>
        <p:nvPicPr>
          <p:cNvPr id="6" name="Picture 6" descr="Graphical user interface, table&#10;&#10;Description automatically generated">
            <a:extLst>
              <a:ext uri="{FF2B5EF4-FFF2-40B4-BE49-F238E27FC236}">
                <a16:creationId xmlns:a16="http://schemas.microsoft.com/office/drawing/2014/main" id="{FE35D990-4380-43F0-B726-B42556E599B4}"/>
              </a:ext>
            </a:extLst>
          </p:cNvPr>
          <p:cNvPicPr>
            <a:picLocks noChangeAspect="1"/>
          </p:cNvPicPr>
          <p:nvPr/>
        </p:nvPicPr>
        <p:blipFill>
          <a:blip r:embed="rId2"/>
          <a:stretch>
            <a:fillRect/>
          </a:stretch>
        </p:blipFill>
        <p:spPr>
          <a:xfrm>
            <a:off x="794085" y="2068513"/>
            <a:ext cx="6969291" cy="2164512"/>
          </a:xfrm>
          <a:prstGeom prst="rect">
            <a:avLst/>
          </a:prstGeom>
        </p:spPr>
      </p:pic>
      <p:sp>
        <p:nvSpPr>
          <p:cNvPr id="4" name="TextBox 3">
            <a:extLst>
              <a:ext uri="{FF2B5EF4-FFF2-40B4-BE49-F238E27FC236}">
                <a16:creationId xmlns:a16="http://schemas.microsoft.com/office/drawing/2014/main" id="{B0C892C6-AF63-460E-AFF6-14AF46450800}"/>
              </a:ext>
            </a:extLst>
          </p:cNvPr>
          <p:cNvSpPr txBox="1"/>
          <p:nvPr/>
        </p:nvSpPr>
        <p:spPr>
          <a:xfrm>
            <a:off x="1102393" y="4230604"/>
            <a:ext cx="7006890"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Wingdings"/>
              <a:buChar char="q"/>
            </a:pPr>
            <a:r>
              <a:rPr lang="en-US" dirty="0">
                <a:solidFill>
                  <a:schemeClr val="bg1">
                    <a:lumMod val="50000"/>
                  </a:schemeClr>
                </a:solidFill>
                <a:latin typeface="Calibri"/>
              </a:rPr>
              <a:t>The problem here is that if the superclass has a problem or an error, this causes a problem to all its subclass and may stop working completely due to a problem in the superclass. And this problem called Single Point Of Failure.</a:t>
            </a:r>
            <a:r>
              <a:rPr lang="en-US" dirty="0">
                <a:solidFill>
                  <a:schemeClr val="bg1">
                    <a:lumMod val="50000"/>
                  </a:schemeClr>
                </a:solidFill>
                <a:latin typeface="Calibri"/>
                <a:cs typeface="Calibri"/>
              </a:rPr>
              <a:t> </a:t>
            </a:r>
            <a:endParaRPr lang="en-US">
              <a:solidFill>
                <a:schemeClr val="bg1">
                  <a:lumMod val="50000"/>
                </a:schemeClr>
              </a:solidFill>
            </a:endParaRPr>
          </a:p>
        </p:txBody>
      </p:sp>
      <p:sp>
        <p:nvSpPr>
          <p:cNvPr id="8" name="Google Shape;93;p13">
            <a:extLst>
              <a:ext uri="{FF2B5EF4-FFF2-40B4-BE49-F238E27FC236}">
                <a16:creationId xmlns:a16="http://schemas.microsoft.com/office/drawing/2014/main" id="{5AEE7C93-0B13-4939-8467-4AD11BA9714A}"/>
              </a:ext>
            </a:extLst>
          </p:cNvPr>
          <p:cNvSpPr txBox="1">
            <a:spLocks/>
          </p:cNvSpPr>
          <p:nvPr/>
        </p:nvSpPr>
        <p:spPr>
          <a:xfrm>
            <a:off x="1087354" y="217088"/>
            <a:ext cx="7628100" cy="857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1pPr>
            <a:lvl2pPr marR="0" lvl="1"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2pPr>
            <a:lvl3pPr marR="0" lvl="2"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3pPr>
            <a:lvl4pPr marR="0" lvl="3"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4pPr>
            <a:lvl5pPr marR="0" lvl="4"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5pPr>
            <a:lvl6pPr marR="0" lvl="5"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6pPr>
            <a:lvl7pPr marR="0" lvl="6"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7pPr>
            <a:lvl8pPr marR="0" lvl="7"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8pPr>
            <a:lvl9pPr marR="0" lvl="8"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9pPr>
          </a:lstStyle>
          <a:p>
            <a:r>
              <a:rPr lang="en-US" dirty="0"/>
              <a:t>UML diagram</a:t>
            </a:r>
          </a:p>
        </p:txBody>
      </p:sp>
    </p:spTree>
    <p:extLst>
      <p:ext uri="{BB962C8B-B14F-4D97-AF65-F5344CB8AC3E}">
        <p14:creationId xmlns:p14="http://schemas.microsoft.com/office/powerpoint/2010/main" val="23416933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5" name="Google Shape;125;p17"/>
          <p:cNvSpPr txBox="1">
            <a:spLocks noGrp="1"/>
          </p:cNvSpPr>
          <p:nvPr>
            <p:ph type="body" idx="1"/>
          </p:nvPr>
        </p:nvSpPr>
        <p:spPr>
          <a:xfrm>
            <a:off x="893700" y="1373587"/>
            <a:ext cx="6462600" cy="2807887"/>
          </a:xfrm>
          <a:prstGeom prst="rect">
            <a:avLst/>
          </a:prstGeom>
        </p:spPr>
        <p:txBody>
          <a:bodyPr spcFirstLastPara="1" wrap="square" lIns="91425" tIns="91425" rIns="91425" bIns="91425" anchor="t" anchorCtr="0">
            <a:noAutofit/>
          </a:bodyPr>
          <a:lstStyle/>
          <a:p>
            <a:pPr marL="285750" indent="-285750">
              <a:buFont typeface="Wingdings" panose="05000000000000000000" pitchFamily="2" charset="2"/>
              <a:buChar char="Ø"/>
            </a:pPr>
            <a:r>
              <a:rPr lang="en-US" sz="1600" dirty="0"/>
              <a:t>Source code readability is a property that describes how easily a given code can be read and understood.</a:t>
            </a:r>
          </a:p>
          <a:p>
            <a:pPr marL="285750" indent="-285750">
              <a:buFont typeface="Wingdings" panose="05000000000000000000" pitchFamily="2" charset="2"/>
              <a:buChar char="Ø"/>
            </a:pPr>
            <a:endParaRPr lang="en-US" sz="1600" dirty="0"/>
          </a:p>
          <a:p>
            <a:pPr marL="285750" indent="-285750">
              <a:buFont typeface="Wingdings" panose="05000000000000000000" pitchFamily="2" charset="2"/>
              <a:buChar char="Ø"/>
            </a:pPr>
            <a:r>
              <a:rPr lang="en-US" sz="1600" dirty="0"/>
              <a:t>Readability can affect software quality, especially maintainability.</a:t>
            </a:r>
          </a:p>
          <a:p>
            <a:pPr marL="285750" indent="-285750">
              <a:buFont typeface="Wingdings" panose="05000000000000000000" pitchFamily="2" charset="2"/>
              <a:buChar char="Ø"/>
            </a:pPr>
            <a:endParaRPr lang="en-US" sz="1600" dirty="0"/>
          </a:p>
          <a:p>
            <a:pPr marL="285750" indent="-285750">
              <a:buFont typeface="Wingdings" panose="05000000000000000000" pitchFamily="2" charset="2"/>
              <a:buChar char="Ø"/>
            </a:pPr>
            <a:r>
              <a:rPr lang="en-US" sz="1600" dirty="0"/>
              <a:t>Programmers must have a good sense of writing readable code.</a:t>
            </a:r>
          </a:p>
          <a:p>
            <a:pPr marL="285750" indent="-285750">
              <a:buFont typeface="Wingdings" panose="05000000000000000000" pitchFamily="2" charset="2"/>
              <a:buChar char="Ø"/>
            </a:pPr>
            <a:endParaRPr lang="en-US" sz="1600" dirty="0"/>
          </a:p>
          <a:p>
            <a:pPr marL="285750" indent="-285750">
              <a:buFont typeface="Wingdings" panose="05000000000000000000" pitchFamily="2" charset="2"/>
              <a:buChar char="Ø"/>
            </a:pPr>
            <a:r>
              <a:rPr lang="en-US" sz="1600" dirty="0"/>
              <a:t>Following established design patterns for the language and library, For example, avoid repeating code ( DRY Don't Repeat Yourself). </a:t>
            </a:r>
          </a:p>
        </p:txBody>
      </p:sp>
      <p:sp>
        <p:nvSpPr>
          <p:cNvPr id="126" name="Google Shape;126;p17"/>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48</a:t>
            </a:fld>
            <a:endParaRPr/>
          </a:p>
        </p:txBody>
      </p:sp>
      <p:sp>
        <p:nvSpPr>
          <p:cNvPr id="5" name="Google Shape;93;p13">
            <a:extLst>
              <a:ext uri="{FF2B5EF4-FFF2-40B4-BE49-F238E27FC236}">
                <a16:creationId xmlns:a16="http://schemas.microsoft.com/office/drawing/2014/main" id="{3DDF5EC3-E95A-48A2-8B0C-53513C417238}"/>
              </a:ext>
            </a:extLst>
          </p:cNvPr>
          <p:cNvSpPr txBox="1">
            <a:spLocks/>
          </p:cNvSpPr>
          <p:nvPr/>
        </p:nvSpPr>
        <p:spPr>
          <a:xfrm>
            <a:off x="1126825" y="255188"/>
            <a:ext cx="7628100" cy="857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1pPr>
            <a:lvl2pPr marR="0" lvl="1"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2pPr>
            <a:lvl3pPr marR="0" lvl="2"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3pPr>
            <a:lvl4pPr marR="0" lvl="3"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4pPr>
            <a:lvl5pPr marR="0" lvl="4"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5pPr>
            <a:lvl6pPr marR="0" lvl="5"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6pPr>
            <a:lvl7pPr marR="0" lvl="6"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7pPr>
            <a:lvl8pPr marR="0" lvl="7"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8pPr>
            <a:lvl9pPr marR="0" lvl="8"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9pPr>
          </a:lstStyle>
          <a:p>
            <a:r>
              <a:rPr lang="en-US" dirty="0"/>
              <a:t>READABILITY</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41"/>
          <p:cNvSpPr txBox="1">
            <a:spLocks noGrp="1"/>
          </p:cNvSpPr>
          <p:nvPr>
            <p:ph type="title"/>
          </p:nvPr>
        </p:nvSpPr>
        <p:spPr>
          <a:xfrm>
            <a:off x="692596" y="678638"/>
            <a:ext cx="6991969"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000" b="1" dirty="0">
                <a:solidFill>
                  <a:schemeClr val="bg1">
                    <a:lumMod val="50000"/>
                  </a:schemeClr>
                </a:solidFill>
                <a:latin typeface="Raleway" pitchFamily="2" charset="0"/>
                <a:ea typeface="Calibri" panose="020F0502020204030204" pitchFamily="34" charset="0"/>
                <a:cs typeface="Arial" panose="020B0604020202020204" pitchFamily="34" charset="0"/>
              </a:rPr>
              <a:t>S</a:t>
            </a:r>
            <a:r>
              <a:rPr lang="en-US" sz="2000" b="1" dirty="0">
                <a:solidFill>
                  <a:schemeClr val="bg1">
                    <a:lumMod val="50000"/>
                  </a:schemeClr>
                </a:solidFill>
                <a:effectLst/>
                <a:latin typeface="Raleway" pitchFamily="2" charset="0"/>
                <a:ea typeface="Calibri" panose="020F0502020204030204" pitchFamily="34" charset="0"/>
                <a:cs typeface="Arial" panose="020B0604020202020204" pitchFamily="34" charset="0"/>
              </a:rPr>
              <a:t>ome practices for writing readable code:</a:t>
            </a:r>
            <a:endParaRPr lang="en-US" sz="3600" b="1" dirty="0">
              <a:solidFill>
                <a:schemeClr val="bg1">
                  <a:lumMod val="50000"/>
                </a:schemeClr>
              </a:solidFill>
              <a:latin typeface="Raleway" pitchFamily="2" charset="0"/>
            </a:endParaRPr>
          </a:p>
        </p:txBody>
      </p:sp>
      <p:sp>
        <p:nvSpPr>
          <p:cNvPr id="462" name="Google Shape;462;p41"/>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49</a:t>
            </a:fld>
            <a:endParaRPr/>
          </a:p>
        </p:txBody>
      </p:sp>
      <p:sp>
        <p:nvSpPr>
          <p:cNvPr id="463" name="Google Shape;463;p41"/>
          <p:cNvSpPr/>
          <p:nvPr/>
        </p:nvSpPr>
        <p:spPr>
          <a:xfrm>
            <a:off x="571499" y="1536896"/>
            <a:ext cx="3921576" cy="1411104"/>
          </a:xfrm>
          <a:prstGeom prst="rect">
            <a:avLst/>
          </a:prstGeom>
          <a:solidFill>
            <a:schemeClr val="lt1"/>
          </a:solidFill>
          <a:ln>
            <a:noFill/>
          </a:ln>
        </p:spPr>
        <p:txBody>
          <a:bodyPr spcFirstLastPara="1" wrap="square" lIns="91425" tIns="91425" rIns="1371600" bIns="91425" anchor="t" anchorCtr="0">
            <a:noAutofit/>
          </a:bodyPr>
          <a:lstStyle/>
          <a:p>
            <a:pPr marL="0" lvl="0" indent="0" algn="l" rtl="0">
              <a:spcBef>
                <a:spcPts val="0"/>
              </a:spcBef>
              <a:spcAft>
                <a:spcPts val="0"/>
              </a:spcAft>
              <a:buNone/>
            </a:pPr>
            <a:r>
              <a:rPr lang="en-US" sz="2000" dirty="0">
                <a:solidFill>
                  <a:schemeClr val="bg1">
                    <a:lumMod val="50000"/>
                  </a:schemeClr>
                </a:solidFill>
                <a:effectLst/>
                <a:latin typeface="Lato" panose="020F0502020204030203" pitchFamily="34" charset="0"/>
                <a:ea typeface="Lato" panose="020F0502020204030203" pitchFamily="34" charset="0"/>
                <a:cs typeface="Lato" panose="020F0502020204030203" pitchFamily="34" charset="0"/>
              </a:rPr>
              <a:t>Commenting &amp; Documentation</a:t>
            </a:r>
            <a:endParaRPr sz="1600"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sym typeface="Lato"/>
            </a:endParaRPr>
          </a:p>
        </p:txBody>
      </p:sp>
      <p:sp>
        <p:nvSpPr>
          <p:cNvPr id="464" name="Google Shape;464;p41"/>
          <p:cNvSpPr/>
          <p:nvPr/>
        </p:nvSpPr>
        <p:spPr>
          <a:xfrm>
            <a:off x="4667075" y="1562770"/>
            <a:ext cx="4098283" cy="1385229"/>
          </a:xfrm>
          <a:prstGeom prst="rect">
            <a:avLst/>
          </a:prstGeom>
          <a:solidFill>
            <a:schemeClr val="lt1"/>
          </a:solidFill>
          <a:ln>
            <a:noFill/>
          </a:ln>
        </p:spPr>
        <p:txBody>
          <a:bodyPr spcFirstLastPara="1" wrap="square" lIns="1371600" tIns="91425" rIns="91425" bIns="91425" anchor="t" anchorCtr="0">
            <a:noAutofit/>
          </a:bodyPr>
          <a:lstStyle/>
          <a:p>
            <a:pPr marL="0" lvl="0" indent="0" algn="r" rtl="0">
              <a:spcBef>
                <a:spcPts val="0"/>
              </a:spcBef>
              <a:spcAft>
                <a:spcPts val="0"/>
              </a:spcAft>
              <a:buNone/>
            </a:pPr>
            <a:r>
              <a:rPr lang="en-US" sz="2000" i="0" dirty="0">
                <a:solidFill>
                  <a:schemeClr val="bg1">
                    <a:lumMod val="50000"/>
                  </a:schemeClr>
                </a:solidFill>
                <a:effectLst/>
                <a:latin typeface="Lato" panose="020F0502020204030203" pitchFamily="34" charset="0"/>
                <a:ea typeface="Lato" panose="020F0502020204030203" pitchFamily="34" charset="0"/>
                <a:cs typeface="Lato" panose="020F0502020204030203" pitchFamily="34" charset="0"/>
              </a:rPr>
              <a:t>Single Responsibility Principle</a:t>
            </a:r>
            <a:endParaRPr sz="2000"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sym typeface="Lato"/>
            </a:endParaRPr>
          </a:p>
        </p:txBody>
      </p:sp>
      <p:sp>
        <p:nvSpPr>
          <p:cNvPr id="465" name="Google Shape;465;p41"/>
          <p:cNvSpPr/>
          <p:nvPr/>
        </p:nvSpPr>
        <p:spPr>
          <a:xfrm>
            <a:off x="571499" y="3121900"/>
            <a:ext cx="3921575" cy="1300081"/>
          </a:xfrm>
          <a:prstGeom prst="rect">
            <a:avLst/>
          </a:prstGeom>
          <a:solidFill>
            <a:schemeClr val="lt1"/>
          </a:solidFill>
          <a:ln>
            <a:noFill/>
          </a:ln>
        </p:spPr>
        <p:txBody>
          <a:bodyPr spcFirstLastPara="1" wrap="square" lIns="91425" tIns="91425" rIns="1371600" bIns="91425" anchor="b" anchorCtr="0">
            <a:noAutofit/>
          </a:bodyPr>
          <a:lstStyle/>
          <a:p>
            <a:pPr marL="0" lvl="0" indent="0" algn="l" rtl="0">
              <a:spcBef>
                <a:spcPts val="0"/>
              </a:spcBef>
              <a:spcAft>
                <a:spcPts val="0"/>
              </a:spcAft>
              <a:buNone/>
            </a:pPr>
            <a:endParaRPr b="1" dirty="0">
              <a:solidFill>
                <a:schemeClr val="dk1"/>
              </a:solidFill>
              <a:latin typeface="Lato"/>
              <a:ea typeface="Lato"/>
              <a:cs typeface="Lato"/>
              <a:sym typeface="Lato"/>
            </a:endParaRPr>
          </a:p>
          <a:p>
            <a:pPr marL="0" lvl="0" indent="0" algn="l" rtl="0">
              <a:spcBef>
                <a:spcPts val="600"/>
              </a:spcBef>
              <a:spcAft>
                <a:spcPts val="600"/>
              </a:spcAft>
              <a:buNone/>
            </a:pPr>
            <a:r>
              <a:rPr lang="en-US" sz="2000" dirty="0">
                <a:solidFill>
                  <a:schemeClr val="bg1">
                    <a:lumMod val="50000"/>
                  </a:schemeClr>
                </a:solidFill>
                <a:effectLst/>
                <a:latin typeface="Lato" panose="020F0502020204030203" pitchFamily="34" charset="0"/>
                <a:ea typeface="Lato" panose="020F0502020204030203" pitchFamily="34" charset="0"/>
                <a:cs typeface="Lato" panose="020F0502020204030203" pitchFamily="34" charset="0"/>
              </a:rPr>
              <a:t>Consistent Indentation</a:t>
            </a:r>
            <a:endParaRPr lang="en-US" sz="1600"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sym typeface="Lato"/>
            </a:endParaRPr>
          </a:p>
        </p:txBody>
      </p:sp>
      <p:sp>
        <p:nvSpPr>
          <p:cNvPr id="466" name="Google Shape;466;p41"/>
          <p:cNvSpPr/>
          <p:nvPr/>
        </p:nvSpPr>
        <p:spPr>
          <a:xfrm>
            <a:off x="4667075" y="3121900"/>
            <a:ext cx="4098283" cy="1300081"/>
          </a:xfrm>
          <a:prstGeom prst="rect">
            <a:avLst/>
          </a:prstGeom>
          <a:solidFill>
            <a:schemeClr val="lt1"/>
          </a:solidFill>
          <a:ln>
            <a:noFill/>
          </a:ln>
        </p:spPr>
        <p:txBody>
          <a:bodyPr spcFirstLastPara="1" wrap="square" lIns="1371600" tIns="91425" rIns="91425" bIns="91425" anchor="b" anchorCtr="0">
            <a:noAutofit/>
          </a:bodyPr>
          <a:lstStyle/>
          <a:p>
            <a:pPr marL="0" lvl="0" indent="0" algn="r" rtl="0">
              <a:spcBef>
                <a:spcPts val="600"/>
              </a:spcBef>
              <a:spcAft>
                <a:spcPts val="600"/>
              </a:spcAft>
              <a:buNone/>
            </a:pPr>
            <a:r>
              <a:rPr lang="en-US" sz="2000" dirty="0">
                <a:solidFill>
                  <a:schemeClr val="bg1">
                    <a:lumMod val="50000"/>
                  </a:schemeClr>
                </a:solidFill>
                <a:effectLst/>
                <a:latin typeface="Lato" panose="020F0502020204030203" pitchFamily="34" charset="0"/>
                <a:ea typeface="Lato" panose="020F0502020204030203" pitchFamily="34" charset="0"/>
                <a:cs typeface="Lato" panose="020F0502020204030203" pitchFamily="34" charset="0"/>
              </a:rPr>
              <a:t>Meaningful identifiers</a:t>
            </a:r>
            <a:endParaRPr sz="1600"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sym typeface="Lato"/>
            </a:endParaRPr>
          </a:p>
        </p:txBody>
      </p:sp>
      <p:sp>
        <p:nvSpPr>
          <p:cNvPr id="467" name="Google Shape;467;p41"/>
          <p:cNvSpPr/>
          <p:nvPr/>
        </p:nvSpPr>
        <p:spPr>
          <a:xfrm>
            <a:off x="3285625" y="1738389"/>
            <a:ext cx="2417100" cy="2417100"/>
          </a:xfrm>
          <a:prstGeom prst="pie">
            <a:avLst>
              <a:gd name="adj1" fmla="val 10788866"/>
              <a:gd name="adj2" fmla="val 162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1"/>
          <p:cNvSpPr/>
          <p:nvPr/>
        </p:nvSpPr>
        <p:spPr>
          <a:xfrm rot="5400000">
            <a:off x="3459879" y="1738389"/>
            <a:ext cx="2417100" cy="2417100"/>
          </a:xfrm>
          <a:prstGeom prst="pie">
            <a:avLst>
              <a:gd name="adj1" fmla="val 10788866"/>
              <a:gd name="adj2" fmla="val 162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1"/>
          <p:cNvSpPr/>
          <p:nvPr/>
        </p:nvSpPr>
        <p:spPr>
          <a:xfrm rot="10800000">
            <a:off x="3459879" y="1914006"/>
            <a:ext cx="2417100" cy="2417100"/>
          </a:xfrm>
          <a:prstGeom prst="pie">
            <a:avLst>
              <a:gd name="adj1" fmla="val 10788866"/>
              <a:gd name="adj2" fmla="val 162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1"/>
          <p:cNvSpPr/>
          <p:nvPr/>
        </p:nvSpPr>
        <p:spPr>
          <a:xfrm rot="-5400000">
            <a:off x="3285625" y="1912289"/>
            <a:ext cx="2417100" cy="2417100"/>
          </a:xfrm>
          <a:prstGeom prst="pie">
            <a:avLst>
              <a:gd name="adj1" fmla="val 10788866"/>
              <a:gd name="adj2" fmla="val 162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1"/>
          <p:cNvSpPr/>
          <p:nvPr/>
        </p:nvSpPr>
        <p:spPr>
          <a:xfrm>
            <a:off x="3842100" y="2242577"/>
            <a:ext cx="346481" cy="446525"/>
          </a:xfrm>
          <a:prstGeom prst="rect">
            <a:avLst/>
          </a:prstGeom>
        </p:spPr>
        <p:txBody>
          <a:bodyPr>
            <a:prstTxWarp prst="textPlain">
              <a:avLst/>
            </a:prstTxWarp>
          </a:bodyPr>
          <a:lstStyle/>
          <a:p>
            <a:pPr lvl="0" algn="ctr"/>
            <a:endParaRPr b="1" i="0" dirty="0">
              <a:ln>
                <a:noFill/>
              </a:ln>
              <a:solidFill>
                <a:schemeClr val="lt1"/>
              </a:solidFill>
              <a:latin typeface="Raleway"/>
            </a:endParaRPr>
          </a:p>
        </p:txBody>
      </p:sp>
      <p:sp>
        <p:nvSpPr>
          <p:cNvPr id="472" name="Google Shape;472;p41"/>
          <p:cNvSpPr/>
          <p:nvPr/>
        </p:nvSpPr>
        <p:spPr>
          <a:xfrm>
            <a:off x="4857720" y="2250297"/>
            <a:ext cx="650964" cy="438496"/>
          </a:xfrm>
          <a:prstGeom prst="rect">
            <a:avLst/>
          </a:prstGeom>
        </p:spPr>
        <p:txBody>
          <a:bodyPr>
            <a:prstTxWarp prst="textPlain">
              <a:avLst/>
            </a:prstTxWarp>
          </a:bodyPr>
          <a:lstStyle/>
          <a:p>
            <a:pPr lvl="0" algn="ctr"/>
            <a:endParaRPr b="1" i="0" dirty="0">
              <a:ln>
                <a:noFill/>
              </a:ln>
              <a:solidFill>
                <a:schemeClr val="lt1"/>
              </a:solidFill>
              <a:latin typeface="Raleway"/>
            </a:endParaRPr>
          </a:p>
        </p:txBody>
      </p:sp>
      <p:sp>
        <p:nvSpPr>
          <p:cNvPr id="474" name="Google Shape;474;p41"/>
          <p:cNvSpPr/>
          <p:nvPr/>
        </p:nvSpPr>
        <p:spPr>
          <a:xfrm>
            <a:off x="4971979" y="3356672"/>
            <a:ext cx="365009" cy="438496"/>
          </a:xfrm>
          <a:prstGeom prst="rect">
            <a:avLst/>
          </a:prstGeom>
        </p:spPr>
        <p:txBody>
          <a:bodyPr>
            <a:prstTxWarp prst="textPlain">
              <a:avLst/>
            </a:prstTxWarp>
          </a:bodyPr>
          <a:lstStyle/>
          <a:p>
            <a:pPr lvl="0" algn="ctr"/>
            <a:endParaRPr b="1" i="0" dirty="0">
              <a:ln>
                <a:noFill/>
              </a:ln>
              <a:solidFill>
                <a:schemeClr val="lt1"/>
              </a:solidFill>
              <a:latin typeface="Raleway"/>
            </a:endParaRPr>
          </a:p>
        </p:txBody>
      </p:sp>
      <p:sp>
        <p:nvSpPr>
          <p:cNvPr id="17" name="Google Shape;93;p13">
            <a:extLst>
              <a:ext uri="{FF2B5EF4-FFF2-40B4-BE49-F238E27FC236}">
                <a16:creationId xmlns:a16="http://schemas.microsoft.com/office/drawing/2014/main" id="{8F73875E-87D4-4E34-8F7E-14623EAD385F}"/>
              </a:ext>
            </a:extLst>
          </p:cNvPr>
          <p:cNvSpPr txBox="1">
            <a:spLocks/>
          </p:cNvSpPr>
          <p:nvPr/>
        </p:nvSpPr>
        <p:spPr>
          <a:xfrm>
            <a:off x="1126825" y="255188"/>
            <a:ext cx="7628100" cy="857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1pPr>
            <a:lvl2pPr marR="0" lvl="1"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2pPr>
            <a:lvl3pPr marR="0" lvl="2"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3pPr>
            <a:lvl4pPr marR="0" lvl="3"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4pPr>
            <a:lvl5pPr marR="0" lvl="4"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5pPr>
            <a:lvl6pPr marR="0" lvl="5"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6pPr>
            <a:lvl7pPr marR="0" lvl="6"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7pPr>
            <a:lvl8pPr marR="0" lvl="7"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8pPr>
            <a:lvl9pPr marR="0" lvl="8"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9pPr>
          </a:lstStyle>
          <a:p>
            <a:r>
              <a:rPr lang="en-US" dirty="0"/>
              <a:t>READABILITY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893700" y="434588"/>
            <a:ext cx="7628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Application overview</a:t>
            </a:r>
            <a:endParaRPr dirty="0"/>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graphicFrame>
        <p:nvGraphicFramePr>
          <p:cNvPr id="2" name="Table 2">
            <a:extLst>
              <a:ext uri="{FF2B5EF4-FFF2-40B4-BE49-F238E27FC236}">
                <a16:creationId xmlns:a16="http://schemas.microsoft.com/office/drawing/2014/main" id="{7A040092-4489-4237-8ABD-73622155ADAC}"/>
              </a:ext>
            </a:extLst>
          </p:cNvPr>
          <p:cNvGraphicFramePr>
            <a:graphicFrameLocks noGrp="1"/>
          </p:cNvGraphicFramePr>
          <p:nvPr>
            <p:extLst>
              <p:ext uri="{D42A27DB-BD31-4B8C-83A1-F6EECF244321}">
                <p14:modId xmlns:p14="http://schemas.microsoft.com/office/powerpoint/2010/main" val="3228800200"/>
              </p:ext>
            </p:extLst>
          </p:nvPr>
        </p:nvGraphicFramePr>
        <p:xfrm>
          <a:off x="1234440" y="1509352"/>
          <a:ext cx="6385560" cy="3047409"/>
        </p:xfrm>
        <a:graphic>
          <a:graphicData uri="http://schemas.openxmlformats.org/drawingml/2006/table">
            <a:tbl>
              <a:tblPr rtl="1" firstRow="1" bandRow="1">
                <a:tableStyleId>{3C2FFA5D-87B4-456A-9821-1D502468CF0F}</a:tableStyleId>
              </a:tblPr>
              <a:tblGrid>
                <a:gridCol w="3192780">
                  <a:extLst>
                    <a:ext uri="{9D8B030D-6E8A-4147-A177-3AD203B41FA5}">
                      <a16:colId xmlns:a16="http://schemas.microsoft.com/office/drawing/2014/main" val="1007884670"/>
                    </a:ext>
                  </a:extLst>
                </a:gridCol>
                <a:gridCol w="3192780">
                  <a:extLst>
                    <a:ext uri="{9D8B030D-6E8A-4147-A177-3AD203B41FA5}">
                      <a16:colId xmlns:a16="http://schemas.microsoft.com/office/drawing/2014/main" val="3014966646"/>
                    </a:ext>
                  </a:extLst>
                </a:gridCol>
              </a:tblGrid>
              <a:tr h="594175">
                <a:tc>
                  <a:txBody>
                    <a:bodyPr/>
                    <a:lstStyle/>
                    <a:p>
                      <a:pPr rtl="1"/>
                      <a:endParaRPr lang="ar-SA"/>
                    </a:p>
                  </a:txBody>
                  <a:tcPr/>
                </a:tc>
                <a:tc>
                  <a:txBody>
                    <a:bodyPr/>
                    <a:lstStyle/>
                    <a:p>
                      <a:pPr rtl="1"/>
                      <a:endParaRPr lang="ar-SA" dirty="0"/>
                    </a:p>
                  </a:txBody>
                  <a:tcPr/>
                </a:tc>
                <a:extLst>
                  <a:ext uri="{0D108BD9-81ED-4DB2-BD59-A6C34878D82A}">
                    <a16:rowId xmlns:a16="http://schemas.microsoft.com/office/drawing/2014/main" val="2844345644"/>
                  </a:ext>
                </a:extLst>
              </a:tr>
              <a:tr h="670709">
                <a:tc>
                  <a:txBody>
                    <a:bodyPr/>
                    <a:lstStyle/>
                    <a:p>
                      <a:pPr algn="ctr" rtl="1">
                        <a:lnSpc>
                          <a:spcPct val="150000"/>
                        </a:lnSpc>
                      </a:pPr>
                      <a:r>
                        <a:rPr lang="en-US" sz="1600" dirty="0">
                          <a:solidFill>
                            <a:schemeClr val="tx2">
                              <a:lumMod val="10000"/>
                            </a:schemeClr>
                          </a:solidFill>
                        </a:rPr>
                        <a:t>ALRAJHI</a:t>
                      </a:r>
                      <a:endParaRPr lang="en-US" dirty="0">
                        <a:solidFill>
                          <a:schemeClr val="tx2">
                            <a:lumMod val="10000"/>
                          </a:schemeClr>
                        </a:solidFill>
                      </a:endParaRPr>
                    </a:p>
                    <a:p>
                      <a:pPr rtl="1"/>
                      <a:endParaRPr lang="ar-SA" dirty="0"/>
                    </a:p>
                  </a:txBody>
                  <a:tcPr/>
                </a:tc>
                <a:tc>
                  <a:txBody>
                    <a:bodyPr/>
                    <a:lstStyle/>
                    <a:p>
                      <a:pPr algn="ctr" rtl="1">
                        <a:lnSpc>
                          <a:spcPct val="150000"/>
                        </a:lnSpc>
                      </a:pPr>
                      <a:r>
                        <a:rPr lang="en-US" sz="1600" b="0" dirty="0">
                          <a:solidFill>
                            <a:schemeClr val="tx2">
                              <a:lumMod val="10000"/>
                            </a:schemeClr>
                          </a:solidFill>
                        </a:rPr>
                        <a:t>APPLICATION NAME</a:t>
                      </a:r>
                      <a:endParaRPr lang="ar-SA" sz="1600" b="0" dirty="0">
                        <a:solidFill>
                          <a:schemeClr val="tx2">
                            <a:lumMod val="10000"/>
                          </a:schemeClr>
                        </a:solidFill>
                      </a:endParaRPr>
                    </a:p>
                  </a:txBody>
                  <a:tcPr/>
                </a:tc>
                <a:extLst>
                  <a:ext uri="{0D108BD9-81ED-4DB2-BD59-A6C34878D82A}">
                    <a16:rowId xmlns:a16="http://schemas.microsoft.com/office/drawing/2014/main" val="1808833021"/>
                  </a:ext>
                </a:extLst>
              </a:tr>
              <a:tr h="594175">
                <a:tc>
                  <a:txBody>
                    <a:bodyPr/>
                    <a:lstStyle/>
                    <a:p>
                      <a:pPr algn="ctr" rtl="1"/>
                      <a:r>
                        <a:rPr lang="en-US" sz="1600" dirty="0">
                          <a:solidFill>
                            <a:schemeClr val="tx2">
                              <a:lumMod val="10000"/>
                            </a:schemeClr>
                          </a:solidFill>
                        </a:rPr>
                        <a:t>4.2</a:t>
                      </a:r>
                      <a:endParaRPr lang="ar-SA" sz="1600" dirty="0">
                        <a:solidFill>
                          <a:schemeClr val="tx2">
                            <a:lumMod val="10000"/>
                          </a:schemeClr>
                        </a:solidFill>
                      </a:endParaRPr>
                    </a:p>
                  </a:txBody>
                  <a:tcPr/>
                </a:tc>
                <a:tc>
                  <a:txBody>
                    <a:bodyPr/>
                    <a:lstStyle/>
                    <a:p>
                      <a:pPr algn="ctr" rtl="1"/>
                      <a:r>
                        <a:rPr lang="en-US" sz="1600" dirty="0">
                          <a:solidFill>
                            <a:schemeClr val="tx2">
                              <a:lumMod val="10000"/>
                            </a:schemeClr>
                          </a:solidFill>
                        </a:rPr>
                        <a:t>VERSION</a:t>
                      </a:r>
                      <a:endParaRPr lang="ar-SA" sz="1600" dirty="0">
                        <a:solidFill>
                          <a:schemeClr val="tx2">
                            <a:lumMod val="10000"/>
                          </a:schemeClr>
                        </a:solidFill>
                      </a:endParaRPr>
                    </a:p>
                  </a:txBody>
                  <a:tcPr/>
                </a:tc>
                <a:extLst>
                  <a:ext uri="{0D108BD9-81ED-4DB2-BD59-A6C34878D82A}">
                    <a16:rowId xmlns:a16="http://schemas.microsoft.com/office/drawing/2014/main" val="245128202"/>
                  </a:ext>
                </a:extLst>
              </a:tr>
              <a:tr h="594175">
                <a:tc>
                  <a:txBody>
                    <a:bodyPr/>
                    <a:lstStyle/>
                    <a:p>
                      <a:pPr algn="ctr" rtl="1"/>
                      <a:r>
                        <a:rPr lang="ar-SA" sz="1600" dirty="0">
                          <a:solidFill>
                            <a:schemeClr val="tx2">
                              <a:lumMod val="10000"/>
                            </a:schemeClr>
                          </a:solidFill>
                        </a:rPr>
                        <a:t>23/9/2021</a:t>
                      </a:r>
                    </a:p>
                  </a:txBody>
                  <a:tcPr/>
                </a:tc>
                <a:tc>
                  <a:txBody>
                    <a:bodyPr/>
                    <a:lstStyle/>
                    <a:p>
                      <a:pPr algn="ctr" rtl="1"/>
                      <a:r>
                        <a:rPr lang="en-US" sz="1600" dirty="0">
                          <a:solidFill>
                            <a:schemeClr val="tx2">
                              <a:lumMod val="10000"/>
                            </a:schemeClr>
                          </a:solidFill>
                        </a:rPr>
                        <a:t>DATE OF ANALYSIS</a:t>
                      </a:r>
                      <a:endParaRPr lang="ar-SA" sz="1600" dirty="0">
                        <a:solidFill>
                          <a:schemeClr val="tx2">
                            <a:lumMod val="10000"/>
                          </a:schemeClr>
                        </a:solidFill>
                      </a:endParaRPr>
                    </a:p>
                  </a:txBody>
                  <a:tcPr/>
                </a:tc>
                <a:extLst>
                  <a:ext uri="{0D108BD9-81ED-4DB2-BD59-A6C34878D82A}">
                    <a16:rowId xmlns:a16="http://schemas.microsoft.com/office/drawing/2014/main" val="2355775139"/>
                  </a:ext>
                </a:extLst>
              </a:tr>
              <a:tr h="594175">
                <a:tc>
                  <a:txBody>
                    <a:bodyPr/>
                    <a:lstStyle/>
                    <a:p>
                      <a:pPr algn="ctr" rtl="1"/>
                      <a:r>
                        <a:rPr lang="en-US" sz="1600" dirty="0">
                          <a:solidFill>
                            <a:schemeClr val="tx2">
                              <a:lumMod val="10000"/>
                            </a:schemeClr>
                          </a:solidFill>
                        </a:rPr>
                        <a:t>ANDROID</a:t>
                      </a:r>
                      <a:endParaRPr lang="ar-SA" sz="1600" dirty="0">
                        <a:solidFill>
                          <a:schemeClr val="tx2">
                            <a:lumMod val="10000"/>
                          </a:schemeClr>
                        </a:solidFill>
                      </a:endParaRPr>
                    </a:p>
                  </a:txBody>
                  <a:tcPr/>
                </a:tc>
                <a:tc>
                  <a:txBody>
                    <a:bodyPr/>
                    <a:lstStyle/>
                    <a:p>
                      <a:pPr algn="ctr" rtl="1"/>
                      <a:r>
                        <a:rPr lang="en-US" sz="1600" dirty="0">
                          <a:solidFill>
                            <a:schemeClr val="tx2">
                              <a:lumMod val="10000"/>
                            </a:schemeClr>
                          </a:solidFill>
                        </a:rPr>
                        <a:t>MOBILE OPERATING SYSTEM </a:t>
                      </a:r>
                      <a:endParaRPr lang="ar-SA" sz="1600" dirty="0">
                        <a:solidFill>
                          <a:schemeClr val="tx2">
                            <a:lumMod val="10000"/>
                          </a:schemeClr>
                        </a:solidFill>
                      </a:endParaRPr>
                    </a:p>
                  </a:txBody>
                  <a:tcPr/>
                </a:tc>
                <a:extLst>
                  <a:ext uri="{0D108BD9-81ED-4DB2-BD59-A6C34878D82A}">
                    <a16:rowId xmlns:a16="http://schemas.microsoft.com/office/drawing/2014/main" val="1066161685"/>
                  </a:ext>
                </a:extLst>
              </a:tr>
            </a:tbl>
          </a:graphicData>
        </a:graphic>
      </p:graphicFrame>
    </p:spTree>
    <p:extLst>
      <p:ext uri="{BB962C8B-B14F-4D97-AF65-F5344CB8AC3E}">
        <p14:creationId xmlns:p14="http://schemas.microsoft.com/office/powerpoint/2010/main" val="31824715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5" name="Google Shape;125;p17"/>
          <p:cNvSpPr txBox="1">
            <a:spLocks noGrp="1"/>
          </p:cNvSpPr>
          <p:nvPr>
            <p:ph type="body" idx="1"/>
          </p:nvPr>
        </p:nvSpPr>
        <p:spPr>
          <a:xfrm>
            <a:off x="893700" y="1028302"/>
            <a:ext cx="6462600" cy="3751217"/>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800" u="sng"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Source code has been used </a:t>
            </a:r>
            <a:r>
              <a:rPr lang="en-US" sz="1800" u="sng" dirty="0">
                <a:solidFill>
                  <a:schemeClr val="bg1">
                    <a:lumMod val="50000"/>
                  </a:schemeClr>
                </a:solidFill>
                <a:effectLst/>
                <a:latin typeface="Lato" panose="020F0502020204030203" pitchFamily="34" charset="0"/>
                <a:ea typeface="Lato" panose="020F0502020204030203" pitchFamily="34" charset="0"/>
                <a:cs typeface="Lato" panose="020F0502020204030203" pitchFamily="34" charset="0"/>
              </a:rPr>
              <a:t>practices of readable code:</a:t>
            </a:r>
            <a:endParaRPr lang="en-US" sz="1800" b="1" u="sng"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endParaRPr>
          </a:p>
          <a:p>
            <a:pPr marL="285750" indent="-285750">
              <a:buFont typeface="Courier New" panose="02070309020205020404" pitchFamily="49" charset="0"/>
              <a:buChar char="o"/>
            </a:pPr>
            <a:r>
              <a:rPr lang="en-US" sz="1600"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Coherent Indentation</a:t>
            </a:r>
            <a:endParaRPr lang="en-US" sz="1600" dirty="0"/>
          </a:p>
          <a:p>
            <a:pPr marL="285750" lvl="0" indent="-285750" algn="l" rtl="0">
              <a:spcBef>
                <a:spcPts val="600"/>
              </a:spcBef>
              <a:spcAft>
                <a:spcPts val="0"/>
              </a:spcAft>
              <a:buFont typeface="Courier New" panose="02070309020205020404" pitchFamily="49" charset="0"/>
              <a:buChar char="o"/>
            </a:pPr>
            <a:r>
              <a:rPr lang="en-US" sz="1600"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Coherent Identifiers</a:t>
            </a:r>
          </a:p>
          <a:p>
            <a:pPr marL="285750" lvl="0" indent="-285750" algn="l" rtl="0">
              <a:spcBef>
                <a:spcPts val="600"/>
              </a:spcBef>
              <a:spcAft>
                <a:spcPts val="0"/>
              </a:spcAft>
              <a:buFont typeface="Courier New" panose="02070309020205020404" pitchFamily="49" charset="0"/>
              <a:buChar char="o"/>
            </a:pPr>
            <a:r>
              <a:rPr lang="en-US" sz="1600" dirty="0" err="1">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CamelCaseIdentifiers</a:t>
            </a:r>
            <a:r>
              <a:rPr lang="en-US" sz="1600"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 style</a:t>
            </a:r>
            <a:endParaRPr lang="en-US" sz="1600" dirty="0"/>
          </a:p>
        </p:txBody>
      </p:sp>
      <p:sp>
        <p:nvSpPr>
          <p:cNvPr id="126" name="Google Shape;126;p17"/>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50</a:t>
            </a:fld>
            <a:endParaRPr/>
          </a:p>
        </p:txBody>
      </p:sp>
      <p:pic>
        <p:nvPicPr>
          <p:cNvPr id="8" name="Picture 7" descr="Graphical user interface, text&#10;&#10;Description automatically generated with medium confidence">
            <a:extLst>
              <a:ext uri="{FF2B5EF4-FFF2-40B4-BE49-F238E27FC236}">
                <a16:creationId xmlns:a16="http://schemas.microsoft.com/office/drawing/2014/main" id="{B859158D-287A-489C-9AE2-9EFB12F123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3701" y="2613290"/>
            <a:ext cx="6462600" cy="2066025"/>
          </a:xfrm>
          <a:prstGeom prst="rect">
            <a:avLst/>
          </a:prstGeom>
        </p:spPr>
      </p:pic>
      <p:sp>
        <p:nvSpPr>
          <p:cNvPr id="6" name="Google Shape;93;p13">
            <a:extLst>
              <a:ext uri="{FF2B5EF4-FFF2-40B4-BE49-F238E27FC236}">
                <a16:creationId xmlns:a16="http://schemas.microsoft.com/office/drawing/2014/main" id="{1013A9B6-C2E7-4114-AA4B-279C71CE16A5}"/>
              </a:ext>
            </a:extLst>
          </p:cNvPr>
          <p:cNvSpPr txBox="1">
            <a:spLocks/>
          </p:cNvSpPr>
          <p:nvPr/>
        </p:nvSpPr>
        <p:spPr>
          <a:xfrm>
            <a:off x="1126825" y="255188"/>
            <a:ext cx="7628100" cy="857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1pPr>
            <a:lvl2pPr marR="0" lvl="1"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2pPr>
            <a:lvl3pPr marR="0" lvl="2"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3pPr>
            <a:lvl4pPr marR="0" lvl="3"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4pPr>
            <a:lvl5pPr marR="0" lvl="4"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5pPr>
            <a:lvl6pPr marR="0" lvl="5"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6pPr>
            <a:lvl7pPr marR="0" lvl="6"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7pPr>
            <a:lvl8pPr marR="0" lvl="7"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8pPr>
            <a:lvl9pPr marR="0" lvl="8"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9pPr>
          </a:lstStyle>
          <a:p>
            <a:r>
              <a:rPr lang="en-US" dirty="0"/>
              <a:t>READABILITY</a:t>
            </a:r>
          </a:p>
        </p:txBody>
      </p:sp>
    </p:spTree>
    <p:extLst>
      <p:ext uri="{BB962C8B-B14F-4D97-AF65-F5344CB8AC3E}">
        <p14:creationId xmlns:p14="http://schemas.microsoft.com/office/powerpoint/2010/main" val="35983912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29"/>
          <p:cNvSpPr txBox="1">
            <a:spLocks noGrp="1"/>
          </p:cNvSpPr>
          <p:nvPr>
            <p:ph type="title"/>
          </p:nvPr>
        </p:nvSpPr>
        <p:spPr>
          <a:xfrm>
            <a:off x="893700" y="1221381"/>
            <a:ext cx="6484137" cy="1003048"/>
          </a:xfrm>
          <a:prstGeom prst="rect">
            <a:avLst/>
          </a:prstGeom>
        </p:spPr>
        <p:txBody>
          <a:bodyPr spcFirstLastPara="1" wrap="square" lIns="91425" tIns="91425" rIns="91425" bIns="91425" anchor="b" anchorCtr="0">
            <a:noAutofit/>
          </a:bodyPr>
          <a:lstStyle/>
          <a:p>
            <a:pPr marL="285750" lvl="0" indent="-285750" algn="l" rtl="0">
              <a:spcBef>
                <a:spcPts val="0"/>
              </a:spcBef>
              <a:spcAft>
                <a:spcPts val="0"/>
              </a:spcAft>
              <a:buSzPct val="130000"/>
              <a:buFont typeface="Wingdings" panose="05000000000000000000" pitchFamily="2" charset="2"/>
              <a:buChar char="Ø"/>
            </a:pPr>
            <a:r>
              <a:rPr lang="en-US" sz="1600"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In source code has some of the abbreviations in the names, for example, writing the first letters of the word only, which can cause some errors in changing some variables or modifying them.</a:t>
            </a:r>
            <a:endParaRPr sz="1600"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endParaRPr>
          </a:p>
        </p:txBody>
      </p:sp>
      <p:grpSp>
        <p:nvGrpSpPr>
          <p:cNvPr id="280" name="Google Shape;280;p29"/>
          <p:cNvGrpSpPr/>
          <p:nvPr/>
        </p:nvGrpSpPr>
        <p:grpSpPr>
          <a:xfrm>
            <a:off x="3724087" y="3305590"/>
            <a:ext cx="351180" cy="237367"/>
            <a:chOff x="5255200" y="3006475"/>
            <a:chExt cx="511700" cy="378575"/>
          </a:xfrm>
        </p:grpSpPr>
        <p:sp>
          <p:nvSpPr>
            <p:cNvPr id="281" name="Google Shape;281;p29"/>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9"/>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 name="Google Shape;288;p29"/>
          <p:cNvGrpSpPr/>
          <p:nvPr/>
        </p:nvGrpSpPr>
        <p:grpSpPr>
          <a:xfrm>
            <a:off x="6378533" y="3296014"/>
            <a:ext cx="280765" cy="256521"/>
            <a:chOff x="6654650" y="3665275"/>
            <a:chExt cx="409100" cy="409125"/>
          </a:xfrm>
        </p:grpSpPr>
        <p:sp>
          <p:nvSpPr>
            <p:cNvPr id="289" name="Google Shape;289;p2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1" name="Google Shape;291;p29"/>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51</a:t>
            </a:fld>
            <a:endParaRPr/>
          </a:p>
        </p:txBody>
      </p:sp>
      <p:pic>
        <p:nvPicPr>
          <p:cNvPr id="51" name="صورة 2" descr="صورة تحتوي على نص&#10;&#10;تم إنشاء الوصف تلقائياً">
            <a:extLst>
              <a:ext uri="{FF2B5EF4-FFF2-40B4-BE49-F238E27FC236}">
                <a16:creationId xmlns:a16="http://schemas.microsoft.com/office/drawing/2014/main" id="{3FE0343C-D155-4851-925F-A1D96737C604}"/>
              </a:ext>
            </a:extLst>
          </p:cNvPr>
          <p:cNvPicPr>
            <a:picLocks noChangeAspect="1"/>
          </p:cNvPicPr>
          <p:nvPr/>
        </p:nvPicPr>
        <p:blipFill rotWithShape="1">
          <a:blip r:embed="rId3">
            <a:extLst>
              <a:ext uri="{28A0092B-C50C-407E-A947-70E740481C1C}">
                <a14:useLocalDpi xmlns:a14="http://schemas.microsoft.com/office/drawing/2010/main" val="0"/>
              </a:ext>
            </a:extLst>
          </a:blip>
          <a:srcRect l="-3559" t="23412" r="14030" b="17991"/>
          <a:stretch/>
        </p:blipFill>
        <p:spPr>
          <a:xfrm>
            <a:off x="1305235" y="2463626"/>
            <a:ext cx="5540064" cy="1909022"/>
          </a:xfrm>
          <a:prstGeom prst="rect">
            <a:avLst/>
          </a:prstGeom>
        </p:spPr>
      </p:pic>
      <p:sp>
        <p:nvSpPr>
          <p:cNvPr id="12" name="Google Shape;93;p13">
            <a:extLst>
              <a:ext uri="{FF2B5EF4-FFF2-40B4-BE49-F238E27FC236}">
                <a16:creationId xmlns:a16="http://schemas.microsoft.com/office/drawing/2014/main" id="{97381EB6-B194-47DD-9626-9D4B96E1A3CE}"/>
              </a:ext>
            </a:extLst>
          </p:cNvPr>
          <p:cNvSpPr txBox="1">
            <a:spLocks/>
          </p:cNvSpPr>
          <p:nvPr/>
        </p:nvSpPr>
        <p:spPr>
          <a:xfrm>
            <a:off x="1126825" y="255188"/>
            <a:ext cx="7628100" cy="857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1pPr>
            <a:lvl2pPr marR="0" lvl="1"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2pPr>
            <a:lvl3pPr marR="0" lvl="2"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3pPr>
            <a:lvl4pPr marR="0" lvl="3"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4pPr>
            <a:lvl5pPr marR="0" lvl="4"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5pPr>
            <a:lvl6pPr marR="0" lvl="5"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6pPr>
            <a:lvl7pPr marR="0" lvl="6"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7pPr>
            <a:lvl8pPr marR="0" lvl="7"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8pPr>
            <a:lvl9pPr marR="0" lvl="8"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9pPr>
          </a:lstStyle>
          <a:p>
            <a:r>
              <a:rPr lang="en-US" dirty="0"/>
              <a:t>READABILITY</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29"/>
          <p:cNvSpPr txBox="1">
            <a:spLocks noGrp="1"/>
          </p:cNvSpPr>
          <p:nvPr>
            <p:ph type="title"/>
          </p:nvPr>
        </p:nvSpPr>
        <p:spPr>
          <a:xfrm>
            <a:off x="893700" y="1039596"/>
            <a:ext cx="6484137" cy="1003048"/>
          </a:xfrm>
          <a:prstGeom prst="rect">
            <a:avLst/>
          </a:prstGeom>
        </p:spPr>
        <p:txBody>
          <a:bodyPr spcFirstLastPara="1" wrap="square" lIns="91425" tIns="91425" rIns="91425" bIns="91425" anchor="b" anchorCtr="0">
            <a:noAutofit/>
          </a:bodyPr>
          <a:lstStyle/>
          <a:p>
            <a:pPr marL="285750" indent="-285750">
              <a:buSzPct val="130000"/>
              <a:buFont typeface="Wingdings" panose="05000000000000000000" pitchFamily="2" charset="2"/>
              <a:buChar char="Ø"/>
            </a:pPr>
            <a:r>
              <a:rPr lang="en-US" sz="1600" dirty="0">
                <a:solidFill>
                  <a:schemeClr val="bg1">
                    <a:lumMod val="50000"/>
                  </a:schemeClr>
                </a:solidFill>
                <a:effectLst/>
                <a:latin typeface="Lato" panose="020F0502020204030203" pitchFamily="34" charset="0"/>
                <a:ea typeface="Lato" panose="020F0502020204030203" pitchFamily="34" charset="0"/>
                <a:cs typeface="Lato" panose="020F0502020204030203" pitchFamily="34" charset="0"/>
              </a:rPr>
              <a:t>To avoid this from happening, it is better to </a:t>
            </a:r>
            <a:r>
              <a:rPr lang="en-US" sz="1600" b="1" dirty="0">
                <a:solidFill>
                  <a:schemeClr val="bg1">
                    <a:lumMod val="50000"/>
                  </a:schemeClr>
                </a:solidFill>
                <a:effectLst/>
                <a:latin typeface="Lato" panose="020F0502020204030203" pitchFamily="34" charset="0"/>
                <a:ea typeface="Lato" panose="020F0502020204030203" pitchFamily="34" charset="0"/>
                <a:cs typeface="Lato" panose="020F0502020204030203" pitchFamily="34" charset="0"/>
              </a:rPr>
              <a:t>Use meaningful identifiers</a:t>
            </a:r>
            <a:endParaRPr lang="en-US" sz="1600"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endParaRPr>
          </a:p>
        </p:txBody>
      </p:sp>
      <p:grpSp>
        <p:nvGrpSpPr>
          <p:cNvPr id="280" name="Google Shape;280;p29"/>
          <p:cNvGrpSpPr/>
          <p:nvPr/>
        </p:nvGrpSpPr>
        <p:grpSpPr>
          <a:xfrm>
            <a:off x="3724087" y="3305590"/>
            <a:ext cx="351180" cy="237367"/>
            <a:chOff x="5255200" y="3006475"/>
            <a:chExt cx="511700" cy="378575"/>
          </a:xfrm>
        </p:grpSpPr>
        <p:sp>
          <p:nvSpPr>
            <p:cNvPr id="281" name="Google Shape;281;p29"/>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9"/>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 name="Google Shape;288;p29"/>
          <p:cNvGrpSpPr/>
          <p:nvPr/>
        </p:nvGrpSpPr>
        <p:grpSpPr>
          <a:xfrm>
            <a:off x="6378533" y="3296014"/>
            <a:ext cx="280765" cy="256521"/>
            <a:chOff x="6654650" y="3665275"/>
            <a:chExt cx="409100" cy="409125"/>
          </a:xfrm>
        </p:grpSpPr>
        <p:sp>
          <p:nvSpPr>
            <p:cNvPr id="289" name="Google Shape;289;p2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1" name="Google Shape;291;p29"/>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52</a:t>
            </a:fld>
            <a:endParaRPr/>
          </a:p>
        </p:txBody>
      </p:sp>
      <p:pic>
        <p:nvPicPr>
          <p:cNvPr id="12" name="صورة 6" descr="صورة تحتوي على نص&#10;&#10;تم إنشاء الوصف تلقائياً">
            <a:extLst>
              <a:ext uri="{FF2B5EF4-FFF2-40B4-BE49-F238E27FC236}">
                <a16:creationId xmlns:a16="http://schemas.microsoft.com/office/drawing/2014/main" id="{51C2682F-2391-4349-BCB2-03A9C66ED1D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0299" r="13289" b="12960"/>
          <a:stretch/>
        </p:blipFill>
        <p:spPr>
          <a:xfrm>
            <a:off x="1112396" y="2267997"/>
            <a:ext cx="5652491" cy="1852125"/>
          </a:xfrm>
          <a:prstGeom prst="rect">
            <a:avLst/>
          </a:prstGeom>
        </p:spPr>
      </p:pic>
      <p:sp>
        <p:nvSpPr>
          <p:cNvPr id="13" name="Google Shape;93;p13">
            <a:extLst>
              <a:ext uri="{FF2B5EF4-FFF2-40B4-BE49-F238E27FC236}">
                <a16:creationId xmlns:a16="http://schemas.microsoft.com/office/drawing/2014/main" id="{9CC67889-BBCD-4758-8888-3E6DB2305729}"/>
              </a:ext>
            </a:extLst>
          </p:cNvPr>
          <p:cNvSpPr txBox="1">
            <a:spLocks/>
          </p:cNvSpPr>
          <p:nvPr/>
        </p:nvSpPr>
        <p:spPr>
          <a:xfrm>
            <a:off x="1126825" y="255188"/>
            <a:ext cx="7628100" cy="857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1pPr>
            <a:lvl2pPr marR="0" lvl="1"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2pPr>
            <a:lvl3pPr marR="0" lvl="2"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3pPr>
            <a:lvl4pPr marR="0" lvl="3"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4pPr>
            <a:lvl5pPr marR="0" lvl="4"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5pPr>
            <a:lvl6pPr marR="0" lvl="5"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6pPr>
            <a:lvl7pPr marR="0" lvl="6"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7pPr>
            <a:lvl8pPr marR="0" lvl="7"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8pPr>
            <a:lvl9pPr marR="0" lvl="8"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9pPr>
          </a:lstStyle>
          <a:p>
            <a:r>
              <a:rPr lang="en-US" dirty="0"/>
              <a:t>READABILITY</a:t>
            </a:r>
          </a:p>
        </p:txBody>
      </p:sp>
    </p:spTree>
    <p:extLst>
      <p:ext uri="{BB962C8B-B14F-4D97-AF65-F5344CB8AC3E}">
        <p14:creationId xmlns:p14="http://schemas.microsoft.com/office/powerpoint/2010/main" val="23109665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1070836" y="219154"/>
            <a:ext cx="7628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Conclusion</a:t>
            </a:r>
            <a:endParaRPr dirty="0"/>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53</a:t>
            </a:fld>
            <a:endParaRPr dirty="0"/>
          </a:p>
        </p:txBody>
      </p:sp>
      <p:sp>
        <p:nvSpPr>
          <p:cNvPr id="9" name="Google Shape;125;p17">
            <a:extLst>
              <a:ext uri="{FF2B5EF4-FFF2-40B4-BE49-F238E27FC236}">
                <a16:creationId xmlns:a16="http://schemas.microsoft.com/office/drawing/2014/main" id="{305B5387-62AE-4E95-A050-11453DE8FFB3}"/>
              </a:ext>
            </a:extLst>
          </p:cNvPr>
          <p:cNvSpPr txBox="1">
            <a:spLocks noGrp="1"/>
          </p:cNvSpPr>
          <p:nvPr>
            <p:ph type="body" idx="1"/>
          </p:nvPr>
        </p:nvSpPr>
        <p:spPr>
          <a:xfrm>
            <a:off x="893700" y="1373587"/>
            <a:ext cx="6352920" cy="2807887"/>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600" dirty="0"/>
              <a:t>In this work shop, we worked on studying and analyzing the Al-Rajhi application to try to know the extent of the quality and safety of the application, We found some errors and problems whose risks range from high to low risks, which could cause penetration of the application and access to sensitive information, and then we worked on analyzing it and finding some solutions to reduce risks </a:t>
            </a:r>
          </a:p>
        </p:txBody>
      </p:sp>
    </p:spTree>
    <p:extLst>
      <p:ext uri="{BB962C8B-B14F-4D97-AF65-F5344CB8AC3E}">
        <p14:creationId xmlns:p14="http://schemas.microsoft.com/office/powerpoint/2010/main" val="38172137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p>
            <a:pPr marL="342900" marR="0" lvl="0" indent="-342900" rtl="0">
              <a:lnSpc>
                <a:spcPct val="107000"/>
              </a:lnSpc>
              <a:spcBef>
                <a:spcPts val="0"/>
              </a:spcBef>
              <a:spcAft>
                <a:spcPts val="1200"/>
              </a:spcAft>
              <a:buClr>
                <a:srgbClr val="C00000"/>
              </a:buClr>
              <a:buFont typeface="Wingdings" panose="05000000000000000000" pitchFamily="2" charset="2"/>
              <a:buChar char=""/>
            </a:pPr>
            <a:r>
              <a:rPr lang="en-US" sz="3200" b="1" dirty="0">
                <a:solidFill>
                  <a:srgbClr val="C00000"/>
                </a:solidFill>
                <a:effectLst/>
                <a:latin typeface="Calibri" panose="020F0502020204030204" pitchFamily="34" charset="0"/>
                <a:ea typeface="Calibri" panose="020F0502020204030204" pitchFamily="34" charset="0"/>
                <a:cs typeface="Arial" panose="020B0604020202020204" pitchFamily="34" charset="0"/>
              </a:rPr>
              <a:t>References</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25" name="Google Shape;125;p17"/>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285750" lvl="0" indent="-285750" algn="l" rtl="0">
              <a:spcBef>
                <a:spcPts val="600"/>
              </a:spcBef>
              <a:spcAft>
                <a:spcPts val="0"/>
              </a:spcAft>
              <a:buFont typeface="Wingdings" panose="05000000000000000000" pitchFamily="2" charset="2"/>
              <a:buChar char="Ø"/>
            </a:pPr>
            <a:r>
              <a:rPr lang="en-US" sz="1400" dirty="0">
                <a:hlinkClick r:id="rId3"/>
              </a:rPr>
              <a:t>https://developer.android.com/guide/topics/permissions/overview</a:t>
            </a:r>
            <a:endParaRPr lang="en-US" sz="1400" dirty="0"/>
          </a:p>
          <a:p>
            <a:pPr marL="285750" lvl="0" indent="-285750" algn="l" rtl="0">
              <a:spcBef>
                <a:spcPts val="600"/>
              </a:spcBef>
              <a:spcAft>
                <a:spcPts val="0"/>
              </a:spcAft>
              <a:buFont typeface="Wingdings" panose="05000000000000000000" pitchFamily="2" charset="2"/>
              <a:buChar char="Ø"/>
            </a:pPr>
            <a:r>
              <a:rPr lang="en-US" sz="1400" dirty="0">
                <a:hlinkClick r:id="rId4"/>
              </a:rPr>
              <a:t>https://www.hostinger.com/buy-cheap-ssl-certificate</a:t>
            </a:r>
            <a:endParaRPr lang="en-US" sz="1400" dirty="0"/>
          </a:p>
          <a:p>
            <a:pPr marL="285750" lvl="0" indent="-285750" algn="l" rtl="0">
              <a:spcBef>
                <a:spcPts val="600"/>
              </a:spcBef>
              <a:spcAft>
                <a:spcPts val="0"/>
              </a:spcAft>
              <a:buFont typeface="Wingdings" panose="05000000000000000000" pitchFamily="2" charset="2"/>
              <a:buChar char="Ø"/>
            </a:pPr>
            <a:r>
              <a:rPr lang="en-US" sz="1400" dirty="0">
                <a:hlinkClick r:id="rId5"/>
              </a:rPr>
              <a:t>https://www.geeksforgeeks.org/android-implicit-and-explicit-intents-with-examples/</a:t>
            </a:r>
            <a:endParaRPr lang="en-US" sz="1400" dirty="0"/>
          </a:p>
          <a:p>
            <a:pPr marL="285750" lvl="0" indent="-285750" algn="l" rtl="0">
              <a:spcBef>
                <a:spcPts val="600"/>
              </a:spcBef>
              <a:spcAft>
                <a:spcPts val="0"/>
              </a:spcAft>
              <a:buFont typeface="Wingdings" panose="05000000000000000000" pitchFamily="2" charset="2"/>
              <a:buChar char="Ø"/>
            </a:pPr>
            <a:r>
              <a:rPr lang="en-US" sz="1400" dirty="0">
                <a:hlinkClick r:id="rId6"/>
              </a:rPr>
              <a:t>https://snyk.io/blog/exploring-android-intent-based-security-vulnerabilities-google-play/</a:t>
            </a:r>
            <a:endParaRPr lang="en-US" sz="1400" dirty="0"/>
          </a:p>
          <a:p>
            <a:pPr marL="285750" lvl="0" indent="-285750" algn="l" rtl="0">
              <a:spcBef>
                <a:spcPts val="600"/>
              </a:spcBef>
              <a:spcAft>
                <a:spcPts val="0"/>
              </a:spcAft>
              <a:buFont typeface="Wingdings" panose="05000000000000000000" pitchFamily="2" charset="2"/>
              <a:buChar char="Ø"/>
            </a:pPr>
            <a:r>
              <a:rPr lang="en-US" sz="1400" dirty="0">
                <a:hlinkClick r:id="rId7"/>
              </a:rPr>
              <a:t>https://www.geeksforgeeks.org/authentication-bypass-using-sql-injection-on-login-page/</a:t>
            </a:r>
            <a:endParaRPr lang="en-US" sz="1400" dirty="0"/>
          </a:p>
          <a:p>
            <a:pPr marL="285750" indent="-285750">
              <a:buFont typeface="Wingdings" panose="05000000000000000000" pitchFamily="2" charset="2"/>
              <a:buChar char="Ø"/>
            </a:pPr>
            <a:r>
              <a:rPr lang="en-US" sz="1400" dirty="0">
                <a:hlinkClick r:id="rId8"/>
              </a:rPr>
              <a:t>https://www.geeksforgeeks.org/content-providers-in-android-with-example</a:t>
            </a:r>
            <a:endParaRPr lang="en-US" sz="1400" dirty="0"/>
          </a:p>
          <a:p>
            <a:pPr marL="285750" indent="-285750">
              <a:buFont typeface="Wingdings" panose="05000000000000000000" pitchFamily="2" charset="2"/>
              <a:buChar char="Ø"/>
            </a:pPr>
            <a:r>
              <a:rPr lang="en-US" sz="1400" dirty="0">
                <a:hlinkClick r:id="rId9"/>
              </a:rPr>
              <a:t>https://www.dreamstime.com</a:t>
            </a:r>
            <a:endParaRPr lang="en-US" sz="1400" dirty="0"/>
          </a:p>
          <a:p>
            <a:pPr marL="285750" indent="-285750">
              <a:buFont typeface="Wingdings" panose="05000000000000000000" pitchFamily="2" charset="2"/>
              <a:buChar char="Ø"/>
            </a:pPr>
            <a:r>
              <a:rPr lang="en-US" sz="1400" dirty="0">
                <a:hlinkClick r:id="rId10"/>
              </a:rPr>
              <a:t>https://camo.githubusercontent.com</a:t>
            </a:r>
            <a:endParaRPr lang="en-US" sz="1400" dirty="0"/>
          </a:p>
          <a:p>
            <a:pPr marL="285750" lvl="0" indent="-285750" algn="l" rtl="0">
              <a:spcBef>
                <a:spcPts val="600"/>
              </a:spcBef>
              <a:spcAft>
                <a:spcPts val="0"/>
              </a:spcAft>
              <a:buFont typeface="Wingdings" panose="05000000000000000000" pitchFamily="2" charset="2"/>
              <a:buChar char="Ø"/>
            </a:pPr>
            <a:endParaRPr lang="en-US" sz="1400" dirty="0"/>
          </a:p>
          <a:p>
            <a:pPr marL="285750" lvl="0" indent="-285750" algn="l" rtl="0">
              <a:spcBef>
                <a:spcPts val="600"/>
              </a:spcBef>
              <a:spcAft>
                <a:spcPts val="0"/>
              </a:spcAft>
              <a:buFont typeface="Wingdings" panose="05000000000000000000" pitchFamily="2" charset="2"/>
              <a:buChar char="Ø"/>
            </a:pPr>
            <a:endParaRPr lang="en-US" sz="1400" dirty="0"/>
          </a:p>
          <a:p>
            <a:pPr marL="285750" lvl="0" indent="-285750" algn="l" rtl="0">
              <a:spcBef>
                <a:spcPts val="600"/>
              </a:spcBef>
              <a:spcAft>
                <a:spcPts val="0"/>
              </a:spcAft>
              <a:buFont typeface="Wingdings" panose="05000000000000000000" pitchFamily="2" charset="2"/>
              <a:buChar char="Ø"/>
            </a:pPr>
            <a:endParaRPr lang="en-US" sz="1400" dirty="0"/>
          </a:p>
          <a:p>
            <a:pPr marL="285750" lvl="0" indent="-285750" algn="l" rtl="0">
              <a:spcBef>
                <a:spcPts val="600"/>
              </a:spcBef>
              <a:spcAft>
                <a:spcPts val="0"/>
              </a:spcAft>
              <a:buFont typeface="Wingdings" panose="05000000000000000000" pitchFamily="2" charset="2"/>
              <a:buChar char="Ø"/>
            </a:pPr>
            <a:endParaRPr lang="en-US" sz="1400" dirty="0"/>
          </a:p>
          <a:p>
            <a:pPr marL="285750" lvl="0" indent="-285750" algn="l" rtl="0">
              <a:spcBef>
                <a:spcPts val="600"/>
              </a:spcBef>
              <a:spcAft>
                <a:spcPts val="0"/>
              </a:spcAft>
              <a:buFont typeface="Wingdings" panose="05000000000000000000" pitchFamily="2" charset="2"/>
              <a:buChar char="Ø"/>
            </a:pPr>
            <a:endParaRPr lang="en-US" sz="1400" dirty="0"/>
          </a:p>
          <a:p>
            <a:pPr marL="285750" lvl="0" indent="-285750" algn="l" rtl="0">
              <a:spcBef>
                <a:spcPts val="600"/>
              </a:spcBef>
              <a:spcAft>
                <a:spcPts val="0"/>
              </a:spcAft>
              <a:buFont typeface="Wingdings" panose="05000000000000000000" pitchFamily="2" charset="2"/>
              <a:buChar char="Ø"/>
            </a:pPr>
            <a:endParaRPr sz="1400" dirty="0"/>
          </a:p>
        </p:txBody>
      </p:sp>
      <p:sp>
        <p:nvSpPr>
          <p:cNvPr id="126" name="Google Shape;126;p17"/>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54</a:t>
            </a:fld>
            <a:endParaRPr dirty="0"/>
          </a:p>
        </p:txBody>
      </p:sp>
    </p:spTree>
    <p:extLst>
      <p:ext uri="{BB962C8B-B14F-4D97-AF65-F5344CB8AC3E}">
        <p14:creationId xmlns:p14="http://schemas.microsoft.com/office/powerpoint/2010/main" val="794377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893700" y="434588"/>
            <a:ext cx="7628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Static analysis tools</a:t>
            </a:r>
            <a:endParaRPr dirty="0"/>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
        <p:nvSpPr>
          <p:cNvPr id="7" name="Google Shape;125;p17">
            <a:extLst>
              <a:ext uri="{FF2B5EF4-FFF2-40B4-BE49-F238E27FC236}">
                <a16:creationId xmlns:a16="http://schemas.microsoft.com/office/drawing/2014/main" id="{99CF946A-C762-4B1A-A15C-2D4E1B950D48}"/>
              </a:ext>
            </a:extLst>
          </p:cNvPr>
          <p:cNvSpPr txBox="1">
            <a:spLocks noGrp="1"/>
          </p:cNvSpPr>
          <p:nvPr>
            <p:ph type="body" idx="1"/>
          </p:nvPr>
        </p:nvSpPr>
        <p:spPr>
          <a:xfrm>
            <a:off x="893700" y="1373588"/>
            <a:ext cx="6352920" cy="1781092"/>
          </a:xfrm>
          <a:prstGeom prst="rect">
            <a:avLst/>
          </a:prstGeom>
        </p:spPr>
        <p:txBody>
          <a:bodyPr spcFirstLastPara="1" wrap="square" lIns="91425" tIns="91425" rIns="91425" bIns="91425" anchor="t" anchorCtr="0">
            <a:noAutofit/>
          </a:bodyPr>
          <a:lstStyle/>
          <a:p>
            <a:pPr marL="285750" lvl="0" indent="-285750" algn="l" rtl="0">
              <a:spcBef>
                <a:spcPts val="600"/>
              </a:spcBef>
              <a:spcAft>
                <a:spcPts val="0"/>
              </a:spcAft>
              <a:buFont typeface="Wingdings" panose="05000000000000000000" pitchFamily="2" charset="2"/>
              <a:buChar char="Ø"/>
            </a:pPr>
            <a:r>
              <a:rPr lang="en-US" sz="1600" dirty="0"/>
              <a:t>Use analysis tools application to find bugs and errors , use multiple tools is more efficiency because some tools maybe lead to false positive test.</a:t>
            </a:r>
          </a:p>
          <a:p>
            <a:pPr marL="285750" lvl="0" indent="-285750" algn="l" rtl="0">
              <a:spcBef>
                <a:spcPts val="600"/>
              </a:spcBef>
              <a:spcAft>
                <a:spcPts val="0"/>
              </a:spcAft>
              <a:buFont typeface="Wingdings" panose="05000000000000000000" pitchFamily="2" charset="2"/>
              <a:buChar char="Ø"/>
            </a:pPr>
            <a:r>
              <a:rPr lang="en-US" sz="1600" dirty="0"/>
              <a:t>There are four tools we using in this work shop , three of the for analyze and one for UML diagram</a:t>
            </a:r>
          </a:p>
        </p:txBody>
      </p:sp>
      <p:sp>
        <p:nvSpPr>
          <p:cNvPr id="10" name="Google Shape;125;p17">
            <a:extLst>
              <a:ext uri="{FF2B5EF4-FFF2-40B4-BE49-F238E27FC236}">
                <a16:creationId xmlns:a16="http://schemas.microsoft.com/office/drawing/2014/main" id="{E2680666-B69B-4403-ADEA-39713C97F53E}"/>
              </a:ext>
            </a:extLst>
          </p:cNvPr>
          <p:cNvSpPr txBox="1">
            <a:spLocks/>
          </p:cNvSpPr>
          <p:nvPr/>
        </p:nvSpPr>
        <p:spPr>
          <a:xfrm>
            <a:off x="893700" y="3236279"/>
            <a:ext cx="1651380" cy="11909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indent="0">
              <a:buNone/>
            </a:pPr>
            <a:r>
              <a:rPr lang="en-US" sz="1400" b="1" dirty="0"/>
              <a:t>MOBSF tool</a:t>
            </a:r>
          </a:p>
          <a:p>
            <a:pPr marL="0" indent="0">
              <a:buNone/>
            </a:pPr>
            <a:r>
              <a:rPr lang="en-US" sz="1200" dirty="0"/>
              <a:t>Generate PDF report and source code.</a:t>
            </a:r>
            <a:endParaRPr lang="en-US" sz="1100" dirty="0"/>
          </a:p>
        </p:txBody>
      </p:sp>
      <p:sp>
        <p:nvSpPr>
          <p:cNvPr id="14" name="Google Shape;125;p17">
            <a:extLst>
              <a:ext uri="{FF2B5EF4-FFF2-40B4-BE49-F238E27FC236}">
                <a16:creationId xmlns:a16="http://schemas.microsoft.com/office/drawing/2014/main" id="{FAAF9E0E-938A-4FF5-9CB9-17360C2F0287}"/>
              </a:ext>
            </a:extLst>
          </p:cNvPr>
          <p:cNvSpPr txBox="1">
            <a:spLocks/>
          </p:cNvSpPr>
          <p:nvPr/>
        </p:nvSpPr>
        <p:spPr>
          <a:xfrm>
            <a:off x="2545080" y="3236279"/>
            <a:ext cx="1651380" cy="11909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indent="0">
              <a:buNone/>
            </a:pPr>
            <a:r>
              <a:rPr lang="en-US" sz="1400" b="1" dirty="0"/>
              <a:t>Qark tool</a:t>
            </a:r>
          </a:p>
          <a:p>
            <a:pPr marL="0" indent="0">
              <a:buNone/>
            </a:pPr>
            <a:r>
              <a:rPr lang="en-US" sz="1200" dirty="0"/>
              <a:t>Generate HTML report </a:t>
            </a:r>
            <a:endParaRPr lang="en-US" sz="1100" dirty="0"/>
          </a:p>
        </p:txBody>
      </p:sp>
      <p:sp>
        <p:nvSpPr>
          <p:cNvPr id="15" name="Google Shape;125;p17">
            <a:extLst>
              <a:ext uri="{FF2B5EF4-FFF2-40B4-BE49-F238E27FC236}">
                <a16:creationId xmlns:a16="http://schemas.microsoft.com/office/drawing/2014/main" id="{67D185E2-FE66-4BE8-BCA9-9C7C5BC7F1F6}"/>
              </a:ext>
            </a:extLst>
          </p:cNvPr>
          <p:cNvSpPr txBox="1">
            <a:spLocks/>
          </p:cNvSpPr>
          <p:nvPr/>
        </p:nvSpPr>
        <p:spPr>
          <a:xfrm>
            <a:off x="4196460" y="3236279"/>
            <a:ext cx="1651380" cy="11909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indent="0">
              <a:buNone/>
            </a:pPr>
            <a:r>
              <a:rPr lang="en-US" sz="1400" b="1" dirty="0"/>
              <a:t>AndroBug tool</a:t>
            </a:r>
          </a:p>
          <a:p>
            <a:pPr marL="0" indent="0">
              <a:buNone/>
            </a:pPr>
            <a:r>
              <a:rPr lang="en-US" sz="1200" dirty="0"/>
              <a:t>Generate text document report</a:t>
            </a:r>
            <a:endParaRPr lang="en-US" sz="1100" dirty="0"/>
          </a:p>
        </p:txBody>
      </p:sp>
      <p:sp>
        <p:nvSpPr>
          <p:cNvPr id="16" name="Google Shape;125;p17">
            <a:extLst>
              <a:ext uri="{FF2B5EF4-FFF2-40B4-BE49-F238E27FC236}">
                <a16:creationId xmlns:a16="http://schemas.microsoft.com/office/drawing/2014/main" id="{948204FC-D698-40B8-A3C6-C47B10695CC4}"/>
              </a:ext>
            </a:extLst>
          </p:cNvPr>
          <p:cNvSpPr txBox="1">
            <a:spLocks/>
          </p:cNvSpPr>
          <p:nvPr/>
        </p:nvSpPr>
        <p:spPr>
          <a:xfrm>
            <a:off x="5847840" y="3236279"/>
            <a:ext cx="1772160" cy="11909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indent="0">
              <a:buNone/>
            </a:pPr>
            <a:r>
              <a:rPr lang="en-US" sz="1400" b="1" dirty="0"/>
              <a:t>Smartdraw website</a:t>
            </a:r>
          </a:p>
          <a:p>
            <a:pPr marL="0" indent="0">
              <a:buNone/>
            </a:pPr>
            <a:r>
              <a:rPr lang="en-US" sz="1200" dirty="0"/>
              <a:t>Generate UML diagram for source code</a:t>
            </a:r>
            <a:endParaRPr lang="en-US" sz="1100" dirty="0"/>
          </a:p>
        </p:txBody>
      </p:sp>
    </p:spTree>
    <p:extLst>
      <p:ext uri="{BB962C8B-B14F-4D97-AF65-F5344CB8AC3E}">
        <p14:creationId xmlns:p14="http://schemas.microsoft.com/office/powerpoint/2010/main" val="2273923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893700" y="434588"/>
            <a:ext cx="7628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Challenges and lessens</a:t>
            </a:r>
            <a:endParaRPr dirty="0"/>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
        <p:nvSpPr>
          <p:cNvPr id="9" name="Google Shape;125;p17">
            <a:extLst>
              <a:ext uri="{FF2B5EF4-FFF2-40B4-BE49-F238E27FC236}">
                <a16:creationId xmlns:a16="http://schemas.microsoft.com/office/drawing/2014/main" id="{305B5387-62AE-4E95-A050-11453DE8FFB3}"/>
              </a:ext>
            </a:extLst>
          </p:cNvPr>
          <p:cNvSpPr txBox="1">
            <a:spLocks noGrp="1"/>
          </p:cNvSpPr>
          <p:nvPr>
            <p:ph type="body" idx="1"/>
          </p:nvPr>
        </p:nvSpPr>
        <p:spPr>
          <a:xfrm>
            <a:off x="893700" y="1240520"/>
            <a:ext cx="7762620" cy="3769913"/>
          </a:xfrm>
          <a:prstGeom prst="rect">
            <a:avLst/>
          </a:prstGeom>
        </p:spPr>
        <p:txBody>
          <a:bodyPr spcFirstLastPara="1" wrap="square" lIns="91425" tIns="91425" rIns="91425" bIns="91425" anchor="t" anchorCtr="0">
            <a:noAutofit/>
          </a:bodyPr>
          <a:lstStyle/>
          <a:p>
            <a:pPr marL="285750" lvl="0" indent="-285750" algn="l" rtl="0">
              <a:spcBef>
                <a:spcPts val="600"/>
              </a:spcBef>
              <a:spcAft>
                <a:spcPts val="0"/>
              </a:spcAft>
              <a:buFont typeface="Wingdings" panose="05000000000000000000" pitchFamily="2" charset="2"/>
              <a:buChar char="Ø"/>
            </a:pPr>
            <a:r>
              <a:rPr lang="en-US" sz="1600" dirty="0"/>
              <a:t>We learned many things about analysis tools, the differences between them, and how they work in real applications in Android Java versions.</a:t>
            </a:r>
          </a:p>
          <a:p>
            <a:pPr marL="285750" lvl="0" indent="-285750" algn="l" rtl="0">
              <a:spcBef>
                <a:spcPts val="600"/>
              </a:spcBef>
              <a:spcAft>
                <a:spcPts val="0"/>
              </a:spcAft>
              <a:buFont typeface="Wingdings" panose="05000000000000000000" pitchFamily="2" charset="2"/>
              <a:buChar char="Ø"/>
            </a:pPr>
            <a:r>
              <a:rPr lang="en-US" sz="1600" dirty="0"/>
              <a:t>First we tried to download several analysis tools in windows environment for Alinma bank but they did not work, so we move on MACOS environment and tried to run it, but they did not work also.</a:t>
            </a:r>
          </a:p>
          <a:p>
            <a:pPr marL="285750" lvl="0" indent="-285750" algn="l" rtl="0">
              <a:spcBef>
                <a:spcPts val="600"/>
              </a:spcBef>
              <a:spcAft>
                <a:spcPts val="0"/>
              </a:spcAft>
              <a:buFont typeface="Wingdings" panose="05000000000000000000" pitchFamily="2" charset="2"/>
              <a:buChar char="Ø"/>
            </a:pPr>
            <a:r>
              <a:rPr lang="en-US" sz="1600" dirty="0"/>
              <a:t>We thought Alinma bank has some issues or the tools do not support kotlin language, so we decided to download AlRajhi bank and try to run the tools, but we got the same thing in Alinma bank.</a:t>
            </a:r>
          </a:p>
          <a:p>
            <a:pPr marL="285750" lvl="0" indent="-285750" algn="l" rtl="0">
              <a:spcBef>
                <a:spcPts val="600"/>
              </a:spcBef>
              <a:spcAft>
                <a:spcPts val="0"/>
              </a:spcAft>
              <a:buFont typeface="Wingdings" panose="05000000000000000000" pitchFamily="2" charset="2"/>
              <a:buChar char="Ø"/>
            </a:pPr>
            <a:r>
              <a:rPr lang="en-US" sz="1600" dirty="0"/>
              <a:t>After we read about these tools and why they did not work in these applications, we discovered that there are two types of tools, static and dynamic.</a:t>
            </a:r>
          </a:p>
          <a:p>
            <a:pPr marL="285750" lvl="0" indent="-285750" algn="l" rtl="0">
              <a:spcBef>
                <a:spcPts val="600"/>
              </a:spcBef>
              <a:spcAft>
                <a:spcPts val="0"/>
              </a:spcAft>
              <a:buFont typeface="Wingdings" panose="05000000000000000000" pitchFamily="2" charset="2"/>
              <a:buChar char="Ø"/>
            </a:pPr>
            <a:r>
              <a:rPr lang="en-US" sz="1600" dirty="0"/>
              <a:t>The reason dynamic tools did not work because the applications that have other communications to other servers.</a:t>
            </a:r>
          </a:p>
        </p:txBody>
      </p:sp>
    </p:spTree>
    <p:extLst>
      <p:ext uri="{BB962C8B-B14F-4D97-AF65-F5344CB8AC3E}">
        <p14:creationId xmlns:p14="http://schemas.microsoft.com/office/powerpoint/2010/main" val="2351600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29"/>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Secuirty</a:t>
            </a:r>
            <a:endParaRPr dirty="0"/>
          </a:p>
        </p:txBody>
      </p:sp>
      <p:sp>
        <p:nvSpPr>
          <p:cNvPr id="258" name="Google Shape;258;p29"/>
          <p:cNvSpPr txBox="1">
            <a:spLocks noGrp="1"/>
          </p:cNvSpPr>
          <p:nvPr>
            <p:ph type="body" idx="1"/>
          </p:nvPr>
        </p:nvSpPr>
        <p:spPr>
          <a:xfrm>
            <a:off x="900837" y="2432070"/>
            <a:ext cx="24912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t>Step 1: </a:t>
            </a:r>
            <a:r>
              <a:rPr lang="en-US" b="1" dirty="0"/>
              <a:t>run MOBSF Tool</a:t>
            </a:r>
            <a:endParaRPr b="1" dirty="0"/>
          </a:p>
          <a:p>
            <a:pPr marL="0" lvl="0" indent="0" algn="l" rtl="0">
              <a:spcBef>
                <a:spcPts val="600"/>
              </a:spcBef>
              <a:spcAft>
                <a:spcPts val="0"/>
              </a:spcAft>
              <a:buNone/>
            </a:pPr>
            <a:r>
              <a:rPr lang="en-US" sz="1200" dirty="0"/>
              <a:t>Upload android </a:t>
            </a:r>
            <a:r>
              <a:rPr lang="en-US" sz="1200" dirty="0" err="1"/>
              <a:t>apk</a:t>
            </a:r>
            <a:r>
              <a:rPr lang="en-US" sz="1200" dirty="0"/>
              <a:t> file to the tool to give us static analysis of the code and source code.</a:t>
            </a:r>
            <a:endParaRPr sz="1200" dirty="0"/>
          </a:p>
        </p:txBody>
      </p:sp>
      <p:sp>
        <p:nvSpPr>
          <p:cNvPr id="259" name="Google Shape;259;p29"/>
          <p:cNvSpPr txBox="1">
            <a:spLocks noGrp="1"/>
          </p:cNvSpPr>
          <p:nvPr>
            <p:ph type="body" idx="2"/>
          </p:nvPr>
        </p:nvSpPr>
        <p:spPr>
          <a:xfrm>
            <a:off x="3519697" y="2432070"/>
            <a:ext cx="24912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t>Step 2: </a:t>
            </a:r>
            <a:r>
              <a:rPr lang="en-US" sz="1350" b="1" dirty="0"/>
              <a:t>download source code </a:t>
            </a:r>
            <a:endParaRPr sz="1350" b="1" dirty="0"/>
          </a:p>
          <a:p>
            <a:pPr marL="0" lvl="0" indent="0" algn="l" rtl="0">
              <a:spcBef>
                <a:spcPts val="600"/>
              </a:spcBef>
              <a:spcAft>
                <a:spcPts val="0"/>
              </a:spcAft>
              <a:buNone/>
            </a:pPr>
            <a:r>
              <a:rPr lang="en-US" sz="1200" dirty="0"/>
              <a:t>Download source code to computer and open it with IDE.</a:t>
            </a:r>
            <a:endParaRPr sz="1200" dirty="0"/>
          </a:p>
        </p:txBody>
      </p:sp>
      <p:sp>
        <p:nvSpPr>
          <p:cNvPr id="260" name="Google Shape;260;p29"/>
          <p:cNvSpPr txBox="1">
            <a:spLocks noGrp="1"/>
          </p:cNvSpPr>
          <p:nvPr>
            <p:ph type="body" idx="3"/>
          </p:nvPr>
        </p:nvSpPr>
        <p:spPr>
          <a:xfrm>
            <a:off x="6138557" y="2432070"/>
            <a:ext cx="24912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t>Step 3: </a:t>
            </a:r>
            <a:r>
              <a:rPr lang="en-US" b="1" dirty="0"/>
              <a:t>discover source code </a:t>
            </a:r>
            <a:endParaRPr b="1" dirty="0"/>
          </a:p>
          <a:p>
            <a:pPr marL="0" lvl="0" indent="0" algn="l" rtl="0">
              <a:spcBef>
                <a:spcPts val="600"/>
              </a:spcBef>
              <a:spcAft>
                <a:spcPts val="0"/>
              </a:spcAft>
              <a:buNone/>
            </a:pPr>
            <a:r>
              <a:rPr lang="en-US" sz="1200" dirty="0"/>
              <a:t>Discover the source code to find security issue.</a:t>
            </a:r>
            <a:endParaRPr sz="1200" dirty="0"/>
          </a:p>
        </p:txBody>
      </p:sp>
      <p:sp>
        <p:nvSpPr>
          <p:cNvPr id="261" name="Google Shape;261;p29"/>
          <p:cNvSpPr txBox="1">
            <a:spLocks noGrp="1"/>
          </p:cNvSpPr>
          <p:nvPr>
            <p:ph type="body" idx="1"/>
          </p:nvPr>
        </p:nvSpPr>
        <p:spPr>
          <a:xfrm>
            <a:off x="893700" y="3657600"/>
            <a:ext cx="24912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t>Step 4: </a:t>
            </a:r>
            <a:r>
              <a:rPr lang="en-US" b="1" dirty="0"/>
              <a:t>use sub tools </a:t>
            </a:r>
            <a:endParaRPr b="1" dirty="0"/>
          </a:p>
          <a:p>
            <a:pPr marL="0" lvl="0" indent="0" algn="l" rtl="0">
              <a:spcBef>
                <a:spcPts val="600"/>
              </a:spcBef>
              <a:spcAft>
                <a:spcPts val="0"/>
              </a:spcAft>
              <a:buNone/>
            </a:pPr>
            <a:r>
              <a:rPr lang="en-US" sz="1200" dirty="0"/>
              <a:t>Use the sub tools we have to see if give the same issues in MOBSF or MOBSF lead to false positive test.</a:t>
            </a:r>
          </a:p>
        </p:txBody>
      </p:sp>
      <p:sp>
        <p:nvSpPr>
          <p:cNvPr id="262" name="Google Shape;262;p29"/>
          <p:cNvSpPr txBox="1">
            <a:spLocks noGrp="1"/>
          </p:cNvSpPr>
          <p:nvPr>
            <p:ph type="body" idx="2"/>
          </p:nvPr>
        </p:nvSpPr>
        <p:spPr>
          <a:xfrm>
            <a:off x="3512560" y="3657600"/>
            <a:ext cx="24912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t>Step 5: </a:t>
            </a:r>
            <a:r>
              <a:rPr lang="en-US" b="1" dirty="0"/>
              <a:t>search about issues </a:t>
            </a:r>
          </a:p>
          <a:p>
            <a:pPr marL="0" lvl="0" indent="0" algn="l" rtl="0">
              <a:spcBef>
                <a:spcPts val="600"/>
              </a:spcBef>
              <a:spcAft>
                <a:spcPts val="0"/>
              </a:spcAft>
              <a:buNone/>
            </a:pPr>
            <a:r>
              <a:rPr lang="en-US" sz="1200" dirty="0"/>
              <a:t>MOBSF and sub tools gives some security issues and we are search about issues to get more information about it.</a:t>
            </a:r>
          </a:p>
        </p:txBody>
      </p:sp>
      <p:sp>
        <p:nvSpPr>
          <p:cNvPr id="263" name="Google Shape;263;p29"/>
          <p:cNvSpPr txBox="1">
            <a:spLocks noGrp="1"/>
          </p:cNvSpPr>
          <p:nvPr>
            <p:ph type="body" idx="3"/>
          </p:nvPr>
        </p:nvSpPr>
        <p:spPr>
          <a:xfrm>
            <a:off x="6131420" y="3657600"/>
            <a:ext cx="24912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t>Step 6: </a:t>
            </a:r>
            <a:r>
              <a:rPr lang="en-US" sz="1300" b="1" dirty="0"/>
              <a:t>find solutions ( if exist)</a:t>
            </a:r>
            <a:endParaRPr sz="1300" b="1" dirty="0"/>
          </a:p>
          <a:p>
            <a:pPr marL="0" lvl="0" indent="0" algn="l" rtl="0">
              <a:spcBef>
                <a:spcPts val="600"/>
              </a:spcBef>
              <a:spcAft>
                <a:spcPts val="0"/>
              </a:spcAft>
              <a:buNone/>
            </a:pPr>
            <a:r>
              <a:rPr lang="en-US" sz="1200" dirty="0"/>
              <a:t>After we get more information about the issue, we try to get solution for the issue.</a:t>
            </a:r>
          </a:p>
        </p:txBody>
      </p:sp>
      <p:sp>
        <p:nvSpPr>
          <p:cNvPr id="270" name="Google Shape;270;p29"/>
          <p:cNvSpPr/>
          <p:nvPr/>
        </p:nvSpPr>
        <p:spPr>
          <a:xfrm>
            <a:off x="3761627" y="1533267"/>
            <a:ext cx="275755" cy="251913"/>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1" name="Google Shape;271;p29"/>
          <p:cNvGrpSpPr/>
          <p:nvPr/>
        </p:nvGrpSpPr>
        <p:grpSpPr>
          <a:xfrm>
            <a:off x="6370548" y="1529603"/>
            <a:ext cx="294182" cy="286367"/>
            <a:chOff x="5970800" y="1619250"/>
            <a:chExt cx="428650" cy="456725"/>
          </a:xfrm>
        </p:grpSpPr>
        <p:sp>
          <p:nvSpPr>
            <p:cNvPr id="272" name="Google Shape;272;p29"/>
            <p:cNvSpPr/>
            <p:nvPr/>
          </p:nvSpPr>
          <p:spPr>
            <a:xfrm>
              <a:off x="5970800" y="1674200"/>
              <a:ext cx="377975" cy="377950"/>
            </a:xfrm>
            <a:custGeom>
              <a:avLst/>
              <a:gdLst/>
              <a:ahLst/>
              <a:cxnLst/>
              <a:rect l="l" t="t" r="r" b="b"/>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9"/>
            <p:cNvSpPr/>
            <p:nvPr/>
          </p:nvSpPr>
          <p:spPr>
            <a:xfrm>
              <a:off x="6068500" y="1771875"/>
              <a:ext cx="182575" cy="182600"/>
            </a:xfrm>
            <a:custGeom>
              <a:avLst/>
              <a:gdLst/>
              <a:ahLst/>
              <a:cxnLst/>
              <a:rect l="l" t="t" r="r" b="b"/>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9"/>
            <p:cNvSpPr/>
            <p:nvPr/>
          </p:nvSpPr>
          <p:spPr>
            <a:xfrm>
              <a:off x="5981175" y="2005125"/>
              <a:ext cx="75125" cy="70850"/>
            </a:xfrm>
            <a:custGeom>
              <a:avLst/>
              <a:gdLst/>
              <a:ahLst/>
              <a:cxnLst/>
              <a:rect l="l" t="t" r="r" b="b"/>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9"/>
            <p:cNvSpPr/>
            <p:nvPr/>
          </p:nvSpPr>
          <p:spPr>
            <a:xfrm>
              <a:off x="6263875" y="2005125"/>
              <a:ext cx="74525" cy="70850"/>
            </a:xfrm>
            <a:custGeom>
              <a:avLst/>
              <a:gdLst/>
              <a:ahLst/>
              <a:cxnLst/>
              <a:rect l="l" t="t" r="r" b="b"/>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9"/>
            <p:cNvSpPr/>
            <p:nvPr/>
          </p:nvSpPr>
          <p:spPr>
            <a:xfrm>
              <a:off x="6147875" y="1619250"/>
              <a:ext cx="251575" cy="255850"/>
            </a:xfrm>
            <a:custGeom>
              <a:avLst/>
              <a:gdLst/>
              <a:ahLst/>
              <a:cxnLst/>
              <a:rect l="l" t="t" r="r" b="b"/>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 name="Google Shape;283;p29"/>
          <p:cNvGrpSpPr/>
          <p:nvPr/>
        </p:nvGrpSpPr>
        <p:grpSpPr>
          <a:xfrm>
            <a:off x="1109724" y="1533800"/>
            <a:ext cx="304237" cy="277965"/>
            <a:chOff x="570875" y="4322250"/>
            <a:chExt cx="443300" cy="443325"/>
          </a:xfrm>
        </p:grpSpPr>
        <p:sp>
          <p:nvSpPr>
            <p:cNvPr id="284" name="Google Shape;284;p2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1" name="Google Shape;291;p29"/>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
        <p:nvSpPr>
          <p:cNvPr id="38" name="Google Shape;125;p17">
            <a:extLst>
              <a:ext uri="{FF2B5EF4-FFF2-40B4-BE49-F238E27FC236}">
                <a16:creationId xmlns:a16="http://schemas.microsoft.com/office/drawing/2014/main" id="{9FBC7381-BCA5-439E-A8BF-5FA43C889D71}"/>
              </a:ext>
            </a:extLst>
          </p:cNvPr>
          <p:cNvSpPr txBox="1">
            <a:spLocks/>
          </p:cNvSpPr>
          <p:nvPr/>
        </p:nvSpPr>
        <p:spPr>
          <a:xfrm>
            <a:off x="898807" y="1188750"/>
            <a:ext cx="6352920" cy="11838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chemeClr val="accent6"/>
              </a:buClr>
              <a:buSzPts val="1400"/>
              <a:buFont typeface="Lato"/>
              <a:buChar char="▷"/>
              <a:defRPr sz="1400" b="0" i="0" u="none" strike="noStrike" cap="none">
                <a:solidFill>
                  <a:schemeClr val="dk1"/>
                </a:solidFill>
                <a:latin typeface="Lato"/>
                <a:ea typeface="Lato"/>
                <a:cs typeface="Lato"/>
                <a:sym typeface="Lato"/>
              </a:defRPr>
            </a:lvl1pPr>
            <a:lvl2pPr marL="914400" marR="0" lvl="1" indent="-317500" algn="l" rtl="0">
              <a:lnSpc>
                <a:spcPct val="100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00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00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00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00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00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00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00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pPr marL="285750" indent="-285750">
              <a:buFont typeface="Wingdings" panose="05000000000000000000" pitchFamily="2" charset="2"/>
              <a:buChar char="Ø"/>
            </a:pPr>
            <a:r>
              <a:rPr lang="en-US" dirty="0"/>
              <a:t>Secure coding involves writing code in a high-level language to prevent potential vulnerabilities (which could expose data or cause harm within a targeted system). </a:t>
            </a:r>
          </a:p>
          <a:p>
            <a:pPr marL="285750" indent="-285750">
              <a:buFont typeface="Wingdings" panose="05000000000000000000" pitchFamily="2" charset="2"/>
              <a:buChar char="Ø"/>
            </a:pPr>
            <a:r>
              <a:rPr lang="en-US" dirty="0"/>
              <a:t>The steps of analysis secure coding:</a:t>
            </a:r>
          </a:p>
        </p:txBody>
      </p:sp>
    </p:spTree>
    <p:extLst>
      <p:ext uri="{BB962C8B-B14F-4D97-AF65-F5344CB8AC3E}">
        <p14:creationId xmlns:p14="http://schemas.microsoft.com/office/powerpoint/2010/main" val="2523726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p>
            <a:pPr marL="342900" marR="0" lvl="0" indent="-342900" rtl="0">
              <a:lnSpc>
                <a:spcPct val="107000"/>
              </a:lnSpc>
              <a:spcBef>
                <a:spcPts val="0"/>
              </a:spcBef>
              <a:spcAft>
                <a:spcPts val="1200"/>
              </a:spcAft>
              <a:buClr>
                <a:srgbClr val="C00000"/>
              </a:buClr>
              <a:buFont typeface="Wingdings" panose="05000000000000000000" pitchFamily="2" charset="2"/>
              <a:buChar char=""/>
            </a:pPr>
            <a:r>
              <a:rPr lang="en-US" sz="3200" b="1" dirty="0">
                <a:solidFill>
                  <a:srgbClr val="C00000"/>
                </a:solidFill>
                <a:effectLst/>
                <a:latin typeface="Calibri" panose="020F0502020204030204" pitchFamily="34" charset="0"/>
                <a:ea typeface="Calibri" panose="020F0502020204030204" pitchFamily="34" charset="0"/>
                <a:cs typeface="Arial" panose="020B0604020202020204" pitchFamily="34" charset="0"/>
              </a:rPr>
              <a:t>Permissions</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25" name="Google Shape;125;p17"/>
          <p:cNvSpPr txBox="1">
            <a:spLocks noGrp="1"/>
          </p:cNvSpPr>
          <p:nvPr>
            <p:ph type="body" idx="1"/>
          </p:nvPr>
        </p:nvSpPr>
        <p:spPr>
          <a:xfrm>
            <a:off x="893700" y="1373587"/>
            <a:ext cx="6462600" cy="2807887"/>
          </a:xfrm>
          <a:prstGeom prst="rect">
            <a:avLst/>
          </a:prstGeom>
        </p:spPr>
        <p:txBody>
          <a:bodyPr spcFirstLastPara="1" wrap="square" lIns="91425" tIns="91425" rIns="91425" bIns="91425" anchor="t" anchorCtr="0">
            <a:noAutofit/>
          </a:bodyPr>
          <a:lstStyle/>
          <a:p>
            <a:pPr marL="285750" lvl="0" indent="-285750" algn="l" rtl="0">
              <a:spcBef>
                <a:spcPts val="600"/>
              </a:spcBef>
              <a:spcAft>
                <a:spcPts val="0"/>
              </a:spcAft>
              <a:buFont typeface="Wingdings" panose="05000000000000000000" pitchFamily="2" charset="2"/>
              <a:buChar char="Ø"/>
            </a:pPr>
            <a:r>
              <a:rPr lang="en-US" sz="1600" dirty="0"/>
              <a:t>Permissions can give apps control of your phone and access to some features using it or may possibly run in the background, some of these  permissions grantee automatically or ask the user to grantee the permission.</a:t>
            </a:r>
          </a:p>
          <a:p>
            <a:pPr marL="285750" lvl="0" indent="-285750" algn="l" rtl="0">
              <a:spcBef>
                <a:spcPts val="600"/>
              </a:spcBef>
              <a:spcAft>
                <a:spcPts val="0"/>
              </a:spcAft>
              <a:buFont typeface="Wingdings" panose="05000000000000000000" pitchFamily="2" charset="2"/>
              <a:buChar char="Ø"/>
            </a:pPr>
            <a:r>
              <a:rPr lang="en-US" sz="1600" dirty="0"/>
              <a:t>Some applications require permissions to function properly, and without permissions, the application does not work properly or cannot use the application.</a:t>
            </a:r>
          </a:p>
        </p:txBody>
      </p:sp>
      <p:sp>
        <p:nvSpPr>
          <p:cNvPr id="126" name="Google Shape;126;p17"/>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Antonio template">
  <a:themeElements>
    <a:clrScheme name="Custom 347">
      <a:dk1>
        <a:srgbClr val="677480"/>
      </a:dk1>
      <a:lt1>
        <a:srgbClr val="FFFFFF"/>
      </a:lt1>
      <a:dk2>
        <a:srgbClr val="2185C5"/>
      </a:dk2>
      <a:lt2>
        <a:srgbClr val="DEE2E6"/>
      </a:lt2>
      <a:accent1>
        <a:srgbClr val="2185C5"/>
      </a:accent1>
      <a:accent2>
        <a:srgbClr val="7ECEFD"/>
      </a:accent2>
      <a:accent3>
        <a:srgbClr val="F20253"/>
      </a:accent3>
      <a:accent4>
        <a:srgbClr val="FF9715"/>
      </a:accent4>
      <a:accent5>
        <a:srgbClr val="1C3AA9"/>
      </a:accent5>
      <a:accent6>
        <a:srgbClr val="97ABBC"/>
      </a:accent6>
      <a:hlink>
        <a:srgbClr val="2185C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1403</TotalTime>
  <Words>3631</Words>
  <Application>Microsoft Office PowerPoint</Application>
  <PresentationFormat>On-screen Show (16:9)</PresentationFormat>
  <Paragraphs>372</Paragraphs>
  <Slides>54</Slides>
  <Notes>46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54</vt:i4>
      </vt:variant>
    </vt:vector>
  </HeadingPairs>
  <TitlesOfParts>
    <vt:vector size="62" baseType="lpstr">
      <vt:lpstr>Arial</vt:lpstr>
      <vt:lpstr>Wingdings</vt:lpstr>
      <vt:lpstr>Source Sans Pro</vt:lpstr>
      <vt:lpstr>Calibri</vt:lpstr>
      <vt:lpstr>Courier New</vt:lpstr>
      <vt:lpstr>Lato</vt:lpstr>
      <vt:lpstr>Raleway</vt:lpstr>
      <vt:lpstr>Antonio template</vt:lpstr>
      <vt:lpstr>Quality Assessment for Local Banking Apps</vt:lpstr>
      <vt:lpstr>Team members</vt:lpstr>
      <vt:lpstr>Content</vt:lpstr>
      <vt:lpstr>Introduction</vt:lpstr>
      <vt:lpstr>Application overview</vt:lpstr>
      <vt:lpstr>Static analysis tools</vt:lpstr>
      <vt:lpstr>Challenges and lessens</vt:lpstr>
      <vt:lpstr>Secuirty</vt:lpstr>
      <vt:lpstr>Permissions</vt:lpstr>
      <vt:lpstr>Permissions</vt:lpstr>
      <vt:lpstr>Permissions</vt:lpstr>
      <vt:lpstr>Permissions</vt:lpstr>
      <vt:lpstr>Permissions</vt:lpstr>
      <vt:lpstr>Temporary file (CWE-532)</vt:lpstr>
      <vt:lpstr>Temporary file (CWE-276)</vt:lpstr>
      <vt:lpstr>Temporary file (CWE-276)</vt:lpstr>
      <vt:lpstr>Intents (CWE-927) </vt:lpstr>
      <vt:lpstr>Intents (CWE-927) </vt:lpstr>
      <vt:lpstr>Intents (CWE-927) </vt:lpstr>
      <vt:lpstr>Intents (CWE-927) </vt:lpstr>
      <vt:lpstr>Intents (CWE-927) </vt:lpstr>
      <vt:lpstr>Intents (CWE-927) </vt:lpstr>
      <vt:lpstr>Intents (CWE-927) </vt:lpstr>
      <vt:lpstr>SQL-Injection (CWE-89) </vt:lpstr>
      <vt:lpstr>SQL-Injection (CWE-89) </vt:lpstr>
      <vt:lpstr>SQL-Injection (CWE-89) </vt:lpstr>
      <vt:lpstr>PowerPoint Presentation</vt:lpstr>
      <vt:lpstr>PowerPoint Presentation</vt:lpstr>
      <vt:lpstr>PowerPoint Presentation</vt:lpstr>
      <vt:lpstr>PowerPoint Presentation</vt:lpstr>
      <vt:lpstr>PowerPoint Presentation</vt:lpstr>
      <vt:lpstr>PowerPoint Presentation</vt:lpstr>
      <vt:lpstr>Log File (CWE-532)</vt:lpstr>
      <vt:lpstr>Log File (CWE-532)</vt:lpstr>
      <vt:lpstr>Log File (CWE-532)</vt:lpstr>
      <vt:lpstr>Cleartext Traffic (CWE-319)</vt:lpstr>
      <vt:lpstr>Cleartext Traffic (CWE-319)</vt:lpstr>
      <vt:lpstr>Cleartext Traffic (CWE-319)</vt:lpstr>
      <vt:lpstr>Cleartext Traffic (CWE-319)</vt:lpstr>
      <vt:lpstr>Dynamic Code Loading</vt:lpstr>
      <vt:lpstr>Dynamic Code Loading</vt:lpstr>
      <vt:lpstr>PowerPoint Presentation</vt:lpstr>
      <vt:lpstr>PowerPoint Presentation</vt:lpstr>
      <vt:lpstr>Documentation</vt:lpstr>
      <vt:lpstr>PowerPoint Presentation</vt:lpstr>
      <vt:lpstr>PowerPoint Presentation</vt:lpstr>
      <vt:lpstr>PowerPoint Presentation</vt:lpstr>
      <vt:lpstr>PowerPoint Presentation</vt:lpstr>
      <vt:lpstr>Some practices for writing readable code:</vt:lpstr>
      <vt:lpstr>PowerPoint Presentation</vt:lpstr>
      <vt:lpstr>In source code has some of the abbreviations in the names, for example, writing the first letters of the word only, which can cause some errors in changing some variables or modifying them.</vt:lpstr>
      <vt:lpstr>To avoid this from happening, it is better to Use meaningful identifiers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cp:lastModifiedBy>Yousef Khaled</cp:lastModifiedBy>
  <cp:revision>8</cp:revision>
  <dcterms:modified xsi:type="dcterms:W3CDTF">2021-11-04T19:20:59Z</dcterms:modified>
</cp:coreProperties>
</file>