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7" name="Leslie Gomez"/>
  <p:cmAuthor clrIdx="1" id="1" initials="" lastIdx="1" name="Jazmin Idhali Pa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4-08T04:29:05.448">
    <p:pos x="458" y="898"/>
    <p:text>Leslie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20-04-08T04:31:21.460">
    <p:pos x="459" y="830"/>
    <p:text>Jazmin</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20-04-09T21:23:15.621">
    <p:pos x="459" y="830"/>
    <p:text>Jazmin</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20-04-08T04:31:33.912">
    <p:pos x="459" y="830"/>
    <p:text>Jazmin</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20-04-08T04:30:19.978">
    <p:pos x="458" y="375"/>
    <p:text>Jorge</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20-04-08T04:30:41.645">
    <p:pos x="459" y="830"/>
    <p:text>Michael</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20-04-08T04:30:41.645">
    <p:pos x="459" y="830"/>
    <p:text>Michael</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20-04-08T04:32:07.381">
    <p:pos x="459" y="830"/>
    <p:text>Everyone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32a6a957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32a6a957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EDA although it has many strengths it does contain some drawbacks. Especially within security and its increased complexity. We dont always know exactly whata components are part of the system and the dependencies between them due to its loose coupling.</a:t>
            </a:r>
            <a:endParaRPr/>
          </a:p>
          <a:p>
            <a:pPr indent="-298450" lvl="0" marL="457200" rtl="0" algn="l">
              <a:spcBef>
                <a:spcPts val="0"/>
              </a:spcBef>
              <a:spcAft>
                <a:spcPts val="0"/>
              </a:spcAft>
              <a:buSzPts val="1100"/>
              <a:buChar char="-"/>
            </a:pPr>
            <a:r>
              <a:rPr lang="en"/>
              <a:t>Testing is extremely difficult to do in EDA which is designed to anticipate the unknown but also may trigger the unforeseen and undesirable responses.</a:t>
            </a:r>
            <a:r>
              <a:rPr lang="en"/>
              <a:t>Since events are asynchronous there can be no anticipation of a specific order of occurrence or assured delivery of anything. Duplicates may occur in differing conditions that may each require contextual response</a:t>
            </a:r>
            <a:r>
              <a:rPr lang="en" sz="1200">
                <a:solidFill>
                  <a:srgbClr val="4F4F4F"/>
                </a:solidFill>
              </a:rPr>
              <a:t>.</a:t>
            </a:r>
            <a:endParaRPr sz="1200">
              <a:solidFill>
                <a:srgbClr val="4F4F4F"/>
              </a:solidFill>
            </a:endParaRPr>
          </a:p>
          <a:p>
            <a:pPr indent="-304800" lvl="0" marL="457200" rtl="0" algn="l">
              <a:spcBef>
                <a:spcPts val="0"/>
              </a:spcBef>
              <a:spcAft>
                <a:spcPts val="0"/>
              </a:spcAft>
              <a:buClr>
                <a:srgbClr val="4F4F4F"/>
              </a:buClr>
              <a:buSzPts val="1200"/>
              <a:buChar char="-"/>
            </a:pPr>
            <a:r>
              <a:rPr lang="en"/>
              <a:t>Error handling is a hard thing to do in EDA.  As event producers and event consumers proliferate it becomes more and more difficult to trace back activities </a:t>
            </a:r>
            <a:r>
              <a:rPr lang="en" sz="1200">
                <a:solidFill>
                  <a:srgbClr val="4F4F4F"/>
                </a:solidFill>
              </a:rPr>
              <a:t>occurring within and between them. </a:t>
            </a:r>
            <a:endParaRPr sz="1200">
              <a:solidFill>
                <a:srgbClr val="4F4F4F"/>
              </a:solidFill>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311ec6e0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311ec6e0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summary, event driven architecture differs greatly from your usual request driven systems in the fact that it is more dynamic and versatile. In the architecture, an event producer and an event consumer are what makes this process possible, a producer spots an event and informs a consumer through an event channel, from there it is up to the event consumer to react accordingly.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311ec6e0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311ec6e0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goes over </a:t>
            </a:r>
            <a:r>
              <a:rPr lang="en"/>
              <a:t>vulnerabilities</a:t>
            </a:r>
            <a:r>
              <a:rPr lang="en"/>
              <a:t> such as the attacker has the </a:t>
            </a:r>
            <a:r>
              <a:rPr lang="en"/>
              <a:t>possibility</a:t>
            </a:r>
            <a:r>
              <a:rPr lang="en"/>
              <a:t> of being apart of the system and that you can guess </a:t>
            </a:r>
            <a:r>
              <a:rPr lang="en"/>
              <a:t>easily</a:t>
            </a:r>
            <a:r>
              <a:rPr lang="en"/>
              <a:t> what components are running from the objects.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32acf082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2acf08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slide continues to go over vulnerabilities such as man in the middle object attacks and the ability to arbitrarily change objects after certain conditions are met.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32acf082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32acf082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provides </a:t>
            </a:r>
            <a:r>
              <a:rPr lang="en"/>
              <a:t>an</a:t>
            </a:r>
            <a:r>
              <a:rPr lang="en"/>
              <a:t> example of security </a:t>
            </a:r>
            <a:r>
              <a:rPr lang="en"/>
              <a:t>vulnerability</a:t>
            </a:r>
            <a:r>
              <a:rPr lang="en"/>
              <a:t> </a:t>
            </a:r>
            <a:r>
              <a:rPr lang="en"/>
              <a:t>specifically</a:t>
            </a:r>
            <a:r>
              <a:rPr lang="en"/>
              <a:t> the windows WM_TIMER overflow that allowed the arbitrary </a:t>
            </a:r>
            <a:r>
              <a:rPr lang="en"/>
              <a:t>execution</a:t>
            </a:r>
            <a:r>
              <a:rPr lang="en"/>
              <a:t> of code.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311ec6e0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311ec6e0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311ec6e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311ec6e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highlight>
                  <a:srgbClr val="FFFFFF"/>
                </a:highlight>
              </a:rPr>
              <a:t>Event-driven architecture is an architectural style where components in the system emit events and react to events.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It is used both internally within a single process and between processes.</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It is widely used for GUI frameworks.</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As mentioned before event driven architecture is mainly made up of events. It needs some type of response from user to keep the program going.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As mentioned, GUI frameworks typically use events a lot since they work through events within the program. For example it needs some type of event like a mouse event for the next action to happen.</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32acf0826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32acf0826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image simplifies what event driven architecture is.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311ec6e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311ec6e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E101A"/>
              </a:buClr>
              <a:buSzPts val="1100"/>
              <a:buChar char="●"/>
            </a:pPr>
            <a:r>
              <a:rPr lang="en">
                <a:solidFill>
                  <a:srgbClr val="0E101A"/>
                </a:solidFill>
              </a:rPr>
              <a:t>This architecture could minimize the time delays and enhances the performance, over something like a Request-Response model. In a Request-Response a component request some other component for information the component contains. To demonstrate the problem, suppose a component wants to know when a mobile device's battery gets below 20%. For accurate information on the battery, the component would have to request information every second or so; impacting performance significantly. However, in an Event-Driven model, the component that wants to know the battery would subscribe to the event bus topic, in this case, it would be the battery status. Now, when there is an event published in the event bus that signifies that the battery is below 20%, the component is going to be notified. The component would only wake up when it is notified of an event whose state indicates that the battery is below 20%.</a:t>
            </a:r>
            <a:endParaRPr>
              <a:solidFill>
                <a:srgbClr val="0E101A"/>
              </a:solidFill>
            </a:endParaRPr>
          </a:p>
          <a:p>
            <a:pPr indent="-298450" lvl="0" marL="457200" rtl="0" algn="l">
              <a:spcBef>
                <a:spcPts val="0"/>
              </a:spcBef>
              <a:spcAft>
                <a:spcPts val="0"/>
              </a:spcAft>
              <a:buSzPts val="1100"/>
              <a:buChar char="●"/>
            </a:pPr>
            <a:r>
              <a:rPr lang="en"/>
              <a:t>This model allows the system to have services loosely decouple from one another. The services just subscribe to different topics and handle certain events. Having the event bus as the backbone of the system allows the modification of services to be easy; removing or adding services to the system. This is the case because the services are not communicating with each other, but performing logic on events they receive.</a:t>
            </a:r>
            <a:endParaRPr/>
          </a:p>
          <a:p>
            <a:pPr indent="0" lvl="0" marL="45720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311ec6e0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311ec6e0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As </a:t>
            </a:r>
            <a:r>
              <a:rPr lang="en"/>
              <a:t>mentioned</a:t>
            </a:r>
            <a:r>
              <a:rPr lang="en"/>
              <a:t> in the previous slide, the services or components are not going to be requesting and receiving a response to other components. Alternatively, they are going to subscribe to a topic and get notified once a particular event is published on the event bus. This increases the performance of the system significantly.</a:t>
            </a:r>
            <a:endParaRPr/>
          </a:p>
          <a:p>
            <a:pPr indent="-298450" lvl="0" marL="457200" rtl="0" algn="l">
              <a:spcBef>
                <a:spcPts val="0"/>
              </a:spcBef>
              <a:spcAft>
                <a:spcPts val="0"/>
              </a:spcAft>
              <a:buSzPts val="1100"/>
              <a:buChar char="●"/>
            </a:pPr>
            <a:r>
              <a:rPr lang="en"/>
              <a:t>Event Handlers or Services are not completely isolated from the system. They are only aware of the events that are directed to them, by a subscription. Causing the modification of Event Handler or Services being an easy task.</a:t>
            </a:r>
            <a:endParaRPr/>
          </a:p>
          <a:p>
            <a:pPr indent="-298450" lvl="0" marL="457200" rtl="0" algn="l">
              <a:spcBef>
                <a:spcPts val="0"/>
              </a:spcBef>
              <a:spcAft>
                <a:spcPts val="0"/>
              </a:spcAft>
              <a:buSzPts val="1100"/>
              <a:buChar char="●"/>
            </a:pPr>
            <a:r>
              <a:rPr lang="en"/>
              <a:t>As mentioned before, this kind of model is going to increase the performance of the system in comparison to a Request Model. The services should get notified when the state of the data they are interested in changes, not requesting and observing if it did change.</a:t>
            </a:r>
            <a:endParaRPr/>
          </a:p>
          <a:p>
            <a:pPr indent="-298450" lvl="0" marL="457200" rtl="0" algn="l">
              <a:spcBef>
                <a:spcPts val="0"/>
              </a:spcBef>
              <a:spcAft>
                <a:spcPts val="0"/>
              </a:spcAft>
              <a:buSzPts val="1100"/>
              <a:buChar char="●"/>
            </a:pPr>
            <a:r>
              <a:rPr lang="en"/>
              <a:t>In the image, you can see a simple event-driven architecture for a retail system. </a:t>
            </a:r>
            <a:r>
              <a:rPr lang="en"/>
              <a:t>Rabbitmq</a:t>
            </a:r>
            <a:r>
              <a:rPr lang="en"/>
              <a:t> Exchange is an event broker, you could think about as a tool that helps you implement this architecture for a system.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311ec6e0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311ec6e0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32a6aa6c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32a6aa6c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311ec6e0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311ec6e0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311ec6e0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311ec6e0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As mentioned in before, event driven architecture works well for anything that combines data-pattern identification with automatic alerts and notifications. This means that the program will take real time data from users and present it for fast </a:t>
            </a:r>
            <a:r>
              <a:rPr lang="en"/>
              <a:t>operational</a:t>
            </a:r>
            <a:r>
              <a:rPr lang="en"/>
              <a:t> decision making choices.</a:t>
            </a:r>
            <a:endParaRPr/>
          </a:p>
          <a:p>
            <a:pPr indent="-298450" lvl="0" marL="457200" rtl="0" algn="l">
              <a:spcBef>
                <a:spcPts val="0"/>
              </a:spcBef>
              <a:spcAft>
                <a:spcPts val="0"/>
              </a:spcAft>
              <a:buSzPts val="1100"/>
              <a:buChar char="-"/>
            </a:pPr>
            <a:r>
              <a:rPr lang="en"/>
              <a:t>Loose coupling is one of the biggest strengths of the EDA. this means that since it is </a:t>
            </a:r>
            <a:r>
              <a:rPr lang="en"/>
              <a:t>loosely</a:t>
            </a:r>
            <a:r>
              <a:rPr lang="en"/>
              <a:t> </a:t>
            </a:r>
            <a:r>
              <a:rPr lang="en"/>
              <a:t>coupled</a:t>
            </a:r>
            <a:r>
              <a:rPr lang="en"/>
              <a:t> it does not affect layering and is simpler to reach </a:t>
            </a:r>
            <a:r>
              <a:rPr lang="en"/>
              <a:t>which</a:t>
            </a:r>
            <a:r>
              <a:rPr lang="en"/>
              <a:t> reduces cost.</a:t>
            </a:r>
            <a:endParaRPr/>
          </a:p>
          <a:p>
            <a:pPr indent="-298450" lvl="0" marL="457200" rtl="0" algn="l">
              <a:spcBef>
                <a:spcPts val="0"/>
              </a:spcBef>
              <a:spcAft>
                <a:spcPts val="0"/>
              </a:spcAft>
              <a:buSzPts val="1100"/>
              <a:buChar char="-"/>
            </a:pPr>
            <a:r>
              <a:rPr lang="en"/>
              <a:t>EDA is very versatile since it is loose coupled, is linear and </a:t>
            </a:r>
            <a:r>
              <a:rPr lang="en"/>
              <a:t>asynchronous</a:t>
            </a:r>
            <a:r>
              <a:rPr lang="en"/>
              <a:t>. This helps a lot during functions since they dont depend on another function to do its job.</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8.xml"/><Relationship Id="rId4" Type="http://schemas.openxmlformats.org/officeDocument/2006/relationships/hyperlink" Target="https://www.redhat.com/en/topics/integration/what-is-event-driven-architecture" TargetMode="External"/><Relationship Id="rId5" Type="http://schemas.openxmlformats.org/officeDocument/2006/relationships/hyperlink" Target="https://www.youtube.com/watch?v=gIL8rW_eyww" TargetMode="External"/><Relationship Id="rId6" Type="http://schemas.openxmlformats.org/officeDocument/2006/relationships/hyperlink" Target="https://link.springer.com/chapter/10.1007/978-0-387-35586-3_11" TargetMode="External"/><Relationship Id="rId7" Type="http://schemas.openxmlformats.org/officeDocument/2006/relationships/hyperlink" Target="https://www.tiempodev.com/blog/disadvantages-of-event-driven-architecture/" TargetMode="External"/><Relationship Id="rId8" Type="http://schemas.openxmlformats.org/officeDocument/2006/relationships/hyperlink" Target="https://systemsinnovation.io/event-driven-architectu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625" y="1508200"/>
            <a:ext cx="7688100" cy="1063500"/>
          </a:xfrm>
          <a:prstGeom prst="rect">
            <a:avLst/>
          </a:prstGeom>
          <a:ln cap="flat" cmpd="sng" w="2857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u="sng"/>
              <a:t>Event Driven Architecture</a:t>
            </a:r>
            <a:endParaRPr u="sng"/>
          </a:p>
        </p:txBody>
      </p:sp>
      <p:sp>
        <p:nvSpPr>
          <p:cNvPr id="87" name="Google Shape;87;p13"/>
          <p:cNvSpPr txBox="1"/>
          <p:nvPr>
            <p:ph idx="1" type="subTitle"/>
          </p:nvPr>
        </p:nvSpPr>
        <p:spPr>
          <a:xfrm>
            <a:off x="3532027" y="3138300"/>
            <a:ext cx="1669200" cy="5412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Team 1 MELJJ</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What are the Drawbacks?</a:t>
            </a:r>
            <a:endParaRPr/>
          </a:p>
        </p:txBody>
      </p:sp>
      <p:sp>
        <p:nvSpPr>
          <p:cNvPr id="144" name="Google Shape;144;p22"/>
          <p:cNvSpPr txBox="1"/>
          <p:nvPr>
            <p:ph idx="1" type="body"/>
          </p:nvPr>
        </p:nvSpPr>
        <p:spPr>
          <a:xfrm>
            <a:off x="729450" y="2286450"/>
            <a:ext cx="7688700" cy="16341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solidFill>
                  <a:srgbClr val="747474"/>
                </a:solidFill>
                <a:highlight>
                  <a:srgbClr val="FFFFFF"/>
                </a:highlight>
              </a:rPr>
              <a:t>Security risks and increased complexity.</a:t>
            </a:r>
            <a:endParaRPr>
              <a:solidFill>
                <a:srgbClr val="747474"/>
              </a:solidFill>
              <a:highlight>
                <a:srgbClr val="FFFFFF"/>
              </a:highlight>
            </a:endParaRPr>
          </a:p>
          <a:p>
            <a:pPr indent="-311150" lvl="0" marL="457200" rtl="0" algn="l">
              <a:spcBef>
                <a:spcPts val="0"/>
              </a:spcBef>
              <a:spcAft>
                <a:spcPts val="0"/>
              </a:spcAft>
              <a:buClr>
                <a:srgbClr val="747474"/>
              </a:buClr>
              <a:buSzPts val="1300"/>
              <a:buChar char="●"/>
            </a:pPr>
            <a:r>
              <a:rPr lang="en">
                <a:solidFill>
                  <a:srgbClr val="747474"/>
                </a:solidFill>
                <a:highlight>
                  <a:srgbClr val="FFFFFF"/>
                </a:highlight>
              </a:rPr>
              <a:t>Testing is difficult since it is designed to anticipate the unknown but also may trigger the </a:t>
            </a:r>
            <a:r>
              <a:rPr lang="en">
                <a:solidFill>
                  <a:srgbClr val="747474"/>
                </a:solidFill>
                <a:highlight>
                  <a:srgbClr val="FFFFFF"/>
                </a:highlight>
              </a:rPr>
              <a:t>unforeseen</a:t>
            </a:r>
            <a:r>
              <a:rPr lang="en">
                <a:solidFill>
                  <a:srgbClr val="747474"/>
                </a:solidFill>
                <a:highlight>
                  <a:srgbClr val="FFFFFF"/>
                </a:highlight>
              </a:rPr>
              <a:t> and undesirable responses.</a:t>
            </a:r>
            <a:endParaRPr>
              <a:solidFill>
                <a:srgbClr val="747474"/>
              </a:solidFill>
              <a:highlight>
                <a:srgbClr val="FFFFFF"/>
              </a:highlight>
            </a:endParaRPr>
          </a:p>
          <a:p>
            <a:pPr indent="-311150" lvl="0" marL="457200" rtl="0" algn="l">
              <a:spcBef>
                <a:spcPts val="0"/>
              </a:spcBef>
              <a:spcAft>
                <a:spcPts val="0"/>
              </a:spcAft>
              <a:buClr>
                <a:srgbClr val="747474"/>
              </a:buClr>
              <a:buSzPts val="1300"/>
              <a:buChar char="●"/>
            </a:pPr>
            <a:r>
              <a:rPr lang="en">
                <a:solidFill>
                  <a:srgbClr val="747474"/>
                </a:solidFill>
                <a:highlight>
                  <a:srgbClr val="FFFFFF"/>
                </a:highlight>
              </a:rPr>
              <a:t>Hard to do error handling.</a:t>
            </a:r>
            <a:endParaRPr>
              <a:solidFill>
                <a:srgbClr val="747474"/>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7650" y="595800"/>
            <a:ext cx="7688700" cy="5352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Examples  </a:t>
            </a:r>
            <a:endParaRPr/>
          </a:p>
        </p:txBody>
      </p:sp>
      <p:sp>
        <p:nvSpPr>
          <p:cNvPr id="150" name="Google Shape;150;p23"/>
          <p:cNvSpPr txBox="1"/>
          <p:nvPr>
            <p:ph idx="1" type="body"/>
          </p:nvPr>
        </p:nvSpPr>
        <p:spPr>
          <a:xfrm>
            <a:off x="727650" y="1293900"/>
            <a:ext cx="7688700" cy="38496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sz="1400"/>
              <a:t>Event driven architecture shines in its’ versatility, more specifically in being able to handle multiple events in a asynchronous manner with efficiency and a higher degree of </a:t>
            </a:r>
            <a:r>
              <a:rPr lang="en" sz="1400"/>
              <a:t>independence</a:t>
            </a:r>
            <a:r>
              <a:rPr lang="en" sz="1400"/>
              <a:t> when compared with other systems. Examples of systems designed with EDA include motion sensors and remote controls.</a:t>
            </a:r>
            <a:br>
              <a:rPr lang="en" sz="1400"/>
            </a:br>
            <a:br>
              <a:rPr lang="en" sz="1400"/>
            </a:br>
            <a:r>
              <a:rPr lang="en" sz="1400"/>
              <a:t>In the case of motion </a:t>
            </a:r>
            <a:r>
              <a:rPr lang="en" sz="1400"/>
              <a:t>sensors</a:t>
            </a:r>
            <a:r>
              <a:rPr lang="en" sz="1400"/>
              <a:t>, a user does not need to provide input directly to the system in order for the system to react accordingly. Motion activated lights would not need to be turned on and off for example, the system itself can turn on lights by utilizing motion sensors and reacting accordingly. </a:t>
            </a:r>
            <a:br>
              <a:rPr lang="en" sz="1400"/>
            </a:br>
            <a:br>
              <a:rPr lang="en" sz="1400"/>
            </a:br>
            <a:r>
              <a:rPr lang="en" sz="1400"/>
              <a:t>EDA can also be applied to more intricate systems than sensors and controllers. Another benefit that comes with EDA is the fact that it is ideal for real time analytics, meaning that a system made with EDA is more enabled to be </a:t>
            </a:r>
            <a:r>
              <a:rPr lang="en" sz="1400"/>
              <a:t>preemptive and a result better for preventing undesirable outcomes. A weather system for example would be able to utilize data it receives to advise denizens of an area to prepare accordingly in the event of harsh weather conditions.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Security </a:t>
            </a:r>
            <a:r>
              <a:rPr lang="en"/>
              <a:t>Implications</a:t>
            </a:r>
            <a:endParaRPr/>
          </a:p>
        </p:txBody>
      </p:sp>
      <p:sp>
        <p:nvSpPr>
          <p:cNvPr id="156" name="Google Shape;156;p24"/>
          <p:cNvSpPr txBox="1"/>
          <p:nvPr>
            <p:ph idx="1" type="body"/>
          </p:nvPr>
        </p:nvSpPr>
        <p:spPr>
          <a:xfrm>
            <a:off x="729450" y="2078875"/>
            <a:ext cx="7688700" cy="22611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Vulnerabilities</a:t>
            </a:r>
            <a:r>
              <a:rPr lang="en"/>
              <a:t>-</a:t>
            </a:r>
            <a:endParaRPr/>
          </a:p>
          <a:p>
            <a:pPr indent="0" lvl="0" marL="0" rtl="0" algn="l">
              <a:spcBef>
                <a:spcPts val="1600"/>
              </a:spcBef>
              <a:spcAft>
                <a:spcPts val="0"/>
              </a:spcAft>
              <a:buNone/>
            </a:pPr>
            <a:r>
              <a:rPr lang="en"/>
              <a:t> As event driven systems have the </a:t>
            </a:r>
            <a:r>
              <a:rPr lang="en"/>
              <a:t>possibility</a:t>
            </a:r>
            <a:r>
              <a:rPr lang="en"/>
              <a:t> to be </a:t>
            </a:r>
            <a:r>
              <a:rPr lang="en"/>
              <a:t>apart of </a:t>
            </a:r>
            <a:r>
              <a:rPr lang="en"/>
              <a:t>distributed systems there is a </a:t>
            </a:r>
            <a:r>
              <a:rPr lang="en"/>
              <a:t>likelihood</a:t>
            </a:r>
            <a:r>
              <a:rPr lang="en"/>
              <a:t> of the attacker and the victim being objects of the same system. </a:t>
            </a:r>
            <a:endParaRPr/>
          </a:p>
          <a:p>
            <a:pPr indent="0" lvl="0" marL="0" rtl="0" algn="l">
              <a:spcBef>
                <a:spcPts val="1600"/>
              </a:spcBef>
              <a:spcAft>
                <a:spcPts val="1600"/>
              </a:spcAft>
              <a:buNone/>
            </a:pPr>
            <a:r>
              <a:rPr lang="en"/>
              <a:t>There are ways to get descriptive data of </a:t>
            </a:r>
            <a:r>
              <a:rPr lang="en"/>
              <a:t>available</a:t>
            </a:r>
            <a:r>
              <a:rPr lang="en"/>
              <a:t> objects in the system telling you what applications are running meaning if any of the applications have any </a:t>
            </a:r>
            <a:r>
              <a:rPr lang="en"/>
              <a:t>vulnerabilities</a:t>
            </a:r>
            <a:r>
              <a:rPr lang="en"/>
              <a:t> that the attacker knows then they have another </a:t>
            </a:r>
            <a:r>
              <a:rPr lang="en"/>
              <a:t>vector</a:t>
            </a:r>
            <a:r>
              <a:rPr lang="en"/>
              <a:t> of attack.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Security </a:t>
            </a:r>
            <a:r>
              <a:rPr lang="en"/>
              <a:t>Implications</a:t>
            </a:r>
            <a:endParaRPr/>
          </a:p>
          <a:p>
            <a:pPr indent="0" lvl="0" marL="0" rtl="0" algn="l">
              <a:spcBef>
                <a:spcPts val="0"/>
              </a:spcBef>
              <a:spcAft>
                <a:spcPts val="0"/>
              </a:spcAft>
              <a:buNone/>
            </a:pPr>
            <a:r>
              <a:t/>
            </a:r>
            <a:endParaRPr/>
          </a:p>
        </p:txBody>
      </p:sp>
      <p:sp>
        <p:nvSpPr>
          <p:cNvPr id="162" name="Google Shape;162;p25"/>
          <p:cNvSpPr txBox="1"/>
          <p:nvPr>
            <p:ph idx="1" type="body"/>
          </p:nvPr>
        </p:nvSpPr>
        <p:spPr>
          <a:xfrm>
            <a:off x="729450" y="2078875"/>
            <a:ext cx="7688700" cy="22611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When conditions enumeration and sending (normally used to modify running applications) are met any object can send events to any other object, this means that you can skirt </a:t>
            </a:r>
            <a:r>
              <a:rPr lang="en"/>
              <a:t>around</a:t>
            </a:r>
            <a:r>
              <a:rPr lang="en"/>
              <a:t> </a:t>
            </a:r>
            <a:r>
              <a:rPr lang="en"/>
              <a:t>permissions and change objects and thus data that normally would be protected.</a:t>
            </a:r>
            <a:endParaRPr/>
          </a:p>
          <a:p>
            <a:pPr indent="0" lvl="0" marL="0" rtl="0" algn="l">
              <a:spcBef>
                <a:spcPts val="1600"/>
              </a:spcBef>
              <a:spcAft>
                <a:spcPts val="1600"/>
              </a:spcAft>
              <a:buNone/>
            </a:pPr>
            <a:r>
              <a:rPr lang="en"/>
              <a:t>Under the same conditions above the interception of one way communication can be achieved as well allowing for situations like obtaining keycard information from a security program.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Security Example</a:t>
            </a:r>
            <a:endParaRPr/>
          </a:p>
        </p:txBody>
      </p:sp>
      <p:sp>
        <p:nvSpPr>
          <p:cNvPr id="168" name="Google Shape;168;p26"/>
          <p:cNvSpPr txBox="1"/>
          <p:nvPr>
            <p:ph idx="1" type="body"/>
          </p:nvPr>
        </p:nvSpPr>
        <p:spPr>
          <a:xfrm>
            <a:off x="729450" y="2078875"/>
            <a:ext cx="7688700" cy="25566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As event messages in some systems are limited in length you are able to cause a buffer overflow and </a:t>
            </a:r>
            <a:r>
              <a:rPr lang="en"/>
              <a:t>execute</a:t>
            </a:r>
            <a:r>
              <a:rPr lang="en"/>
              <a:t> </a:t>
            </a:r>
            <a:r>
              <a:rPr lang="en"/>
              <a:t>arbitrary</a:t>
            </a:r>
            <a:r>
              <a:rPr lang="en"/>
              <a:t> code.</a:t>
            </a:r>
            <a:endParaRPr/>
          </a:p>
          <a:p>
            <a:pPr indent="0" lvl="0" marL="0" rtl="0" algn="l">
              <a:spcBef>
                <a:spcPts val="1600"/>
              </a:spcBef>
              <a:spcAft>
                <a:spcPts val="0"/>
              </a:spcAft>
              <a:buNone/>
            </a:pPr>
            <a:r>
              <a:rPr lang="en"/>
              <a:t>One example is from Windows 2000 where WM_TIMER was in a address space that allowed access to other key </a:t>
            </a:r>
            <a:r>
              <a:rPr lang="en"/>
              <a:t>systems</a:t>
            </a:r>
            <a:r>
              <a:rPr lang="en"/>
              <a:t> and witch a bug was found.</a:t>
            </a:r>
            <a:endParaRPr/>
          </a:p>
          <a:p>
            <a:pPr indent="0" lvl="0" marL="0" rtl="0" algn="l">
              <a:spcBef>
                <a:spcPts val="1600"/>
              </a:spcBef>
              <a:spcAft>
                <a:spcPts val="0"/>
              </a:spcAft>
              <a:buNone/>
            </a:pPr>
            <a:r>
              <a:rPr lang="en"/>
              <a:t>The following is that code “PostMessage(hwnd_Victim, WM_TIMER, (WPARAM )0, (LPARAM )Ox76f7a3);” (Xenitellis, 2002) </a:t>
            </a:r>
            <a:endParaRPr/>
          </a:p>
          <a:p>
            <a:pPr indent="0" lvl="0" marL="0" rtl="0" algn="l">
              <a:spcBef>
                <a:spcPts val="1600"/>
              </a:spcBef>
              <a:spcAft>
                <a:spcPts val="1600"/>
              </a:spcAft>
              <a:buNone/>
            </a:pPr>
            <a:r>
              <a:rPr lang="en"/>
              <a:t>Each one of these </a:t>
            </a:r>
            <a:r>
              <a:rPr lang="en"/>
              <a:t>vulnerabilities</a:t>
            </a:r>
            <a:r>
              <a:rPr lang="en"/>
              <a:t> can be fixed like most security </a:t>
            </a:r>
            <a:r>
              <a:rPr lang="en"/>
              <a:t>vulnerabilities</a:t>
            </a:r>
            <a:r>
              <a:rPr lang="en"/>
              <a:t> but they must </a:t>
            </a:r>
            <a:r>
              <a:rPr lang="en"/>
              <a:t>specifically</a:t>
            </a:r>
            <a:r>
              <a:rPr lang="en"/>
              <a:t> coded for to prevent.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9450" y="1318650"/>
            <a:ext cx="7688700" cy="5352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74" name="Google Shape;174;p27"/>
          <p:cNvSpPr txBox="1"/>
          <p:nvPr>
            <p:ph idx="1" type="body"/>
          </p:nvPr>
        </p:nvSpPr>
        <p:spPr>
          <a:xfrm>
            <a:off x="729450" y="2078875"/>
            <a:ext cx="7688700" cy="2492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lang="en" sz="1200"/>
              <a:t>[1]</a:t>
            </a:r>
            <a:r>
              <a:rPr lang="en"/>
              <a:t> </a:t>
            </a:r>
            <a:r>
              <a:rPr lang="en" sz="1100" u="sng">
                <a:solidFill>
                  <a:schemeClr val="hlink"/>
                </a:solidFill>
                <a:hlinkClick r:id="rId4"/>
              </a:rPr>
              <a:t>https://www.redhat.com/en/topics/integration/what-is-event-driven-architecture</a:t>
            </a:r>
            <a:endParaRPr/>
          </a:p>
          <a:p>
            <a:pPr indent="0" lvl="0" marL="457200" rtl="0" algn="l">
              <a:spcBef>
                <a:spcPts val="1600"/>
              </a:spcBef>
              <a:spcAft>
                <a:spcPts val="0"/>
              </a:spcAft>
              <a:buNone/>
            </a:pPr>
            <a:r>
              <a:rPr lang="en" sz="1200"/>
              <a:t>[2]</a:t>
            </a:r>
            <a:r>
              <a:rPr lang="en"/>
              <a:t> </a:t>
            </a:r>
            <a:r>
              <a:rPr lang="en" sz="1100" u="sng">
                <a:solidFill>
                  <a:schemeClr val="hlink"/>
                </a:solidFill>
                <a:hlinkClick r:id="rId5"/>
              </a:rPr>
              <a:t>https://www.youtube.com/watch?v=gIL8rW_eyww</a:t>
            </a:r>
            <a:endParaRPr sz="1100"/>
          </a:p>
          <a:p>
            <a:pPr indent="0" lvl="0" marL="457200" rtl="0" algn="l">
              <a:spcBef>
                <a:spcPts val="1600"/>
              </a:spcBef>
              <a:spcAft>
                <a:spcPts val="0"/>
              </a:spcAft>
              <a:buNone/>
            </a:pPr>
            <a:r>
              <a:rPr lang="en" sz="1100"/>
              <a:t>[3] </a:t>
            </a:r>
            <a:r>
              <a:rPr lang="en" sz="1050">
                <a:solidFill>
                  <a:srgbClr val="333333"/>
                </a:solidFill>
                <a:highlight>
                  <a:srgbClr val="FCFCFC"/>
                </a:highlight>
              </a:rPr>
              <a:t>Xenitellis S. (2002) Security Vulnerabilities in Event-Driven Systems. In: Ghonaimy M.A., El-Hadidi M.T., Aslan H.K. (eds) Security in the Information Society. IFIP Advances in Information and Communication Technology, vol 86. Springer, Boston, MA </a:t>
            </a:r>
            <a:r>
              <a:rPr lang="en" sz="1100" u="sng">
                <a:solidFill>
                  <a:schemeClr val="hlink"/>
                </a:solidFill>
                <a:hlinkClick r:id="rId6"/>
              </a:rPr>
              <a:t>https://link.springer.com/chapter/10.1007/978-0-387-35586-3_11</a:t>
            </a:r>
            <a:endParaRPr sz="1100"/>
          </a:p>
          <a:p>
            <a:pPr indent="0" lvl="0" marL="457200" rtl="0" algn="l">
              <a:spcBef>
                <a:spcPts val="1600"/>
              </a:spcBef>
              <a:spcAft>
                <a:spcPts val="0"/>
              </a:spcAft>
              <a:buNone/>
            </a:pPr>
            <a:r>
              <a:rPr lang="en" sz="1100"/>
              <a:t>[4] </a:t>
            </a:r>
            <a:r>
              <a:rPr lang="en" sz="1100" u="sng">
                <a:solidFill>
                  <a:schemeClr val="hlink"/>
                </a:solidFill>
                <a:hlinkClick r:id="rId7"/>
              </a:rPr>
              <a:t>https://www.tiempodev.com/blog/disadvantages-of-event-driven-architecture/</a:t>
            </a:r>
            <a:endParaRPr sz="1100"/>
          </a:p>
          <a:p>
            <a:pPr indent="0" lvl="0" marL="457200" rtl="0" algn="l">
              <a:spcBef>
                <a:spcPts val="1600"/>
              </a:spcBef>
              <a:spcAft>
                <a:spcPts val="0"/>
              </a:spcAft>
              <a:buNone/>
            </a:pPr>
            <a:r>
              <a:rPr lang="en" sz="1100"/>
              <a:t>[5] </a:t>
            </a:r>
            <a:r>
              <a:rPr lang="en" sz="1100" u="sng">
                <a:solidFill>
                  <a:schemeClr val="hlink"/>
                </a:solidFill>
                <a:hlinkClick r:id="rId8"/>
              </a:rPr>
              <a:t>https://systemsinnovation.io/event-driven-architecture/</a:t>
            </a:r>
            <a:endParaRPr sz="1100"/>
          </a:p>
          <a:p>
            <a:pPr indent="0" lvl="0" marL="457200" rtl="0" algn="l">
              <a:spcBef>
                <a:spcPts val="1600"/>
              </a:spcBef>
              <a:spcAft>
                <a:spcPts val="160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1427075"/>
            <a:ext cx="7688700" cy="5352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What is it?</a:t>
            </a:r>
            <a:endParaRPr/>
          </a:p>
        </p:txBody>
      </p:sp>
      <p:sp>
        <p:nvSpPr>
          <p:cNvPr id="93" name="Google Shape;93;p14"/>
          <p:cNvSpPr txBox="1"/>
          <p:nvPr>
            <p:ph idx="1" type="body"/>
          </p:nvPr>
        </p:nvSpPr>
        <p:spPr>
          <a:xfrm>
            <a:off x="311700" y="2334000"/>
            <a:ext cx="8520600" cy="2184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a:solidFill>
                  <a:srgbClr val="666666"/>
                </a:solidFill>
              </a:rPr>
              <a:t>Event Driven Architecture is a software architecture paradigm promoting the production, detection, consumption of, and reaction to events.</a:t>
            </a:r>
            <a:endParaRPr>
              <a:solidFill>
                <a:srgbClr val="666666"/>
              </a:solidFill>
            </a:endParaRPr>
          </a:p>
          <a:p>
            <a:pPr indent="-311150" lvl="0" marL="457200" rtl="0" algn="l">
              <a:spcBef>
                <a:spcPts val="0"/>
              </a:spcBef>
              <a:spcAft>
                <a:spcPts val="0"/>
              </a:spcAft>
              <a:buClr>
                <a:srgbClr val="666666"/>
              </a:buClr>
              <a:buSzPts val="1300"/>
              <a:buChar char="●"/>
            </a:pPr>
            <a:r>
              <a:rPr lang="en">
                <a:solidFill>
                  <a:srgbClr val="666666"/>
                </a:solidFill>
              </a:rPr>
              <a:t>Event can be defined as “a significant change in state”.</a:t>
            </a:r>
            <a:endParaRPr>
              <a:solidFill>
                <a:srgbClr val="666666"/>
              </a:solidFill>
            </a:endParaRPr>
          </a:p>
          <a:p>
            <a:pPr indent="-311150" lvl="0" marL="457200" rtl="0" algn="l">
              <a:spcBef>
                <a:spcPts val="0"/>
              </a:spcBef>
              <a:spcAft>
                <a:spcPts val="0"/>
              </a:spcAft>
              <a:buClr>
                <a:srgbClr val="666666"/>
              </a:buClr>
              <a:buSzPts val="1300"/>
              <a:buChar char="●"/>
            </a:pPr>
            <a:r>
              <a:rPr lang="en">
                <a:solidFill>
                  <a:srgbClr val="666666"/>
                </a:solidFill>
                <a:highlight>
                  <a:srgbClr val="FFFFFF"/>
                </a:highlight>
              </a:rPr>
              <a:t>With an event-driven system, the capture, communication, processing, and persistence of events are the core structure of the solution.</a:t>
            </a:r>
            <a:endParaRPr>
              <a:solidFill>
                <a:srgbClr val="666666"/>
              </a:solidFill>
              <a:highlight>
                <a:srgbClr val="FFFFFF"/>
              </a:highlight>
            </a:endParaRPr>
          </a:p>
          <a:p>
            <a:pPr indent="-311150" lvl="0" marL="457200" rtl="0" algn="l">
              <a:spcBef>
                <a:spcPts val="0"/>
              </a:spcBef>
              <a:spcAft>
                <a:spcPts val="0"/>
              </a:spcAft>
              <a:buClr>
                <a:srgbClr val="666666"/>
              </a:buClr>
              <a:buSzPts val="1300"/>
              <a:buChar char="●"/>
            </a:pPr>
            <a:r>
              <a:rPr lang="en">
                <a:solidFill>
                  <a:srgbClr val="666666"/>
                </a:solidFill>
                <a:highlight>
                  <a:srgbClr val="FFFFFF"/>
                </a:highlight>
              </a:rPr>
              <a:t>Event-driven architecture enables minimal coupling, which makes it a good option for modern, distributed application architectures.</a:t>
            </a:r>
            <a:endParaRPr>
              <a:solidFill>
                <a:srgbClr val="666666"/>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p:nvPr/>
        </p:nvSpPr>
        <p:spPr>
          <a:xfrm>
            <a:off x="473000" y="276750"/>
            <a:ext cx="8303400" cy="459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697050" y="502663"/>
            <a:ext cx="7749900" cy="41862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p15"/>
          <p:cNvPicPr preferRelativeResize="0"/>
          <p:nvPr/>
        </p:nvPicPr>
        <p:blipFill>
          <a:blip r:embed="rId3">
            <a:alphaModFix/>
          </a:blip>
          <a:stretch>
            <a:fillRect/>
          </a:stretch>
        </p:blipFill>
        <p:spPr>
          <a:xfrm>
            <a:off x="908963" y="668688"/>
            <a:ext cx="7326075" cy="3806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91650" y="1318650"/>
            <a:ext cx="7397400" cy="5352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What Problem Does it </a:t>
            </a:r>
            <a:r>
              <a:rPr lang="en"/>
              <a:t>Solve</a:t>
            </a:r>
            <a:endParaRPr/>
          </a:p>
        </p:txBody>
      </p:sp>
      <p:sp>
        <p:nvSpPr>
          <p:cNvPr id="106" name="Google Shape;106;p16"/>
          <p:cNvSpPr txBox="1"/>
          <p:nvPr>
            <p:ph idx="1" type="body"/>
          </p:nvPr>
        </p:nvSpPr>
        <p:spPr>
          <a:xfrm>
            <a:off x="167125" y="2088775"/>
            <a:ext cx="8026500" cy="2076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Time delays, the architecture is action-reaction based.</a:t>
            </a:r>
            <a:endParaRPr sz="1600"/>
          </a:p>
          <a:p>
            <a:pPr indent="-298450" lvl="1" marL="914400" rtl="0" algn="l">
              <a:spcBef>
                <a:spcPts val="0"/>
              </a:spcBef>
              <a:spcAft>
                <a:spcPts val="0"/>
              </a:spcAft>
              <a:buSzPts val="1100"/>
              <a:buChar char="○"/>
            </a:pPr>
            <a:r>
              <a:rPr lang="en" sz="1100"/>
              <a:t>Meaning that once a change of state happens in the system, the interested parties are going to get notified in real-time.</a:t>
            </a:r>
            <a:endParaRPr sz="1100"/>
          </a:p>
          <a:p>
            <a:pPr indent="-330200" lvl="0" marL="457200" rtl="0" algn="l">
              <a:spcBef>
                <a:spcPts val="0"/>
              </a:spcBef>
              <a:spcAft>
                <a:spcPts val="0"/>
              </a:spcAft>
              <a:buSzPts val="1600"/>
              <a:buChar char="●"/>
            </a:pPr>
            <a:r>
              <a:rPr lang="en" sz="1600"/>
              <a:t>Modifiability</a:t>
            </a:r>
            <a:r>
              <a:rPr lang="en" sz="1600"/>
              <a:t>/Extensibility</a:t>
            </a:r>
            <a:endParaRPr sz="1600"/>
          </a:p>
          <a:p>
            <a:pPr indent="-298450" lvl="1" marL="914400" rtl="0" algn="l">
              <a:spcBef>
                <a:spcPts val="0"/>
              </a:spcBef>
              <a:spcAft>
                <a:spcPts val="0"/>
              </a:spcAft>
              <a:buSzPts val="1100"/>
              <a:buChar char="○"/>
            </a:pPr>
            <a:r>
              <a:rPr lang="en" sz="1100"/>
              <a:t>The ease of extending or the modification of the system.</a:t>
            </a:r>
            <a:endParaRPr sz="1100"/>
          </a:p>
          <a:p>
            <a:pPr indent="-330200" lvl="0" marL="457200" rtl="0" algn="l">
              <a:spcBef>
                <a:spcPts val="0"/>
              </a:spcBef>
              <a:spcAft>
                <a:spcPts val="0"/>
              </a:spcAft>
              <a:buSzPts val="1600"/>
              <a:buChar char="●"/>
            </a:pPr>
            <a:r>
              <a:rPr lang="en" sz="1600"/>
              <a:t>Increasing Performance</a:t>
            </a:r>
            <a:endParaRPr sz="1600"/>
          </a:p>
          <a:p>
            <a:pPr indent="-298450" lvl="1" marL="914400" marR="2587118" rtl="0" algn="l">
              <a:spcBef>
                <a:spcPts val="0"/>
              </a:spcBef>
              <a:spcAft>
                <a:spcPts val="0"/>
              </a:spcAft>
              <a:buSzPts val="1100"/>
              <a:buChar char="○"/>
            </a:pPr>
            <a:r>
              <a:rPr lang="en" sz="1100"/>
              <a:t>Services do not have to keep requesting for status on the state of data, they subscribe to a topic where they get notified if the state changes.</a:t>
            </a:r>
            <a:endParaRPr sz="1100"/>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a:p>
        </p:txBody>
      </p:sp>
      <p:pic>
        <p:nvPicPr>
          <p:cNvPr id="107" name="Google Shape;107;p16"/>
          <p:cNvPicPr preferRelativeResize="0"/>
          <p:nvPr/>
        </p:nvPicPr>
        <p:blipFill>
          <a:blip r:embed="rId3">
            <a:alphaModFix/>
          </a:blip>
          <a:stretch>
            <a:fillRect/>
          </a:stretch>
        </p:blipFill>
        <p:spPr>
          <a:xfrm>
            <a:off x="5382575" y="2741825"/>
            <a:ext cx="3761425" cy="24016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6734100" cy="5352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How does it solve the p</a:t>
            </a:r>
            <a:r>
              <a:rPr lang="en"/>
              <a:t>roblem</a:t>
            </a:r>
            <a:r>
              <a:rPr lang="en"/>
              <a:t>?</a:t>
            </a:r>
            <a:endParaRPr/>
          </a:p>
        </p:txBody>
      </p:sp>
      <p:sp>
        <p:nvSpPr>
          <p:cNvPr id="113" name="Google Shape;113;p17"/>
          <p:cNvSpPr txBox="1"/>
          <p:nvPr>
            <p:ph idx="1" type="body"/>
          </p:nvPr>
        </p:nvSpPr>
        <p:spPr>
          <a:xfrm>
            <a:off x="277675" y="2042725"/>
            <a:ext cx="7688700" cy="2729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Services are not requesting for the state of the system.</a:t>
            </a:r>
            <a:endParaRPr sz="1600"/>
          </a:p>
          <a:p>
            <a:pPr indent="-304800" lvl="1" marL="914400" rtl="0" algn="l">
              <a:spcBef>
                <a:spcPts val="0"/>
              </a:spcBef>
              <a:spcAft>
                <a:spcPts val="0"/>
              </a:spcAft>
              <a:buSzPts val="1200"/>
              <a:buChar char="○"/>
            </a:pPr>
            <a:r>
              <a:rPr lang="en" sz="1200"/>
              <a:t>The Event is triggered by a change of state, transfer to a </a:t>
            </a:r>
            <a:r>
              <a:rPr lang="en" sz="1200"/>
              <a:t>mediator</a:t>
            </a:r>
            <a:r>
              <a:rPr lang="en" sz="1200"/>
              <a:t> component; which transmit a Proccessable Event which triggers an action.</a:t>
            </a:r>
            <a:endParaRPr sz="1200"/>
          </a:p>
          <a:p>
            <a:pPr indent="-330200" lvl="0" marL="457200" rtl="0" algn="l">
              <a:spcBef>
                <a:spcPts val="0"/>
              </a:spcBef>
              <a:spcAft>
                <a:spcPts val="0"/>
              </a:spcAft>
              <a:buSzPts val="1600"/>
              <a:buChar char="●"/>
            </a:pPr>
            <a:r>
              <a:rPr lang="en" sz="1600"/>
              <a:t>The Event Handler components are isolated from the system.</a:t>
            </a:r>
            <a:endParaRPr sz="1600"/>
          </a:p>
          <a:p>
            <a:pPr indent="-304800" lvl="1" marL="914400" rtl="0" algn="l">
              <a:spcBef>
                <a:spcPts val="0"/>
              </a:spcBef>
              <a:spcAft>
                <a:spcPts val="0"/>
              </a:spcAft>
              <a:buSzPts val="1200"/>
              <a:buChar char="○"/>
            </a:pPr>
            <a:r>
              <a:rPr lang="en" sz="1200"/>
              <a:t>The Event </a:t>
            </a:r>
            <a:r>
              <a:rPr lang="en" sz="1200"/>
              <a:t>Handler</a:t>
            </a:r>
            <a:r>
              <a:rPr lang="en" sz="1200"/>
              <a:t> are going to receive an event from the mediator component and perform the logic on it; not being aware of the rest of the system.</a:t>
            </a:r>
            <a:endParaRPr sz="1200"/>
          </a:p>
          <a:p>
            <a:pPr indent="-330200" lvl="0" marL="457200" rtl="0" algn="l">
              <a:spcBef>
                <a:spcPts val="0"/>
              </a:spcBef>
              <a:spcAft>
                <a:spcPts val="0"/>
              </a:spcAft>
              <a:buSzPts val="1600"/>
              <a:buChar char="●"/>
            </a:pPr>
            <a:r>
              <a:rPr lang="en" sz="1600"/>
              <a:t>Increased Performance</a:t>
            </a:r>
            <a:endParaRPr sz="1600"/>
          </a:p>
          <a:p>
            <a:pPr indent="-304800" lvl="1" marL="914400" marR="3880184" rtl="0" algn="l">
              <a:spcBef>
                <a:spcPts val="0"/>
              </a:spcBef>
              <a:spcAft>
                <a:spcPts val="0"/>
              </a:spcAft>
              <a:buSzPts val="1200"/>
              <a:buChar char="○"/>
            </a:pPr>
            <a:r>
              <a:rPr lang="en" sz="1200"/>
              <a:t>Events could be delivered asynchronously to the Event Handlers; no Event is waiting for another Event to process.</a:t>
            </a:r>
            <a:endParaRPr sz="1200"/>
          </a:p>
        </p:txBody>
      </p:sp>
      <p:pic>
        <p:nvPicPr>
          <p:cNvPr id="114" name="Google Shape;114;p17"/>
          <p:cNvPicPr preferRelativeResize="0"/>
          <p:nvPr/>
        </p:nvPicPr>
        <p:blipFill rotWithShape="1">
          <a:blip r:embed="rId3">
            <a:alphaModFix/>
          </a:blip>
          <a:srcRect b="20047" l="6827" r="19756" t="10464"/>
          <a:stretch/>
        </p:blipFill>
        <p:spPr>
          <a:xfrm>
            <a:off x="5277775" y="3334338"/>
            <a:ext cx="3537949" cy="17088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Who are the actors? (i.e., main elements)</a:t>
            </a:r>
            <a:endParaRPr/>
          </a:p>
        </p:txBody>
      </p:sp>
      <p:sp>
        <p:nvSpPr>
          <p:cNvPr id="120" name="Google Shape;120;p18"/>
          <p:cNvSpPr txBox="1"/>
          <p:nvPr>
            <p:ph idx="1" type="body"/>
          </p:nvPr>
        </p:nvSpPr>
        <p:spPr>
          <a:xfrm>
            <a:off x="729450" y="2078875"/>
            <a:ext cx="7688700" cy="2910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Event: a generated message</a:t>
            </a:r>
            <a:endParaRPr b="1"/>
          </a:p>
          <a:p>
            <a:pPr indent="-298450" lvl="1" marL="914400" rtl="0" algn="l">
              <a:spcBef>
                <a:spcPts val="0"/>
              </a:spcBef>
              <a:spcAft>
                <a:spcPts val="0"/>
              </a:spcAft>
              <a:buSzPts val="1100"/>
              <a:buChar char="○"/>
            </a:pPr>
            <a:r>
              <a:rPr lang="en"/>
              <a:t>Has two components:</a:t>
            </a:r>
            <a:endParaRPr/>
          </a:p>
          <a:p>
            <a:pPr indent="-298450" lvl="2" marL="1371600" rtl="0" algn="l">
              <a:spcBef>
                <a:spcPts val="0"/>
              </a:spcBef>
              <a:spcAft>
                <a:spcPts val="0"/>
              </a:spcAft>
              <a:buSzPts val="1100"/>
              <a:buChar char="■"/>
            </a:pPr>
            <a:r>
              <a:rPr lang="en"/>
              <a:t>Header (metadata such as timestamp, ID)</a:t>
            </a:r>
            <a:endParaRPr/>
          </a:p>
          <a:p>
            <a:pPr indent="-298450" lvl="2" marL="1371600" rtl="0" algn="l">
              <a:spcBef>
                <a:spcPts val="0"/>
              </a:spcBef>
              <a:spcAft>
                <a:spcPts val="0"/>
              </a:spcAft>
              <a:buSzPts val="1100"/>
              <a:buChar char="■"/>
            </a:pPr>
            <a:r>
              <a:rPr lang="en"/>
              <a:t>Body (a description of the event that took place)</a:t>
            </a:r>
            <a:endParaRPr/>
          </a:p>
          <a:p>
            <a:pPr indent="-311150" lvl="0" marL="457200" rtl="0" algn="l">
              <a:spcBef>
                <a:spcPts val="0"/>
              </a:spcBef>
              <a:spcAft>
                <a:spcPts val="0"/>
              </a:spcAft>
              <a:buSzPts val="1300"/>
              <a:buChar char="●"/>
            </a:pPr>
            <a:r>
              <a:rPr b="1" lang="en"/>
              <a:t>Event Generator or Publisher(</a:t>
            </a:r>
            <a:r>
              <a:rPr b="1" lang="en"/>
              <a:t>e.g.</a:t>
            </a:r>
            <a:r>
              <a:rPr b="1" lang="en"/>
              <a:t> a sensor)</a:t>
            </a:r>
            <a:endParaRPr b="1"/>
          </a:p>
          <a:p>
            <a:pPr indent="-298450" lvl="1" marL="914400" rtl="0" algn="l">
              <a:spcBef>
                <a:spcPts val="0"/>
              </a:spcBef>
              <a:spcAft>
                <a:spcPts val="0"/>
              </a:spcAft>
              <a:buSzPts val="1100"/>
              <a:buChar char="○"/>
            </a:pPr>
            <a:r>
              <a:rPr lang="en"/>
              <a:t>Detects when message needs to be sent to Event Handler</a:t>
            </a:r>
            <a:endParaRPr/>
          </a:p>
          <a:p>
            <a:pPr indent="-298450" lvl="1" marL="914400" rtl="0" algn="l">
              <a:spcBef>
                <a:spcPts val="0"/>
              </a:spcBef>
              <a:spcAft>
                <a:spcPts val="0"/>
              </a:spcAft>
              <a:buSzPts val="1100"/>
              <a:buChar char="○"/>
            </a:pPr>
            <a:r>
              <a:rPr lang="en"/>
              <a:t>Generates a message</a:t>
            </a:r>
            <a:endParaRPr/>
          </a:p>
          <a:p>
            <a:pPr indent="-311150" lvl="0" marL="457200" rtl="0" algn="l">
              <a:spcBef>
                <a:spcPts val="0"/>
              </a:spcBef>
              <a:spcAft>
                <a:spcPts val="0"/>
              </a:spcAft>
              <a:buSzPts val="1300"/>
              <a:buChar char="●"/>
            </a:pPr>
            <a:r>
              <a:rPr b="1" lang="en"/>
              <a:t>Event Queue</a:t>
            </a:r>
            <a:endParaRPr b="1"/>
          </a:p>
          <a:p>
            <a:pPr indent="-298450" lvl="1" marL="914400" rtl="0" algn="l">
              <a:spcBef>
                <a:spcPts val="0"/>
              </a:spcBef>
              <a:spcAft>
                <a:spcPts val="0"/>
              </a:spcAft>
              <a:buSzPts val="1100"/>
              <a:buChar char="○"/>
            </a:pPr>
            <a:r>
              <a:rPr lang="en"/>
              <a:t>First-in-first out structure</a:t>
            </a:r>
            <a:endParaRPr/>
          </a:p>
          <a:p>
            <a:pPr indent="-298450" lvl="1" marL="914400" rtl="0" algn="l">
              <a:spcBef>
                <a:spcPts val="0"/>
              </a:spcBef>
              <a:spcAft>
                <a:spcPts val="0"/>
              </a:spcAft>
              <a:buSzPts val="1100"/>
              <a:buChar char="○"/>
            </a:pPr>
            <a:r>
              <a:rPr lang="en"/>
              <a:t>Is used to:</a:t>
            </a:r>
            <a:endParaRPr/>
          </a:p>
          <a:p>
            <a:pPr indent="-298450" lvl="2" marL="1371600" rtl="0" algn="l">
              <a:spcBef>
                <a:spcPts val="0"/>
              </a:spcBef>
              <a:spcAft>
                <a:spcPts val="0"/>
              </a:spcAft>
              <a:buSzPts val="1100"/>
              <a:buChar char="■"/>
            </a:pPr>
            <a:r>
              <a:rPr lang="en"/>
              <a:t>Track errors</a:t>
            </a:r>
            <a:endParaRPr/>
          </a:p>
          <a:p>
            <a:pPr indent="-298450" lvl="2" marL="1371600" rtl="0" algn="l">
              <a:spcBef>
                <a:spcPts val="0"/>
              </a:spcBef>
              <a:spcAft>
                <a:spcPts val="0"/>
              </a:spcAft>
              <a:buSzPts val="1100"/>
              <a:buChar char="■"/>
            </a:pPr>
            <a:r>
              <a:rPr lang="en"/>
              <a:t>Generate an event log</a:t>
            </a:r>
            <a:endParaRPr/>
          </a:p>
          <a:p>
            <a:pPr indent="-298450" lvl="2" marL="1371600" rtl="0" algn="l">
              <a:spcBef>
                <a:spcPts val="0"/>
              </a:spcBef>
              <a:spcAft>
                <a:spcPts val="0"/>
              </a:spcAft>
              <a:buSzPts val="1100"/>
              <a:buChar char="■"/>
            </a:pPr>
            <a:r>
              <a:rPr lang="en"/>
              <a:t>Monitoring</a:t>
            </a:r>
            <a:endParaRPr/>
          </a:p>
          <a:p>
            <a:pPr indent="-298450" lvl="1" marL="914400" rtl="0" algn="l">
              <a:spcBef>
                <a:spcPts val="0"/>
              </a:spcBef>
              <a:spcAft>
                <a:spcPts val="0"/>
              </a:spcAft>
              <a:buSzPts val="1100"/>
              <a:buChar char="○"/>
            </a:pPr>
            <a:r>
              <a:rPr lang="en"/>
              <a:t>Event is passed onto the event queue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Who are the actors? </a:t>
            </a:r>
            <a:r>
              <a:rPr lang="en"/>
              <a:t>(</a:t>
            </a:r>
            <a:r>
              <a:rPr lang="en"/>
              <a:t>cont.) </a:t>
            </a:r>
            <a:endParaRPr/>
          </a:p>
        </p:txBody>
      </p:sp>
      <p:sp>
        <p:nvSpPr>
          <p:cNvPr id="126" name="Google Shape;126;p19"/>
          <p:cNvSpPr txBox="1"/>
          <p:nvPr>
            <p:ph idx="1" type="body"/>
          </p:nvPr>
        </p:nvSpPr>
        <p:spPr>
          <a:xfrm>
            <a:off x="729450" y="2078875"/>
            <a:ext cx="7688700" cy="22611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Mediator</a:t>
            </a:r>
            <a:endParaRPr b="1"/>
          </a:p>
          <a:p>
            <a:pPr indent="-298450" lvl="1" marL="914400" rtl="0" algn="l">
              <a:spcBef>
                <a:spcPts val="0"/>
              </a:spcBef>
              <a:spcAft>
                <a:spcPts val="0"/>
              </a:spcAft>
              <a:buSzPts val="1100"/>
              <a:buChar char="○"/>
            </a:pPr>
            <a:r>
              <a:rPr lang="en"/>
              <a:t>Receives events from event queue and transfers them to the event channel</a:t>
            </a:r>
            <a:endParaRPr/>
          </a:p>
          <a:p>
            <a:pPr indent="-298450" lvl="1" marL="914400" rtl="0" algn="l">
              <a:spcBef>
                <a:spcPts val="0"/>
              </a:spcBef>
              <a:spcAft>
                <a:spcPts val="0"/>
              </a:spcAft>
              <a:buSzPts val="1100"/>
              <a:buChar char="○"/>
            </a:pPr>
            <a:r>
              <a:rPr lang="en"/>
              <a:t>Break up single events into multiple events and send them individually to their corresponding handlers/processors</a:t>
            </a:r>
            <a:endParaRPr/>
          </a:p>
          <a:p>
            <a:pPr indent="-311150" lvl="0" marL="457200" rtl="0" algn="l">
              <a:spcBef>
                <a:spcPts val="0"/>
              </a:spcBef>
              <a:spcAft>
                <a:spcPts val="0"/>
              </a:spcAft>
              <a:buSzPts val="1300"/>
              <a:buChar char="●"/>
            </a:pPr>
            <a:r>
              <a:rPr b="1" lang="en"/>
              <a:t>Event Channel</a:t>
            </a:r>
            <a:endParaRPr b="1"/>
          </a:p>
          <a:p>
            <a:pPr indent="-298450" lvl="1" marL="914400" rtl="0" algn="l">
              <a:spcBef>
                <a:spcPts val="0"/>
              </a:spcBef>
              <a:spcAft>
                <a:spcPts val="0"/>
              </a:spcAft>
              <a:buSzPts val="1100"/>
              <a:buChar char="○"/>
            </a:pPr>
            <a:r>
              <a:rPr lang="en"/>
              <a:t>Responsible for filtering and pre-processing events</a:t>
            </a:r>
            <a:endParaRPr/>
          </a:p>
          <a:p>
            <a:pPr indent="-311150" lvl="0" marL="457200" rtl="0" algn="l">
              <a:spcBef>
                <a:spcPts val="0"/>
              </a:spcBef>
              <a:spcAft>
                <a:spcPts val="0"/>
              </a:spcAft>
              <a:buSzPts val="1300"/>
              <a:buChar char="●"/>
            </a:pPr>
            <a:r>
              <a:rPr b="1" lang="en"/>
              <a:t>Event handler/processor</a:t>
            </a:r>
            <a:endParaRPr b="1"/>
          </a:p>
          <a:p>
            <a:pPr indent="-298450" lvl="1" marL="914400" rtl="0" algn="l">
              <a:spcBef>
                <a:spcPts val="0"/>
              </a:spcBef>
              <a:spcAft>
                <a:spcPts val="0"/>
              </a:spcAft>
              <a:buSzPts val="1100"/>
              <a:buChar char="○"/>
            </a:pPr>
            <a:r>
              <a:rPr lang="en"/>
              <a:t>Continuously listens to event channels and handles the event.</a:t>
            </a:r>
            <a:endParaRPr/>
          </a:p>
          <a:p>
            <a:pPr indent="-298450" lvl="1" marL="914400" rtl="0" algn="l">
              <a:spcBef>
                <a:spcPts val="0"/>
              </a:spcBef>
              <a:spcAft>
                <a:spcPts val="0"/>
              </a:spcAft>
              <a:buSzPts val="1100"/>
              <a:buChar char="○"/>
            </a:pPr>
            <a:r>
              <a:rPr lang="en"/>
              <a:t>Notifies event queue that the event has been handled.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How do they relate to each </a:t>
            </a:r>
            <a:r>
              <a:rPr lang="en"/>
              <a:t>other</a:t>
            </a:r>
            <a:r>
              <a:rPr lang="en"/>
              <a:t>?</a:t>
            </a:r>
            <a:endParaRPr/>
          </a:p>
        </p:txBody>
      </p:sp>
      <p:sp>
        <p:nvSpPr>
          <p:cNvPr id="132" name="Google Shape;132;p20"/>
          <p:cNvSpPr txBox="1"/>
          <p:nvPr>
            <p:ph idx="1" type="body"/>
          </p:nvPr>
        </p:nvSpPr>
        <p:spPr>
          <a:xfrm>
            <a:off x="729450" y="2078875"/>
            <a:ext cx="7688700" cy="22611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AutoNum type="arabicPeriod"/>
            </a:pPr>
            <a:r>
              <a:rPr b="1" lang="en"/>
              <a:t>Event generator</a:t>
            </a:r>
            <a:r>
              <a:rPr lang="en"/>
              <a:t> generates an </a:t>
            </a:r>
            <a:r>
              <a:rPr b="1" lang="en"/>
              <a:t>event</a:t>
            </a:r>
            <a:endParaRPr b="1"/>
          </a:p>
          <a:p>
            <a:pPr indent="-311150" lvl="0" marL="457200" rtl="0" algn="l">
              <a:lnSpc>
                <a:spcPct val="115000"/>
              </a:lnSpc>
              <a:spcBef>
                <a:spcPts val="0"/>
              </a:spcBef>
              <a:spcAft>
                <a:spcPts val="0"/>
              </a:spcAft>
              <a:buSzPts val="1300"/>
              <a:buAutoNum type="arabicPeriod"/>
            </a:pPr>
            <a:r>
              <a:rPr lang="en"/>
              <a:t>Event gets sent through the </a:t>
            </a:r>
            <a:r>
              <a:rPr b="1" lang="en"/>
              <a:t>event queue</a:t>
            </a:r>
            <a:endParaRPr b="1"/>
          </a:p>
          <a:p>
            <a:pPr indent="-311150" lvl="0" marL="457200" rtl="0" algn="l">
              <a:lnSpc>
                <a:spcPct val="115000"/>
              </a:lnSpc>
              <a:spcBef>
                <a:spcPts val="0"/>
              </a:spcBef>
              <a:spcAft>
                <a:spcPts val="0"/>
              </a:spcAft>
              <a:buSzPts val="1300"/>
              <a:buAutoNum type="arabicPeriod"/>
            </a:pPr>
            <a:r>
              <a:rPr lang="en"/>
              <a:t>E</a:t>
            </a:r>
            <a:r>
              <a:rPr lang="en"/>
              <a:t>vent then gets sent to the </a:t>
            </a:r>
            <a:r>
              <a:rPr b="1" lang="en"/>
              <a:t>mediator</a:t>
            </a:r>
            <a:r>
              <a:rPr lang="en"/>
              <a:t> where the event gets broken up and sent to corresponding event channels</a:t>
            </a:r>
            <a:endParaRPr/>
          </a:p>
          <a:p>
            <a:pPr indent="-311150" lvl="0" marL="457200" rtl="0" algn="l">
              <a:lnSpc>
                <a:spcPct val="115000"/>
              </a:lnSpc>
              <a:spcBef>
                <a:spcPts val="0"/>
              </a:spcBef>
              <a:spcAft>
                <a:spcPts val="0"/>
              </a:spcAft>
              <a:buSzPts val="1300"/>
              <a:buAutoNum type="arabicPeriod"/>
            </a:pPr>
            <a:r>
              <a:rPr lang="en"/>
              <a:t>Mediator sends event to the </a:t>
            </a:r>
            <a:r>
              <a:rPr b="1" lang="en"/>
              <a:t>event channel</a:t>
            </a:r>
            <a:r>
              <a:rPr lang="en"/>
              <a:t> where pre-processing occurs</a:t>
            </a:r>
            <a:endParaRPr/>
          </a:p>
          <a:p>
            <a:pPr indent="-311150" lvl="0" marL="457200" rtl="0" algn="l">
              <a:lnSpc>
                <a:spcPct val="115000"/>
              </a:lnSpc>
              <a:spcBef>
                <a:spcPts val="0"/>
              </a:spcBef>
              <a:spcAft>
                <a:spcPts val="0"/>
              </a:spcAft>
              <a:buSzPts val="1300"/>
              <a:buAutoNum type="arabicPeriod"/>
            </a:pPr>
            <a:r>
              <a:rPr lang="en"/>
              <a:t>Event channel is responsible to transmit message to the event handler</a:t>
            </a:r>
            <a:endParaRPr/>
          </a:p>
          <a:p>
            <a:pPr indent="-311150" lvl="0" marL="457200" rtl="0" algn="l">
              <a:lnSpc>
                <a:spcPct val="115000"/>
              </a:lnSpc>
              <a:spcBef>
                <a:spcPts val="0"/>
              </a:spcBef>
              <a:spcAft>
                <a:spcPts val="0"/>
              </a:spcAft>
              <a:buSzPts val="1300"/>
              <a:buAutoNum type="arabicPeriod"/>
            </a:pPr>
            <a:r>
              <a:rPr b="1" lang="en"/>
              <a:t>Event handler</a:t>
            </a:r>
            <a:r>
              <a:rPr lang="en"/>
              <a:t> is responsible for handling the event and confirming that the event has been taken care of.</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What are the strengths?</a:t>
            </a:r>
            <a:endParaRPr/>
          </a:p>
        </p:txBody>
      </p:sp>
      <p:sp>
        <p:nvSpPr>
          <p:cNvPr id="138" name="Google Shape;138;p21"/>
          <p:cNvSpPr txBox="1"/>
          <p:nvPr>
            <p:ph idx="1" type="body"/>
          </p:nvPr>
        </p:nvSpPr>
        <p:spPr>
          <a:xfrm>
            <a:off x="729450" y="2078875"/>
            <a:ext cx="7688700" cy="26502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spcBef>
                <a:spcPts val="0"/>
              </a:spcBef>
              <a:spcAft>
                <a:spcPts val="0"/>
              </a:spcAft>
              <a:buClr>
                <a:srgbClr val="212529"/>
              </a:buClr>
              <a:buSzPts val="1300"/>
              <a:buChar char="●"/>
            </a:pPr>
            <a:r>
              <a:rPr lang="en">
                <a:solidFill>
                  <a:srgbClr val="212529"/>
                </a:solidFill>
                <a:highlight>
                  <a:srgbClr val="FFFFFF"/>
                </a:highlight>
              </a:rPr>
              <a:t>Improved competitive advantage:Event-driven architecture combines data-pattern identification with automatic alerts and notifications to the right people. This enables businesses to make operational decisions in real-time.</a:t>
            </a:r>
            <a:endParaRPr>
              <a:solidFill>
                <a:srgbClr val="212529"/>
              </a:solidFill>
              <a:highlight>
                <a:srgbClr val="FFFFFF"/>
              </a:highlight>
            </a:endParaRPr>
          </a:p>
          <a:p>
            <a:pPr indent="-311150" lvl="0" marL="457200" rtl="0" algn="l">
              <a:spcBef>
                <a:spcPts val="0"/>
              </a:spcBef>
              <a:spcAft>
                <a:spcPts val="0"/>
              </a:spcAft>
              <a:buSzPts val="1300"/>
              <a:buChar char="●"/>
            </a:pPr>
            <a:r>
              <a:rPr lang="en">
                <a:solidFill>
                  <a:srgbClr val="212529"/>
                </a:solidFill>
                <a:highlight>
                  <a:srgbClr val="FFFFFF"/>
                </a:highlight>
              </a:rPr>
              <a:t>Greater operational efficiencies: The loose coupling of an EDA without affecting the layering, which makes for seamless, cost-effective operations.</a:t>
            </a:r>
            <a:endParaRPr>
              <a:solidFill>
                <a:srgbClr val="212529"/>
              </a:solidFill>
              <a:highlight>
                <a:srgbClr val="FFFFFF"/>
              </a:highlight>
            </a:endParaRPr>
          </a:p>
          <a:p>
            <a:pPr indent="-311150" lvl="0" marL="457200" rtl="0" algn="l">
              <a:spcBef>
                <a:spcPts val="0"/>
              </a:spcBef>
              <a:spcAft>
                <a:spcPts val="0"/>
              </a:spcAft>
              <a:buSzPts val="1300"/>
              <a:buChar char="●"/>
            </a:pPr>
            <a:r>
              <a:rPr lang="en">
                <a:solidFill>
                  <a:srgbClr val="212529"/>
                </a:solidFill>
                <a:highlight>
                  <a:srgbClr val="FFFFFF"/>
                </a:highlight>
              </a:rPr>
              <a:t>Increased versatility: Event-driven applications are typically nonlinear and asynchronous, which makes them more adaptable. This enables components to function independently, allowing them to couple and decouple into networks, and be used and reused many times over.</a:t>
            </a:r>
            <a:endParaRPr>
              <a:solidFill>
                <a:srgbClr val="212529"/>
              </a:solidFill>
              <a:highlight>
                <a:srgbClr val="FFFFFF"/>
              </a:highlight>
            </a:endParaRPr>
          </a:p>
          <a:p>
            <a:pPr indent="-311150" lvl="0" marL="457200" rtl="0" algn="l">
              <a:spcBef>
                <a:spcPts val="0"/>
              </a:spcBef>
              <a:spcAft>
                <a:spcPts val="0"/>
              </a:spcAft>
              <a:buSzPts val="1300"/>
              <a:buChar char="●"/>
            </a:pPr>
            <a:r>
              <a:rPr lang="en">
                <a:solidFill>
                  <a:srgbClr val="212529"/>
                </a:solidFill>
                <a:highlight>
                  <a:srgbClr val="FFFFFF"/>
                </a:highlight>
              </a:rPr>
              <a:t>Forecasting functionality: An EDA is particularly well-optimized to make use of real-time analytics. This makes it possible for companies to identify patterns that forecast events and prepare a response. </a:t>
            </a:r>
            <a:endParaRPr>
              <a:solidFill>
                <a:srgbClr val="212529"/>
              </a:solidFill>
              <a:highlight>
                <a:srgbClr val="FFFFFF"/>
              </a:highlight>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