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32687c6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32687c6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32687c60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32687c60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32687c609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32687c609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32687c60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32687c60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32687c60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32687c60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32687c60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32687c60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32687c60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32687c60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32687c60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32687c60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32687c60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32687c60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32687c60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32687c60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ff.tu-sofia.bg/~bogi/knigi/SE/Wiley" TargetMode="External"/><Relationship Id="rId4" Type="http://schemas.openxmlformats.org/officeDocument/2006/relationships/hyperlink" Target="https://techterms.com" TargetMode="External"/><Relationship Id="rId5" Type="http://schemas.openxmlformats.org/officeDocument/2006/relationships/hyperlink" Target="http://www.oreilly.com/library/view/software-architecture-patterns/9781491971437/ch03.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sz="3600">
                <a:solidFill>
                  <a:srgbClr val="000000"/>
                </a:solidFill>
                <a:latin typeface="Arial"/>
                <a:ea typeface="Arial"/>
                <a:cs typeface="Arial"/>
                <a:sym typeface="Arial"/>
              </a:rPr>
              <a:t>Software Architecture </a:t>
            </a:r>
            <a:endParaRPr sz="3600">
              <a:solidFill>
                <a:srgbClr val="000000"/>
              </a:solidFill>
              <a:latin typeface="Arial"/>
              <a:ea typeface="Arial"/>
              <a:cs typeface="Arial"/>
              <a:sym typeface="Arial"/>
            </a:endParaRPr>
          </a:p>
          <a:p>
            <a:pPr indent="0" lvl="0" marL="0" rtl="0" algn="l">
              <a:spcBef>
                <a:spcPts val="0"/>
              </a:spcBef>
              <a:spcAft>
                <a:spcPts val="0"/>
              </a:spcAft>
              <a:buNone/>
            </a:pPr>
            <a:r>
              <a:t/>
            </a:r>
            <a:endParaRPr sz="3600">
              <a:solidFill>
                <a:srgbClr val="000000"/>
              </a:solidFill>
              <a:latin typeface="Arial"/>
              <a:ea typeface="Arial"/>
              <a:cs typeface="Arial"/>
              <a:sym typeface="Arial"/>
            </a:endParaRPr>
          </a:p>
          <a:p>
            <a:pPr indent="457200" lvl="0" marL="1371600" rtl="0" algn="l">
              <a:spcBef>
                <a:spcPts val="0"/>
              </a:spcBef>
              <a:spcAft>
                <a:spcPts val="0"/>
              </a:spcAft>
              <a:buNone/>
            </a:pPr>
            <a:r>
              <a:rPr lang="en" sz="3600">
                <a:solidFill>
                  <a:srgbClr val="000000"/>
                </a:solidFill>
                <a:latin typeface="Arial"/>
                <a:ea typeface="Arial"/>
                <a:cs typeface="Arial"/>
                <a:sym typeface="Arial"/>
              </a:rPr>
              <a:t>   CS 4311</a:t>
            </a:r>
            <a:endParaRPr sz="3600">
              <a:solidFill>
                <a:srgbClr val="000000"/>
              </a:solidFill>
              <a:latin typeface="Arial"/>
              <a:ea typeface="Arial"/>
              <a:cs typeface="Arial"/>
              <a:sym typeface="Arial"/>
            </a:endParaRPr>
          </a:p>
        </p:txBody>
      </p:sp>
      <p:sp>
        <p:nvSpPr>
          <p:cNvPr id="278" name="Google Shape;278;p1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sz="2400">
                <a:solidFill>
                  <a:srgbClr val="000000"/>
                </a:solidFill>
              </a:rPr>
              <a:t>                                 </a:t>
            </a:r>
            <a:endParaRPr b="1" sz="2400">
              <a:solidFill>
                <a:srgbClr val="000000"/>
              </a:solidFill>
            </a:endParaRPr>
          </a:p>
          <a:p>
            <a:pPr indent="457200" lvl="0" marL="1371600" rtl="0" algn="l">
              <a:spcBef>
                <a:spcPts val="1600"/>
              </a:spcBef>
              <a:spcAft>
                <a:spcPts val="1600"/>
              </a:spcAft>
              <a:buNone/>
            </a:pPr>
            <a:r>
              <a:rPr b="1" lang="en" sz="3000">
                <a:solidFill>
                  <a:srgbClr val="000000"/>
                </a:solidFill>
                <a:latin typeface="Arial"/>
                <a:ea typeface="Arial"/>
                <a:cs typeface="Arial"/>
                <a:sym typeface="Arial"/>
              </a:rPr>
              <a:t>MICROKERNEL</a:t>
            </a:r>
            <a:endParaRPr b="1" sz="30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2"/>
          <p:cNvSpPr txBox="1"/>
          <p:nvPr>
            <p:ph type="ctrTitle"/>
          </p:nvPr>
        </p:nvSpPr>
        <p:spPr>
          <a:xfrm>
            <a:off x="824000" y="0"/>
            <a:ext cx="7310400" cy="141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Security Implications!</a:t>
            </a:r>
            <a:endParaRPr>
              <a:latin typeface="Arial"/>
              <a:ea typeface="Arial"/>
              <a:cs typeface="Arial"/>
              <a:sym typeface="Arial"/>
            </a:endParaRPr>
          </a:p>
        </p:txBody>
      </p:sp>
      <p:sp>
        <p:nvSpPr>
          <p:cNvPr id="334" name="Google Shape;334;p22"/>
          <p:cNvSpPr txBox="1"/>
          <p:nvPr>
            <p:ph idx="1" type="subTitle"/>
          </p:nvPr>
        </p:nvSpPr>
        <p:spPr>
          <a:xfrm>
            <a:off x="824000" y="1413900"/>
            <a:ext cx="4255500" cy="28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Microkernels are secure due to these reasons,</a:t>
            </a:r>
            <a:endParaRPr/>
          </a:p>
          <a:p>
            <a:pPr indent="-330200" lvl="0" marL="457200" rtl="0" algn="l">
              <a:spcBef>
                <a:spcPts val="0"/>
              </a:spcBef>
              <a:spcAft>
                <a:spcPts val="0"/>
              </a:spcAft>
              <a:buSzPts val="1600"/>
              <a:buAutoNum type="arabicPeriod"/>
            </a:pPr>
            <a:r>
              <a:rPr lang="en"/>
              <a:t>Separation of the drivers from each other and the kernel. A failed driver cannot affect the kernel.</a:t>
            </a:r>
            <a:endParaRPr/>
          </a:p>
          <a:p>
            <a:pPr indent="-330200" lvl="0" marL="457200" rtl="0" algn="l">
              <a:spcBef>
                <a:spcPts val="0"/>
              </a:spcBef>
              <a:spcAft>
                <a:spcPts val="0"/>
              </a:spcAft>
              <a:buSzPts val="1600"/>
              <a:buAutoNum type="arabicPeriod"/>
            </a:pPr>
            <a:r>
              <a:rPr lang="en"/>
              <a:t>Drivers being separate processes can run in a different protection ring. </a:t>
            </a:r>
            <a:endParaRPr/>
          </a:p>
          <a:p>
            <a:pPr indent="-330200" lvl="0" marL="457200" rtl="0" algn="l">
              <a:spcBef>
                <a:spcPts val="0"/>
              </a:spcBef>
              <a:spcAft>
                <a:spcPts val="0"/>
              </a:spcAft>
              <a:buSzPts val="1600"/>
              <a:buAutoNum type="arabicPeriod"/>
            </a:pPr>
            <a:r>
              <a:rPr lang="en"/>
              <a:t>Microkernels are typical safe as a failing driver can be restarted without the rest of the system being affected.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3"/>
          <p:cNvSpPr txBox="1"/>
          <p:nvPr>
            <p:ph type="ctrTitle"/>
          </p:nvPr>
        </p:nvSpPr>
        <p:spPr>
          <a:xfrm>
            <a:off x="311700" y="-82175"/>
            <a:ext cx="85206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Sources</a:t>
            </a:r>
            <a:r>
              <a:rPr lang="en"/>
              <a:t>:</a:t>
            </a:r>
            <a:endParaRPr/>
          </a:p>
        </p:txBody>
      </p:sp>
      <p:sp>
        <p:nvSpPr>
          <p:cNvPr id="340" name="Google Shape;340;p23"/>
          <p:cNvSpPr txBox="1"/>
          <p:nvPr>
            <p:ph idx="1" type="subTitle"/>
          </p:nvPr>
        </p:nvSpPr>
        <p:spPr>
          <a:xfrm>
            <a:off x="0" y="740125"/>
            <a:ext cx="9144000" cy="1240200"/>
          </a:xfrm>
          <a:prstGeom prst="rect">
            <a:avLst/>
          </a:prstGeom>
          <a:noFill/>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solidFill>
                  <a:srgbClr val="FFFFFF"/>
                </a:solidFill>
                <a:latin typeface="Arial"/>
                <a:ea typeface="Arial"/>
                <a:cs typeface="Arial"/>
                <a:sym typeface="Arial"/>
              </a:rPr>
              <a:t>1. Buschmann, F. (2001). Pattern-Oriented Software Architecture (Vol. 1). Retrieved from </a:t>
            </a:r>
            <a:r>
              <a:rPr lang="en" sz="1800">
                <a:solidFill>
                  <a:srgbClr val="FFFFFF"/>
                </a:solidFill>
                <a:uFill>
                  <a:noFill/>
                </a:uFill>
                <a:latin typeface="Arial"/>
                <a:ea typeface="Arial"/>
                <a:cs typeface="Arial"/>
                <a:sym typeface="Arial"/>
                <a:hlinkClick r:id="rId3"/>
              </a:rPr>
              <a:t>https://ff.tu-sofia.bg/~bogi/knigi/SE/Wiley</a:t>
            </a:r>
            <a:r>
              <a:rPr lang="en" sz="1800">
                <a:solidFill>
                  <a:srgbClr val="FFFFFF"/>
                </a:solidFill>
                <a:latin typeface="Arial"/>
                <a:ea typeface="Arial"/>
                <a:cs typeface="Arial"/>
                <a:sym typeface="Arial"/>
              </a:rPr>
              <a:t> - Pattern-Oriented Software Architecture - Volume 1, A System of Patterns.pdf</a:t>
            </a:r>
            <a:endParaRPr sz="1800">
              <a:solidFill>
                <a:srgbClr val="FFFFFF"/>
              </a:solidFill>
              <a:latin typeface="Arial"/>
              <a:ea typeface="Arial"/>
              <a:cs typeface="Arial"/>
              <a:sym typeface="Arial"/>
            </a:endParaRPr>
          </a:p>
          <a:p>
            <a:pPr indent="0" lvl="0" marL="457200" rtl="0" algn="just">
              <a:spcBef>
                <a:spcPts val="0"/>
              </a:spcBef>
              <a:spcAft>
                <a:spcPts val="0"/>
              </a:spcAft>
              <a:buNone/>
            </a:pPr>
            <a:r>
              <a:rPr lang="en" sz="1800">
                <a:solidFill>
                  <a:srgbClr val="FFFFFF"/>
                </a:solidFill>
                <a:latin typeface="Arial"/>
                <a:ea typeface="Arial"/>
                <a:cs typeface="Arial"/>
                <a:sym typeface="Arial"/>
              </a:rPr>
              <a:t>2. </a:t>
            </a:r>
            <a:r>
              <a:rPr lang="en" sz="1800">
                <a:solidFill>
                  <a:srgbClr val="FFFFFF"/>
                </a:solidFill>
                <a:latin typeface="Arial"/>
                <a:ea typeface="Arial"/>
                <a:cs typeface="Arial"/>
                <a:sym typeface="Arial"/>
              </a:rPr>
              <a:t>Christensson, P. (2015, February 26). </a:t>
            </a:r>
            <a:r>
              <a:rPr i="1" lang="en" sz="1800">
                <a:solidFill>
                  <a:srgbClr val="FFFFFF"/>
                </a:solidFill>
                <a:latin typeface="Arial"/>
                <a:ea typeface="Arial"/>
                <a:cs typeface="Arial"/>
                <a:sym typeface="Arial"/>
              </a:rPr>
              <a:t>Microkernel Definition</a:t>
            </a:r>
            <a:r>
              <a:rPr lang="en" sz="1800">
                <a:solidFill>
                  <a:srgbClr val="FFFFFF"/>
                </a:solidFill>
                <a:latin typeface="Arial"/>
                <a:ea typeface="Arial"/>
                <a:cs typeface="Arial"/>
                <a:sym typeface="Arial"/>
              </a:rPr>
              <a:t>. Retrieved 2020, Apr 10, from </a:t>
            </a:r>
            <a:r>
              <a:rPr lang="en" sz="1800" u="sng">
                <a:solidFill>
                  <a:schemeClr val="hlink"/>
                </a:solidFill>
                <a:latin typeface="Arial"/>
                <a:ea typeface="Arial"/>
                <a:cs typeface="Arial"/>
                <a:sym typeface="Arial"/>
                <a:hlinkClick r:id="rId4"/>
              </a:rPr>
              <a:t>https://techterms.com</a:t>
            </a:r>
            <a:endParaRPr sz="1800">
              <a:solidFill>
                <a:srgbClr val="FFFFFF"/>
              </a:solidFill>
              <a:latin typeface="Arial"/>
              <a:ea typeface="Arial"/>
              <a:cs typeface="Arial"/>
              <a:sym typeface="Arial"/>
            </a:endParaRPr>
          </a:p>
          <a:p>
            <a:pPr indent="0" lvl="0" marL="457200" rtl="0" algn="just">
              <a:spcBef>
                <a:spcPts val="0"/>
              </a:spcBef>
              <a:spcAft>
                <a:spcPts val="0"/>
              </a:spcAft>
              <a:buNone/>
            </a:pPr>
            <a:r>
              <a:rPr lang="en" sz="1800">
                <a:solidFill>
                  <a:srgbClr val="FFFFFF"/>
                </a:solidFill>
                <a:latin typeface="Arial"/>
                <a:ea typeface="Arial"/>
                <a:cs typeface="Arial"/>
                <a:sym typeface="Arial"/>
              </a:rPr>
              <a:t>3. Richards, Mark. “Software Architecture Patterns.” </a:t>
            </a:r>
            <a:r>
              <a:rPr i="1" lang="en" sz="1800">
                <a:solidFill>
                  <a:srgbClr val="FFFFFF"/>
                </a:solidFill>
                <a:latin typeface="Arial"/>
                <a:ea typeface="Arial"/>
                <a:cs typeface="Arial"/>
                <a:sym typeface="Arial"/>
              </a:rPr>
              <a:t>O'Reilly Online Learning</a:t>
            </a:r>
            <a:r>
              <a:rPr lang="en" sz="1800">
                <a:solidFill>
                  <a:srgbClr val="FFFFFF"/>
                </a:solidFill>
                <a:latin typeface="Arial"/>
                <a:ea typeface="Arial"/>
                <a:cs typeface="Arial"/>
                <a:sym typeface="Arial"/>
              </a:rPr>
              <a:t>, O'ReillyMedia,Inc., </a:t>
            </a:r>
            <a:r>
              <a:rPr lang="en" sz="1800" u="sng">
                <a:solidFill>
                  <a:schemeClr val="hlink"/>
                </a:solidFill>
                <a:latin typeface="Arial"/>
                <a:ea typeface="Arial"/>
                <a:cs typeface="Arial"/>
                <a:sym typeface="Arial"/>
                <a:hlinkClick r:id="rId5"/>
              </a:rPr>
              <a:t>www.oreilly.com/library/view/software-architecture-patterns/9781491971437/ch03.html</a:t>
            </a:r>
            <a:r>
              <a:rPr lang="en" sz="1800">
                <a:solidFill>
                  <a:srgbClr val="FFFFFF"/>
                </a:solidFill>
                <a:latin typeface="Arial"/>
                <a:ea typeface="Arial"/>
                <a:cs typeface="Arial"/>
                <a:sym typeface="Arial"/>
              </a:rPr>
              <a:t>. </a:t>
            </a:r>
            <a:endParaRPr sz="18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311700" y="744575"/>
            <a:ext cx="8520600" cy="554100"/>
          </a:xfrm>
          <a:prstGeom prst="rect">
            <a:avLst/>
          </a:prstGeom>
        </p:spPr>
        <p:txBody>
          <a:bodyPr anchorCtr="0" anchor="ctr" bIns="91425" lIns="91425" spcFirstLastPara="1" rIns="91425" wrap="square" tIns="91425">
            <a:noAutofit/>
          </a:bodyPr>
          <a:lstStyle/>
          <a:p>
            <a:pPr indent="0" lvl="0" marL="2286000" rtl="0" algn="l">
              <a:spcBef>
                <a:spcPts val="0"/>
              </a:spcBef>
              <a:spcAft>
                <a:spcPts val="0"/>
              </a:spcAft>
              <a:buNone/>
            </a:pPr>
            <a:r>
              <a:rPr lang="en">
                <a:latin typeface="Arial"/>
                <a:ea typeface="Arial"/>
                <a:cs typeface="Arial"/>
                <a:sym typeface="Arial"/>
              </a:rPr>
              <a:t>Team 2 WIHRD</a:t>
            </a:r>
            <a:endParaRPr>
              <a:latin typeface="Arial"/>
              <a:ea typeface="Arial"/>
              <a:cs typeface="Arial"/>
              <a:sym typeface="Arial"/>
            </a:endParaRPr>
          </a:p>
        </p:txBody>
      </p:sp>
      <p:sp>
        <p:nvSpPr>
          <p:cNvPr id="284" name="Google Shape;284;p14"/>
          <p:cNvSpPr txBox="1"/>
          <p:nvPr>
            <p:ph idx="1" type="subTitle"/>
          </p:nvPr>
        </p:nvSpPr>
        <p:spPr>
          <a:xfrm>
            <a:off x="410300" y="2175450"/>
            <a:ext cx="8520600" cy="7926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solidFill>
                  <a:srgbClr val="FFFFFF"/>
                </a:solidFill>
                <a:latin typeface="Arial"/>
                <a:ea typeface="Arial"/>
                <a:cs typeface="Arial"/>
                <a:sym typeface="Arial"/>
              </a:rPr>
              <a:t>       </a:t>
            </a:r>
            <a:r>
              <a:rPr lang="en">
                <a:solidFill>
                  <a:srgbClr val="FFFFFF"/>
                </a:solidFill>
                <a:latin typeface="Arial"/>
                <a:ea typeface="Arial"/>
                <a:cs typeface="Arial"/>
                <a:sym typeface="Arial"/>
              </a:rPr>
              <a:t>Jesus Ramos Favela - Lead Programmer</a:t>
            </a:r>
            <a:endParaRPr>
              <a:solidFill>
                <a:srgbClr val="FFFFFF"/>
              </a:solidFill>
              <a:latin typeface="Arial"/>
              <a:ea typeface="Arial"/>
              <a:cs typeface="Arial"/>
              <a:sym typeface="Arial"/>
            </a:endParaRPr>
          </a:p>
          <a:p>
            <a:pPr indent="0" lvl="0" marL="914400" rtl="0" algn="l">
              <a:spcBef>
                <a:spcPts val="0"/>
              </a:spcBef>
              <a:spcAft>
                <a:spcPts val="0"/>
              </a:spcAft>
              <a:buNone/>
            </a:pPr>
            <a:r>
              <a:rPr lang="en">
                <a:solidFill>
                  <a:srgbClr val="FFFFFF"/>
                </a:solidFill>
                <a:latin typeface="Arial"/>
                <a:ea typeface="Arial"/>
                <a:cs typeface="Arial"/>
                <a:sym typeface="Arial"/>
              </a:rPr>
              <a:t>    		       Ian Hudson - System Analyst</a:t>
            </a:r>
            <a:endParaRPr>
              <a:solidFill>
                <a:srgbClr val="FFFFFF"/>
              </a:solidFill>
              <a:latin typeface="Arial"/>
              <a:ea typeface="Arial"/>
              <a:cs typeface="Arial"/>
              <a:sym typeface="Arial"/>
            </a:endParaRPr>
          </a:p>
          <a:p>
            <a:pPr indent="0" lvl="0" marL="914400" rtl="0" algn="l">
              <a:spcBef>
                <a:spcPts val="0"/>
              </a:spcBef>
              <a:spcAft>
                <a:spcPts val="0"/>
              </a:spcAft>
              <a:buNone/>
            </a:pPr>
            <a:r>
              <a:rPr lang="en">
                <a:solidFill>
                  <a:srgbClr val="FFFFFF"/>
                </a:solidFill>
                <a:latin typeface="Arial"/>
                <a:ea typeface="Arial"/>
                <a:cs typeface="Arial"/>
                <a:sym typeface="Arial"/>
              </a:rPr>
              <a:t>    		       Ricardo Pineda - Lead Designer</a:t>
            </a:r>
            <a:endParaRPr>
              <a:solidFill>
                <a:srgbClr val="FFFFFF"/>
              </a:solidFill>
              <a:latin typeface="Arial"/>
              <a:ea typeface="Arial"/>
              <a:cs typeface="Arial"/>
              <a:sym typeface="Arial"/>
            </a:endParaRPr>
          </a:p>
          <a:p>
            <a:pPr indent="0" lvl="0" marL="0" rtl="0" algn="l">
              <a:spcBef>
                <a:spcPts val="0"/>
              </a:spcBef>
              <a:spcAft>
                <a:spcPts val="0"/>
              </a:spcAft>
              <a:buNone/>
            </a:pPr>
            <a:r>
              <a:rPr lang="en">
                <a:solidFill>
                  <a:srgbClr val="FFFFFF"/>
                </a:solidFill>
                <a:latin typeface="Arial"/>
                <a:ea typeface="Arial"/>
                <a:cs typeface="Arial"/>
                <a:sym typeface="Arial"/>
              </a:rPr>
              <a:t>      				       Diego Garcia - System Architect </a:t>
            </a:r>
            <a:endParaRPr>
              <a:solidFill>
                <a:srgbClr val="FFFFFF"/>
              </a:solidFill>
              <a:latin typeface="Arial"/>
              <a:ea typeface="Arial"/>
              <a:cs typeface="Arial"/>
              <a:sym typeface="Arial"/>
            </a:endParaRPr>
          </a:p>
          <a:p>
            <a:pPr indent="457200" lvl="0" marL="0" rtl="0" algn="l">
              <a:spcBef>
                <a:spcPts val="0"/>
              </a:spcBef>
              <a:spcAft>
                <a:spcPts val="0"/>
              </a:spcAft>
              <a:buNone/>
            </a:pPr>
            <a:r>
              <a:rPr lang="en">
                <a:solidFill>
                  <a:srgbClr val="FFFFFF"/>
                </a:solidFill>
                <a:latin typeface="Arial"/>
                <a:ea typeface="Arial"/>
                <a:cs typeface="Arial"/>
                <a:sym typeface="Arial"/>
              </a:rPr>
              <a:t>         		       Wan Koo - V&amp;V Supervisor</a:t>
            </a:r>
            <a:endParaRPr>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311700" y="0"/>
            <a:ext cx="8520600" cy="906900"/>
          </a:xfrm>
          <a:prstGeom prst="rect">
            <a:avLst/>
          </a:prstGeom>
        </p:spPr>
        <p:txBody>
          <a:bodyPr anchorCtr="0" anchor="ctr" bIns="91425" lIns="91425" spcFirstLastPara="1" rIns="91425" wrap="square" tIns="91425">
            <a:noAutofit/>
          </a:bodyPr>
          <a:lstStyle/>
          <a:p>
            <a:pPr indent="457200" lvl="0" marL="2286000" rtl="0" algn="l">
              <a:spcBef>
                <a:spcPts val="0"/>
              </a:spcBef>
              <a:spcAft>
                <a:spcPts val="0"/>
              </a:spcAft>
              <a:buNone/>
            </a:pPr>
            <a:r>
              <a:rPr lang="en">
                <a:latin typeface="Arial"/>
                <a:ea typeface="Arial"/>
                <a:cs typeface="Arial"/>
                <a:sym typeface="Arial"/>
              </a:rPr>
              <a:t>What is it?</a:t>
            </a:r>
            <a:endParaRPr>
              <a:latin typeface="Arial"/>
              <a:ea typeface="Arial"/>
              <a:cs typeface="Arial"/>
              <a:sym typeface="Arial"/>
            </a:endParaRPr>
          </a:p>
        </p:txBody>
      </p:sp>
      <p:sp>
        <p:nvSpPr>
          <p:cNvPr id="290" name="Google Shape;290;p15"/>
          <p:cNvSpPr txBox="1"/>
          <p:nvPr>
            <p:ph idx="1" type="subTitle"/>
          </p:nvPr>
        </p:nvSpPr>
        <p:spPr>
          <a:xfrm>
            <a:off x="311700" y="1101600"/>
            <a:ext cx="8520600" cy="376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200">
                <a:solidFill>
                  <a:srgbClr val="FFFFFF"/>
                </a:solidFill>
                <a:latin typeface="Arial"/>
                <a:ea typeface="Arial"/>
                <a:cs typeface="Arial"/>
                <a:sym typeface="Arial"/>
              </a:rPr>
              <a:t>The Microkernel architectural pattern applies to software systems that must be able to adapt to changing system requirements. It separates a minimal functional core from extended functionality and customer-specific parts. The microkernel also serves as a socket for plugging in these extensions and coordinating their collaboration, hence its common nickname the Plug-In Pattern.</a:t>
            </a:r>
            <a:endParaRPr sz="2200">
              <a:solidFill>
                <a:srgbClr val="FFFFFF"/>
              </a:solidFill>
              <a:latin typeface="Arial"/>
              <a:ea typeface="Arial"/>
              <a:cs typeface="Arial"/>
              <a:sym typeface="Arial"/>
            </a:endParaRPr>
          </a:p>
        </p:txBody>
      </p:sp>
      <p:pic>
        <p:nvPicPr>
          <p:cNvPr id="291" name="Google Shape;291;p15"/>
          <p:cNvPicPr preferRelativeResize="0"/>
          <p:nvPr/>
        </p:nvPicPr>
        <p:blipFill>
          <a:blip r:embed="rId3">
            <a:alphaModFix/>
          </a:blip>
          <a:stretch>
            <a:fillRect/>
          </a:stretch>
        </p:blipFill>
        <p:spPr>
          <a:xfrm>
            <a:off x="3067500" y="3229873"/>
            <a:ext cx="2633724" cy="1776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824000" y="6"/>
            <a:ext cx="7343400" cy="151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What problem does it solve?</a:t>
            </a:r>
            <a:endParaRPr>
              <a:latin typeface="Arial"/>
              <a:ea typeface="Arial"/>
              <a:cs typeface="Arial"/>
              <a:sym typeface="Arial"/>
            </a:endParaRPr>
          </a:p>
        </p:txBody>
      </p:sp>
      <p:sp>
        <p:nvSpPr>
          <p:cNvPr id="297" name="Google Shape;297;p16"/>
          <p:cNvSpPr txBox="1"/>
          <p:nvPr>
            <p:ph idx="1" type="subTitle"/>
          </p:nvPr>
        </p:nvSpPr>
        <p:spPr>
          <a:xfrm>
            <a:off x="824000" y="1512300"/>
            <a:ext cx="7122600" cy="2779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Allows to add custom services and functionality </a:t>
            </a:r>
            <a:r>
              <a:rPr lang="en" sz="2400">
                <a:solidFill>
                  <a:srgbClr val="FFFFFF"/>
                </a:solidFill>
                <a:latin typeface="Arial"/>
                <a:ea typeface="Arial"/>
                <a:cs typeface="Arial"/>
                <a:sym typeface="Arial"/>
              </a:rPr>
              <a:t>without</a:t>
            </a:r>
            <a:r>
              <a:rPr lang="en" sz="2400">
                <a:solidFill>
                  <a:srgbClr val="FFFFFF"/>
                </a:solidFill>
                <a:latin typeface="Arial"/>
                <a:ea typeface="Arial"/>
                <a:cs typeface="Arial"/>
                <a:sym typeface="Arial"/>
              </a:rPr>
              <a:t> affecting the core system.</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It helps avoid </a:t>
            </a:r>
            <a:r>
              <a:rPr lang="en" sz="2400">
                <a:solidFill>
                  <a:srgbClr val="FFFFFF"/>
                </a:solidFill>
                <a:latin typeface="Arial"/>
                <a:ea typeface="Arial"/>
                <a:cs typeface="Arial"/>
                <a:sym typeface="Arial"/>
              </a:rPr>
              <a:t>jeopardizing</a:t>
            </a:r>
            <a:r>
              <a:rPr lang="en" sz="2400">
                <a:solidFill>
                  <a:srgbClr val="FFFFFF"/>
                </a:solidFill>
                <a:latin typeface="Arial"/>
                <a:ea typeface="Arial"/>
                <a:cs typeface="Arial"/>
                <a:sym typeface="Arial"/>
              </a:rPr>
              <a:t> the system when a service crashes or fails.</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Allows the </a:t>
            </a:r>
            <a:r>
              <a:rPr lang="en" sz="2400">
                <a:solidFill>
                  <a:srgbClr val="FFFFFF"/>
                </a:solidFill>
                <a:latin typeface="Arial"/>
                <a:ea typeface="Arial"/>
                <a:cs typeface="Arial"/>
                <a:sym typeface="Arial"/>
              </a:rPr>
              <a:t>system</a:t>
            </a:r>
            <a:r>
              <a:rPr lang="en" sz="2400">
                <a:solidFill>
                  <a:srgbClr val="FFFFFF"/>
                </a:solidFill>
                <a:latin typeface="Arial"/>
                <a:ea typeface="Arial"/>
                <a:cs typeface="Arial"/>
                <a:sym typeface="Arial"/>
              </a:rPr>
              <a:t> to be easily </a:t>
            </a:r>
            <a:r>
              <a:rPr lang="en" sz="2400">
                <a:solidFill>
                  <a:srgbClr val="FFFFFF"/>
                </a:solidFill>
                <a:latin typeface="Arial"/>
                <a:ea typeface="Arial"/>
                <a:cs typeface="Arial"/>
                <a:sym typeface="Arial"/>
              </a:rPr>
              <a:t>extensible</a:t>
            </a:r>
            <a:r>
              <a:rPr lang="en" sz="2400">
                <a:solidFill>
                  <a:srgbClr val="FFFFFF"/>
                </a:solidFill>
                <a:latin typeface="Arial"/>
                <a:ea typeface="Arial"/>
                <a:cs typeface="Arial"/>
                <a:sym typeface="Arial"/>
              </a:rPr>
              <a:t> and </a:t>
            </a:r>
            <a:r>
              <a:rPr lang="en" sz="2400">
                <a:solidFill>
                  <a:srgbClr val="FFFFFF"/>
                </a:solidFill>
                <a:latin typeface="Arial"/>
                <a:ea typeface="Arial"/>
                <a:cs typeface="Arial"/>
                <a:sym typeface="Arial"/>
              </a:rPr>
              <a:t>functional</a:t>
            </a:r>
            <a:r>
              <a:rPr lang="en" sz="2400">
                <a:solidFill>
                  <a:srgbClr val="FFFFFF"/>
                </a:solidFill>
                <a:latin typeface="Arial"/>
                <a:ea typeface="Arial"/>
                <a:cs typeface="Arial"/>
                <a:sym typeface="Arial"/>
              </a:rPr>
              <a:t> with new components or pieces of functionality.</a:t>
            </a:r>
            <a:endParaRPr sz="24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824000" y="200600"/>
            <a:ext cx="70638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How does it solve the problem?</a:t>
            </a:r>
            <a:endParaRPr>
              <a:latin typeface="Arial"/>
              <a:ea typeface="Arial"/>
              <a:cs typeface="Arial"/>
              <a:sym typeface="Arial"/>
            </a:endParaRPr>
          </a:p>
        </p:txBody>
      </p:sp>
      <p:sp>
        <p:nvSpPr>
          <p:cNvPr id="303" name="Google Shape;303;p17"/>
          <p:cNvSpPr txBox="1"/>
          <p:nvPr/>
        </p:nvSpPr>
        <p:spPr>
          <a:xfrm>
            <a:off x="770825" y="1185150"/>
            <a:ext cx="7722300" cy="35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The user and kernel services are stored in different address space. The user services are kept in the user address space and kernel services are kept in the kernel address space. This provides minimal services of process and memory management. The microkernel </a:t>
            </a:r>
            <a:r>
              <a:rPr lang="en" sz="2400">
                <a:solidFill>
                  <a:srgbClr val="FFFFFF"/>
                </a:solidFill>
              </a:rPr>
              <a:t>separates</a:t>
            </a:r>
            <a:r>
              <a:rPr lang="en" sz="2400">
                <a:solidFill>
                  <a:srgbClr val="FFFFFF"/>
                </a:solidFill>
              </a:rPr>
              <a:t> a minimal function core from extended functionality. </a:t>
            </a:r>
            <a:endParaRPr sz="2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ctrTitle"/>
          </p:nvPr>
        </p:nvSpPr>
        <p:spPr>
          <a:xfrm>
            <a:off x="824000" y="5"/>
            <a:ext cx="7359900" cy="175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Who are the actors (i.e., main elements)?</a:t>
            </a:r>
            <a:endParaRPr>
              <a:latin typeface="Arial"/>
              <a:ea typeface="Arial"/>
              <a:cs typeface="Arial"/>
              <a:sym typeface="Arial"/>
            </a:endParaRPr>
          </a:p>
        </p:txBody>
      </p:sp>
      <p:sp>
        <p:nvSpPr>
          <p:cNvPr id="309" name="Google Shape;309;p18"/>
          <p:cNvSpPr txBox="1"/>
          <p:nvPr>
            <p:ph idx="1" type="subTitle"/>
          </p:nvPr>
        </p:nvSpPr>
        <p:spPr>
          <a:xfrm>
            <a:off x="824000" y="1533150"/>
            <a:ext cx="7287000" cy="27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two main elements within microkernel, which are, a core system and plug-in modules.</a:t>
            </a:r>
            <a:endParaRPr/>
          </a:p>
          <a:p>
            <a:pPr indent="-330200" lvl="0" marL="457200" rtl="0" algn="l">
              <a:spcBef>
                <a:spcPts val="0"/>
              </a:spcBef>
              <a:spcAft>
                <a:spcPts val="0"/>
              </a:spcAft>
              <a:buSzPts val="1600"/>
              <a:buChar char="-"/>
            </a:pPr>
            <a:r>
              <a:rPr lang="en"/>
              <a:t>Core </a:t>
            </a:r>
            <a:r>
              <a:rPr lang="en"/>
              <a:t>system</a:t>
            </a:r>
            <a:r>
              <a:rPr lang="en"/>
              <a:t>: contains only what is needed to make the system operational.</a:t>
            </a:r>
            <a:endParaRPr/>
          </a:p>
          <a:p>
            <a:pPr indent="-330200" lvl="0" marL="457200" rtl="0" algn="l">
              <a:spcBef>
                <a:spcPts val="0"/>
              </a:spcBef>
              <a:spcAft>
                <a:spcPts val="0"/>
              </a:spcAft>
              <a:buSzPts val="1600"/>
              <a:buChar char="-"/>
            </a:pPr>
            <a:r>
              <a:rPr lang="en"/>
              <a:t>Plug-in modules: are independent components that contain custom code which adds features to enhance the core system with more </a:t>
            </a:r>
            <a:r>
              <a:rPr lang="en"/>
              <a:t>capabilities</a:t>
            </a:r>
            <a:r>
              <a:rPr lang="en"/>
              <a:t>. Ususally plug-ins are independent of one another but can also be designed to require of another plug-in. This is not always good because you want to avoid dependency issues.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ctrTitle"/>
          </p:nvPr>
        </p:nvSpPr>
        <p:spPr>
          <a:xfrm>
            <a:off x="824000" y="99175"/>
            <a:ext cx="7458300" cy="157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How do they relate to each other?</a:t>
            </a:r>
            <a:endParaRPr>
              <a:latin typeface="Arial"/>
              <a:ea typeface="Arial"/>
              <a:cs typeface="Arial"/>
              <a:sym typeface="Arial"/>
            </a:endParaRPr>
          </a:p>
        </p:txBody>
      </p:sp>
      <p:sp>
        <p:nvSpPr>
          <p:cNvPr id="315" name="Google Shape;315;p19"/>
          <p:cNvSpPr txBox="1"/>
          <p:nvPr>
            <p:ph idx="1" type="subTitle"/>
          </p:nvPr>
        </p:nvSpPr>
        <p:spPr>
          <a:xfrm>
            <a:off x="824000" y="1467900"/>
            <a:ext cx="7728000" cy="28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core system must know the list of plug-in modules that are available and in what way to access them. Registry is a common way to keep track of plug-ins because it contains information about each module, including its name, data contract, and access protocol details. There is a variety of ways to connect plug-in modules to the core system, depending on the type of application it can range from   OSGi (open service gateway initiative), messaging, web services, to even direct point-to-point binding.  Adaptors can be created if the contract between the core system and plug-in modules is custom and plug-ins are created by a third party.</a:t>
            </a:r>
            <a:endParaRPr>
              <a:solidFill>
                <a:srgbClr val="FFFFFF"/>
              </a:solidFill>
            </a:endParaRPr>
          </a:p>
          <a:p>
            <a:pPr indent="0" lvl="0" marL="0" rtl="0" algn="l">
              <a:spcBef>
                <a:spcPts val="0"/>
              </a:spcBef>
              <a:spcAft>
                <a:spcPts val="0"/>
              </a:spcAft>
              <a:buNone/>
            </a:pPr>
            <a:r>
              <a:t/>
            </a:r>
            <a:endParaRPr sz="1500">
              <a:solidFill>
                <a:srgbClr val="33333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0"/>
          <p:cNvSpPr txBox="1"/>
          <p:nvPr>
            <p:ph type="ctrTitle"/>
          </p:nvPr>
        </p:nvSpPr>
        <p:spPr>
          <a:xfrm>
            <a:off x="311708" y="-385175"/>
            <a:ext cx="85206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What are the strengths and drawbacks?</a:t>
            </a:r>
            <a:endParaRPr>
              <a:latin typeface="Arial"/>
              <a:ea typeface="Arial"/>
              <a:cs typeface="Arial"/>
              <a:sym typeface="Arial"/>
            </a:endParaRPr>
          </a:p>
        </p:txBody>
      </p:sp>
      <p:sp>
        <p:nvSpPr>
          <p:cNvPr id="321" name="Google Shape;321;p20"/>
          <p:cNvSpPr txBox="1"/>
          <p:nvPr>
            <p:ph idx="1" type="subTitle"/>
          </p:nvPr>
        </p:nvSpPr>
        <p:spPr>
          <a:xfrm>
            <a:off x="0" y="1535925"/>
            <a:ext cx="4371900" cy="28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rial"/>
                <a:ea typeface="Arial"/>
                <a:cs typeface="Arial"/>
                <a:sym typeface="Arial"/>
              </a:rPr>
              <a:t>Strengths</a:t>
            </a:r>
            <a:r>
              <a:rPr lang="en" sz="1800">
                <a:solidFill>
                  <a:srgbClr val="FFFFFF"/>
                </a:solidFill>
                <a:latin typeface="Arial"/>
                <a:ea typeface="Arial"/>
                <a:cs typeface="Arial"/>
                <a:sym typeface="Arial"/>
              </a:rPr>
              <a:t>:</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Extensibility </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Agibility</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Responsiveness </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Ease of development and </a:t>
            </a:r>
            <a:r>
              <a:rPr lang="en" sz="1800">
                <a:solidFill>
                  <a:srgbClr val="FFFFFF"/>
                </a:solidFill>
                <a:latin typeface="Arial"/>
                <a:ea typeface="Arial"/>
                <a:cs typeface="Arial"/>
                <a:sym typeface="Arial"/>
              </a:rPr>
              <a:t>Maintenance</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Ease of Testing </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Porability </a:t>
            </a:r>
            <a:endParaRPr sz="1800">
              <a:solidFill>
                <a:srgbClr val="FFFFFF"/>
              </a:solidFill>
              <a:latin typeface="Arial"/>
              <a:ea typeface="Arial"/>
              <a:cs typeface="Arial"/>
              <a:sym typeface="Arial"/>
            </a:endParaRPr>
          </a:p>
        </p:txBody>
      </p:sp>
      <p:sp>
        <p:nvSpPr>
          <p:cNvPr id="322" name="Google Shape;322;p20"/>
          <p:cNvSpPr txBox="1"/>
          <p:nvPr>
            <p:ph idx="1" type="subTitle"/>
          </p:nvPr>
        </p:nvSpPr>
        <p:spPr>
          <a:xfrm>
            <a:off x="4572000" y="1667425"/>
            <a:ext cx="4371900" cy="28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rial"/>
                <a:ea typeface="Arial"/>
                <a:cs typeface="Arial"/>
                <a:sym typeface="Arial"/>
              </a:rPr>
              <a:t>Drawbacks</a:t>
            </a:r>
            <a:r>
              <a:rPr lang="en" sz="1800">
                <a:solidFill>
                  <a:srgbClr val="FFFFFF"/>
                </a:solidFill>
                <a:latin typeface="Arial"/>
                <a:ea typeface="Arial"/>
                <a:cs typeface="Arial"/>
                <a:sym typeface="Arial"/>
              </a:rPr>
              <a:t>:</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Too many inter-process communication </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High complexity</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Scaling is difficult at the core level </a:t>
            </a:r>
            <a:endParaRPr sz="180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ph type="ctrTitle"/>
          </p:nvPr>
        </p:nvSpPr>
        <p:spPr>
          <a:xfrm>
            <a:off x="824000" y="0"/>
            <a:ext cx="7458300" cy="167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Example applications?</a:t>
            </a:r>
            <a:endParaRPr>
              <a:latin typeface="Arial"/>
              <a:ea typeface="Arial"/>
              <a:cs typeface="Arial"/>
              <a:sym typeface="Arial"/>
            </a:endParaRPr>
          </a:p>
        </p:txBody>
      </p:sp>
      <p:sp>
        <p:nvSpPr>
          <p:cNvPr id="328" name="Google Shape;328;p21"/>
          <p:cNvSpPr txBox="1"/>
          <p:nvPr>
            <p:ph idx="1" type="subTitle"/>
          </p:nvPr>
        </p:nvSpPr>
        <p:spPr>
          <a:xfrm>
            <a:off x="824000" y="1676700"/>
            <a:ext cx="4255500" cy="26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Popular in 1980s due to memory and storage </a:t>
            </a:r>
            <a:r>
              <a:rPr lang="en"/>
              <a:t>limitations</a:t>
            </a:r>
            <a:r>
              <a:rPr lang="en"/>
              <a:t> of computer systems genesis.</a:t>
            </a:r>
            <a:endParaRPr/>
          </a:p>
          <a:p>
            <a:pPr indent="0" lvl="0" marL="0" rtl="0" algn="l">
              <a:spcBef>
                <a:spcPts val="0"/>
              </a:spcBef>
              <a:spcAft>
                <a:spcPts val="0"/>
              </a:spcAft>
              <a:buNone/>
            </a:pPr>
            <a:r>
              <a:rPr lang="en"/>
              <a:t>Still used in some server OSes.</a:t>
            </a:r>
            <a:endParaRPr/>
          </a:p>
          <a:p>
            <a:pPr indent="0" lvl="0" marL="0" rtl="0" algn="l">
              <a:spcBef>
                <a:spcPts val="0"/>
              </a:spcBef>
              <a:spcAft>
                <a:spcPts val="0"/>
              </a:spcAft>
              <a:buNone/>
            </a:pPr>
            <a:r>
              <a:rPr lang="en"/>
              <a:t>Major OSes such as Windows and OS X still incorporate the usage of microkernels.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