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f32570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f32570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f32570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f32570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6eab05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6eab05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f32570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f3257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f32570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f32570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f32570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f32570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efa33b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efa33b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32570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f32570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f32570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f32570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f32570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f32570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49725" y="1444250"/>
            <a:ext cx="3282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Publish-Subscribe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Oroware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3/24/2020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Implications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Authentication</a:t>
            </a:r>
            <a:r>
              <a:rPr lang="en"/>
              <a:t>: Verifying that messages come from their claimed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Information Integrity</a:t>
            </a:r>
            <a:r>
              <a:rPr lang="en"/>
              <a:t>: Ensuring that message information has not changed since it was sent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Subscription Integrity</a:t>
            </a:r>
            <a:r>
              <a:rPr lang="en"/>
              <a:t>: Preventing unauthorized modifications to subscriptions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Service Integrity</a:t>
            </a:r>
            <a:r>
              <a:rPr lang="en"/>
              <a:t>: Preventing intrusions in the publish-subscribe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Confidentiality</a:t>
            </a:r>
            <a:r>
              <a:rPr lang="en"/>
              <a:t>: Hiding sensitive information from qualifying components (e.g. hiding subscriber identity from a publisher)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Availability</a:t>
            </a:r>
            <a:r>
              <a:rPr lang="en"/>
              <a:t>: Limiting the amount of traffic in a pub-sub network to prevent a denial of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Chenxi Wang, A. Carzaniga, D. Evans and A. L. Wolf, "Security issues and requirements for Internet-scale publish-subscribe systems," Proceedings of the 35th Annual Hawaii International Conference on System Sciences, Big Island, HI, 2002, pp. 3940-3947.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[2] S. Tarkoma, “Publish/subscribe systems: design and principles,” Amazon, 2012. [Online]. Available: https://aws.amazon.com/pub-sub-messaging/benefits/. [Accessed: 25-Mar-2020].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 subscribe is an asynchronous architecture pattern that utilizes a client server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this style of architecture, we can enable an application to announce events to multiple interested clients asynchronously, without coupling the senders to the receivers.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does it solve?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cloud based and distributed applications, publish-subscribe solves the problem of having to distribute </a:t>
            </a:r>
            <a:r>
              <a:rPr lang="en"/>
              <a:t>relevant</a:t>
            </a:r>
            <a:r>
              <a:rPr lang="en"/>
              <a:t> information to subscribers without knowing who the subscriber 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solve the problem?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asynchronous subsystem with the following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input messaging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output messaging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mechanism to copy messages from the input channel to the output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00" y="2850700"/>
            <a:ext cx="5760326" cy="20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strengths and drawbacks?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965900"/>
            <a:ext cx="85206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Strengths:</a:t>
            </a:r>
            <a:endParaRPr b="1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It decouples subsystems that still need to communicate. Subsystems can be managed independently, and messages can be properly managed even if one or more receivers are offline.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It increases scalability and improves responsiveness of the sender. The sender can quickly send a single message to the input channel, then return to its core processing responsibilities. The messaging infrastructure is responsible for ensuring messages are delivered to interested subscribers.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It provides separation of concerns for your applications. Each application can focus on its core capabilities, while the messaging infrastructure handles everything required to reliably route messages to multiple consumers.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strengths and drawbacks?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65900"/>
            <a:ext cx="85206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Drawback</a:t>
            </a:r>
            <a:r>
              <a:rPr b="1" lang="en" u="sng"/>
              <a:t>s:</a:t>
            </a:r>
            <a:endParaRPr b="1" sz="12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Recipients don’t talk back to senders. There are some exceptions but this is anonymous and infrequent.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order in which consumer instances receive messages isn't guaranteed, and doesn't necessarily reflect the order in which the messages were created.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malformed message, or a task that requires access to resources that aren't available, can cause a service instance to fail. The system should prevent such messages being returned to the queue.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 actors (i.e., main elements)?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70900" y="1274575"/>
            <a:ext cx="2117400" cy="11835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Publisher (message sender)</a:t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Has no knowledge of subscribers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Publishes message to topics/channels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356625" y="1270650"/>
            <a:ext cx="2117400" cy="118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Message Broker</a:t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Receives messages from Publisher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Forwards messages of interest to subscribers (based on topic)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842350" y="1270650"/>
            <a:ext cx="2117400" cy="11835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Subscriber (message receiver)</a:t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Has no knowledge of publisher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Subscribes to a topic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Only receives messages of interest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230750" y="2458075"/>
            <a:ext cx="1397700" cy="1539125"/>
            <a:chOff x="1230750" y="2458075"/>
            <a:chExt cx="1397700" cy="1539125"/>
          </a:xfrm>
        </p:grpSpPr>
        <p:sp>
          <p:nvSpPr>
            <p:cNvPr id="104" name="Google Shape;104;p19"/>
            <p:cNvSpPr/>
            <p:nvPr/>
          </p:nvSpPr>
          <p:spPr>
            <a:xfrm>
              <a:off x="1230750" y="3318900"/>
              <a:ext cx="1397700" cy="678300"/>
            </a:xfrm>
            <a:prstGeom prst="rect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Sender</a:t>
              </a:r>
              <a:endParaRPr/>
            </a:p>
          </p:txBody>
        </p:sp>
        <p:cxnSp>
          <p:nvCxnSpPr>
            <p:cNvPr id="105" name="Google Shape;105;p19"/>
            <p:cNvCxnSpPr>
              <a:stCxn id="100" idx="2"/>
              <a:endCxn id="104" idx="0"/>
            </p:cNvCxnSpPr>
            <p:nvPr/>
          </p:nvCxnSpPr>
          <p:spPr>
            <a:xfrm>
              <a:off x="1929600" y="2458075"/>
              <a:ext cx="0" cy="8607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9"/>
          <p:cNvGrpSpPr/>
          <p:nvPr/>
        </p:nvGrpSpPr>
        <p:grpSpPr>
          <a:xfrm>
            <a:off x="3805275" y="2454150"/>
            <a:ext cx="1220100" cy="2200350"/>
            <a:chOff x="3805275" y="2454150"/>
            <a:chExt cx="1220100" cy="2200350"/>
          </a:xfrm>
        </p:grpSpPr>
        <p:sp>
          <p:nvSpPr>
            <p:cNvPr id="107" name="Google Shape;107;p19"/>
            <p:cNvSpPr/>
            <p:nvPr/>
          </p:nvSpPr>
          <p:spPr>
            <a:xfrm>
              <a:off x="3805275" y="2661600"/>
              <a:ext cx="1220100" cy="1992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9"/>
            <p:cNvCxnSpPr>
              <a:stCxn id="101" idx="2"/>
              <a:endCxn id="107" idx="0"/>
            </p:cNvCxnSpPr>
            <p:nvPr/>
          </p:nvCxnSpPr>
          <p:spPr>
            <a:xfrm>
              <a:off x="4415325" y="2454150"/>
              <a:ext cx="0" cy="20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9"/>
            <p:cNvSpPr/>
            <p:nvPr/>
          </p:nvSpPr>
          <p:spPr>
            <a:xfrm>
              <a:off x="4015188" y="2929100"/>
              <a:ext cx="797400" cy="53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Topic</a:t>
              </a:r>
              <a:endParaRPr sz="1000"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018063" y="3850000"/>
              <a:ext cx="797400" cy="53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Channel</a:t>
              </a:r>
              <a:endParaRPr sz="1000"/>
            </a:p>
          </p:txBody>
        </p:sp>
      </p:grpSp>
      <p:grpSp>
        <p:nvGrpSpPr>
          <p:cNvPr id="111" name="Google Shape;111;p19"/>
          <p:cNvGrpSpPr/>
          <p:nvPr/>
        </p:nvGrpSpPr>
        <p:grpSpPr>
          <a:xfrm>
            <a:off x="6202195" y="2454150"/>
            <a:ext cx="1396911" cy="2052951"/>
            <a:chOff x="6202195" y="2454150"/>
            <a:chExt cx="1396911" cy="2052951"/>
          </a:xfrm>
        </p:grpSpPr>
        <p:cxnSp>
          <p:nvCxnSpPr>
            <p:cNvPr id="112" name="Google Shape;112;p19"/>
            <p:cNvCxnSpPr>
              <a:stCxn id="102" idx="2"/>
              <a:endCxn id="113" idx="0"/>
            </p:cNvCxnSpPr>
            <p:nvPr/>
          </p:nvCxnSpPr>
          <p:spPr>
            <a:xfrm flipH="1">
              <a:off x="6900750" y="2454150"/>
              <a:ext cx="300" cy="3549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19"/>
            <p:cNvGrpSpPr/>
            <p:nvPr/>
          </p:nvGrpSpPr>
          <p:grpSpPr>
            <a:xfrm>
              <a:off x="6202195" y="2808998"/>
              <a:ext cx="1396911" cy="1698102"/>
              <a:chOff x="6202200" y="2809000"/>
              <a:chExt cx="1726500" cy="1698102"/>
            </a:xfrm>
          </p:grpSpPr>
          <p:sp>
            <p:nvSpPr>
              <p:cNvPr id="113" name="Google Shape;113;p19"/>
              <p:cNvSpPr/>
              <p:nvPr/>
            </p:nvSpPr>
            <p:spPr>
              <a:xfrm>
                <a:off x="6202200" y="2809000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6202200" y="3444905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6202200" y="4080802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</p:grpSp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052181" y="2929092"/>
              <a:ext cx="207601" cy="207601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052181" y="3554242"/>
              <a:ext cx="207601" cy="207601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052181" y="4207667"/>
              <a:ext cx="207601" cy="20760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322631" y="3554242"/>
              <a:ext cx="207601" cy="20760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relate to each other?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78707" y="2283978"/>
            <a:ext cx="1708968" cy="829357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6757292" y="1660522"/>
            <a:ext cx="1708003" cy="2076270"/>
            <a:chOff x="6757292" y="1660522"/>
            <a:chExt cx="1708003" cy="2076270"/>
          </a:xfrm>
        </p:grpSpPr>
        <p:grpSp>
          <p:nvGrpSpPr>
            <p:cNvPr id="128" name="Google Shape;128;p20"/>
            <p:cNvGrpSpPr/>
            <p:nvPr/>
          </p:nvGrpSpPr>
          <p:grpSpPr>
            <a:xfrm>
              <a:off x="6757292" y="1660522"/>
              <a:ext cx="1708003" cy="2076270"/>
              <a:chOff x="6202200" y="2809000"/>
              <a:chExt cx="1726500" cy="1698102"/>
            </a:xfrm>
          </p:grpSpPr>
          <p:sp>
            <p:nvSpPr>
              <p:cNvPr id="129" name="Google Shape;129;p20"/>
              <p:cNvSpPr/>
              <p:nvPr/>
            </p:nvSpPr>
            <p:spPr>
              <a:xfrm>
                <a:off x="6202200" y="2809000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6202200" y="3444905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6202200" y="4080802"/>
                <a:ext cx="1726500" cy="426300"/>
              </a:xfrm>
              <a:prstGeom prst="rect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Receiver</a:t>
                </a:r>
                <a:endParaRPr/>
              </a:p>
            </p:txBody>
          </p:sp>
        </p:grp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796571" y="1807360"/>
              <a:ext cx="253833" cy="253833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3" name="Google Shape;13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796571" y="2571731"/>
              <a:ext cx="253833" cy="253833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796571" y="3370674"/>
              <a:ext cx="253833" cy="253833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5" name="Google Shape;13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127250" y="2571731"/>
              <a:ext cx="253833" cy="253833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cxnSp>
        <p:nvCxnSpPr>
          <p:cNvPr id="136" name="Google Shape;136;p20"/>
          <p:cNvCxnSpPr>
            <a:stCxn id="126" idx="3"/>
            <a:endCxn id="137" idx="1"/>
          </p:cNvCxnSpPr>
          <p:nvPr/>
        </p:nvCxnSpPr>
        <p:spPr>
          <a:xfrm>
            <a:off x="2387675" y="2698657"/>
            <a:ext cx="14388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39" idx="3"/>
            <a:endCxn id="129" idx="1"/>
          </p:cNvCxnSpPr>
          <p:nvPr/>
        </p:nvCxnSpPr>
        <p:spPr>
          <a:xfrm flipH="1" rot="10800000">
            <a:off x="5058220" y="1921165"/>
            <a:ext cx="1699200" cy="2145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0" name="Google Shape;140;p20"/>
          <p:cNvGrpSpPr/>
          <p:nvPr/>
        </p:nvGrpSpPr>
        <p:grpSpPr>
          <a:xfrm>
            <a:off x="3826579" y="1480298"/>
            <a:ext cx="1491816" cy="2436719"/>
            <a:chOff x="3826579" y="1480298"/>
            <a:chExt cx="1491816" cy="2436719"/>
          </a:xfrm>
        </p:grpSpPr>
        <p:sp>
          <p:nvSpPr>
            <p:cNvPr id="137" name="Google Shape;137;p20"/>
            <p:cNvSpPr/>
            <p:nvPr/>
          </p:nvSpPr>
          <p:spPr>
            <a:xfrm>
              <a:off x="3826579" y="1480298"/>
              <a:ext cx="1491816" cy="2436719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083239" y="1807370"/>
              <a:ext cx="974981" cy="65659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Topic</a:t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086754" y="2933354"/>
              <a:ext cx="974981" cy="65659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Channel</a:t>
              </a:r>
              <a:endParaRPr/>
            </a:p>
          </p:txBody>
        </p:sp>
      </p:grpSp>
      <p:cxnSp>
        <p:nvCxnSpPr>
          <p:cNvPr id="142" name="Google Shape;142;p20"/>
          <p:cNvCxnSpPr>
            <a:stCxn id="141" idx="3"/>
            <a:endCxn id="130" idx="1"/>
          </p:cNvCxnSpPr>
          <p:nvPr/>
        </p:nvCxnSpPr>
        <p:spPr>
          <a:xfrm flipH="1" rot="10800000">
            <a:off x="5061735" y="2698549"/>
            <a:ext cx="1695600" cy="56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41" idx="3"/>
            <a:endCxn id="131" idx="1"/>
          </p:cNvCxnSpPr>
          <p:nvPr/>
        </p:nvCxnSpPr>
        <p:spPr>
          <a:xfrm>
            <a:off x="5061735" y="3261649"/>
            <a:ext cx="1695600" cy="21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39" idx="3"/>
            <a:endCxn id="130" idx="1"/>
          </p:cNvCxnSpPr>
          <p:nvPr/>
        </p:nvCxnSpPr>
        <p:spPr>
          <a:xfrm>
            <a:off x="5058220" y="2135665"/>
            <a:ext cx="1699200" cy="563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>
            <a:stCxn id="139" idx="1"/>
            <a:endCxn id="137" idx="1"/>
          </p:cNvCxnSpPr>
          <p:nvPr/>
        </p:nvCxnSpPr>
        <p:spPr>
          <a:xfrm flipH="1">
            <a:off x="3826439" y="2135665"/>
            <a:ext cx="256800" cy="563100"/>
          </a:xfrm>
          <a:prstGeom prst="curvedConnector3">
            <a:avLst>
              <a:gd fmla="val 38070" name="adj1"/>
            </a:avLst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41" idx="1"/>
            <a:endCxn id="137" idx="1"/>
          </p:cNvCxnSpPr>
          <p:nvPr/>
        </p:nvCxnSpPr>
        <p:spPr>
          <a:xfrm rot="10800000">
            <a:off x="3826654" y="2698549"/>
            <a:ext cx="260100" cy="563100"/>
          </a:xfrm>
          <a:prstGeom prst="curvedConnector3">
            <a:avLst>
              <a:gd fmla="val 36218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20"/>
          <p:cNvSpPr txBox="1"/>
          <p:nvPr/>
        </p:nvSpPr>
        <p:spPr>
          <a:xfrm>
            <a:off x="1572613" y="1380175"/>
            <a:ext cx="1146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publisher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sends messages to 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message broker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0"/>
          <p:cNvCxnSpPr>
            <a:stCxn id="147" idx="3"/>
          </p:cNvCxnSpPr>
          <p:nvPr/>
        </p:nvCxnSpPr>
        <p:spPr>
          <a:xfrm>
            <a:off x="2719513" y="1604575"/>
            <a:ext cx="333300" cy="10872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0"/>
          <p:cNvSpPr txBox="1"/>
          <p:nvPr/>
        </p:nvSpPr>
        <p:spPr>
          <a:xfrm>
            <a:off x="4190175" y="3941275"/>
            <a:ext cx="12159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message broker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receives and forwards messages to </a:t>
            </a:r>
            <a:r>
              <a:rPr b="1" lang="en" sz="1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subscribers</a:t>
            </a:r>
            <a:r>
              <a:rPr lang="en" sz="1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based on </a:t>
            </a:r>
            <a:r>
              <a:rPr b="1" lang="en" sz="10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topic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channel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0"/>
          <p:cNvCxnSpPr>
            <a:stCxn id="149" idx="1"/>
          </p:cNvCxnSpPr>
          <p:nvPr/>
        </p:nvCxnSpPr>
        <p:spPr>
          <a:xfrm rot="10800000">
            <a:off x="3907875" y="2935675"/>
            <a:ext cx="282300" cy="1456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20"/>
          <p:cNvSpPr txBox="1"/>
          <p:nvPr/>
        </p:nvSpPr>
        <p:spPr>
          <a:xfrm>
            <a:off x="7334400" y="4093675"/>
            <a:ext cx="1215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subscribers 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subscribe to </a:t>
            </a:r>
            <a:r>
              <a:rPr b="1" lang="en" sz="10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endParaRPr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0"/>
          <p:cNvCxnSpPr>
            <a:stCxn id="151" idx="3"/>
            <a:endCxn id="135" idx="1"/>
          </p:cNvCxnSpPr>
          <p:nvPr/>
        </p:nvCxnSpPr>
        <p:spPr>
          <a:xfrm rot="10800000">
            <a:off x="8381100" y="2698675"/>
            <a:ext cx="169200" cy="1619400"/>
          </a:xfrm>
          <a:prstGeom prst="curvedConnector3">
            <a:avLst>
              <a:gd fmla="val -14073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20"/>
          <p:cNvSpPr txBox="1"/>
          <p:nvPr/>
        </p:nvSpPr>
        <p:spPr>
          <a:xfrm>
            <a:off x="6076550" y="960475"/>
            <a:ext cx="1257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subscribers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only receive messages of </a:t>
            </a:r>
            <a:r>
              <a:rPr b="1" lang="en" sz="10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en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they subscribe to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0"/>
          <p:cNvCxnSpPr>
            <a:stCxn id="153" idx="1"/>
          </p:cNvCxnSpPr>
          <p:nvPr/>
        </p:nvCxnSpPr>
        <p:spPr>
          <a:xfrm flipH="1">
            <a:off x="5928650" y="1272475"/>
            <a:ext cx="147900" cy="7110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0"/>
          <p:cNvCxnSpPr>
            <a:stCxn id="151" idx="3"/>
            <a:endCxn id="132" idx="1"/>
          </p:cNvCxnSpPr>
          <p:nvPr/>
        </p:nvCxnSpPr>
        <p:spPr>
          <a:xfrm rot="10800000">
            <a:off x="8050500" y="1934275"/>
            <a:ext cx="499800" cy="2383800"/>
          </a:xfrm>
          <a:prstGeom prst="curvedConnector3">
            <a:avLst>
              <a:gd fmla="val -7637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0"/>
          <p:cNvCxnSpPr>
            <a:stCxn id="149" idx="3"/>
          </p:cNvCxnSpPr>
          <p:nvPr/>
        </p:nvCxnSpPr>
        <p:spPr>
          <a:xfrm flipH="1" rot="10800000">
            <a:off x="5406075" y="3497875"/>
            <a:ext cx="586200" cy="8946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</a:t>
            </a:r>
            <a:r>
              <a:rPr i="1" lang="en"/>
              <a:t>nternet of Things:</a:t>
            </a:r>
            <a:r>
              <a:rPr lang="en"/>
              <a:t> Can facilitate interaction between Internet of Things devices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Alert Systems:</a:t>
            </a:r>
            <a:r>
              <a:rPr lang="en"/>
              <a:t> Provide asynchronous event notifications to application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Workflow Management:</a:t>
            </a:r>
            <a:r>
              <a:rPr lang="en"/>
              <a:t> Communicate events between components and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Parallel Processing:</a:t>
            </a:r>
            <a:r>
              <a:rPr lang="en"/>
              <a:t> Deliver information to components that triggers the execution of tasks at the same time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Serverless Systems:</a:t>
            </a:r>
            <a:r>
              <a:rPr lang="en"/>
              <a:t> Coordinate components and fanout notifications to message queues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