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 id="2147483668"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Maven Pro" panose="020B0604020202020204" charset="0"/>
      <p:regular r:id="rId16"/>
      <p:bold r:id="rId17"/>
    </p:embeddedFont>
    <p:embeddedFont>
      <p:font typeface="Nunito" panose="020B0604020202020204" charset="0"/>
      <p:regular r:id="rId18"/>
      <p:bold r:id="rId19"/>
      <p:italic r:id="rId20"/>
      <p:boldItalic r:id="rId21"/>
    </p:embeddedFont>
    <p:embeddedFont>
      <p:font typeface="Robo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6" d="100"/>
          <a:sy n="36" d="100"/>
        </p:scale>
        <p:origin x="929" y="2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microkernel.info/"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techrepublic.com/article/the-sel4-microkernel-optimized-for-security-and-endorsed-by-the-linux-found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sel4.systems/Foundation/About/" TargetMode="External"/><Relationship Id="rId4" Type="http://schemas.openxmlformats.org/officeDocument/2006/relationships/hyperlink" Target="https://www.linuxfoundation.or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833300816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83330081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100"/>
              </a:spcAft>
              <a:buNone/>
            </a:pPr>
            <a:r>
              <a:rPr lang="en" sz="1150">
                <a:solidFill>
                  <a:srgbClr val="333333"/>
                </a:solidFill>
                <a:latin typeface="Roboto"/>
                <a:ea typeface="Roboto"/>
                <a:cs typeface="Roboto"/>
                <a:sym typeface="Roboto"/>
              </a:rPr>
              <a:t>Kernel establishes a connection between the Hardware and Software of your mobile or any device. They cannot connect each other directly. Kernel is just above the hardware. Other software run above 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83391421ec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83391421e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50">
                <a:solidFill>
                  <a:srgbClr val="333333"/>
                </a:solidFill>
                <a:latin typeface="Roboto"/>
                <a:ea typeface="Roboto"/>
                <a:cs typeface="Roboto"/>
                <a:sym typeface="Roboto"/>
              </a:rPr>
              <a:t>Kernel establishes a connection between the Hardware and Software of your mobile or any device. They cannot connect each other directly. Kernel is just above the hardware. Other software run above it.</a:t>
            </a:r>
            <a:endParaRPr sz="1150">
              <a:solidFill>
                <a:srgbClr val="333333"/>
              </a:solidFill>
              <a:latin typeface="Roboto"/>
              <a:ea typeface="Roboto"/>
              <a:cs typeface="Roboto"/>
              <a:sym typeface="Roboto"/>
            </a:endParaRPr>
          </a:p>
          <a:p>
            <a:pPr marL="0" lvl="0" indent="0" algn="l" rtl="0">
              <a:lnSpc>
                <a:spcPct val="115000"/>
              </a:lnSpc>
              <a:spcBef>
                <a:spcPts val="1100"/>
              </a:spcBef>
              <a:spcAft>
                <a:spcPts val="0"/>
              </a:spcAft>
              <a:buNone/>
            </a:pPr>
            <a:r>
              <a:rPr lang="en" u="sng">
                <a:solidFill>
                  <a:schemeClr val="hlink"/>
                </a:solidFill>
                <a:hlinkClick r:id="rId3"/>
              </a:rPr>
              <a:t>http://www.microkernel.info/</a:t>
            </a:r>
            <a:endParaRPr sz="1150">
              <a:latin typeface="Roboto"/>
              <a:ea typeface="Roboto"/>
              <a:cs typeface="Roboto"/>
              <a:sym typeface="Roboto"/>
            </a:endParaRPr>
          </a:p>
          <a:p>
            <a:pPr marL="0" lvl="0" indent="0" algn="l" rtl="0">
              <a:lnSpc>
                <a:spcPct val="115000"/>
              </a:lnSpc>
              <a:spcBef>
                <a:spcPts val="1500"/>
              </a:spcBef>
              <a:spcAft>
                <a:spcPts val="0"/>
              </a:spcAft>
              <a:buNone/>
            </a:pPr>
            <a:r>
              <a:rPr lang="en" sz="1500"/>
              <a:t>Microkernels are operating systems that outsource the traditional operating system functionality to ordinary user processes while providing them with mechanisms requisite for implementing it. Microkernel-based operating systems come in many different flavours, each having a distinctive set of goals, features and approaches. Some of the most often cited reasons for structuring the system as a microkernel is flexibility, security and fault tolerance. Many microkernels can take on the role of a hypervisor too. Microkernels and their user environments are most often implemented in the C or C++ programming languages with a little bit of assembly, but other implementation languages are possible too. In fact, each component of a microkernel-based system can be implemented in a different programming language.</a:t>
            </a:r>
            <a:endParaRPr sz="1500"/>
          </a:p>
          <a:p>
            <a:pPr marL="0" lvl="0" indent="0" algn="l" rtl="0">
              <a:lnSpc>
                <a:spcPct val="115000"/>
              </a:lnSpc>
              <a:spcBef>
                <a:spcPts val="1500"/>
              </a:spcBef>
              <a:spcAft>
                <a:spcPts val="0"/>
              </a:spcAft>
              <a:buNone/>
            </a:pPr>
            <a:r>
              <a:rPr lang="en" sz="1500"/>
              <a:t>Here is a list of active free, open source microkernel projects.</a:t>
            </a:r>
            <a:endParaRPr sz="1500"/>
          </a:p>
          <a:p>
            <a:pPr marL="0" lvl="0" indent="0" algn="l" rtl="0">
              <a:lnSpc>
                <a:spcPct val="115000"/>
              </a:lnSpc>
              <a:spcBef>
                <a:spcPts val="1500"/>
              </a:spcBef>
              <a:spcAft>
                <a:spcPts val="1100"/>
              </a:spcAft>
              <a:buNone/>
            </a:pPr>
            <a:endParaRPr sz="1150">
              <a:solidFill>
                <a:srgbClr val="333333"/>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83391421ec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83391421e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https://www.techrepublic.com/article/the-sel4-microkernel-optimized-for-security-and-endorsed-by-the-linux-foundation/</a:t>
            </a:r>
            <a:endParaRPr/>
          </a:p>
          <a:p>
            <a:pPr marL="0" lvl="0" indent="0" algn="l" rtl="0">
              <a:spcBef>
                <a:spcPts val="0"/>
              </a:spcBef>
              <a:spcAft>
                <a:spcPts val="0"/>
              </a:spcAft>
              <a:buNone/>
            </a:pPr>
            <a:endParaRPr/>
          </a:p>
          <a:p>
            <a:pPr marL="0" lvl="0" indent="0" algn="l" rtl="0">
              <a:spcBef>
                <a:spcPts val="0"/>
              </a:spcBef>
              <a:spcAft>
                <a:spcPts val="0"/>
              </a:spcAft>
              <a:buNone/>
            </a:pPr>
            <a:r>
              <a:rPr lang="en" sz="1350">
                <a:solidFill>
                  <a:srgbClr val="333333"/>
                </a:solidFill>
                <a:highlight>
                  <a:srgbClr val="FFFFFF"/>
                </a:highlight>
              </a:rPr>
              <a:t>The </a:t>
            </a:r>
            <a:r>
              <a:rPr lang="en" sz="1350">
                <a:solidFill>
                  <a:srgbClr val="3289C8"/>
                </a:solidFill>
                <a:highlight>
                  <a:srgbClr val="FFFFFF"/>
                </a:highlight>
                <a:uFill>
                  <a:noFill/>
                </a:uFill>
                <a:hlinkClick r:id="rId4"/>
              </a:rPr>
              <a:t>Linux Foundation</a:t>
            </a:r>
            <a:r>
              <a:rPr lang="en" sz="1350">
                <a:solidFill>
                  <a:srgbClr val="333333"/>
                </a:solidFill>
                <a:highlight>
                  <a:srgbClr val="FFFFFF"/>
                </a:highlight>
              </a:rPr>
              <a:t> is a fundamental organization for the promotion of open source software and has officially endorsed the seL4 microkernel. To further boost seL4, the Linux Foundation will host </a:t>
            </a:r>
            <a:r>
              <a:rPr lang="en" sz="1350">
                <a:solidFill>
                  <a:srgbClr val="3289C8"/>
                </a:solidFill>
                <a:highlight>
                  <a:srgbClr val="FFFFFF"/>
                </a:highlight>
                <a:uFill>
                  <a:noFill/>
                </a:uFill>
                <a:hlinkClick r:id="rId5"/>
              </a:rPr>
              <a:t>seL4 Foundation</a:t>
            </a:r>
            <a:r>
              <a:rPr lang="en" sz="1350">
                <a:solidFill>
                  <a:srgbClr val="333333"/>
                </a:solidFill>
                <a:highlight>
                  <a:srgbClr val="FFFFFF"/>
                </a:highlight>
              </a:rPr>
              <a:t>, which is a non-profit organization, established by Data61.</a:t>
            </a:r>
            <a:endParaRPr sz="1350">
              <a:solidFill>
                <a:srgbClr val="333333"/>
              </a:solidFill>
              <a:highlight>
                <a:srgbClr val="FFFFFF"/>
              </a:highlight>
            </a:endParaRPr>
          </a:p>
          <a:p>
            <a:pPr marL="0" lvl="0" indent="0" algn="l" rtl="0">
              <a:spcBef>
                <a:spcPts val="0"/>
              </a:spcBef>
              <a:spcAft>
                <a:spcPts val="0"/>
              </a:spcAft>
              <a:buNone/>
            </a:pPr>
            <a:endParaRPr sz="1350">
              <a:solidFill>
                <a:srgbClr val="333333"/>
              </a:solidFill>
              <a:highlight>
                <a:srgbClr val="FFFFFF"/>
              </a:highlight>
            </a:endParaRPr>
          </a:p>
          <a:p>
            <a:pPr marL="457200" lvl="0" indent="-317500" algn="l" rtl="0">
              <a:spcBef>
                <a:spcPts val="0"/>
              </a:spcBef>
              <a:spcAft>
                <a:spcPts val="0"/>
              </a:spcAft>
              <a:buSzPts val="1400"/>
              <a:buFont typeface="Nunito"/>
              <a:buChar char="-"/>
            </a:pPr>
            <a:r>
              <a:rPr lang="en" sz="1350">
                <a:solidFill>
                  <a:srgbClr val="333333"/>
                </a:solidFill>
                <a:highlight>
                  <a:srgbClr val="FFFFFF"/>
                </a:highlight>
              </a:rPr>
              <a:t>Former director of Defence Advanced research projects agency DARPA I20 commented about the new official endorsement of seL4 microkernel by the Linux Foundation</a:t>
            </a:r>
            <a:endParaRPr sz="1350">
              <a:solidFill>
                <a:srgbClr val="333333"/>
              </a:solidFill>
              <a:highlight>
                <a:srgbClr val="FFFFFF"/>
              </a:highlight>
            </a:endParaRPr>
          </a:p>
          <a:p>
            <a:pPr marL="0" lvl="0" indent="0" algn="l" rtl="0">
              <a:spcBef>
                <a:spcPts val="0"/>
              </a:spcBef>
              <a:spcAft>
                <a:spcPts val="0"/>
              </a:spcAft>
              <a:buNone/>
            </a:pPr>
            <a:endParaRPr sz="1350">
              <a:solidFill>
                <a:srgbClr val="333333"/>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833342dde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833342dde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833342dde1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833342dde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833342dde1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833342dde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83391421ec_3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6" name="Google Shape;516;g83391421ec_3_21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83391421ec_3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3" name="Google Shape;523;g83391421ec_3_22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83391421ec_3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2" name="Google Shape;532;g83391421ec_3_22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83391421ec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83391421ec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83391421ec_8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83391421ec_8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7"/>
        <p:cNvGrpSpPr/>
        <p:nvPr/>
      </p:nvGrpSpPr>
      <p:grpSpPr>
        <a:xfrm>
          <a:off x="0" y="0"/>
          <a:ext cx="0" cy="0"/>
          <a:chOff x="0" y="0"/>
          <a:chExt cx="0" cy="0"/>
        </a:xfrm>
      </p:grpSpPr>
      <p:grpSp>
        <p:nvGrpSpPr>
          <p:cNvPr id="278" name="Google Shape;278;p14"/>
          <p:cNvGrpSpPr/>
          <p:nvPr/>
        </p:nvGrpSpPr>
        <p:grpSpPr>
          <a:xfrm>
            <a:off x="625966" y="299376"/>
            <a:ext cx="999312" cy="999312"/>
            <a:chOff x="348199" y="179450"/>
            <a:chExt cx="1116300" cy="1116300"/>
          </a:xfrm>
        </p:grpSpPr>
        <p:sp>
          <p:nvSpPr>
            <p:cNvPr id="279" name="Google Shape;279;p14"/>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4"/>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1" name="Google Shape;281;p14"/>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2" name="Google Shape;282;p14"/>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83" name="Google Shape;283;p1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84"/>
        <p:cNvGrpSpPr/>
        <p:nvPr/>
      </p:nvGrpSpPr>
      <p:grpSpPr>
        <a:xfrm>
          <a:off x="0" y="0"/>
          <a:ext cx="0" cy="0"/>
          <a:chOff x="0" y="0"/>
          <a:chExt cx="0" cy="0"/>
        </a:xfrm>
      </p:grpSpPr>
      <p:grpSp>
        <p:nvGrpSpPr>
          <p:cNvPr id="285" name="Google Shape;285;p15"/>
          <p:cNvGrpSpPr/>
          <p:nvPr/>
        </p:nvGrpSpPr>
        <p:grpSpPr>
          <a:xfrm>
            <a:off x="146769" y="3406"/>
            <a:ext cx="1233214" cy="1384535"/>
            <a:chOff x="146769" y="3406"/>
            <a:chExt cx="1233214" cy="1384535"/>
          </a:xfrm>
        </p:grpSpPr>
        <p:grpSp>
          <p:nvGrpSpPr>
            <p:cNvPr id="286" name="Google Shape;286;p15"/>
            <p:cNvGrpSpPr/>
            <p:nvPr/>
          </p:nvGrpSpPr>
          <p:grpSpPr>
            <a:xfrm>
              <a:off x="1063183" y="3406"/>
              <a:ext cx="316800" cy="688513"/>
              <a:chOff x="1063183" y="3406"/>
              <a:chExt cx="316800" cy="688513"/>
            </a:xfrm>
          </p:grpSpPr>
          <p:sp>
            <p:nvSpPr>
              <p:cNvPr id="287" name="Google Shape;287;p15"/>
              <p:cNvSpPr/>
              <p:nvPr/>
            </p:nvSpPr>
            <p:spPr>
              <a:xfrm rot="10800000">
                <a:off x="1063183"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5"/>
              <p:cNvSpPr/>
              <p:nvPr/>
            </p:nvSpPr>
            <p:spPr>
              <a:xfrm rot="10800000">
                <a:off x="1063183"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9" name="Google Shape;289;p15"/>
            <p:cNvGrpSpPr/>
            <p:nvPr/>
          </p:nvGrpSpPr>
          <p:grpSpPr>
            <a:xfrm>
              <a:off x="604976" y="3406"/>
              <a:ext cx="316800" cy="1036524"/>
              <a:chOff x="604976" y="3406"/>
              <a:chExt cx="316800" cy="1036524"/>
            </a:xfrm>
          </p:grpSpPr>
          <p:sp>
            <p:nvSpPr>
              <p:cNvPr id="290" name="Google Shape;290;p15"/>
              <p:cNvSpPr/>
              <p:nvPr/>
            </p:nvSpPr>
            <p:spPr>
              <a:xfrm rot="10800000">
                <a:off x="604976"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5"/>
              <p:cNvSpPr/>
              <p:nvPr/>
            </p:nvSpPr>
            <p:spPr>
              <a:xfrm rot="10800000">
                <a:off x="604976"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5"/>
              <p:cNvSpPr/>
              <p:nvPr/>
            </p:nvSpPr>
            <p:spPr>
              <a:xfrm rot="10800000">
                <a:off x="604976"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3" name="Google Shape;293;p15"/>
            <p:cNvGrpSpPr/>
            <p:nvPr/>
          </p:nvGrpSpPr>
          <p:grpSpPr>
            <a:xfrm>
              <a:off x="146769" y="3406"/>
              <a:ext cx="316800" cy="1384535"/>
              <a:chOff x="146769" y="3406"/>
              <a:chExt cx="316800" cy="1384535"/>
            </a:xfrm>
          </p:grpSpPr>
          <p:sp>
            <p:nvSpPr>
              <p:cNvPr id="294" name="Google Shape;294;p15"/>
              <p:cNvSpPr/>
              <p:nvPr/>
            </p:nvSpPr>
            <p:spPr>
              <a:xfrm rot="10800000">
                <a:off x="146769"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5"/>
              <p:cNvSpPr/>
              <p:nvPr/>
            </p:nvSpPr>
            <p:spPr>
              <a:xfrm rot="10800000">
                <a:off x="146769" y="3441"/>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5"/>
              <p:cNvSpPr/>
              <p:nvPr/>
            </p:nvSpPr>
            <p:spPr>
              <a:xfrm rot="10800000">
                <a:off x="146769"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5"/>
              <p:cNvSpPr/>
              <p:nvPr/>
            </p:nvSpPr>
            <p:spPr>
              <a:xfrm rot="10800000">
                <a:off x="146769"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98" name="Google Shape;298;p15"/>
          <p:cNvGrpSpPr/>
          <p:nvPr/>
        </p:nvGrpSpPr>
        <p:grpSpPr>
          <a:xfrm>
            <a:off x="6775084" y="2904008"/>
            <a:ext cx="2186147" cy="2239500"/>
            <a:chOff x="6775084" y="2904008"/>
            <a:chExt cx="2186147" cy="2239500"/>
          </a:xfrm>
        </p:grpSpPr>
        <p:grpSp>
          <p:nvGrpSpPr>
            <p:cNvPr id="299" name="Google Shape;299;p15"/>
            <p:cNvGrpSpPr/>
            <p:nvPr/>
          </p:nvGrpSpPr>
          <p:grpSpPr>
            <a:xfrm>
              <a:off x="6775084" y="4253708"/>
              <a:ext cx="409500" cy="889800"/>
              <a:chOff x="6775084" y="4253708"/>
              <a:chExt cx="409500" cy="889800"/>
            </a:xfrm>
          </p:grpSpPr>
          <p:sp>
            <p:nvSpPr>
              <p:cNvPr id="300" name="Google Shape;300;p15"/>
              <p:cNvSpPr/>
              <p:nvPr/>
            </p:nvSpPr>
            <p:spPr>
              <a:xfrm>
                <a:off x="6775084"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5"/>
              <p:cNvSpPr/>
              <p:nvPr/>
            </p:nvSpPr>
            <p:spPr>
              <a:xfrm>
                <a:off x="6775084"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2" name="Google Shape;302;p15"/>
            <p:cNvGrpSpPr/>
            <p:nvPr/>
          </p:nvGrpSpPr>
          <p:grpSpPr>
            <a:xfrm>
              <a:off x="7367299" y="3804008"/>
              <a:ext cx="409500" cy="1339500"/>
              <a:chOff x="7367299" y="3804008"/>
              <a:chExt cx="409500" cy="1339500"/>
            </a:xfrm>
          </p:grpSpPr>
          <p:sp>
            <p:nvSpPr>
              <p:cNvPr id="303" name="Google Shape;303;p15"/>
              <p:cNvSpPr/>
              <p:nvPr/>
            </p:nvSpPr>
            <p:spPr>
              <a:xfrm>
                <a:off x="7367299"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5"/>
              <p:cNvSpPr/>
              <p:nvPr/>
            </p:nvSpPr>
            <p:spPr>
              <a:xfrm>
                <a:off x="7367299"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5"/>
              <p:cNvSpPr/>
              <p:nvPr/>
            </p:nvSpPr>
            <p:spPr>
              <a:xfrm>
                <a:off x="7367299"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6" name="Google Shape;306;p15"/>
            <p:cNvGrpSpPr/>
            <p:nvPr/>
          </p:nvGrpSpPr>
          <p:grpSpPr>
            <a:xfrm>
              <a:off x="7959516" y="3354008"/>
              <a:ext cx="409500" cy="1789500"/>
              <a:chOff x="7959516" y="3354008"/>
              <a:chExt cx="409500" cy="1789500"/>
            </a:xfrm>
          </p:grpSpPr>
          <p:sp>
            <p:nvSpPr>
              <p:cNvPr id="307" name="Google Shape;307;p15"/>
              <p:cNvSpPr/>
              <p:nvPr/>
            </p:nvSpPr>
            <p:spPr>
              <a:xfrm>
                <a:off x="7959516"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5"/>
              <p:cNvSpPr/>
              <p:nvPr/>
            </p:nvSpPr>
            <p:spPr>
              <a:xfrm>
                <a:off x="7959516"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5"/>
              <p:cNvSpPr/>
              <p:nvPr/>
            </p:nvSpPr>
            <p:spPr>
              <a:xfrm>
                <a:off x="7959516"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5"/>
              <p:cNvSpPr/>
              <p:nvPr/>
            </p:nvSpPr>
            <p:spPr>
              <a:xfrm>
                <a:off x="7959516"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1" name="Google Shape;311;p15"/>
            <p:cNvGrpSpPr/>
            <p:nvPr/>
          </p:nvGrpSpPr>
          <p:grpSpPr>
            <a:xfrm>
              <a:off x="8551731" y="2904008"/>
              <a:ext cx="409500" cy="2239500"/>
              <a:chOff x="8551731" y="2904008"/>
              <a:chExt cx="409500" cy="2239500"/>
            </a:xfrm>
          </p:grpSpPr>
          <p:sp>
            <p:nvSpPr>
              <p:cNvPr id="312" name="Google Shape;312;p15"/>
              <p:cNvSpPr/>
              <p:nvPr/>
            </p:nvSpPr>
            <p:spPr>
              <a:xfrm>
                <a:off x="8551731"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5"/>
              <p:cNvSpPr/>
              <p:nvPr/>
            </p:nvSpPr>
            <p:spPr>
              <a:xfrm>
                <a:off x="8551731"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5"/>
              <p:cNvSpPr/>
              <p:nvPr/>
            </p:nvSpPr>
            <p:spPr>
              <a:xfrm>
                <a:off x="8551731"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5"/>
              <p:cNvSpPr/>
              <p:nvPr/>
            </p:nvSpPr>
            <p:spPr>
              <a:xfrm>
                <a:off x="8551731" y="2904008"/>
                <a:ext cx="409500" cy="22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5"/>
              <p:cNvSpPr/>
              <p:nvPr/>
            </p:nvSpPr>
            <p:spPr>
              <a:xfrm>
                <a:off x="8551731"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17" name="Google Shape;317;p15"/>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18" name="Google Shape;318;p1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9"/>
        <p:cNvGrpSpPr/>
        <p:nvPr/>
      </p:nvGrpSpPr>
      <p:grpSpPr>
        <a:xfrm>
          <a:off x="0" y="0"/>
          <a:ext cx="0" cy="0"/>
          <a:chOff x="0" y="0"/>
          <a:chExt cx="0" cy="0"/>
        </a:xfrm>
      </p:grpSpPr>
      <p:grpSp>
        <p:nvGrpSpPr>
          <p:cNvPr id="320" name="Google Shape;320;p16"/>
          <p:cNvGrpSpPr/>
          <p:nvPr/>
        </p:nvGrpSpPr>
        <p:grpSpPr>
          <a:xfrm>
            <a:off x="625966" y="299376"/>
            <a:ext cx="999312" cy="999312"/>
            <a:chOff x="348199" y="179450"/>
            <a:chExt cx="1116300" cy="1116300"/>
          </a:xfrm>
        </p:grpSpPr>
        <p:sp>
          <p:nvSpPr>
            <p:cNvPr id="321" name="Google Shape;321;p16"/>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6"/>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3" name="Google Shape;323;p16"/>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4" name="Google Shape;324;p16"/>
          <p:cNvSpPr txBox="1">
            <a:spLocks noGrp="1"/>
          </p:cNvSpPr>
          <p:nvPr>
            <p:ph type="body" idx="1"/>
          </p:nvPr>
        </p:nvSpPr>
        <p:spPr>
          <a:xfrm>
            <a:off x="1303800" y="1990050"/>
            <a:ext cx="3430500" cy="2541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25" name="Google Shape;325;p16"/>
          <p:cNvSpPr txBox="1">
            <a:spLocks noGrp="1"/>
          </p:cNvSpPr>
          <p:nvPr>
            <p:ph type="body" idx="2"/>
          </p:nvPr>
        </p:nvSpPr>
        <p:spPr>
          <a:xfrm>
            <a:off x="4903650" y="1990050"/>
            <a:ext cx="3430500" cy="2541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26" name="Google Shape;326;p1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7"/>
        <p:cNvGrpSpPr/>
        <p:nvPr/>
      </p:nvGrpSpPr>
      <p:grpSpPr>
        <a:xfrm>
          <a:off x="0" y="0"/>
          <a:ext cx="0" cy="0"/>
          <a:chOff x="0" y="0"/>
          <a:chExt cx="0" cy="0"/>
        </a:xfrm>
      </p:grpSpPr>
      <p:grpSp>
        <p:nvGrpSpPr>
          <p:cNvPr id="328" name="Google Shape;328;p17"/>
          <p:cNvGrpSpPr/>
          <p:nvPr/>
        </p:nvGrpSpPr>
        <p:grpSpPr>
          <a:xfrm>
            <a:off x="625966" y="299376"/>
            <a:ext cx="999312" cy="999312"/>
            <a:chOff x="348199" y="179450"/>
            <a:chExt cx="1116300" cy="1116300"/>
          </a:xfrm>
        </p:grpSpPr>
        <p:sp>
          <p:nvSpPr>
            <p:cNvPr id="329" name="Google Shape;329;p17"/>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7"/>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1" name="Google Shape;331;p17"/>
          <p:cNvSpPr txBox="1">
            <a:spLocks noGrp="1"/>
          </p:cNvSpPr>
          <p:nvPr>
            <p:ph type="title"/>
          </p:nvPr>
        </p:nvSpPr>
        <p:spPr>
          <a:xfrm>
            <a:off x="1303800" y="598575"/>
            <a:ext cx="3312000" cy="159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2" name="Google Shape;332;p17"/>
          <p:cNvSpPr txBox="1">
            <a:spLocks noGrp="1"/>
          </p:cNvSpPr>
          <p:nvPr>
            <p:ph type="body" idx="1"/>
          </p:nvPr>
        </p:nvSpPr>
        <p:spPr>
          <a:xfrm>
            <a:off x="1303800" y="2309675"/>
            <a:ext cx="3312000" cy="22218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33" name="Google Shape;333;p1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34"/>
        <p:cNvGrpSpPr/>
        <p:nvPr/>
      </p:nvGrpSpPr>
      <p:grpSpPr>
        <a:xfrm>
          <a:off x="0" y="0"/>
          <a:ext cx="0" cy="0"/>
          <a:chOff x="0" y="0"/>
          <a:chExt cx="0" cy="0"/>
        </a:xfrm>
      </p:grpSpPr>
      <p:grpSp>
        <p:nvGrpSpPr>
          <p:cNvPr id="335" name="Google Shape;335;p18"/>
          <p:cNvGrpSpPr/>
          <p:nvPr/>
        </p:nvGrpSpPr>
        <p:grpSpPr>
          <a:xfrm>
            <a:off x="6866714" y="1256"/>
            <a:ext cx="2267379" cy="2601741"/>
            <a:chOff x="6790514" y="1256"/>
            <a:chExt cx="2267379" cy="2601741"/>
          </a:xfrm>
        </p:grpSpPr>
        <p:grpSp>
          <p:nvGrpSpPr>
            <p:cNvPr id="336" name="Google Shape;336;p18"/>
            <p:cNvGrpSpPr/>
            <p:nvPr/>
          </p:nvGrpSpPr>
          <p:grpSpPr>
            <a:xfrm>
              <a:off x="7067535" y="1256"/>
              <a:ext cx="1990358" cy="1990303"/>
              <a:chOff x="7067535" y="1256"/>
              <a:chExt cx="1990358" cy="1990303"/>
            </a:xfrm>
          </p:grpSpPr>
          <p:sp>
            <p:nvSpPr>
              <p:cNvPr id="337" name="Google Shape;337;p18"/>
              <p:cNvSpPr/>
              <p:nvPr/>
            </p:nvSpPr>
            <p:spPr>
              <a:xfrm rot="-8648551">
                <a:off x="7594313" y="527721"/>
                <a:ext cx="937226" cy="937226"/>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8"/>
              <p:cNvSpPr/>
              <p:nvPr/>
            </p:nvSpPr>
            <p:spPr>
              <a:xfrm rot="-8648551">
                <a:off x="7594313" y="527721"/>
                <a:ext cx="937226" cy="937226"/>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8"/>
              <p:cNvSpPr/>
              <p:nvPr/>
            </p:nvSpPr>
            <p:spPr>
              <a:xfrm rot="-8649154">
                <a:off x="7349891" y="283705"/>
                <a:ext cx="1425647" cy="14254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0" name="Google Shape;340;p18"/>
            <p:cNvGrpSpPr/>
            <p:nvPr/>
          </p:nvGrpSpPr>
          <p:grpSpPr>
            <a:xfrm>
              <a:off x="8207126" y="1807997"/>
              <a:ext cx="795000" cy="795000"/>
              <a:chOff x="8207126" y="1807997"/>
              <a:chExt cx="795000" cy="795000"/>
            </a:xfrm>
          </p:grpSpPr>
          <p:sp>
            <p:nvSpPr>
              <p:cNvPr id="341" name="Google Shape;341;p18"/>
              <p:cNvSpPr/>
              <p:nvPr/>
            </p:nvSpPr>
            <p:spPr>
              <a:xfrm rot="2152054">
                <a:off x="8319942" y="1920813"/>
                <a:ext cx="569367" cy="569367"/>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8"/>
              <p:cNvSpPr/>
              <p:nvPr/>
            </p:nvSpPr>
            <p:spPr>
              <a:xfrm rot="2150259">
                <a:off x="8408218" y="2008610"/>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8"/>
              <p:cNvSpPr/>
              <p:nvPr/>
            </p:nvSpPr>
            <p:spPr>
              <a:xfrm rot="2150259">
                <a:off x="8408218" y="2008610"/>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4" name="Google Shape;344;p18"/>
            <p:cNvGrpSpPr/>
            <p:nvPr/>
          </p:nvGrpSpPr>
          <p:grpSpPr>
            <a:xfrm>
              <a:off x="6790514" y="118857"/>
              <a:ext cx="548700" cy="548700"/>
              <a:chOff x="6790514" y="118857"/>
              <a:chExt cx="548700" cy="548700"/>
            </a:xfrm>
          </p:grpSpPr>
          <p:sp>
            <p:nvSpPr>
              <p:cNvPr id="345" name="Google Shape;345;p18"/>
              <p:cNvSpPr/>
              <p:nvPr/>
            </p:nvSpPr>
            <p:spPr>
              <a:xfrm rot="2150259">
                <a:off x="6868362" y="196705"/>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8"/>
              <p:cNvSpPr/>
              <p:nvPr/>
            </p:nvSpPr>
            <p:spPr>
              <a:xfrm rot="2150259">
                <a:off x="6868362" y="196705"/>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47" name="Google Shape;347;p18"/>
          <p:cNvSpPr txBox="1">
            <a:spLocks noGrp="1"/>
          </p:cNvSpPr>
          <p:nvPr>
            <p:ph type="title"/>
          </p:nvPr>
        </p:nvSpPr>
        <p:spPr>
          <a:xfrm>
            <a:off x="824000" y="763600"/>
            <a:ext cx="5857800" cy="3573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48" name="Google Shape;348;p1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9"/>
        <p:cNvGrpSpPr/>
        <p:nvPr/>
      </p:nvGrpSpPr>
      <p:grpSpPr>
        <a:xfrm>
          <a:off x="0" y="0"/>
          <a:ext cx="0" cy="0"/>
          <a:chOff x="0" y="0"/>
          <a:chExt cx="0" cy="0"/>
        </a:xfrm>
      </p:grpSpPr>
      <p:grpSp>
        <p:nvGrpSpPr>
          <p:cNvPr id="350" name="Google Shape;350;p19"/>
          <p:cNvGrpSpPr/>
          <p:nvPr/>
        </p:nvGrpSpPr>
        <p:grpSpPr>
          <a:xfrm>
            <a:off x="713373" y="3847119"/>
            <a:ext cx="825392" cy="825392"/>
            <a:chOff x="348199" y="179450"/>
            <a:chExt cx="1116300" cy="1116300"/>
          </a:xfrm>
        </p:grpSpPr>
        <p:sp>
          <p:nvSpPr>
            <p:cNvPr id="351" name="Google Shape;351;p19"/>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9"/>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3" name="Google Shape;353;p19"/>
          <p:cNvSpPr txBox="1">
            <a:spLocks noGrp="1"/>
          </p:cNvSpPr>
          <p:nvPr>
            <p:ph type="body" idx="1"/>
          </p:nvPr>
        </p:nvSpPr>
        <p:spPr>
          <a:xfrm>
            <a:off x="1303800" y="4138975"/>
            <a:ext cx="5843100" cy="5349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SzPts val="1300"/>
              <a:buNone/>
              <a:defRPr/>
            </a:lvl1pPr>
          </a:lstStyle>
          <a:p>
            <a:endParaRPr/>
          </a:p>
        </p:txBody>
      </p:sp>
      <p:sp>
        <p:nvSpPr>
          <p:cNvPr id="354" name="Google Shape;354;p1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355"/>
        <p:cNvGrpSpPr/>
        <p:nvPr/>
      </p:nvGrpSpPr>
      <p:grpSpPr>
        <a:xfrm>
          <a:off x="0" y="0"/>
          <a:ext cx="0" cy="0"/>
          <a:chOff x="0" y="0"/>
          <a:chExt cx="0" cy="0"/>
        </a:xfrm>
      </p:grpSpPr>
      <p:grpSp>
        <p:nvGrpSpPr>
          <p:cNvPr id="356" name="Google Shape;356;p20"/>
          <p:cNvGrpSpPr/>
          <p:nvPr/>
        </p:nvGrpSpPr>
        <p:grpSpPr>
          <a:xfrm>
            <a:off x="52" y="4099200"/>
            <a:ext cx="9144036" cy="1044300"/>
            <a:chOff x="52" y="4099200"/>
            <a:chExt cx="9144036" cy="1044300"/>
          </a:xfrm>
        </p:grpSpPr>
        <p:grpSp>
          <p:nvGrpSpPr>
            <p:cNvPr id="357" name="Google Shape;357;p20"/>
            <p:cNvGrpSpPr/>
            <p:nvPr/>
          </p:nvGrpSpPr>
          <p:grpSpPr>
            <a:xfrm>
              <a:off x="52" y="4309200"/>
              <a:ext cx="231622" cy="834300"/>
              <a:chOff x="2688737" y="4301380"/>
              <a:chExt cx="231900" cy="834300"/>
            </a:xfrm>
          </p:grpSpPr>
          <p:sp>
            <p:nvSpPr>
              <p:cNvPr id="358" name="Google Shape;358;p20"/>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20"/>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20"/>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20"/>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2" name="Google Shape;362;p20"/>
            <p:cNvGrpSpPr/>
            <p:nvPr/>
          </p:nvGrpSpPr>
          <p:grpSpPr>
            <a:xfrm>
              <a:off x="371406" y="4099200"/>
              <a:ext cx="231622" cy="1044300"/>
              <a:chOff x="2688737" y="4091380"/>
              <a:chExt cx="231900" cy="1044300"/>
            </a:xfrm>
          </p:grpSpPr>
          <p:sp>
            <p:nvSpPr>
              <p:cNvPr id="363" name="Google Shape;363;p20"/>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20"/>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20"/>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20"/>
              <p:cNvSpPr/>
              <p:nvPr/>
            </p:nvSpPr>
            <p:spPr>
              <a:xfrm flipH="1">
                <a:off x="2688737" y="4091380"/>
                <a:ext cx="2319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20"/>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8" name="Google Shape;368;p20"/>
            <p:cNvGrpSpPr/>
            <p:nvPr/>
          </p:nvGrpSpPr>
          <p:grpSpPr>
            <a:xfrm>
              <a:off x="742761" y="4309200"/>
              <a:ext cx="231622" cy="834300"/>
              <a:chOff x="2688737" y="4301380"/>
              <a:chExt cx="231900" cy="834300"/>
            </a:xfrm>
          </p:grpSpPr>
          <p:sp>
            <p:nvSpPr>
              <p:cNvPr id="369" name="Google Shape;369;p20"/>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20"/>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20"/>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20"/>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3" name="Google Shape;373;p20"/>
            <p:cNvGrpSpPr/>
            <p:nvPr/>
          </p:nvGrpSpPr>
          <p:grpSpPr>
            <a:xfrm>
              <a:off x="1114115" y="4518900"/>
              <a:ext cx="231622" cy="624600"/>
              <a:chOff x="2688737" y="4511080"/>
              <a:chExt cx="231900" cy="624600"/>
            </a:xfrm>
          </p:grpSpPr>
          <p:sp>
            <p:nvSpPr>
              <p:cNvPr id="374" name="Google Shape;374;p20"/>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20"/>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20"/>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7" name="Google Shape;377;p20"/>
            <p:cNvGrpSpPr/>
            <p:nvPr/>
          </p:nvGrpSpPr>
          <p:grpSpPr>
            <a:xfrm>
              <a:off x="1856753" y="4099200"/>
              <a:ext cx="231600" cy="1044300"/>
              <a:chOff x="1856753" y="4099200"/>
              <a:chExt cx="231600" cy="1044300"/>
            </a:xfrm>
          </p:grpSpPr>
          <p:sp>
            <p:nvSpPr>
              <p:cNvPr id="378" name="Google Shape;378;p20"/>
              <p:cNvSpPr/>
              <p:nvPr/>
            </p:nvSpPr>
            <p:spPr>
              <a:xfrm flipH="1">
                <a:off x="185675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20"/>
              <p:cNvSpPr/>
              <p:nvPr/>
            </p:nvSpPr>
            <p:spPr>
              <a:xfrm flipH="1">
                <a:off x="185675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20"/>
              <p:cNvSpPr/>
              <p:nvPr/>
            </p:nvSpPr>
            <p:spPr>
              <a:xfrm flipH="1">
                <a:off x="185675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0"/>
              <p:cNvSpPr/>
              <p:nvPr/>
            </p:nvSpPr>
            <p:spPr>
              <a:xfrm flipH="1">
                <a:off x="1856753"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0"/>
              <p:cNvSpPr/>
              <p:nvPr/>
            </p:nvSpPr>
            <p:spPr>
              <a:xfrm flipH="1">
                <a:off x="185675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3" name="Google Shape;383;p20"/>
            <p:cNvGrpSpPr/>
            <p:nvPr/>
          </p:nvGrpSpPr>
          <p:grpSpPr>
            <a:xfrm>
              <a:off x="2228107" y="4309200"/>
              <a:ext cx="231600" cy="834300"/>
              <a:chOff x="2228107" y="4309200"/>
              <a:chExt cx="231600" cy="834300"/>
            </a:xfrm>
          </p:grpSpPr>
          <p:sp>
            <p:nvSpPr>
              <p:cNvPr id="384" name="Google Shape;384;p20"/>
              <p:cNvSpPr/>
              <p:nvPr/>
            </p:nvSpPr>
            <p:spPr>
              <a:xfrm flipH="1">
                <a:off x="222810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20"/>
              <p:cNvSpPr/>
              <p:nvPr/>
            </p:nvSpPr>
            <p:spPr>
              <a:xfrm flipH="1">
                <a:off x="2228107"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20"/>
              <p:cNvSpPr/>
              <p:nvPr/>
            </p:nvSpPr>
            <p:spPr>
              <a:xfrm flipH="1">
                <a:off x="222810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0"/>
              <p:cNvSpPr/>
              <p:nvPr/>
            </p:nvSpPr>
            <p:spPr>
              <a:xfrm flipH="1">
                <a:off x="222810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8" name="Google Shape;388;p20"/>
            <p:cNvGrpSpPr/>
            <p:nvPr/>
          </p:nvGrpSpPr>
          <p:grpSpPr>
            <a:xfrm>
              <a:off x="2599462" y="4518900"/>
              <a:ext cx="231600" cy="624600"/>
              <a:chOff x="2599462" y="4518900"/>
              <a:chExt cx="231600" cy="624600"/>
            </a:xfrm>
          </p:grpSpPr>
          <p:sp>
            <p:nvSpPr>
              <p:cNvPr id="389" name="Google Shape;389;p20"/>
              <p:cNvSpPr/>
              <p:nvPr/>
            </p:nvSpPr>
            <p:spPr>
              <a:xfrm flipH="1">
                <a:off x="259946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0"/>
              <p:cNvSpPr/>
              <p:nvPr/>
            </p:nvSpPr>
            <p:spPr>
              <a:xfrm flipH="1">
                <a:off x="259946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0"/>
              <p:cNvSpPr/>
              <p:nvPr/>
            </p:nvSpPr>
            <p:spPr>
              <a:xfrm flipH="1">
                <a:off x="259946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2" name="Google Shape;392;p20"/>
            <p:cNvGrpSpPr/>
            <p:nvPr/>
          </p:nvGrpSpPr>
          <p:grpSpPr>
            <a:xfrm>
              <a:off x="3342171" y="4099200"/>
              <a:ext cx="231600" cy="1044300"/>
              <a:chOff x="3342171" y="4099200"/>
              <a:chExt cx="231600" cy="1044300"/>
            </a:xfrm>
          </p:grpSpPr>
          <p:sp>
            <p:nvSpPr>
              <p:cNvPr id="393" name="Google Shape;393;p20"/>
              <p:cNvSpPr/>
              <p:nvPr/>
            </p:nvSpPr>
            <p:spPr>
              <a:xfrm flipH="1">
                <a:off x="334217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20"/>
              <p:cNvSpPr/>
              <p:nvPr/>
            </p:nvSpPr>
            <p:spPr>
              <a:xfrm flipH="1">
                <a:off x="334217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20"/>
              <p:cNvSpPr/>
              <p:nvPr/>
            </p:nvSpPr>
            <p:spPr>
              <a:xfrm flipH="1">
                <a:off x="334217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20"/>
              <p:cNvSpPr/>
              <p:nvPr/>
            </p:nvSpPr>
            <p:spPr>
              <a:xfrm flipH="1">
                <a:off x="3342171"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20"/>
              <p:cNvSpPr/>
              <p:nvPr/>
            </p:nvSpPr>
            <p:spPr>
              <a:xfrm flipH="1">
                <a:off x="334217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8" name="Google Shape;398;p20"/>
            <p:cNvGrpSpPr/>
            <p:nvPr/>
          </p:nvGrpSpPr>
          <p:grpSpPr>
            <a:xfrm>
              <a:off x="3713525" y="4309200"/>
              <a:ext cx="231600" cy="834300"/>
              <a:chOff x="3713525" y="4309200"/>
              <a:chExt cx="231600" cy="834300"/>
            </a:xfrm>
          </p:grpSpPr>
          <p:sp>
            <p:nvSpPr>
              <p:cNvPr id="399" name="Google Shape;399;p20"/>
              <p:cNvSpPr/>
              <p:nvPr/>
            </p:nvSpPr>
            <p:spPr>
              <a:xfrm flipH="1">
                <a:off x="371352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20"/>
              <p:cNvSpPr/>
              <p:nvPr/>
            </p:nvSpPr>
            <p:spPr>
              <a:xfrm flipH="1">
                <a:off x="3713525"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20"/>
              <p:cNvSpPr/>
              <p:nvPr/>
            </p:nvSpPr>
            <p:spPr>
              <a:xfrm flipH="1">
                <a:off x="371352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20"/>
              <p:cNvSpPr/>
              <p:nvPr/>
            </p:nvSpPr>
            <p:spPr>
              <a:xfrm flipH="1">
                <a:off x="371352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3" name="Google Shape;403;p20"/>
            <p:cNvGrpSpPr/>
            <p:nvPr/>
          </p:nvGrpSpPr>
          <p:grpSpPr>
            <a:xfrm>
              <a:off x="1485398" y="4309200"/>
              <a:ext cx="231600" cy="834300"/>
              <a:chOff x="1485398" y="4309200"/>
              <a:chExt cx="231600" cy="834300"/>
            </a:xfrm>
          </p:grpSpPr>
          <p:sp>
            <p:nvSpPr>
              <p:cNvPr id="404" name="Google Shape;404;p20"/>
              <p:cNvSpPr/>
              <p:nvPr/>
            </p:nvSpPr>
            <p:spPr>
              <a:xfrm flipH="1">
                <a:off x="148539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20"/>
              <p:cNvSpPr/>
              <p:nvPr/>
            </p:nvSpPr>
            <p:spPr>
              <a:xfrm flipH="1">
                <a:off x="148539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20"/>
              <p:cNvSpPr/>
              <p:nvPr/>
            </p:nvSpPr>
            <p:spPr>
              <a:xfrm flipH="1">
                <a:off x="148539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20"/>
              <p:cNvSpPr/>
              <p:nvPr/>
            </p:nvSpPr>
            <p:spPr>
              <a:xfrm flipH="1">
                <a:off x="148539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8" name="Google Shape;408;p20"/>
            <p:cNvGrpSpPr/>
            <p:nvPr/>
          </p:nvGrpSpPr>
          <p:grpSpPr>
            <a:xfrm>
              <a:off x="4084879" y="4518900"/>
              <a:ext cx="231600" cy="624600"/>
              <a:chOff x="4084879" y="4518900"/>
              <a:chExt cx="231600" cy="624600"/>
            </a:xfrm>
          </p:grpSpPr>
          <p:sp>
            <p:nvSpPr>
              <p:cNvPr id="409" name="Google Shape;409;p20"/>
              <p:cNvSpPr/>
              <p:nvPr/>
            </p:nvSpPr>
            <p:spPr>
              <a:xfrm flipH="1">
                <a:off x="40848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20"/>
              <p:cNvSpPr/>
              <p:nvPr/>
            </p:nvSpPr>
            <p:spPr>
              <a:xfrm flipH="1">
                <a:off x="40848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20"/>
              <p:cNvSpPr/>
              <p:nvPr/>
            </p:nvSpPr>
            <p:spPr>
              <a:xfrm flipH="1">
                <a:off x="40848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2" name="Google Shape;412;p20"/>
            <p:cNvGrpSpPr/>
            <p:nvPr/>
          </p:nvGrpSpPr>
          <p:grpSpPr>
            <a:xfrm>
              <a:off x="2970816" y="4309200"/>
              <a:ext cx="231600" cy="834300"/>
              <a:chOff x="2970816" y="4309200"/>
              <a:chExt cx="231600" cy="834300"/>
            </a:xfrm>
          </p:grpSpPr>
          <p:sp>
            <p:nvSpPr>
              <p:cNvPr id="413" name="Google Shape;413;p20"/>
              <p:cNvSpPr/>
              <p:nvPr/>
            </p:nvSpPr>
            <p:spPr>
              <a:xfrm flipH="1">
                <a:off x="297081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20"/>
              <p:cNvSpPr/>
              <p:nvPr/>
            </p:nvSpPr>
            <p:spPr>
              <a:xfrm flipH="1">
                <a:off x="297081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20"/>
              <p:cNvSpPr/>
              <p:nvPr/>
            </p:nvSpPr>
            <p:spPr>
              <a:xfrm flipH="1">
                <a:off x="297081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20"/>
              <p:cNvSpPr/>
              <p:nvPr/>
            </p:nvSpPr>
            <p:spPr>
              <a:xfrm flipH="1">
                <a:off x="297081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7" name="Google Shape;417;p20"/>
            <p:cNvGrpSpPr/>
            <p:nvPr/>
          </p:nvGrpSpPr>
          <p:grpSpPr>
            <a:xfrm>
              <a:off x="4456234" y="4309200"/>
              <a:ext cx="231600" cy="834300"/>
              <a:chOff x="4456234" y="4309200"/>
              <a:chExt cx="231600" cy="834300"/>
            </a:xfrm>
          </p:grpSpPr>
          <p:sp>
            <p:nvSpPr>
              <p:cNvPr id="418" name="Google Shape;418;p20"/>
              <p:cNvSpPr/>
              <p:nvPr/>
            </p:nvSpPr>
            <p:spPr>
              <a:xfrm flipH="1">
                <a:off x="445623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20"/>
              <p:cNvSpPr/>
              <p:nvPr/>
            </p:nvSpPr>
            <p:spPr>
              <a:xfrm flipH="1">
                <a:off x="445623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20"/>
              <p:cNvSpPr/>
              <p:nvPr/>
            </p:nvSpPr>
            <p:spPr>
              <a:xfrm flipH="1">
                <a:off x="445623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20"/>
              <p:cNvSpPr/>
              <p:nvPr/>
            </p:nvSpPr>
            <p:spPr>
              <a:xfrm flipH="1">
                <a:off x="445623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2" name="Google Shape;422;p20"/>
            <p:cNvGrpSpPr/>
            <p:nvPr/>
          </p:nvGrpSpPr>
          <p:grpSpPr>
            <a:xfrm>
              <a:off x="4827588" y="4099200"/>
              <a:ext cx="231600" cy="1044300"/>
              <a:chOff x="4827588" y="4099200"/>
              <a:chExt cx="231600" cy="1044300"/>
            </a:xfrm>
          </p:grpSpPr>
          <p:sp>
            <p:nvSpPr>
              <p:cNvPr id="423" name="Google Shape;423;p20"/>
              <p:cNvSpPr/>
              <p:nvPr/>
            </p:nvSpPr>
            <p:spPr>
              <a:xfrm flipH="1">
                <a:off x="48275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20"/>
              <p:cNvSpPr/>
              <p:nvPr/>
            </p:nvSpPr>
            <p:spPr>
              <a:xfrm flipH="1">
                <a:off x="48275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20"/>
              <p:cNvSpPr/>
              <p:nvPr/>
            </p:nvSpPr>
            <p:spPr>
              <a:xfrm flipH="1">
                <a:off x="48275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20"/>
              <p:cNvSpPr/>
              <p:nvPr/>
            </p:nvSpPr>
            <p:spPr>
              <a:xfrm flipH="1">
                <a:off x="4827588"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20"/>
              <p:cNvSpPr/>
              <p:nvPr/>
            </p:nvSpPr>
            <p:spPr>
              <a:xfrm flipH="1">
                <a:off x="48275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8" name="Google Shape;428;p20"/>
            <p:cNvGrpSpPr/>
            <p:nvPr/>
          </p:nvGrpSpPr>
          <p:grpSpPr>
            <a:xfrm>
              <a:off x="5198943" y="4309200"/>
              <a:ext cx="231600" cy="834300"/>
              <a:chOff x="5198943" y="4309200"/>
              <a:chExt cx="231600" cy="834300"/>
            </a:xfrm>
          </p:grpSpPr>
          <p:sp>
            <p:nvSpPr>
              <p:cNvPr id="429" name="Google Shape;429;p20"/>
              <p:cNvSpPr/>
              <p:nvPr/>
            </p:nvSpPr>
            <p:spPr>
              <a:xfrm flipH="1">
                <a:off x="519894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20"/>
              <p:cNvSpPr/>
              <p:nvPr/>
            </p:nvSpPr>
            <p:spPr>
              <a:xfrm flipH="1">
                <a:off x="519894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20"/>
              <p:cNvSpPr/>
              <p:nvPr/>
            </p:nvSpPr>
            <p:spPr>
              <a:xfrm flipH="1">
                <a:off x="519894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20"/>
              <p:cNvSpPr/>
              <p:nvPr/>
            </p:nvSpPr>
            <p:spPr>
              <a:xfrm flipH="1">
                <a:off x="519894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3" name="Google Shape;433;p20"/>
            <p:cNvGrpSpPr/>
            <p:nvPr/>
          </p:nvGrpSpPr>
          <p:grpSpPr>
            <a:xfrm>
              <a:off x="5570297" y="4518900"/>
              <a:ext cx="231600" cy="624600"/>
              <a:chOff x="5570297" y="4518900"/>
              <a:chExt cx="231600" cy="624600"/>
            </a:xfrm>
          </p:grpSpPr>
          <p:sp>
            <p:nvSpPr>
              <p:cNvPr id="434" name="Google Shape;434;p20"/>
              <p:cNvSpPr/>
              <p:nvPr/>
            </p:nvSpPr>
            <p:spPr>
              <a:xfrm flipH="1">
                <a:off x="557029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20"/>
              <p:cNvSpPr/>
              <p:nvPr/>
            </p:nvSpPr>
            <p:spPr>
              <a:xfrm flipH="1">
                <a:off x="557029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20"/>
              <p:cNvSpPr/>
              <p:nvPr/>
            </p:nvSpPr>
            <p:spPr>
              <a:xfrm flipH="1">
                <a:off x="557029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7" name="Google Shape;437;p20"/>
            <p:cNvGrpSpPr/>
            <p:nvPr/>
          </p:nvGrpSpPr>
          <p:grpSpPr>
            <a:xfrm>
              <a:off x="5941652" y="4309200"/>
              <a:ext cx="231600" cy="834300"/>
              <a:chOff x="5941652" y="4309200"/>
              <a:chExt cx="231600" cy="834300"/>
            </a:xfrm>
          </p:grpSpPr>
          <p:sp>
            <p:nvSpPr>
              <p:cNvPr id="438" name="Google Shape;438;p20"/>
              <p:cNvSpPr/>
              <p:nvPr/>
            </p:nvSpPr>
            <p:spPr>
              <a:xfrm flipH="1">
                <a:off x="594165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20"/>
              <p:cNvSpPr/>
              <p:nvPr/>
            </p:nvSpPr>
            <p:spPr>
              <a:xfrm flipH="1">
                <a:off x="5941652"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20"/>
              <p:cNvSpPr/>
              <p:nvPr/>
            </p:nvSpPr>
            <p:spPr>
              <a:xfrm flipH="1">
                <a:off x="594165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20"/>
              <p:cNvSpPr/>
              <p:nvPr/>
            </p:nvSpPr>
            <p:spPr>
              <a:xfrm flipH="1">
                <a:off x="594165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2" name="Google Shape;442;p20"/>
            <p:cNvGrpSpPr/>
            <p:nvPr/>
          </p:nvGrpSpPr>
          <p:grpSpPr>
            <a:xfrm>
              <a:off x="6313006" y="4099200"/>
              <a:ext cx="231600" cy="1044300"/>
              <a:chOff x="6313006" y="4099200"/>
              <a:chExt cx="231600" cy="1044300"/>
            </a:xfrm>
          </p:grpSpPr>
          <p:sp>
            <p:nvSpPr>
              <p:cNvPr id="443" name="Google Shape;443;p20"/>
              <p:cNvSpPr/>
              <p:nvPr/>
            </p:nvSpPr>
            <p:spPr>
              <a:xfrm flipH="1">
                <a:off x="631300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20"/>
              <p:cNvSpPr/>
              <p:nvPr/>
            </p:nvSpPr>
            <p:spPr>
              <a:xfrm flipH="1">
                <a:off x="631300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20"/>
              <p:cNvSpPr/>
              <p:nvPr/>
            </p:nvSpPr>
            <p:spPr>
              <a:xfrm flipH="1">
                <a:off x="631300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20"/>
              <p:cNvSpPr/>
              <p:nvPr/>
            </p:nvSpPr>
            <p:spPr>
              <a:xfrm flipH="1">
                <a:off x="6313006"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20"/>
              <p:cNvSpPr/>
              <p:nvPr/>
            </p:nvSpPr>
            <p:spPr>
              <a:xfrm flipH="1">
                <a:off x="631300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8" name="Google Shape;448;p20"/>
            <p:cNvGrpSpPr/>
            <p:nvPr/>
          </p:nvGrpSpPr>
          <p:grpSpPr>
            <a:xfrm>
              <a:off x="6684361" y="4309200"/>
              <a:ext cx="231600" cy="834300"/>
              <a:chOff x="6684361" y="4309200"/>
              <a:chExt cx="231600" cy="834300"/>
            </a:xfrm>
          </p:grpSpPr>
          <p:sp>
            <p:nvSpPr>
              <p:cNvPr id="449" name="Google Shape;449;p20"/>
              <p:cNvSpPr/>
              <p:nvPr/>
            </p:nvSpPr>
            <p:spPr>
              <a:xfrm flipH="1">
                <a:off x="668436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20"/>
              <p:cNvSpPr/>
              <p:nvPr/>
            </p:nvSpPr>
            <p:spPr>
              <a:xfrm flipH="1">
                <a:off x="668436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20"/>
              <p:cNvSpPr/>
              <p:nvPr/>
            </p:nvSpPr>
            <p:spPr>
              <a:xfrm flipH="1">
                <a:off x="668436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20"/>
              <p:cNvSpPr/>
              <p:nvPr/>
            </p:nvSpPr>
            <p:spPr>
              <a:xfrm flipH="1">
                <a:off x="668436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3" name="Google Shape;453;p20"/>
            <p:cNvGrpSpPr/>
            <p:nvPr/>
          </p:nvGrpSpPr>
          <p:grpSpPr>
            <a:xfrm>
              <a:off x="7055715" y="4518900"/>
              <a:ext cx="231600" cy="624600"/>
              <a:chOff x="7055715" y="4518900"/>
              <a:chExt cx="231600" cy="624600"/>
            </a:xfrm>
          </p:grpSpPr>
          <p:sp>
            <p:nvSpPr>
              <p:cNvPr id="454" name="Google Shape;454;p20"/>
              <p:cNvSpPr/>
              <p:nvPr/>
            </p:nvSpPr>
            <p:spPr>
              <a:xfrm flipH="1">
                <a:off x="705571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20"/>
              <p:cNvSpPr/>
              <p:nvPr/>
            </p:nvSpPr>
            <p:spPr>
              <a:xfrm flipH="1">
                <a:off x="705571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20"/>
              <p:cNvSpPr/>
              <p:nvPr/>
            </p:nvSpPr>
            <p:spPr>
              <a:xfrm flipH="1">
                <a:off x="705571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7" name="Google Shape;457;p20"/>
            <p:cNvGrpSpPr/>
            <p:nvPr/>
          </p:nvGrpSpPr>
          <p:grpSpPr>
            <a:xfrm>
              <a:off x="7798424" y="4099200"/>
              <a:ext cx="231600" cy="1044300"/>
              <a:chOff x="7798424" y="4099200"/>
              <a:chExt cx="231600" cy="1044300"/>
            </a:xfrm>
          </p:grpSpPr>
          <p:sp>
            <p:nvSpPr>
              <p:cNvPr id="458" name="Google Shape;458;p20"/>
              <p:cNvSpPr/>
              <p:nvPr/>
            </p:nvSpPr>
            <p:spPr>
              <a:xfrm flipH="1">
                <a:off x="779842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20"/>
              <p:cNvSpPr/>
              <p:nvPr/>
            </p:nvSpPr>
            <p:spPr>
              <a:xfrm flipH="1">
                <a:off x="779842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20"/>
              <p:cNvSpPr/>
              <p:nvPr/>
            </p:nvSpPr>
            <p:spPr>
              <a:xfrm flipH="1">
                <a:off x="779842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20"/>
              <p:cNvSpPr/>
              <p:nvPr/>
            </p:nvSpPr>
            <p:spPr>
              <a:xfrm flipH="1">
                <a:off x="7798424"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20"/>
              <p:cNvSpPr/>
              <p:nvPr/>
            </p:nvSpPr>
            <p:spPr>
              <a:xfrm flipH="1">
                <a:off x="779842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3" name="Google Shape;463;p20"/>
            <p:cNvGrpSpPr/>
            <p:nvPr/>
          </p:nvGrpSpPr>
          <p:grpSpPr>
            <a:xfrm>
              <a:off x="8169779" y="4309200"/>
              <a:ext cx="231600" cy="834300"/>
              <a:chOff x="8169779" y="4309200"/>
              <a:chExt cx="231600" cy="834300"/>
            </a:xfrm>
          </p:grpSpPr>
          <p:sp>
            <p:nvSpPr>
              <p:cNvPr id="464" name="Google Shape;464;p20"/>
              <p:cNvSpPr/>
              <p:nvPr/>
            </p:nvSpPr>
            <p:spPr>
              <a:xfrm flipH="1">
                <a:off x="81697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20"/>
              <p:cNvSpPr/>
              <p:nvPr/>
            </p:nvSpPr>
            <p:spPr>
              <a:xfrm flipH="1">
                <a:off x="8169779"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20"/>
              <p:cNvSpPr/>
              <p:nvPr/>
            </p:nvSpPr>
            <p:spPr>
              <a:xfrm flipH="1">
                <a:off x="81697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20"/>
              <p:cNvSpPr/>
              <p:nvPr/>
            </p:nvSpPr>
            <p:spPr>
              <a:xfrm flipH="1">
                <a:off x="81697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8" name="Google Shape;468;p20"/>
            <p:cNvGrpSpPr/>
            <p:nvPr/>
          </p:nvGrpSpPr>
          <p:grpSpPr>
            <a:xfrm>
              <a:off x="7427070" y="4309200"/>
              <a:ext cx="231600" cy="834300"/>
              <a:chOff x="7427070" y="4309200"/>
              <a:chExt cx="231600" cy="834300"/>
            </a:xfrm>
          </p:grpSpPr>
          <p:sp>
            <p:nvSpPr>
              <p:cNvPr id="469" name="Google Shape;469;p20"/>
              <p:cNvSpPr/>
              <p:nvPr/>
            </p:nvSpPr>
            <p:spPr>
              <a:xfrm flipH="1">
                <a:off x="7427070"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20"/>
              <p:cNvSpPr/>
              <p:nvPr/>
            </p:nvSpPr>
            <p:spPr>
              <a:xfrm flipH="1">
                <a:off x="7427070"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20"/>
              <p:cNvSpPr/>
              <p:nvPr/>
            </p:nvSpPr>
            <p:spPr>
              <a:xfrm flipH="1">
                <a:off x="7427070"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20"/>
              <p:cNvSpPr/>
              <p:nvPr/>
            </p:nvSpPr>
            <p:spPr>
              <a:xfrm flipH="1">
                <a:off x="7427070"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3" name="Google Shape;473;p20"/>
            <p:cNvGrpSpPr/>
            <p:nvPr/>
          </p:nvGrpSpPr>
          <p:grpSpPr>
            <a:xfrm>
              <a:off x="8541133" y="4518900"/>
              <a:ext cx="231600" cy="624600"/>
              <a:chOff x="8541133" y="4518900"/>
              <a:chExt cx="231600" cy="624600"/>
            </a:xfrm>
          </p:grpSpPr>
          <p:sp>
            <p:nvSpPr>
              <p:cNvPr id="474" name="Google Shape;474;p20"/>
              <p:cNvSpPr/>
              <p:nvPr/>
            </p:nvSpPr>
            <p:spPr>
              <a:xfrm flipH="1">
                <a:off x="854113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20"/>
              <p:cNvSpPr/>
              <p:nvPr/>
            </p:nvSpPr>
            <p:spPr>
              <a:xfrm flipH="1">
                <a:off x="854113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20"/>
              <p:cNvSpPr/>
              <p:nvPr/>
            </p:nvSpPr>
            <p:spPr>
              <a:xfrm flipH="1">
                <a:off x="854113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7" name="Google Shape;477;p20"/>
            <p:cNvGrpSpPr/>
            <p:nvPr/>
          </p:nvGrpSpPr>
          <p:grpSpPr>
            <a:xfrm>
              <a:off x="8912488" y="4309200"/>
              <a:ext cx="231600" cy="834300"/>
              <a:chOff x="8912488" y="4309200"/>
              <a:chExt cx="231600" cy="834300"/>
            </a:xfrm>
          </p:grpSpPr>
          <p:sp>
            <p:nvSpPr>
              <p:cNvPr id="478" name="Google Shape;478;p20"/>
              <p:cNvSpPr/>
              <p:nvPr/>
            </p:nvSpPr>
            <p:spPr>
              <a:xfrm flipH="1">
                <a:off x="89124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20"/>
              <p:cNvSpPr/>
              <p:nvPr/>
            </p:nvSpPr>
            <p:spPr>
              <a:xfrm flipH="1">
                <a:off x="89124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20"/>
              <p:cNvSpPr/>
              <p:nvPr/>
            </p:nvSpPr>
            <p:spPr>
              <a:xfrm flipH="1">
                <a:off x="89124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20"/>
              <p:cNvSpPr/>
              <p:nvPr/>
            </p:nvSpPr>
            <p:spPr>
              <a:xfrm flipH="1">
                <a:off x="89124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82" name="Google Shape;482;p20"/>
          <p:cNvSpPr txBox="1">
            <a:spLocks noGrp="1"/>
          </p:cNvSpPr>
          <p:nvPr>
            <p:ph type="title" hasCustomPrompt="1"/>
          </p:nvPr>
        </p:nvSpPr>
        <p:spPr>
          <a:xfrm>
            <a:off x="1388625" y="772725"/>
            <a:ext cx="6366900" cy="1863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483" name="Google Shape;483;p20"/>
          <p:cNvSpPr txBox="1">
            <a:spLocks noGrp="1"/>
          </p:cNvSpPr>
          <p:nvPr>
            <p:ph type="body" idx="1"/>
          </p:nvPr>
        </p:nvSpPr>
        <p:spPr>
          <a:xfrm>
            <a:off x="1388625" y="2712300"/>
            <a:ext cx="6366900" cy="1111200"/>
          </a:xfrm>
          <a:prstGeom prst="rect">
            <a:avLst/>
          </a:prstGeom>
          <a:noFill/>
          <a:ln>
            <a:noFill/>
          </a:ln>
        </p:spPr>
        <p:txBody>
          <a:bodyPr spcFirstLastPara="1" wrap="square" lIns="91425" tIns="91425" rIns="91425" bIns="91425" anchor="t" anchorCtr="0">
            <a:noAutofit/>
          </a:bodyPr>
          <a:lstStyle>
            <a:lvl1pPr marL="457200" lvl="0" indent="-311150" algn="ctr">
              <a:lnSpc>
                <a:spcPct val="115000"/>
              </a:lnSpc>
              <a:spcBef>
                <a:spcPts val="0"/>
              </a:spcBef>
              <a:spcAft>
                <a:spcPts val="0"/>
              </a:spcAft>
              <a:buClr>
                <a:schemeClr val="lt1"/>
              </a:buClr>
              <a:buSzPts val="1300"/>
              <a:buChar char="●"/>
              <a:defRPr>
                <a:solidFill>
                  <a:schemeClr val="lt1"/>
                </a:solidFill>
              </a:defRPr>
            </a:lvl1pPr>
            <a:lvl2pPr marL="914400" lvl="1" indent="-298450" algn="ctr">
              <a:lnSpc>
                <a:spcPct val="115000"/>
              </a:lnSpc>
              <a:spcBef>
                <a:spcPts val="1600"/>
              </a:spcBef>
              <a:spcAft>
                <a:spcPts val="0"/>
              </a:spcAft>
              <a:buClr>
                <a:schemeClr val="lt1"/>
              </a:buClr>
              <a:buSzPts val="1100"/>
              <a:buChar char="○"/>
              <a:defRPr>
                <a:solidFill>
                  <a:schemeClr val="lt1"/>
                </a:solidFill>
              </a:defRPr>
            </a:lvl2pPr>
            <a:lvl3pPr marL="1371600" lvl="2" indent="-298450" algn="ctr">
              <a:lnSpc>
                <a:spcPct val="115000"/>
              </a:lnSpc>
              <a:spcBef>
                <a:spcPts val="1600"/>
              </a:spcBef>
              <a:spcAft>
                <a:spcPts val="0"/>
              </a:spcAft>
              <a:buClr>
                <a:schemeClr val="lt1"/>
              </a:buClr>
              <a:buSzPts val="1100"/>
              <a:buChar char="■"/>
              <a:defRPr>
                <a:solidFill>
                  <a:schemeClr val="lt1"/>
                </a:solidFill>
              </a:defRPr>
            </a:lvl3pPr>
            <a:lvl4pPr marL="1828800" lvl="3" indent="-298450" algn="ctr">
              <a:lnSpc>
                <a:spcPct val="115000"/>
              </a:lnSpc>
              <a:spcBef>
                <a:spcPts val="1600"/>
              </a:spcBef>
              <a:spcAft>
                <a:spcPts val="0"/>
              </a:spcAft>
              <a:buClr>
                <a:schemeClr val="lt1"/>
              </a:buClr>
              <a:buSzPts val="1100"/>
              <a:buChar char="●"/>
              <a:defRPr>
                <a:solidFill>
                  <a:schemeClr val="lt1"/>
                </a:solidFill>
              </a:defRPr>
            </a:lvl4pPr>
            <a:lvl5pPr marL="2286000" lvl="4" indent="-298450" algn="ctr">
              <a:lnSpc>
                <a:spcPct val="115000"/>
              </a:lnSpc>
              <a:spcBef>
                <a:spcPts val="1600"/>
              </a:spcBef>
              <a:spcAft>
                <a:spcPts val="0"/>
              </a:spcAft>
              <a:buClr>
                <a:schemeClr val="lt1"/>
              </a:buClr>
              <a:buSzPts val="1100"/>
              <a:buChar char="○"/>
              <a:defRPr>
                <a:solidFill>
                  <a:schemeClr val="lt1"/>
                </a:solidFill>
              </a:defRPr>
            </a:lvl5pPr>
            <a:lvl6pPr marL="2743200" lvl="5" indent="-298450" algn="ctr">
              <a:lnSpc>
                <a:spcPct val="115000"/>
              </a:lnSpc>
              <a:spcBef>
                <a:spcPts val="1600"/>
              </a:spcBef>
              <a:spcAft>
                <a:spcPts val="0"/>
              </a:spcAft>
              <a:buClr>
                <a:schemeClr val="lt1"/>
              </a:buClr>
              <a:buSzPts val="1100"/>
              <a:buChar char="■"/>
              <a:defRPr>
                <a:solidFill>
                  <a:schemeClr val="lt1"/>
                </a:solidFill>
              </a:defRPr>
            </a:lvl6pPr>
            <a:lvl7pPr marL="3200400" lvl="6" indent="-298450" algn="ctr">
              <a:lnSpc>
                <a:spcPct val="115000"/>
              </a:lnSpc>
              <a:spcBef>
                <a:spcPts val="1600"/>
              </a:spcBef>
              <a:spcAft>
                <a:spcPts val="0"/>
              </a:spcAft>
              <a:buClr>
                <a:schemeClr val="lt1"/>
              </a:buClr>
              <a:buSzPts val="1100"/>
              <a:buChar char="●"/>
              <a:defRPr>
                <a:solidFill>
                  <a:schemeClr val="lt1"/>
                </a:solidFill>
              </a:defRPr>
            </a:lvl7pPr>
            <a:lvl8pPr marL="3657600" lvl="7" indent="-298450" algn="ctr">
              <a:lnSpc>
                <a:spcPct val="115000"/>
              </a:lnSpc>
              <a:spcBef>
                <a:spcPts val="1600"/>
              </a:spcBef>
              <a:spcAft>
                <a:spcPts val="0"/>
              </a:spcAft>
              <a:buClr>
                <a:schemeClr val="lt1"/>
              </a:buClr>
              <a:buSzPts val="1100"/>
              <a:buChar char="○"/>
              <a:defRPr>
                <a:solidFill>
                  <a:schemeClr val="lt1"/>
                </a:solidFill>
              </a:defRPr>
            </a:lvl8pPr>
            <a:lvl9pPr marL="4114800" lvl="8" indent="-298450" algn="ctr">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484" name="Google Shape;484;p20"/>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5"/>
        <p:cNvGrpSpPr/>
        <p:nvPr/>
      </p:nvGrpSpPr>
      <p:grpSpPr>
        <a:xfrm>
          <a:off x="0" y="0"/>
          <a:ext cx="0" cy="0"/>
          <a:chOff x="0" y="0"/>
          <a:chExt cx="0" cy="0"/>
        </a:xfrm>
      </p:grpSpPr>
      <p:sp>
        <p:nvSpPr>
          <p:cNvPr id="486" name="Google Shape;486;p2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273"/>
        <p:cNvGrpSpPr/>
        <p:nvPr/>
      </p:nvGrpSpPr>
      <p:grpSpPr>
        <a:xfrm>
          <a:off x="0" y="0"/>
          <a:ext cx="0" cy="0"/>
          <a:chOff x="0" y="0"/>
          <a:chExt cx="0" cy="0"/>
        </a:xfrm>
      </p:grpSpPr>
      <p:sp>
        <p:nvSpPr>
          <p:cNvPr id="274" name="Google Shape;27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275" name="Google Shape;27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1600"/>
              </a:spcBef>
              <a:spcAft>
                <a:spcPts val="160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276" name="Google Shape;276;p1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https://www.cbsnews.com/coronavirus/"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oreilly.com/library/view/software-architecture-patterns/9781491971437/ch03.html"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www.oreilly.com/library/view/software-architecture-patterns/9781491971437/ch03.html"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www.oreilly.com/library/view/software-architecture-patterns/9781491971437/ch03.html"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www.viralpatel.net/microkernel-architecture-pattern-apply-software-system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medium.com/@priyalwalpita/software-architecture-patterns-microkernel-architecture-97cee200264e"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rezagh.wikidot.com/microkernel-patter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rezagh.wikidot.com/microkernel-pattern"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dossier-andreas.net/software_architecture/microkernel.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rezagh.wikidot.com/microkernel-pattern"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22"/>
          <p:cNvSpPr txBox="1">
            <a:spLocks noGrp="1"/>
          </p:cNvSpPr>
          <p:nvPr>
            <p:ph type="ctrTitle"/>
          </p:nvPr>
        </p:nvSpPr>
        <p:spPr>
          <a:xfrm>
            <a:off x="824000" y="1613825"/>
            <a:ext cx="76770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Microkernel Architecture</a:t>
            </a:r>
            <a:endParaRPr/>
          </a:p>
        </p:txBody>
      </p:sp>
      <p:sp>
        <p:nvSpPr>
          <p:cNvPr id="492" name="Google Shape;492;p22"/>
          <p:cNvSpPr txBox="1">
            <a:spLocks noGrp="1"/>
          </p:cNvSpPr>
          <p:nvPr>
            <p:ph type="subTitle" idx="1"/>
          </p:nvPr>
        </p:nvSpPr>
        <p:spPr>
          <a:xfrm>
            <a:off x="824000" y="3153925"/>
            <a:ext cx="4255500" cy="153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T10 TeamWork</a:t>
            </a:r>
            <a:endParaRPr/>
          </a:p>
          <a:p>
            <a:pPr marL="0" lvl="0" indent="0" algn="l" rtl="0">
              <a:spcBef>
                <a:spcPts val="0"/>
              </a:spcBef>
              <a:spcAft>
                <a:spcPts val="0"/>
              </a:spcAft>
              <a:buNone/>
            </a:pPr>
            <a:r>
              <a:rPr lang="en"/>
              <a:t>Charlie Juarez</a:t>
            </a:r>
            <a:endParaRPr/>
          </a:p>
          <a:p>
            <a:pPr marL="0" lvl="0" indent="0" algn="l" rtl="0">
              <a:spcBef>
                <a:spcPts val="0"/>
              </a:spcBef>
              <a:spcAft>
                <a:spcPts val="0"/>
              </a:spcAft>
              <a:buNone/>
            </a:pPr>
            <a:r>
              <a:rPr lang="en"/>
              <a:t>Angelica Marquez</a:t>
            </a:r>
            <a:endParaRPr/>
          </a:p>
          <a:p>
            <a:pPr marL="0" lvl="0" indent="0" algn="l" rtl="0">
              <a:spcBef>
                <a:spcPts val="0"/>
              </a:spcBef>
              <a:spcAft>
                <a:spcPts val="0"/>
              </a:spcAft>
              <a:buNone/>
            </a:pPr>
            <a:r>
              <a:rPr lang="en"/>
              <a:t>Andrew Munoz</a:t>
            </a:r>
            <a:endParaRPr/>
          </a:p>
          <a:p>
            <a:pPr marL="0" lvl="0" indent="0" algn="l" rtl="0">
              <a:spcBef>
                <a:spcPts val="0"/>
              </a:spcBef>
              <a:spcAft>
                <a:spcPts val="0"/>
              </a:spcAft>
              <a:buNone/>
            </a:pPr>
            <a:r>
              <a:rPr lang="en"/>
              <a:t>Aaron Rodriguez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31"/>
          <p:cNvSpPr txBox="1">
            <a:spLocks noGrp="1"/>
          </p:cNvSpPr>
          <p:nvPr>
            <p:ph type="title"/>
          </p:nvPr>
        </p:nvSpPr>
        <p:spPr>
          <a:xfrm>
            <a:off x="531350" y="270675"/>
            <a:ext cx="75738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applications</a:t>
            </a:r>
            <a:endParaRPr/>
          </a:p>
        </p:txBody>
      </p:sp>
      <p:sp>
        <p:nvSpPr>
          <p:cNvPr id="554" name="Google Shape;554;p31"/>
          <p:cNvSpPr txBox="1"/>
          <p:nvPr/>
        </p:nvSpPr>
        <p:spPr>
          <a:xfrm>
            <a:off x="140625" y="1858525"/>
            <a:ext cx="9144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50">
              <a:solidFill>
                <a:srgbClr val="333333"/>
              </a:solidFill>
              <a:latin typeface="Roboto"/>
              <a:ea typeface="Roboto"/>
              <a:cs typeface="Roboto"/>
              <a:sym typeface="Roboto"/>
            </a:endParaRPr>
          </a:p>
          <a:p>
            <a:pPr marL="749300" marR="279400" lvl="0" indent="-301625" algn="l" rtl="0">
              <a:lnSpc>
                <a:spcPct val="115000"/>
              </a:lnSpc>
              <a:spcBef>
                <a:spcPts val="1100"/>
              </a:spcBef>
              <a:spcAft>
                <a:spcPts val="0"/>
              </a:spcAft>
              <a:buClr>
                <a:srgbClr val="333333"/>
              </a:buClr>
              <a:buSzPts val="1150"/>
              <a:buFont typeface="Roboto"/>
              <a:buChar char="●"/>
            </a:pPr>
            <a:r>
              <a:rPr lang="en">
                <a:solidFill>
                  <a:schemeClr val="dk2"/>
                </a:solidFill>
              </a:rPr>
              <a:t>Unlocking my phone with a fingerprint scanner:</a:t>
            </a:r>
            <a:endParaRPr>
              <a:solidFill>
                <a:schemeClr val="dk2"/>
              </a:solidFill>
            </a:endParaRPr>
          </a:p>
          <a:p>
            <a:pPr marL="1206500" marR="279400" lvl="1" indent="-301625" algn="l" rtl="0">
              <a:lnSpc>
                <a:spcPct val="115000"/>
              </a:lnSpc>
              <a:spcBef>
                <a:spcPts val="0"/>
              </a:spcBef>
              <a:spcAft>
                <a:spcPts val="0"/>
              </a:spcAft>
              <a:buClr>
                <a:srgbClr val="333333"/>
              </a:buClr>
              <a:buSzPts val="1150"/>
              <a:buFont typeface="Roboto"/>
              <a:buChar char="○"/>
            </a:pPr>
            <a:r>
              <a:rPr lang="en">
                <a:solidFill>
                  <a:schemeClr val="dk2"/>
                </a:solidFill>
              </a:rPr>
              <a:t>If my phone needs my fingerprint to unlock itself, I’ll place my finger on the scanner</a:t>
            </a:r>
            <a:endParaRPr>
              <a:solidFill>
                <a:schemeClr val="dk2"/>
              </a:solidFill>
            </a:endParaRPr>
          </a:p>
          <a:p>
            <a:pPr marL="1206500" marR="279400" lvl="1" indent="-301625" algn="l" rtl="0">
              <a:lnSpc>
                <a:spcPct val="115000"/>
              </a:lnSpc>
              <a:spcBef>
                <a:spcPts val="0"/>
              </a:spcBef>
              <a:spcAft>
                <a:spcPts val="0"/>
              </a:spcAft>
              <a:buClr>
                <a:srgbClr val="333333"/>
              </a:buClr>
              <a:buSzPts val="1150"/>
              <a:buFont typeface="Roboto"/>
              <a:buChar char="○"/>
            </a:pPr>
            <a:r>
              <a:rPr lang="en">
                <a:solidFill>
                  <a:schemeClr val="dk2"/>
                </a:solidFill>
              </a:rPr>
              <a:t>The Hardware (Scanner) will tell the kernel that a fingerprint has been recognized.</a:t>
            </a:r>
            <a:endParaRPr>
              <a:solidFill>
                <a:schemeClr val="dk2"/>
              </a:solidFill>
            </a:endParaRPr>
          </a:p>
          <a:p>
            <a:pPr marL="1206500" marR="279400" lvl="1" indent="-301625" algn="l" rtl="0">
              <a:lnSpc>
                <a:spcPct val="115000"/>
              </a:lnSpc>
              <a:spcBef>
                <a:spcPts val="0"/>
              </a:spcBef>
              <a:spcAft>
                <a:spcPts val="0"/>
              </a:spcAft>
              <a:buClr>
                <a:srgbClr val="333333"/>
              </a:buClr>
              <a:buSzPts val="1150"/>
              <a:buFont typeface="Roboto"/>
              <a:buChar char="○"/>
            </a:pPr>
            <a:r>
              <a:rPr lang="en">
                <a:solidFill>
                  <a:schemeClr val="dk2"/>
                </a:solidFill>
              </a:rPr>
              <a:t>Now, the kernel will tell the Software to diagnose whether it is correct or not.</a:t>
            </a:r>
            <a:endParaRPr>
              <a:solidFill>
                <a:schemeClr val="dk2"/>
              </a:solidFill>
            </a:endParaRPr>
          </a:p>
          <a:p>
            <a:pPr marL="1206500" marR="279400" lvl="1" indent="-301625" algn="l" rtl="0">
              <a:lnSpc>
                <a:spcPct val="115000"/>
              </a:lnSpc>
              <a:spcBef>
                <a:spcPts val="0"/>
              </a:spcBef>
              <a:spcAft>
                <a:spcPts val="0"/>
              </a:spcAft>
              <a:buClr>
                <a:srgbClr val="333333"/>
              </a:buClr>
              <a:buSzPts val="1150"/>
              <a:buFont typeface="Roboto"/>
              <a:buChar char="○"/>
            </a:pPr>
            <a:r>
              <a:rPr lang="en">
                <a:solidFill>
                  <a:schemeClr val="dk2"/>
                </a:solidFill>
              </a:rPr>
              <a:t>If my fingerprint is diagnosed as correct, my phone will start.</a:t>
            </a:r>
            <a:endParaRPr sz="1150">
              <a:solidFill>
                <a:srgbClr val="333333"/>
              </a:solidFill>
              <a:latin typeface="Roboto"/>
              <a:ea typeface="Roboto"/>
              <a:cs typeface="Roboto"/>
              <a:sym typeface="Roboto"/>
            </a:endParaRPr>
          </a:p>
          <a:p>
            <a:pPr marL="0" marR="279400" lvl="0" indent="0" algn="l" rtl="0">
              <a:lnSpc>
                <a:spcPct val="115000"/>
              </a:lnSpc>
              <a:spcBef>
                <a:spcPts val="5000"/>
              </a:spcBef>
              <a:spcAft>
                <a:spcPts val="2200"/>
              </a:spcAft>
              <a:buNone/>
            </a:pPr>
            <a:endParaRPr sz="1150">
              <a:solidFill>
                <a:srgbClr val="333333"/>
              </a:solidFill>
              <a:latin typeface="Roboto"/>
              <a:ea typeface="Roboto"/>
              <a:cs typeface="Roboto"/>
              <a:sym typeface="Roboto"/>
            </a:endParaRPr>
          </a:p>
        </p:txBody>
      </p:sp>
      <p:pic>
        <p:nvPicPr>
          <p:cNvPr id="555" name="Google Shape;555;p31"/>
          <p:cNvPicPr preferRelativeResize="0"/>
          <p:nvPr/>
        </p:nvPicPr>
        <p:blipFill>
          <a:blip r:embed="rId3">
            <a:alphaModFix/>
          </a:blip>
          <a:stretch>
            <a:fillRect/>
          </a:stretch>
        </p:blipFill>
        <p:spPr>
          <a:xfrm>
            <a:off x="4811975" y="0"/>
            <a:ext cx="4332024" cy="1658350"/>
          </a:xfrm>
          <a:prstGeom prst="rect">
            <a:avLst/>
          </a:prstGeom>
          <a:noFill/>
          <a:ln>
            <a:noFill/>
          </a:ln>
        </p:spPr>
      </p:pic>
      <p:sp>
        <p:nvSpPr>
          <p:cNvPr id="556" name="Google Shape;556;p31"/>
          <p:cNvSpPr txBox="1"/>
          <p:nvPr/>
        </p:nvSpPr>
        <p:spPr>
          <a:xfrm>
            <a:off x="6431553" y="813725"/>
            <a:ext cx="1394100" cy="33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Microkernel</a:t>
            </a:r>
            <a:endParaRPr>
              <a:latin typeface="Nunito"/>
              <a:ea typeface="Nunito"/>
              <a:cs typeface="Nunito"/>
              <a:sym typeface="Nunito"/>
            </a:endParaRPr>
          </a:p>
        </p:txBody>
      </p:sp>
      <p:sp>
        <p:nvSpPr>
          <p:cNvPr id="557" name="Google Shape;557;p31"/>
          <p:cNvSpPr txBox="1"/>
          <p:nvPr/>
        </p:nvSpPr>
        <p:spPr>
          <a:xfrm>
            <a:off x="4811978" y="413600"/>
            <a:ext cx="1394100" cy="33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Hardware</a:t>
            </a:r>
            <a:endParaRPr>
              <a:latin typeface="Nunito"/>
              <a:ea typeface="Nunito"/>
              <a:cs typeface="Nunito"/>
              <a:sym typeface="Nunito"/>
            </a:endParaRPr>
          </a:p>
        </p:txBody>
      </p:sp>
      <p:sp>
        <p:nvSpPr>
          <p:cNvPr id="558" name="Google Shape;558;p31"/>
          <p:cNvSpPr txBox="1"/>
          <p:nvPr/>
        </p:nvSpPr>
        <p:spPr>
          <a:xfrm>
            <a:off x="8173553" y="450075"/>
            <a:ext cx="1394100" cy="33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Software</a:t>
            </a:r>
            <a:endParaRPr>
              <a:latin typeface="Nunito"/>
              <a:ea typeface="Nunito"/>
              <a:cs typeface="Nunito"/>
              <a:sym typeface="Nunito"/>
            </a:endParaRPr>
          </a:p>
        </p:txBody>
      </p:sp>
      <p:pic>
        <p:nvPicPr>
          <p:cNvPr id="559" name="Google Shape;559;p31"/>
          <p:cNvPicPr preferRelativeResize="0"/>
          <p:nvPr/>
        </p:nvPicPr>
        <p:blipFill>
          <a:blip r:embed="rId4">
            <a:alphaModFix/>
          </a:blip>
          <a:stretch>
            <a:fillRect/>
          </a:stretch>
        </p:blipFill>
        <p:spPr>
          <a:xfrm>
            <a:off x="3382262" y="3681100"/>
            <a:ext cx="1871975" cy="1177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32"/>
          <p:cNvSpPr txBox="1">
            <a:spLocks noGrp="1"/>
          </p:cNvSpPr>
          <p:nvPr>
            <p:ph type="title"/>
          </p:nvPr>
        </p:nvSpPr>
        <p:spPr>
          <a:xfrm>
            <a:off x="531350" y="270675"/>
            <a:ext cx="75738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applications</a:t>
            </a:r>
            <a:endParaRPr/>
          </a:p>
        </p:txBody>
      </p:sp>
      <p:pic>
        <p:nvPicPr>
          <p:cNvPr id="565" name="Google Shape;565;p32"/>
          <p:cNvPicPr preferRelativeResize="0"/>
          <p:nvPr/>
        </p:nvPicPr>
        <p:blipFill>
          <a:blip r:embed="rId3">
            <a:alphaModFix/>
          </a:blip>
          <a:stretch>
            <a:fillRect/>
          </a:stretch>
        </p:blipFill>
        <p:spPr>
          <a:xfrm>
            <a:off x="399550" y="1602125"/>
            <a:ext cx="735832" cy="880075"/>
          </a:xfrm>
          <a:prstGeom prst="rect">
            <a:avLst/>
          </a:prstGeom>
          <a:noFill/>
          <a:ln>
            <a:noFill/>
          </a:ln>
        </p:spPr>
      </p:pic>
      <p:pic>
        <p:nvPicPr>
          <p:cNvPr id="566" name="Google Shape;566;p32"/>
          <p:cNvPicPr preferRelativeResize="0"/>
          <p:nvPr/>
        </p:nvPicPr>
        <p:blipFill>
          <a:blip r:embed="rId4">
            <a:alphaModFix/>
          </a:blip>
          <a:stretch>
            <a:fillRect/>
          </a:stretch>
        </p:blipFill>
        <p:spPr>
          <a:xfrm>
            <a:off x="1757425" y="1502013"/>
            <a:ext cx="950000" cy="880075"/>
          </a:xfrm>
          <a:prstGeom prst="rect">
            <a:avLst/>
          </a:prstGeom>
          <a:noFill/>
          <a:ln>
            <a:noFill/>
          </a:ln>
        </p:spPr>
      </p:pic>
      <p:pic>
        <p:nvPicPr>
          <p:cNvPr id="567" name="Google Shape;567;p32"/>
          <p:cNvPicPr preferRelativeResize="0"/>
          <p:nvPr/>
        </p:nvPicPr>
        <p:blipFill>
          <a:blip r:embed="rId5">
            <a:alphaModFix/>
          </a:blip>
          <a:stretch>
            <a:fillRect/>
          </a:stretch>
        </p:blipFill>
        <p:spPr>
          <a:xfrm>
            <a:off x="3329475" y="1496619"/>
            <a:ext cx="950000" cy="890856"/>
          </a:xfrm>
          <a:prstGeom prst="rect">
            <a:avLst/>
          </a:prstGeom>
          <a:noFill/>
          <a:ln>
            <a:noFill/>
          </a:ln>
        </p:spPr>
      </p:pic>
      <p:pic>
        <p:nvPicPr>
          <p:cNvPr id="568" name="Google Shape;568;p32"/>
          <p:cNvPicPr preferRelativeResize="0"/>
          <p:nvPr/>
        </p:nvPicPr>
        <p:blipFill>
          <a:blip r:embed="rId6">
            <a:alphaModFix/>
          </a:blip>
          <a:stretch>
            <a:fillRect/>
          </a:stretch>
        </p:blipFill>
        <p:spPr>
          <a:xfrm>
            <a:off x="5405575" y="1458265"/>
            <a:ext cx="950000" cy="932210"/>
          </a:xfrm>
          <a:prstGeom prst="rect">
            <a:avLst/>
          </a:prstGeom>
          <a:noFill/>
          <a:ln>
            <a:noFill/>
          </a:ln>
        </p:spPr>
      </p:pic>
      <p:pic>
        <p:nvPicPr>
          <p:cNvPr id="569" name="Google Shape;569;p32"/>
          <p:cNvPicPr preferRelativeResize="0"/>
          <p:nvPr/>
        </p:nvPicPr>
        <p:blipFill>
          <a:blip r:embed="rId7">
            <a:alphaModFix/>
          </a:blip>
          <a:stretch>
            <a:fillRect/>
          </a:stretch>
        </p:blipFill>
        <p:spPr>
          <a:xfrm>
            <a:off x="7550375" y="1458280"/>
            <a:ext cx="1053113" cy="932200"/>
          </a:xfrm>
          <a:prstGeom prst="rect">
            <a:avLst/>
          </a:prstGeom>
          <a:noFill/>
          <a:ln>
            <a:noFill/>
          </a:ln>
        </p:spPr>
      </p:pic>
      <p:pic>
        <p:nvPicPr>
          <p:cNvPr id="570" name="Google Shape;570;p32"/>
          <p:cNvPicPr preferRelativeResize="0"/>
          <p:nvPr/>
        </p:nvPicPr>
        <p:blipFill>
          <a:blip r:embed="rId8">
            <a:alphaModFix/>
          </a:blip>
          <a:stretch>
            <a:fillRect/>
          </a:stretch>
        </p:blipFill>
        <p:spPr>
          <a:xfrm>
            <a:off x="602825" y="3485369"/>
            <a:ext cx="1053125" cy="1046669"/>
          </a:xfrm>
          <a:prstGeom prst="rect">
            <a:avLst/>
          </a:prstGeom>
          <a:noFill/>
          <a:ln>
            <a:noFill/>
          </a:ln>
        </p:spPr>
      </p:pic>
      <p:pic>
        <p:nvPicPr>
          <p:cNvPr id="571" name="Google Shape;571;p32"/>
          <p:cNvPicPr preferRelativeResize="0"/>
          <p:nvPr/>
        </p:nvPicPr>
        <p:blipFill>
          <a:blip r:embed="rId9">
            <a:alphaModFix/>
          </a:blip>
          <a:stretch>
            <a:fillRect/>
          </a:stretch>
        </p:blipFill>
        <p:spPr>
          <a:xfrm>
            <a:off x="6115925" y="3569248"/>
            <a:ext cx="1053125" cy="878895"/>
          </a:xfrm>
          <a:prstGeom prst="rect">
            <a:avLst/>
          </a:prstGeom>
          <a:noFill/>
          <a:ln>
            <a:noFill/>
          </a:ln>
        </p:spPr>
      </p:pic>
      <p:pic>
        <p:nvPicPr>
          <p:cNvPr id="572" name="Google Shape;572;p32"/>
          <p:cNvPicPr preferRelativeResize="0"/>
          <p:nvPr/>
        </p:nvPicPr>
        <p:blipFill>
          <a:blip r:embed="rId10">
            <a:alphaModFix/>
          </a:blip>
          <a:stretch>
            <a:fillRect/>
          </a:stretch>
        </p:blipFill>
        <p:spPr>
          <a:xfrm>
            <a:off x="7870313" y="3545997"/>
            <a:ext cx="950000" cy="925370"/>
          </a:xfrm>
          <a:prstGeom prst="rect">
            <a:avLst/>
          </a:prstGeom>
          <a:noFill/>
          <a:ln>
            <a:noFill/>
          </a:ln>
        </p:spPr>
      </p:pic>
      <p:pic>
        <p:nvPicPr>
          <p:cNvPr id="573" name="Google Shape;573;p32"/>
          <p:cNvPicPr preferRelativeResize="0"/>
          <p:nvPr/>
        </p:nvPicPr>
        <p:blipFill>
          <a:blip r:embed="rId11">
            <a:alphaModFix/>
          </a:blip>
          <a:stretch>
            <a:fillRect/>
          </a:stretch>
        </p:blipFill>
        <p:spPr>
          <a:xfrm>
            <a:off x="4279463" y="3531768"/>
            <a:ext cx="950000" cy="953862"/>
          </a:xfrm>
          <a:prstGeom prst="rect">
            <a:avLst/>
          </a:prstGeom>
          <a:noFill/>
          <a:ln>
            <a:noFill/>
          </a:ln>
        </p:spPr>
      </p:pic>
      <p:sp>
        <p:nvSpPr>
          <p:cNvPr id="574" name="Google Shape;574;p32"/>
          <p:cNvSpPr txBox="1"/>
          <p:nvPr/>
        </p:nvSpPr>
        <p:spPr>
          <a:xfrm>
            <a:off x="303165" y="2614125"/>
            <a:ext cx="10530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Nunito"/>
                <a:ea typeface="Nunito"/>
                <a:cs typeface="Nunito"/>
                <a:sym typeface="Nunito"/>
              </a:rPr>
              <a:t>Escape</a:t>
            </a:r>
            <a:endParaRPr sz="1800" b="1">
              <a:latin typeface="Nunito"/>
              <a:ea typeface="Nunito"/>
              <a:cs typeface="Nunito"/>
              <a:sym typeface="Nunito"/>
            </a:endParaRPr>
          </a:p>
        </p:txBody>
      </p:sp>
      <p:sp>
        <p:nvSpPr>
          <p:cNvPr id="575" name="Google Shape;575;p32"/>
          <p:cNvSpPr txBox="1"/>
          <p:nvPr/>
        </p:nvSpPr>
        <p:spPr>
          <a:xfrm>
            <a:off x="1705915" y="2614150"/>
            <a:ext cx="10530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Nunito"/>
                <a:ea typeface="Nunito"/>
                <a:cs typeface="Nunito"/>
                <a:sym typeface="Nunito"/>
              </a:rPr>
              <a:t>MINIX 3</a:t>
            </a:r>
            <a:endParaRPr sz="1800" b="1">
              <a:latin typeface="Nunito"/>
              <a:ea typeface="Nunito"/>
              <a:cs typeface="Nunito"/>
              <a:sym typeface="Nunito"/>
            </a:endParaRPr>
          </a:p>
        </p:txBody>
      </p:sp>
      <p:sp>
        <p:nvSpPr>
          <p:cNvPr id="576" name="Google Shape;576;p32"/>
          <p:cNvSpPr txBox="1"/>
          <p:nvPr/>
        </p:nvSpPr>
        <p:spPr>
          <a:xfrm>
            <a:off x="4227949" y="4687075"/>
            <a:ext cx="13980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Nunito"/>
                <a:ea typeface="Nunito"/>
                <a:cs typeface="Nunito"/>
                <a:sym typeface="Nunito"/>
              </a:rPr>
              <a:t>Robigalia</a:t>
            </a:r>
            <a:endParaRPr sz="1800" b="1">
              <a:latin typeface="Nunito"/>
              <a:ea typeface="Nunito"/>
              <a:cs typeface="Nunito"/>
              <a:sym typeface="Nunito"/>
            </a:endParaRPr>
          </a:p>
        </p:txBody>
      </p:sp>
      <p:sp>
        <p:nvSpPr>
          <p:cNvPr id="577" name="Google Shape;577;p32"/>
          <p:cNvSpPr txBox="1"/>
          <p:nvPr/>
        </p:nvSpPr>
        <p:spPr>
          <a:xfrm>
            <a:off x="6205987" y="4687075"/>
            <a:ext cx="13980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Nunito"/>
                <a:ea typeface="Nunito"/>
                <a:cs typeface="Nunito"/>
                <a:sym typeface="Nunito"/>
              </a:rPr>
              <a:t>Helen0S</a:t>
            </a:r>
            <a:endParaRPr sz="1800" b="1">
              <a:latin typeface="Nunito"/>
              <a:ea typeface="Nunito"/>
              <a:cs typeface="Nunito"/>
              <a:sym typeface="Nunito"/>
            </a:endParaRPr>
          </a:p>
        </p:txBody>
      </p:sp>
      <p:sp>
        <p:nvSpPr>
          <p:cNvPr id="578" name="Google Shape;578;p32"/>
          <p:cNvSpPr txBox="1"/>
          <p:nvPr/>
        </p:nvSpPr>
        <p:spPr>
          <a:xfrm>
            <a:off x="50448" y="4483125"/>
            <a:ext cx="2148000" cy="36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Nunito"/>
                <a:ea typeface="Nunito"/>
                <a:cs typeface="Nunito"/>
                <a:sym typeface="Nunito"/>
              </a:rPr>
              <a:t>NOVA Microhypervisor</a:t>
            </a:r>
            <a:endParaRPr sz="1800" b="1">
              <a:latin typeface="Nunito"/>
              <a:ea typeface="Nunito"/>
              <a:cs typeface="Nunito"/>
              <a:sym typeface="Nunito"/>
            </a:endParaRPr>
          </a:p>
        </p:txBody>
      </p:sp>
      <p:sp>
        <p:nvSpPr>
          <p:cNvPr id="579" name="Google Shape;579;p32"/>
          <p:cNvSpPr txBox="1"/>
          <p:nvPr/>
        </p:nvSpPr>
        <p:spPr>
          <a:xfrm>
            <a:off x="7812915" y="2558075"/>
            <a:ext cx="10530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Nunito"/>
                <a:ea typeface="Nunito"/>
                <a:cs typeface="Nunito"/>
                <a:sym typeface="Nunito"/>
              </a:rPr>
              <a:t>Genode</a:t>
            </a:r>
            <a:endParaRPr sz="1800" b="1">
              <a:latin typeface="Nunito"/>
              <a:ea typeface="Nunito"/>
              <a:cs typeface="Nunito"/>
              <a:sym typeface="Nunito"/>
            </a:endParaRPr>
          </a:p>
        </p:txBody>
      </p:sp>
      <p:sp>
        <p:nvSpPr>
          <p:cNvPr id="580" name="Google Shape;580;p32"/>
          <p:cNvSpPr txBox="1"/>
          <p:nvPr/>
        </p:nvSpPr>
        <p:spPr>
          <a:xfrm>
            <a:off x="4855598" y="2482200"/>
            <a:ext cx="2240100" cy="36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Nunito"/>
                <a:ea typeface="Nunito"/>
                <a:cs typeface="Nunito"/>
                <a:sym typeface="Nunito"/>
              </a:rPr>
              <a:t>The Muen Separation Kernel</a:t>
            </a:r>
            <a:endParaRPr sz="1800" b="1">
              <a:latin typeface="Nunito"/>
              <a:ea typeface="Nunito"/>
              <a:cs typeface="Nunito"/>
              <a:sym typeface="Nunito"/>
            </a:endParaRPr>
          </a:p>
        </p:txBody>
      </p:sp>
      <p:sp>
        <p:nvSpPr>
          <p:cNvPr id="581" name="Google Shape;581;p32"/>
          <p:cNvSpPr txBox="1"/>
          <p:nvPr/>
        </p:nvSpPr>
        <p:spPr>
          <a:xfrm>
            <a:off x="3494265" y="2614113"/>
            <a:ext cx="10530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Nunito"/>
                <a:ea typeface="Nunito"/>
                <a:cs typeface="Nunito"/>
                <a:sym typeface="Nunito"/>
              </a:rPr>
              <a:t>F9</a:t>
            </a:r>
            <a:endParaRPr sz="1800" b="1">
              <a:latin typeface="Nunito"/>
              <a:ea typeface="Nunito"/>
              <a:cs typeface="Nunito"/>
              <a:sym typeface="Nunito"/>
            </a:endParaRPr>
          </a:p>
        </p:txBody>
      </p:sp>
      <p:sp>
        <p:nvSpPr>
          <p:cNvPr id="582" name="Google Shape;582;p32"/>
          <p:cNvSpPr txBox="1"/>
          <p:nvPr/>
        </p:nvSpPr>
        <p:spPr>
          <a:xfrm>
            <a:off x="7932377" y="4687063"/>
            <a:ext cx="10530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Nunito"/>
                <a:ea typeface="Nunito"/>
                <a:cs typeface="Nunito"/>
                <a:sym typeface="Nunito"/>
              </a:rPr>
              <a:t>Redox</a:t>
            </a:r>
            <a:endParaRPr sz="1800" b="1">
              <a:latin typeface="Nunito"/>
              <a:ea typeface="Nunito"/>
              <a:cs typeface="Nunito"/>
              <a:sym typeface="Nunito"/>
            </a:endParaRPr>
          </a:p>
        </p:txBody>
      </p:sp>
      <p:sp>
        <p:nvSpPr>
          <p:cNvPr id="583" name="Google Shape;583;p32"/>
          <p:cNvSpPr txBox="1"/>
          <p:nvPr/>
        </p:nvSpPr>
        <p:spPr>
          <a:xfrm>
            <a:off x="2686688" y="4653975"/>
            <a:ext cx="1053000" cy="7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Nunito"/>
                <a:ea typeface="Nunito"/>
                <a:cs typeface="Nunito"/>
                <a:sym typeface="Nunito"/>
              </a:rPr>
              <a:t>seL4</a:t>
            </a:r>
            <a:endParaRPr sz="1800" b="1">
              <a:latin typeface="Nunito"/>
              <a:ea typeface="Nunito"/>
              <a:cs typeface="Nunito"/>
              <a:sym typeface="Nunito"/>
            </a:endParaRPr>
          </a:p>
        </p:txBody>
      </p:sp>
      <p:pic>
        <p:nvPicPr>
          <p:cNvPr id="584" name="Google Shape;584;p32"/>
          <p:cNvPicPr preferRelativeResize="0"/>
          <p:nvPr/>
        </p:nvPicPr>
        <p:blipFill>
          <a:blip r:embed="rId12">
            <a:alphaModFix/>
          </a:blip>
          <a:stretch>
            <a:fillRect/>
          </a:stretch>
        </p:blipFill>
        <p:spPr>
          <a:xfrm>
            <a:off x="2138550" y="3569250"/>
            <a:ext cx="1658320" cy="953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33"/>
          <p:cNvSpPr txBox="1">
            <a:spLocks noGrp="1"/>
          </p:cNvSpPr>
          <p:nvPr>
            <p:ph type="title"/>
          </p:nvPr>
        </p:nvSpPr>
        <p:spPr>
          <a:xfrm>
            <a:off x="621750" y="269750"/>
            <a:ext cx="75738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Security implications</a:t>
            </a:r>
            <a:endParaRPr/>
          </a:p>
        </p:txBody>
      </p:sp>
      <p:sp>
        <p:nvSpPr>
          <p:cNvPr id="590" name="Google Shape;590;p33"/>
          <p:cNvSpPr txBox="1"/>
          <p:nvPr/>
        </p:nvSpPr>
        <p:spPr>
          <a:xfrm>
            <a:off x="236725" y="1269050"/>
            <a:ext cx="8704500" cy="364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i="1">
                <a:solidFill>
                  <a:srgbClr val="333333"/>
                </a:solidFill>
                <a:highlight>
                  <a:srgbClr val="FFFFFF"/>
                </a:highlight>
              </a:rPr>
              <a:t>"</a:t>
            </a:r>
            <a:r>
              <a:rPr lang="en" sz="1800" b="1" i="1">
                <a:solidFill>
                  <a:srgbClr val="3289C8"/>
                </a:solidFill>
                <a:highlight>
                  <a:srgbClr val="FFFFFF"/>
                </a:highlight>
                <a:uFill>
                  <a:noFill/>
                </a:uFill>
                <a:hlinkClick r:id="rId3"/>
              </a:rPr>
              <a:t>COVID-19</a:t>
            </a:r>
            <a:r>
              <a:rPr lang="en" sz="1800" b="1" i="1">
                <a:solidFill>
                  <a:srgbClr val="333333"/>
                </a:solidFill>
                <a:highlight>
                  <a:srgbClr val="FFFFFF"/>
                </a:highlight>
              </a:rPr>
              <a:t> has taught us all the value of 'distancing' in keeping any kind of system healthy and secure. That's what microkernels like seL4 do for software. What makes seL4 unique is that we know with mathematical certainty that the seL4 code implements its 'distancing' specification with zero functionality bugs.</a:t>
            </a:r>
            <a:r>
              <a:rPr lang="en" sz="1350">
                <a:solidFill>
                  <a:srgbClr val="333333"/>
                </a:solidFill>
                <a:highlight>
                  <a:srgbClr val="FFFFFF"/>
                </a:highlight>
              </a:rPr>
              <a:t> </a:t>
            </a:r>
            <a:r>
              <a:rPr lang="en" sz="1800" b="1" i="1">
                <a:solidFill>
                  <a:srgbClr val="333333"/>
                </a:solidFill>
                <a:highlight>
                  <a:srgbClr val="FFFFFF"/>
                </a:highlight>
              </a:rPr>
              <a:t>"</a:t>
            </a:r>
            <a:endParaRPr sz="1800" b="1" i="1">
              <a:solidFill>
                <a:srgbClr val="333333"/>
              </a:solidFill>
              <a:highlight>
                <a:srgbClr val="FFFFFF"/>
              </a:highlight>
            </a:endParaRPr>
          </a:p>
          <a:p>
            <a:pPr marL="0" lvl="0" indent="0" algn="ctr" rtl="0">
              <a:spcBef>
                <a:spcPts val="0"/>
              </a:spcBef>
              <a:spcAft>
                <a:spcPts val="0"/>
              </a:spcAft>
              <a:buNone/>
            </a:pPr>
            <a:r>
              <a:rPr lang="en" sz="1100">
                <a:solidFill>
                  <a:srgbClr val="333333"/>
                </a:solidFill>
                <a:highlight>
                  <a:srgbClr val="FFFFFF"/>
                </a:highlight>
              </a:rPr>
              <a:t>Former director of DARPA 120 John Launchbury. Apr 8th, 2020</a:t>
            </a:r>
            <a:endParaRPr sz="1100">
              <a:solidFill>
                <a:srgbClr val="333333"/>
              </a:solidFill>
              <a:highlight>
                <a:srgbClr val="FFFFFF"/>
              </a:highlight>
            </a:endParaRPr>
          </a:p>
          <a:p>
            <a:pPr marL="0" lvl="0" indent="0" algn="l" rtl="0">
              <a:spcBef>
                <a:spcPts val="0"/>
              </a:spcBef>
              <a:spcAft>
                <a:spcPts val="0"/>
              </a:spcAft>
              <a:buNone/>
            </a:pPr>
            <a:endParaRPr sz="1350">
              <a:solidFill>
                <a:srgbClr val="333333"/>
              </a:solidFill>
              <a:highlight>
                <a:srgbClr val="FFFFFF"/>
              </a:highlight>
            </a:endParaRPr>
          </a:p>
          <a:p>
            <a:pPr marL="0" lvl="0" indent="0" algn="l" rtl="0">
              <a:spcBef>
                <a:spcPts val="0"/>
              </a:spcBef>
              <a:spcAft>
                <a:spcPts val="0"/>
              </a:spcAft>
              <a:buNone/>
            </a:pPr>
            <a:r>
              <a:rPr lang="en" sz="1350">
                <a:solidFill>
                  <a:srgbClr val="333333"/>
                </a:solidFill>
                <a:highlight>
                  <a:srgbClr val="FFFFFF"/>
                </a:highlight>
              </a:rPr>
              <a:t>Security benefits of microkernels in security</a:t>
            </a:r>
            <a:endParaRPr sz="1350">
              <a:solidFill>
                <a:srgbClr val="333333"/>
              </a:solidFill>
              <a:highlight>
                <a:srgbClr val="FFFFFF"/>
              </a:highlight>
            </a:endParaRPr>
          </a:p>
          <a:p>
            <a:pPr marL="0" lvl="0" indent="0" algn="l" rtl="0">
              <a:spcBef>
                <a:spcPts val="0"/>
              </a:spcBef>
              <a:spcAft>
                <a:spcPts val="0"/>
              </a:spcAft>
              <a:buNone/>
            </a:pPr>
            <a:r>
              <a:rPr lang="en" sz="1350">
                <a:solidFill>
                  <a:srgbClr val="333333"/>
                </a:solidFill>
                <a:highlight>
                  <a:srgbClr val="FFFFFF"/>
                </a:highlight>
              </a:rPr>
              <a:t>	Small and isolated, for improved functionality. (</a:t>
            </a:r>
            <a:r>
              <a:rPr lang="en" sz="1100">
                <a:highlight>
                  <a:srgbClr val="FFFFFF"/>
                </a:highlight>
              </a:rPr>
              <a:t>Minimality  is natural in a security-driven design.)</a:t>
            </a:r>
            <a:endParaRPr sz="1350">
              <a:solidFill>
                <a:srgbClr val="333333"/>
              </a:solidFill>
              <a:highlight>
                <a:srgbClr val="FFFFFF"/>
              </a:highlight>
            </a:endParaRPr>
          </a:p>
          <a:p>
            <a:pPr marL="0" lvl="0" indent="0" algn="l" rtl="0">
              <a:spcBef>
                <a:spcPts val="0"/>
              </a:spcBef>
              <a:spcAft>
                <a:spcPts val="0"/>
              </a:spcAft>
              <a:buNone/>
            </a:pPr>
            <a:r>
              <a:rPr lang="en" sz="1350">
                <a:solidFill>
                  <a:srgbClr val="333333"/>
                </a:solidFill>
                <a:highlight>
                  <a:srgbClr val="FFFFFF"/>
                </a:highlight>
              </a:rPr>
              <a:t>	Fewer system crashes</a:t>
            </a:r>
            <a:endParaRPr sz="1350">
              <a:solidFill>
                <a:srgbClr val="333333"/>
              </a:solidFill>
              <a:highlight>
                <a:srgbClr val="FFFFFF"/>
              </a:highlight>
            </a:endParaRPr>
          </a:p>
          <a:p>
            <a:pPr marL="0" lvl="0" indent="0" algn="l" rtl="0">
              <a:spcBef>
                <a:spcPts val="0"/>
              </a:spcBef>
              <a:spcAft>
                <a:spcPts val="0"/>
              </a:spcAft>
              <a:buNone/>
            </a:pPr>
            <a:r>
              <a:rPr lang="en" sz="1350">
                <a:solidFill>
                  <a:srgbClr val="333333"/>
                </a:solidFill>
                <a:highlight>
                  <a:srgbClr val="FFFFFF"/>
                </a:highlight>
              </a:rPr>
              <a:t>	Highly flexible</a:t>
            </a:r>
            <a:endParaRPr sz="1350">
              <a:solidFill>
                <a:srgbClr val="333333"/>
              </a:solidFill>
              <a:highlight>
                <a:srgbClr val="FFFFFF"/>
              </a:highlight>
            </a:endParaRPr>
          </a:p>
          <a:p>
            <a:pPr marL="0" lvl="0" indent="0" algn="l" rtl="0">
              <a:spcBef>
                <a:spcPts val="0"/>
              </a:spcBef>
              <a:spcAft>
                <a:spcPts val="0"/>
              </a:spcAft>
              <a:buNone/>
            </a:pPr>
            <a:r>
              <a:rPr lang="en" sz="1350">
                <a:solidFill>
                  <a:srgbClr val="333333"/>
                </a:solidFill>
                <a:highlight>
                  <a:srgbClr val="FFFFFF"/>
                </a:highlight>
              </a:rPr>
              <a:t>	Features can be added without recompiling</a:t>
            </a:r>
            <a:endParaRPr sz="1350">
              <a:solidFill>
                <a:srgbClr val="333333"/>
              </a:solidFill>
              <a:highlight>
                <a:srgbClr val="FFFFFF"/>
              </a:highlight>
            </a:endParaRPr>
          </a:p>
        </p:txBody>
      </p:sp>
      <p:sp>
        <p:nvSpPr>
          <p:cNvPr id="591" name="Google Shape;591;p33"/>
          <p:cNvSpPr txBox="1"/>
          <p:nvPr/>
        </p:nvSpPr>
        <p:spPr>
          <a:xfrm>
            <a:off x="33925" y="4617000"/>
            <a:ext cx="9110100" cy="62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[1]Wallen, J. (2020, April 8). The seL4 microkernel: Optimized for security and endorsed by the Linux Foundation. Retrieved from https://www.techrepublic.com/article/the-sel4-microkernel-optimized-for-security-and-endorsed-by-the-linux-foundation/</a:t>
            </a:r>
            <a:endParaRPr sz="12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23"/>
          <p:cNvSpPr txBox="1">
            <a:spLocks noGrp="1"/>
          </p:cNvSpPr>
          <p:nvPr>
            <p:ph type="title"/>
          </p:nvPr>
        </p:nvSpPr>
        <p:spPr>
          <a:xfrm>
            <a:off x="621750" y="89850"/>
            <a:ext cx="75738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it?</a:t>
            </a:r>
            <a:endParaRPr/>
          </a:p>
        </p:txBody>
      </p:sp>
      <p:sp>
        <p:nvSpPr>
          <p:cNvPr id="498" name="Google Shape;498;p23"/>
          <p:cNvSpPr txBox="1"/>
          <p:nvPr/>
        </p:nvSpPr>
        <p:spPr>
          <a:xfrm>
            <a:off x="169550" y="801900"/>
            <a:ext cx="8704500" cy="3648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Nunito"/>
              <a:buChar char="-"/>
            </a:pPr>
            <a:r>
              <a:rPr lang="en">
                <a:latin typeface="Nunito"/>
                <a:ea typeface="Nunito"/>
                <a:cs typeface="Nunito"/>
                <a:sym typeface="Nunito"/>
              </a:rPr>
              <a:t>Also known as the plug-in architecture pattern, microkernel is an architectural pattern that is greatly used for implementing product based applications. [1]</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Contains two types of architecture components, a core system and plug in modules. [1]</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System logic will be divided between the plug in modules and core system. The core system will contain the minimum amount of functionality to make the system operational. [1]</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Enables additional features to be implemented in the system as plug-ins to the core system. [1]</a:t>
            </a:r>
            <a:endParaRPr>
              <a:latin typeface="Nunito"/>
              <a:ea typeface="Nunito"/>
              <a:cs typeface="Nunito"/>
              <a:sym typeface="Nunito"/>
            </a:endParaRPr>
          </a:p>
        </p:txBody>
      </p:sp>
      <p:sp>
        <p:nvSpPr>
          <p:cNvPr id="499" name="Google Shape;499;p23"/>
          <p:cNvSpPr txBox="1"/>
          <p:nvPr/>
        </p:nvSpPr>
        <p:spPr>
          <a:xfrm>
            <a:off x="33925" y="4521750"/>
            <a:ext cx="9110100" cy="62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[1] Richards, M. (n.d.). Software Architecture Patterns. Retrieved April 10, 2020, from </a:t>
            </a:r>
            <a:r>
              <a:rPr lang="en" sz="1200" u="sng">
                <a:solidFill>
                  <a:schemeClr val="hlink"/>
                </a:solidFill>
                <a:highlight>
                  <a:srgbClr val="FFFFFF"/>
                </a:highlight>
                <a:latin typeface="Times New Roman"/>
                <a:ea typeface="Times New Roman"/>
                <a:cs typeface="Times New Roman"/>
                <a:sym typeface="Times New Roman"/>
                <a:hlinkClick r:id="rId3"/>
              </a:rPr>
              <a:t>https://www.oreilly.com/library/view/software-architecture-patterns/9781491971437/ch03.html</a:t>
            </a:r>
            <a:endParaRPr sz="1200">
              <a:solidFill>
                <a:srgbClr val="333333"/>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4"/>
          <p:cNvSpPr txBox="1">
            <a:spLocks noGrp="1"/>
          </p:cNvSpPr>
          <p:nvPr>
            <p:ph type="title"/>
          </p:nvPr>
        </p:nvSpPr>
        <p:spPr>
          <a:xfrm>
            <a:off x="621750" y="89850"/>
            <a:ext cx="75738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it? (continued)</a:t>
            </a:r>
            <a:endParaRPr/>
          </a:p>
        </p:txBody>
      </p:sp>
      <p:sp>
        <p:nvSpPr>
          <p:cNvPr id="505" name="Google Shape;505;p24"/>
          <p:cNvSpPr txBox="1"/>
          <p:nvPr/>
        </p:nvSpPr>
        <p:spPr>
          <a:xfrm>
            <a:off x="33925" y="4521750"/>
            <a:ext cx="9110100" cy="62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[1] Richards, M. (n.d.). Software Architecture Patterns. Retrieved April 10, 2020, from </a:t>
            </a:r>
            <a:r>
              <a:rPr lang="en" sz="1200" u="sng">
                <a:solidFill>
                  <a:schemeClr val="hlink"/>
                </a:solidFill>
                <a:highlight>
                  <a:srgbClr val="FFFFFF"/>
                </a:highlight>
                <a:latin typeface="Times New Roman"/>
                <a:ea typeface="Times New Roman"/>
                <a:cs typeface="Times New Roman"/>
                <a:sym typeface="Times New Roman"/>
                <a:hlinkClick r:id="rId3"/>
              </a:rPr>
              <a:t>https://www.oreilly.com/library/view/software-architecture-patterns/9781491971437/ch03.html</a:t>
            </a:r>
            <a:endParaRPr sz="1200">
              <a:solidFill>
                <a:srgbClr val="333333"/>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333333"/>
              </a:solidFill>
              <a:highlight>
                <a:srgbClr val="FFFFFF"/>
              </a:highlight>
              <a:latin typeface="Times New Roman"/>
              <a:ea typeface="Times New Roman"/>
              <a:cs typeface="Times New Roman"/>
              <a:sym typeface="Times New Roman"/>
            </a:endParaRPr>
          </a:p>
        </p:txBody>
      </p:sp>
      <p:pic>
        <p:nvPicPr>
          <p:cNvPr id="506" name="Google Shape;506;p24"/>
          <p:cNvPicPr preferRelativeResize="0"/>
          <p:nvPr/>
        </p:nvPicPr>
        <p:blipFill>
          <a:blip r:embed="rId4">
            <a:alphaModFix/>
          </a:blip>
          <a:stretch>
            <a:fillRect/>
          </a:stretch>
        </p:blipFill>
        <p:spPr>
          <a:xfrm>
            <a:off x="1495949" y="618775"/>
            <a:ext cx="5825400" cy="39059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25"/>
          <p:cNvSpPr txBox="1">
            <a:spLocks noGrp="1"/>
          </p:cNvSpPr>
          <p:nvPr>
            <p:ph type="title"/>
          </p:nvPr>
        </p:nvSpPr>
        <p:spPr>
          <a:xfrm>
            <a:off x="621750" y="89850"/>
            <a:ext cx="75738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problem does it solve?</a:t>
            </a:r>
            <a:endParaRPr/>
          </a:p>
        </p:txBody>
      </p:sp>
      <p:sp>
        <p:nvSpPr>
          <p:cNvPr id="512" name="Google Shape;512;p25"/>
          <p:cNvSpPr txBox="1"/>
          <p:nvPr/>
        </p:nvSpPr>
        <p:spPr>
          <a:xfrm>
            <a:off x="219750" y="666950"/>
            <a:ext cx="8704500" cy="348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It solves the problem of separating the minimal logic of the system from addons that will be developed during and after the release of the product. [1]</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highlight>
                  <a:srgbClr val="FFFFFF"/>
                </a:highlight>
                <a:latin typeface="Nunito"/>
                <a:ea typeface="Nunito"/>
                <a:cs typeface="Nunito"/>
                <a:sym typeface="Nunito"/>
              </a:rPr>
              <a:t>Good portability: since only the microkernel needs to be modified when porting the system to a new environment. [2]</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highlight>
                  <a:srgbClr val="FFFFFF"/>
                </a:highlight>
                <a:latin typeface="Nunito"/>
                <a:ea typeface="Nunito"/>
                <a:cs typeface="Nunito"/>
                <a:sym typeface="Nunito"/>
              </a:rPr>
              <a:t>High flexibility and extensibility:  as modifications or extensions can be done by modifying or extending internal servers. [2]</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highlight>
                  <a:srgbClr val="FFFFFF"/>
                </a:highlight>
                <a:latin typeface="Nunito"/>
                <a:ea typeface="Nunito"/>
                <a:cs typeface="Nunito"/>
                <a:sym typeface="Nunito"/>
              </a:rPr>
              <a:t>Separation of low-level mechanisms (provided by microkernel and internal servers) and higher-level policies (provided by external servers): improves maintainability and changeability of the system. [2]</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
        <p:nvSpPr>
          <p:cNvPr id="513" name="Google Shape;513;p25"/>
          <p:cNvSpPr txBox="1"/>
          <p:nvPr/>
        </p:nvSpPr>
        <p:spPr>
          <a:xfrm>
            <a:off x="33925" y="4080875"/>
            <a:ext cx="9110100" cy="106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[1] Richards, M. (n.d.). Software Architecture Patterns. Retrieved April 10, 2020, from </a:t>
            </a:r>
            <a:r>
              <a:rPr lang="en" sz="1200" u="sng">
                <a:solidFill>
                  <a:schemeClr val="hlink"/>
                </a:solidFill>
                <a:highlight>
                  <a:srgbClr val="FFFFFF"/>
                </a:highlight>
                <a:latin typeface="Times New Roman"/>
                <a:ea typeface="Times New Roman"/>
                <a:cs typeface="Times New Roman"/>
                <a:sym typeface="Times New Roman"/>
                <a:hlinkClick r:id="rId3"/>
              </a:rPr>
              <a:t>https://www.oreilly.com/library/view/software-architecture-patterns/9781491971437/ch03.html</a:t>
            </a:r>
            <a:endParaRPr sz="1200">
              <a:solidFill>
                <a:srgbClr val="333333"/>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333333"/>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[2]Sheta, D. (2009, August 27). Microkernel Architecture Pattern &amp; Applying it to Software Systems. Retrieved April 10, 2020, from </a:t>
            </a:r>
            <a:r>
              <a:rPr lang="en" sz="1200" u="sng">
                <a:solidFill>
                  <a:schemeClr val="hlink"/>
                </a:solidFill>
                <a:highlight>
                  <a:srgbClr val="FFFFFF"/>
                </a:highlight>
                <a:latin typeface="Times New Roman"/>
                <a:ea typeface="Times New Roman"/>
                <a:cs typeface="Times New Roman"/>
                <a:sym typeface="Times New Roman"/>
                <a:hlinkClick r:id="rId4"/>
              </a:rPr>
              <a:t>https://www.viralpatel.net/microkernel-architecture-pattern-apply-software-systems/</a:t>
            </a:r>
            <a:endParaRPr sz="1200">
              <a:solidFill>
                <a:srgbClr val="333333"/>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26"/>
          <p:cNvSpPr txBox="1">
            <a:spLocks noGrp="1"/>
          </p:cNvSpPr>
          <p:nvPr>
            <p:ph type="title"/>
          </p:nvPr>
        </p:nvSpPr>
        <p:spPr>
          <a:xfrm>
            <a:off x="1303800" y="598575"/>
            <a:ext cx="7030500" cy="70873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How does it solve the problem?</a:t>
            </a:r>
            <a:endParaRPr/>
          </a:p>
        </p:txBody>
      </p:sp>
      <p:sp>
        <p:nvSpPr>
          <p:cNvPr id="519" name="Google Shape;519;p26"/>
          <p:cNvSpPr txBox="1"/>
          <p:nvPr/>
        </p:nvSpPr>
        <p:spPr>
          <a:xfrm>
            <a:off x="169550" y="1307306"/>
            <a:ext cx="8704500" cy="3237619"/>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Nunito"/>
              <a:buChar char="-"/>
            </a:pPr>
            <a:r>
              <a:rPr lang="en" sz="1400" b="0" i="0" u="none" strike="noStrike" cap="none">
                <a:solidFill>
                  <a:srgbClr val="000000"/>
                </a:solidFill>
                <a:latin typeface="Arial"/>
                <a:ea typeface="Arial"/>
                <a:cs typeface="Arial"/>
                <a:sym typeface="Arial"/>
              </a:rPr>
              <a:t>The core system contains the minimal functionality needed to run the system. Keeping any rule changes from affecting the whole system. [3]</a:t>
            </a:r>
            <a:endParaRPr/>
          </a:p>
          <a:p>
            <a:pPr marL="457200" marR="0" lvl="0" indent="-228600" algn="l" rtl="0">
              <a:lnSpc>
                <a:spcPct val="100000"/>
              </a:lnSpc>
              <a:spcBef>
                <a:spcPts val="0"/>
              </a:spcBef>
              <a:spcAft>
                <a:spcPts val="0"/>
              </a:spcAft>
              <a:buClr>
                <a:srgbClr val="000000"/>
              </a:buClr>
              <a:buSzPts val="1400"/>
              <a:buFont typeface="Nunito"/>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Nunito"/>
              <a:buChar char="-"/>
            </a:pPr>
            <a:r>
              <a:rPr lang="en" sz="1400" b="0" i="0" u="none" strike="noStrike" cap="none">
                <a:solidFill>
                  <a:srgbClr val="000000"/>
                </a:solidFill>
                <a:latin typeface="Arial"/>
                <a:ea typeface="Arial"/>
                <a:cs typeface="Arial"/>
                <a:sym typeface="Arial"/>
              </a:rPr>
              <a:t>Utilizes a plug-in based pattern where the plug-in modules include additional functionality and are isolated and independent of each other. [3]</a:t>
            </a:r>
            <a:endParaRPr/>
          </a:p>
          <a:p>
            <a:pPr marL="13970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Nunito"/>
              <a:buChar char="-"/>
            </a:pPr>
            <a:r>
              <a:rPr lang="en" sz="1400" b="0" i="0" u="none" strike="noStrike" cap="none">
                <a:solidFill>
                  <a:srgbClr val="000000"/>
                </a:solidFill>
                <a:latin typeface="Arial"/>
                <a:ea typeface="Arial"/>
                <a:cs typeface="Arial"/>
                <a:sym typeface="Arial"/>
              </a:rPr>
              <a:t>The core system keeps track of which plug-ins are available via a registry. Updated when plugging in components to the core system or removing them. [3]</a:t>
            </a:r>
            <a:endParaRPr/>
          </a:p>
          <a:p>
            <a:pPr marL="457200" marR="0" lvl="0" indent="-228600" algn="l" rtl="0">
              <a:lnSpc>
                <a:spcPct val="100000"/>
              </a:lnSpc>
              <a:spcBef>
                <a:spcPts val="0"/>
              </a:spcBef>
              <a:spcAft>
                <a:spcPts val="0"/>
              </a:spcAft>
              <a:buClr>
                <a:srgbClr val="000000"/>
              </a:buClr>
              <a:buSzPts val="1400"/>
              <a:buFont typeface="Nunito"/>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Nunito"/>
              <a:buChar char="-"/>
            </a:pPr>
            <a:r>
              <a:rPr lang="en" sz="1400" b="0" i="0" u="none" strike="noStrike" cap="none">
                <a:solidFill>
                  <a:srgbClr val="000000"/>
                </a:solidFill>
                <a:latin typeface="Arial"/>
                <a:ea typeface="Arial"/>
                <a:cs typeface="Arial"/>
                <a:sym typeface="Arial"/>
              </a:rPr>
              <a:t>Contracts are essentially the input and output which allows data to be exchanged although the core system and the plug-in may not be of the same type. [3]</a:t>
            </a:r>
            <a:endParaRPr/>
          </a:p>
          <a:p>
            <a:pPr marL="457200" marR="0" lvl="0" indent="-228600" algn="l" rtl="0">
              <a:lnSpc>
                <a:spcPct val="100000"/>
              </a:lnSpc>
              <a:spcBef>
                <a:spcPts val="0"/>
              </a:spcBef>
              <a:spcAft>
                <a:spcPts val="0"/>
              </a:spcAft>
              <a:buClr>
                <a:srgbClr val="000000"/>
              </a:buClr>
              <a:buSzPts val="1400"/>
              <a:buFont typeface="Nunito"/>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Nunito"/>
              <a:buChar char="-"/>
            </a:pPr>
            <a:r>
              <a:rPr lang="en" sz="1400" b="0" i="0" u="none" strike="noStrike" cap="none">
                <a:solidFill>
                  <a:srgbClr val="000000"/>
                </a:solidFill>
                <a:latin typeface="Arial"/>
                <a:ea typeface="Arial"/>
                <a:cs typeface="Arial"/>
                <a:sym typeface="Arial"/>
              </a:rPr>
              <a:t>It separates a minimal functional core from extended functionality and customer-specific parts. [4]</a:t>
            </a:r>
            <a:endParaRPr/>
          </a:p>
        </p:txBody>
      </p:sp>
      <p:sp>
        <p:nvSpPr>
          <p:cNvPr id="520" name="Google Shape;520;p26"/>
          <p:cNvSpPr txBox="1"/>
          <p:nvPr/>
        </p:nvSpPr>
        <p:spPr>
          <a:xfrm>
            <a:off x="33925" y="4457702"/>
            <a:ext cx="9110100" cy="92853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200" b="0" i="0" u="none" strike="noStrike" cap="none">
                <a:solidFill>
                  <a:srgbClr val="333333"/>
                </a:solidFill>
                <a:highlight>
                  <a:srgbClr val="FFFFFF"/>
                </a:highlight>
                <a:latin typeface="Times New Roman"/>
                <a:ea typeface="Times New Roman"/>
                <a:cs typeface="Times New Roman"/>
                <a:sym typeface="Times New Roman"/>
              </a:rPr>
              <a:t>[3] </a:t>
            </a:r>
            <a:r>
              <a:rPr lang="en" sz="1200" b="0" i="0" u="none" strike="noStrike" cap="none">
                <a:solidFill>
                  <a:srgbClr val="333333"/>
                </a:solidFill>
                <a:latin typeface="Times New Roman"/>
                <a:ea typeface="Times New Roman"/>
                <a:cs typeface="Times New Roman"/>
                <a:sym typeface="Times New Roman"/>
              </a:rPr>
              <a:t>Software Architecture Patterns — Microkernel Architecture. </a:t>
            </a:r>
            <a:r>
              <a:rPr lang="en" sz="1200" b="0" i="0" u="sng" strike="noStrike" cap="none">
                <a:solidFill>
                  <a:schemeClr val="hlink"/>
                </a:solidFill>
                <a:latin typeface="Times New Roman"/>
                <a:ea typeface="Times New Roman"/>
                <a:cs typeface="Times New Roman"/>
                <a:sym typeface="Times New Roman"/>
                <a:hlinkClick r:id="rId3"/>
              </a:rPr>
              <a:t>https://medium.com/@priyalwalpita/software-architecture-patterns-microkernel-architecture-97cee200264e</a:t>
            </a:r>
            <a:r>
              <a:rPr lang="en" sz="1200" b="0" i="0" u="none" strike="noStrike" cap="none">
                <a:solidFill>
                  <a:srgbClr val="333333"/>
                </a:solidFill>
                <a:latin typeface="Times New Roman"/>
                <a:ea typeface="Times New Roman"/>
                <a:cs typeface="Times New Roman"/>
                <a:sym typeface="Times New Roman"/>
              </a:rPr>
              <a:t>.Accessed 10 Apr. 2020</a:t>
            </a:r>
            <a:endParaRPr/>
          </a:p>
          <a:p>
            <a:pPr marL="0" marR="0" lvl="0" indent="0" algn="l" rtl="0">
              <a:lnSpc>
                <a:spcPct val="100000"/>
              </a:lnSpc>
              <a:spcBef>
                <a:spcPts val="0"/>
              </a:spcBef>
              <a:spcAft>
                <a:spcPts val="0"/>
              </a:spcAft>
              <a:buNone/>
            </a:pPr>
            <a:r>
              <a:rPr lang="en" sz="1200" b="0" i="0" u="none" strike="noStrike" cap="none">
                <a:solidFill>
                  <a:srgbClr val="333333"/>
                </a:solidFill>
                <a:latin typeface="Times New Roman"/>
                <a:ea typeface="Times New Roman"/>
                <a:cs typeface="Times New Roman"/>
                <a:sym typeface="Times New Roman"/>
              </a:rPr>
              <a:t>[4] Microkernel Pattern. (2010, March 5). Retrieved April 10, 2020, from </a:t>
            </a:r>
            <a:r>
              <a:rPr lang="en" sz="1200" b="0" i="0" u="sng" strike="noStrike" cap="none">
                <a:solidFill>
                  <a:schemeClr val="hlink"/>
                </a:solidFill>
                <a:latin typeface="Times New Roman"/>
                <a:ea typeface="Times New Roman"/>
                <a:cs typeface="Times New Roman"/>
                <a:sym typeface="Times New Roman"/>
                <a:hlinkClick r:id="rId4"/>
              </a:rPr>
              <a:t>http://rezagh.wikidot.com/microkernel-pattern</a:t>
            </a:r>
            <a:endParaRPr sz="1200" b="0" i="0" u="none" strike="noStrike" cap="none">
              <a:solidFill>
                <a:srgbClr val="33333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200" b="0" i="0" u="none" strike="noStrike" cap="none">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7"/>
          <p:cNvSpPr txBox="1">
            <a:spLocks noGrp="1"/>
          </p:cNvSpPr>
          <p:nvPr>
            <p:ph type="title"/>
          </p:nvPr>
        </p:nvSpPr>
        <p:spPr>
          <a:xfrm>
            <a:off x="1303800" y="598575"/>
            <a:ext cx="7030500" cy="70873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a:t>Who are the actors (i.e., main elements)?</a:t>
            </a:r>
            <a:endParaRPr/>
          </a:p>
        </p:txBody>
      </p:sp>
      <p:sp>
        <p:nvSpPr>
          <p:cNvPr id="526" name="Google Shape;526;p27"/>
          <p:cNvSpPr txBox="1"/>
          <p:nvPr/>
        </p:nvSpPr>
        <p:spPr>
          <a:xfrm>
            <a:off x="169550" y="1307306"/>
            <a:ext cx="8704500" cy="3237619"/>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Nunito"/>
              <a:buNone/>
            </a:pPr>
            <a:endParaRPr sz="1400" b="0" i="0" u="none" strike="noStrike" cap="none">
              <a:solidFill>
                <a:srgbClr val="000000"/>
              </a:solidFill>
              <a:latin typeface="Arial"/>
              <a:ea typeface="Arial"/>
              <a:cs typeface="Arial"/>
              <a:sym typeface="Arial"/>
            </a:endParaRPr>
          </a:p>
          <a:p>
            <a:pPr marL="457200" marR="0" lvl="0" indent="-228600" algn="l" rtl="0">
              <a:lnSpc>
                <a:spcPct val="100000"/>
              </a:lnSpc>
              <a:spcBef>
                <a:spcPts val="0"/>
              </a:spcBef>
              <a:spcAft>
                <a:spcPts val="0"/>
              </a:spcAft>
              <a:buClr>
                <a:srgbClr val="000000"/>
              </a:buClr>
              <a:buSzPts val="1400"/>
              <a:buFont typeface="Nunito"/>
              <a:buNone/>
            </a:pPr>
            <a:endParaRPr sz="1400" b="0" i="0" u="none" strike="noStrike" cap="none">
              <a:solidFill>
                <a:srgbClr val="000000"/>
              </a:solidFill>
              <a:latin typeface="Arial"/>
              <a:ea typeface="Arial"/>
              <a:cs typeface="Arial"/>
              <a:sym typeface="Arial"/>
            </a:endParaRPr>
          </a:p>
        </p:txBody>
      </p:sp>
      <p:sp>
        <p:nvSpPr>
          <p:cNvPr id="527" name="Google Shape;527;p27"/>
          <p:cNvSpPr txBox="1"/>
          <p:nvPr/>
        </p:nvSpPr>
        <p:spPr>
          <a:xfrm>
            <a:off x="33925" y="4602077"/>
            <a:ext cx="9110100" cy="70873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200" b="0" i="0" u="none" strike="noStrike" cap="none">
                <a:solidFill>
                  <a:srgbClr val="333333"/>
                </a:solidFill>
                <a:latin typeface="Times New Roman"/>
                <a:ea typeface="Times New Roman"/>
                <a:cs typeface="Times New Roman"/>
                <a:sym typeface="Times New Roman"/>
              </a:rPr>
              <a:t>[4] Microkernel Pattern. (2010, March 5). Retrieved April 10, 2020, from </a:t>
            </a:r>
            <a:r>
              <a:rPr lang="en" sz="1200" b="0" i="0" u="sng" strike="noStrike" cap="none">
                <a:solidFill>
                  <a:schemeClr val="hlink"/>
                </a:solidFill>
                <a:latin typeface="Times New Roman"/>
                <a:ea typeface="Times New Roman"/>
                <a:cs typeface="Times New Roman"/>
                <a:sym typeface="Times New Roman"/>
                <a:hlinkClick r:id="rId3"/>
              </a:rPr>
              <a:t>http://rezagh.wikidot.com/microkernel-pattern</a:t>
            </a:r>
            <a:endParaRPr sz="1200" b="0" i="0" u="none" strike="noStrike" cap="none">
              <a:solidFill>
                <a:srgbClr val="33333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 sz="1200" b="0" i="0" u="none" strike="noStrike" cap="none">
                <a:solidFill>
                  <a:srgbClr val="333333"/>
                </a:solidFill>
                <a:highlight>
                  <a:srgbClr val="FFFFFF"/>
                </a:highlight>
                <a:latin typeface="Times New Roman"/>
                <a:ea typeface="Times New Roman"/>
                <a:cs typeface="Times New Roman"/>
                <a:sym typeface="Times New Roman"/>
              </a:rPr>
              <a:t>[5] </a:t>
            </a:r>
            <a:r>
              <a:rPr lang="en" sz="1200" b="0" i="0" u="none" strike="noStrike" cap="none">
                <a:solidFill>
                  <a:srgbClr val="333333"/>
                </a:solidFill>
                <a:latin typeface="Times New Roman"/>
                <a:ea typeface="Times New Roman"/>
                <a:cs typeface="Times New Roman"/>
                <a:sym typeface="Times New Roman"/>
              </a:rPr>
              <a:t>Microkernel. Retrieved April 10, 2020, from </a:t>
            </a:r>
            <a:r>
              <a:rPr lang="en" sz="1200" b="0" i="0" u="sng" strike="noStrike" cap="none">
                <a:solidFill>
                  <a:schemeClr val="hlink"/>
                </a:solidFill>
                <a:latin typeface="Times New Roman"/>
                <a:ea typeface="Times New Roman"/>
                <a:cs typeface="Times New Roman"/>
                <a:sym typeface="Times New Roman"/>
                <a:hlinkClick r:id="rId4"/>
              </a:rPr>
              <a:t>http://www.dossier-andreas.net/software_architecture/microkernel.html</a:t>
            </a:r>
            <a:endParaRPr sz="1200" b="0" i="0" u="none" strike="noStrike" cap="none">
              <a:solidFill>
                <a:srgbClr val="33333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200" b="0" i="0" u="none" strike="noStrike" cap="none">
              <a:solidFill>
                <a:srgbClr val="333333"/>
              </a:solidFill>
              <a:highlight>
                <a:srgbClr val="FFFFFF"/>
              </a:highlight>
              <a:latin typeface="Times New Roman"/>
              <a:ea typeface="Times New Roman"/>
              <a:cs typeface="Times New Roman"/>
              <a:sym typeface="Times New Roman"/>
            </a:endParaRPr>
          </a:p>
        </p:txBody>
      </p:sp>
      <p:pic>
        <p:nvPicPr>
          <p:cNvPr id="528" name="Google Shape;528;p27"/>
          <p:cNvPicPr preferRelativeResize="0"/>
          <p:nvPr/>
        </p:nvPicPr>
        <p:blipFill rotWithShape="1">
          <a:blip r:embed="rId5">
            <a:alphaModFix/>
          </a:blip>
          <a:srcRect/>
          <a:stretch/>
        </p:blipFill>
        <p:spPr>
          <a:xfrm>
            <a:off x="104731" y="1419731"/>
            <a:ext cx="5548772" cy="2805862"/>
          </a:xfrm>
          <a:prstGeom prst="rect">
            <a:avLst/>
          </a:prstGeom>
          <a:noFill/>
          <a:ln>
            <a:noFill/>
          </a:ln>
        </p:spPr>
      </p:pic>
      <p:pic>
        <p:nvPicPr>
          <p:cNvPr id="529" name="Google Shape;529;p27"/>
          <p:cNvPicPr preferRelativeResize="0"/>
          <p:nvPr/>
        </p:nvPicPr>
        <p:blipFill rotWithShape="1">
          <a:blip r:embed="rId6">
            <a:alphaModFix/>
          </a:blip>
          <a:srcRect/>
          <a:stretch/>
        </p:blipFill>
        <p:spPr>
          <a:xfrm>
            <a:off x="6045651" y="1419731"/>
            <a:ext cx="2719730" cy="27723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28"/>
          <p:cNvSpPr txBox="1">
            <a:spLocks noGrp="1"/>
          </p:cNvSpPr>
          <p:nvPr>
            <p:ph type="title"/>
          </p:nvPr>
        </p:nvSpPr>
        <p:spPr>
          <a:xfrm>
            <a:off x="1303800" y="598575"/>
            <a:ext cx="7030500" cy="70873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a:t>Who are the actors (i.e., main elements)?</a:t>
            </a:r>
            <a:endParaRPr/>
          </a:p>
        </p:txBody>
      </p:sp>
      <p:sp>
        <p:nvSpPr>
          <p:cNvPr id="535" name="Google Shape;535;p28"/>
          <p:cNvSpPr txBox="1"/>
          <p:nvPr/>
        </p:nvSpPr>
        <p:spPr>
          <a:xfrm>
            <a:off x="169550" y="1307306"/>
            <a:ext cx="8704500" cy="3450432"/>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Nunito"/>
              <a:buChar char="-"/>
            </a:pPr>
            <a:r>
              <a:rPr lang="en" sz="1400" b="0" i="0" u="none" strike="noStrike" cap="none">
                <a:solidFill>
                  <a:srgbClr val="000000"/>
                </a:solidFill>
                <a:latin typeface="Arial"/>
                <a:ea typeface="Arial"/>
                <a:cs typeface="Arial"/>
                <a:sym typeface="Arial"/>
              </a:rPr>
              <a:t>Internal servers (subsystem): Extends the functionality provided by the microkernel. It represents and encapsulates a separate component that offers additional functionality. [4]</a:t>
            </a:r>
            <a:endParaRPr/>
          </a:p>
          <a:p>
            <a:pPr marL="457200" marR="0" lvl="0" indent="-228600" algn="l" rtl="0">
              <a:lnSpc>
                <a:spcPct val="100000"/>
              </a:lnSpc>
              <a:spcBef>
                <a:spcPts val="0"/>
              </a:spcBef>
              <a:spcAft>
                <a:spcPts val="0"/>
              </a:spcAft>
              <a:buClr>
                <a:srgbClr val="000000"/>
              </a:buClr>
              <a:buSzPts val="1400"/>
              <a:buFont typeface="Nunito"/>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Nunito"/>
              <a:buChar char="-"/>
            </a:pPr>
            <a:r>
              <a:rPr lang="en" sz="1400" b="0" i="0" u="none" strike="noStrike" cap="none">
                <a:solidFill>
                  <a:srgbClr val="000000"/>
                </a:solidFill>
                <a:latin typeface="Arial"/>
                <a:ea typeface="Arial"/>
                <a:cs typeface="Arial"/>
                <a:sym typeface="Arial"/>
              </a:rPr>
              <a:t>External servers (personality): Is a component that uses the microkernel for implementing its own view of the underlying application domain. Different external servers implement different policies for specific application domains. [4]</a:t>
            </a:r>
            <a:endParaRPr/>
          </a:p>
          <a:p>
            <a:pPr marL="457200" marR="0" lvl="0" indent="-228600" algn="l" rtl="0">
              <a:lnSpc>
                <a:spcPct val="100000"/>
              </a:lnSpc>
              <a:spcBef>
                <a:spcPts val="0"/>
              </a:spcBef>
              <a:spcAft>
                <a:spcPts val="0"/>
              </a:spcAft>
              <a:buClr>
                <a:srgbClr val="000000"/>
              </a:buClr>
              <a:buSzPts val="1400"/>
              <a:buFont typeface="Nunito"/>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Nunito"/>
              <a:buChar char="-"/>
            </a:pPr>
            <a:r>
              <a:rPr lang="en" sz="1400" b="0" i="0" u="none" strike="noStrike" cap="none">
                <a:solidFill>
                  <a:srgbClr val="000000"/>
                </a:solidFill>
                <a:latin typeface="Arial"/>
                <a:ea typeface="Arial"/>
                <a:cs typeface="Arial"/>
                <a:sym typeface="Arial"/>
              </a:rPr>
              <a:t>Adapters (emulators): Represent an interfaces between clients and their external servers, and allow clients to access the services of their external server in a portable way. [4]</a:t>
            </a:r>
            <a:endParaRPr/>
          </a:p>
          <a:p>
            <a:pPr marL="457200" marR="0" lvl="0" indent="-228600" algn="l" rtl="0">
              <a:lnSpc>
                <a:spcPct val="100000"/>
              </a:lnSpc>
              <a:spcBef>
                <a:spcPts val="0"/>
              </a:spcBef>
              <a:spcAft>
                <a:spcPts val="0"/>
              </a:spcAft>
              <a:buClr>
                <a:srgbClr val="000000"/>
              </a:buClr>
              <a:buSzPts val="1400"/>
              <a:buFont typeface="Nunito"/>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Nunito"/>
              <a:buChar char="-"/>
            </a:pPr>
            <a:r>
              <a:rPr lang="en" sz="1400" b="0" i="0" u="none" strike="noStrike" cap="none">
                <a:solidFill>
                  <a:srgbClr val="000000"/>
                </a:solidFill>
                <a:latin typeface="Arial"/>
                <a:ea typeface="Arial"/>
                <a:cs typeface="Arial"/>
                <a:sym typeface="Arial"/>
              </a:rPr>
              <a:t>Clients: Is an application that is associated with exactly one external server. It only accesses the programming interfaces provided by the external server. [4]</a:t>
            </a:r>
            <a:endParaRPr/>
          </a:p>
          <a:p>
            <a:pPr marL="457200" marR="0" lvl="0" indent="-228600" algn="l" rtl="0">
              <a:lnSpc>
                <a:spcPct val="100000"/>
              </a:lnSpc>
              <a:spcBef>
                <a:spcPts val="0"/>
              </a:spcBef>
              <a:spcAft>
                <a:spcPts val="0"/>
              </a:spcAft>
              <a:buClr>
                <a:srgbClr val="000000"/>
              </a:buClr>
              <a:buSzPts val="1400"/>
              <a:buFont typeface="Nunito"/>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Nunito"/>
              <a:buChar char="-"/>
            </a:pPr>
            <a:r>
              <a:rPr lang="en" sz="1400" b="0" i="0" u="none" strike="noStrike" cap="none">
                <a:solidFill>
                  <a:srgbClr val="000000"/>
                </a:solidFill>
                <a:latin typeface="Arial"/>
                <a:ea typeface="Arial"/>
                <a:cs typeface="Arial"/>
                <a:sym typeface="Arial"/>
              </a:rPr>
              <a:t>Microkernel: Implements central services such as communication or resource handling where other components build on these basic services. [4]</a:t>
            </a:r>
            <a:endParaRPr/>
          </a:p>
        </p:txBody>
      </p:sp>
      <p:sp>
        <p:nvSpPr>
          <p:cNvPr id="536" name="Google Shape;536;p28"/>
          <p:cNvSpPr txBox="1"/>
          <p:nvPr/>
        </p:nvSpPr>
        <p:spPr>
          <a:xfrm>
            <a:off x="33925" y="4757738"/>
            <a:ext cx="9110100" cy="62850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200" b="0" i="0" u="none" strike="noStrike" cap="none">
                <a:solidFill>
                  <a:srgbClr val="333333"/>
                </a:solidFill>
                <a:latin typeface="Times New Roman"/>
                <a:ea typeface="Times New Roman"/>
                <a:cs typeface="Times New Roman"/>
                <a:sym typeface="Times New Roman"/>
              </a:rPr>
              <a:t>[4] Microkernel Pattern. (2010, March 5). Retrieved April 10, 2020, from </a:t>
            </a:r>
            <a:r>
              <a:rPr lang="en" sz="1200" b="0" i="0" u="sng" strike="noStrike" cap="none">
                <a:solidFill>
                  <a:schemeClr val="hlink"/>
                </a:solidFill>
                <a:latin typeface="Times New Roman"/>
                <a:ea typeface="Times New Roman"/>
                <a:cs typeface="Times New Roman"/>
                <a:sym typeface="Times New Roman"/>
                <a:hlinkClick r:id="rId3"/>
              </a:rPr>
              <a:t>http://rezagh.wikidot.com/microkernel-pattern</a:t>
            </a:r>
            <a:endParaRPr sz="1200" b="0" i="0" u="none" strike="noStrike" cap="none">
              <a:solidFill>
                <a:srgbClr val="333333"/>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200" b="0" i="0" u="none" strike="noStrike" cap="none">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 they relate?</a:t>
            </a:r>
            <a:endParaRPr/>
          </a:p>
        </p:txBody>
      </p:sp>
      <p:sp>
        <p:nvSpPr>
          <p:cNvPr id="542" name="Google Shape;542;p29"/>
          <p:cNvSpPr txBox="1">
            <a:spLocks noGrp="1"/>
          </p:cNvSpPr>
          <p:nvPr>
            <p:ph type="body" idx="1"/>
          </p:nvPr>
        </p:nvSpPr>
        <p:spPr>
          <a:xfrm>
            <a:off x="839250" y="1597875"/>
            <a:ext cx="7465500" cy="29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Arial"/>
                <a:ea typeface="Arial"/>
                <a:cs typeface="Arial"/>
                <a:sym typeface="Arial"/>
              </a:rPr>
              <a:t>The core program will handle the main tasks to accomplish the main goal while the plug-ins will handle a subset of the core tasks independently to help the core program.</a:t>
            </a:r>
            <a:endParaRPr sz="1400">
              <a:latin typeface="Arial"/>
              <a:ea typeface="Arial"/>
              <a:cs typeface="Arial"/>
              <a:sym typeface="Arial"/>
            </a:endParaRPr>
          </a:p>
          <a:p>
            <a:pPr marL="0" lvl="0" indent="0" algn="l" rtl="0">
              <a:spcBef>
                <a:spcPts val="0"/>
              </a:spcBef>
              <a:spcAft>
                <a:spcPts val="0"/>
              </a:spcAft>
              <a:buNone/>
            </a:pPr>
            <a:endParaRPr sz="1400">
              <a:latin typeface="Arial"/>
              <a:ea typeface="Arial"/>
              <a:cs typeface="Arial"/>
              <a:sym typeface="Arial"/>
            </a:endParaRPr>
          </a:p>
          <a:p>
            <a:pPr marL="0" lvl="0" indent="0" algn="l" rtl="0">
              <a:spcBef>
                <a:spcPts val="0"/>
              </a:spcBef>
              <a:spcAft>
                <a:spcPts val="0"/>
              </a:spcAft>
              <a:buNone/>
            </a:pPr>
            <a:r>
              <a:rPr lang="en" sz="1400">
                <a:latin typeface="Arial"/>
                <a:ea typeface="Arial"/>
                <a:cs typeface="Arial"/>
                <a:sym typeface="Arial"/>
              </a:rPr>
              <a:t>The method in which the program accomplishes its goal is by having contracts with the plug-ins that are required for the core application to finish. </a:t>
            </a:r>
            <a:endParaRPr sz="1400">
              <a:latin typeface="Arial"/>
              <a:ea typeface="Arial"/>
              <a:cs typeface="Arial"/>
              <a:sym typeface="Arial"/>
            </a:endParaRPr>
          </a:p>
          <a:p>
            <a:pPr marL="0" lvl="0" indent="0" algn="l" rtl="0">
              <a:spcBef>
                <a:spcPts val="0"/>
              </a:spcBef>
              <a:spcAft>
                <a:spcPts val="0"/>
              </a:spcAft>
              <a:buNone/>
            </a:pPr>
            <a:endParaRPr sz="1400">
              <a:latin typeface="Arial"/>
              <a:ea typeface="Arial"/>
              <a:cs typeface="Arial"/>
              <a:sym typeface="Arial"/>
            </a:endParaRPr>
          </a:p>
          <a:p>
            <a:pPr marL="0" lvl="0" indent="0" algn="l" rtl="0">
              <a:spcBef>
                <a:spcPts val="0"/>
              </a:spcBef>
              <a:spcAft>
                <a:spcPts val="0"/>
              </a:spcAft>
              <a:buNone/>
            </a:pPr>
            <a:r>
              <a:rPr lang="en" sz="1400">
                <a:latin typeface="Arial"/>
                <a:ea typeface="Arial"/>
                <a:cs typeface="Arial"/>
                <a:sym typeface="Arial"/>
              </a:rPr>
              <a:t>Therefore the plug-ins can receive/output information to then complete their specialized function at which point the program will continue execution and so on until the program finishes its function.</a:t>
            </a:r>
            <a:endParaRPr sz="14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Pros and Cons</a:t>
            </a:r>
            <a:endParaRPr/>
          </a:p>
        </p:txBody>
      </p:sp>
      <p:sp>
        <p:nvSpPr>
          <p:cNvPr id="548" name="Google Shape;548;p30"/>
          <p:cNvSpPr txBox="1">
            <a:spLocks noGrp="1"/>
          </p:cNvSpPr>
          <p:nvPr>
            <p:ph type="body" idx="1"/>
          </p:nvPr>
        </p:nvSpPr>
        <p:spPr>
          <a:xfrm>
            <a:off x="895200" y="1597875"/>
            <a:ext cx="7353600" cy="29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Arial"/>
                <a:ea typeface="Arial"/>
                <a:cs typeface="Arial"/>
                <a:sym typeface="Arial"/>
              </a:rPr>
              <a:t>Pros:</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Modularity: Different modules can be replaced, reloaded, and modified without changing the core set of responsibilities.</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Creation: The core set of responsibilities in the architecture can be developed by one team while others work on the plug-ins.</a:t>
            </a:r>
            <a:endParaRPr sz="1400">
              <a:latin typeface="Arial"/>
              <a:ea typeface="Arial"/>
              <a:cs typeface="Arial"/>
              <a:sym typeface="Arial"/>
            </a:endParaRPr>
          </a:p>
          <a:p>
            <a:pPr marL="0" lvl="0" indent="0" algn="l" rtl="0">
              <a:spcBef>
                <a:spcPts val="0"/>
              </a:spcBef>
              <a:spcAft>
                <a:spcPts val="0"/>
              </a:spcAft>
              <a:buNone/>
            </a:pPr>
            <a:r>
              <a:rPr lang="en" sz="1400">
                <a:latin typeface="Arial"/>
                <a:ea typeface="Arial"/>
                <a:cs typeface="Arial"/>
                <a:sym typeface="Arial"/>
              </a:rPr>
              <a:t>Cons:</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Division of Responsibility: Can be hard to distinguish, what is considered a plug-in or part of the core set, which can lead to a poor architecture.</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Restriction: Pre-defined API could present problems for future plug-ins.</a:t>
            </a: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TotalTime>
  <Words>1540</Words>
  <Application>Microsoft Office PowerPoint</Application>
  <PresentationFormat>On-screen Show (16:9)</PresentationFormat>
  <Paragraphs>110</Paragraphs>
  <Slides>12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Roboto</vt:lpstr>
      <vt:lpstr>Times New Roman</vt:lpstr>
      <vt:lpstr>Nunito</vt:lpstr>
      <vt:lpstr>Arial</vt:lpstr>
      <vt:lpstr>Maven Pro</vt:lpstr>
      <vt:lpstr>Momentum</vt:lpstr>
      <vt:lpstr>Momentum</vt:lpstr>
      <vt:lpstr>Microkernel Architecture</vt:lpstr>
      <vt:lpstr>What is it?</vt:lpstr>
      <vt:lpstr>What is it? (continued)</vt:lpstr>
      <vt:lpstr>What problem does it solve?</vt:lpstr>
      <vt:lpstr>How does it solve the problem?</vt:lpstr>
      <vt:lpstr>Who are the actors (i.e., main elements)?</vt:lpstr>
      <vt:lpstr>Who are the actors (i.e., main elements)?</vt:lpstr>
      <vt:lpstr>How do they relate?</vt:lpstr>
      <vt:lpstr>Pros and Cons</vt:lpstr>
      <vt:lpstr>Example applications</vt:lpstr>
      <vt:lpstr>Example applications</vt:lpstr>
      <vt:lpstr>Security implications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Microkernel Architecture</dc:title>
  <cp:lastModifiedBy>Marquez, Angelica</cp:lastModifiedBy>
  <cp:revision>2</cp:revision>
  <dcterms:modified xsi:type="dcterms:W3CDTF">2020-04-11T03:31:44Z</dcterms:modified>
</cp:coreProperties>
</file>