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1" r:id="rId1"/>
  </p:sldMasterIdLst>
  <p:notesMasterIdLst>
    <p:notesMasterId r:id="rId16"/>
  </p:notesMasterIdLst>
  <p:sldIdLst>
    <p:sldId id="256" r:id="rId2"/>
    <p:sldId id="257" r:id="rId3"/>
    <p:sldId id="258" r:id="rId4"/>
    <p:sldId id="260" r:id="rId5"/>
    <p:sldId id="259" r:id="rId6"/>
    <p:sldId id="264" r:id="rId7"/>
    <p:sldId id="261" r:id="rId8"/>
    <p:sldId id="265" r:id="rId9"/>
    <p:sldId id="270" r:id="rId10"/>
    <p:sldId id="266" r:id="rId11"/>
    <p:sldId id="271" r:id="rId12"/>
    <p:sldId id="268" r:id="rId13"/>
    <p:sldId id="269" r:id="rId14"/>
    <p:sldId id="26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53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AEF5FD-6431-45CE-9C5C-AE2591F820E2}"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A1D50F63-7646-4CE3-A9F7-1DCA3D205DC4}">
      <dgm:prSet/>
      <dgm:spPr/>
      <dgm:t>
        <a:bodyPr/>
        <a:lstStyle/>
        <a:p>
          <a:pPr>
            <a:lnSpc>
              <a:spcPct val="100000"/>
            </a:lnSpc>
            <a:defRPr cap="all"/>
          </a:pPr>
          <a:r>
            <a:rPr lang="en-US"/>
            <a:t>Can be complex to understand.</a:t>
          </a:r>
        </a:p>
      </dgm:t>
    </dgm:pt>
    <dgm:pt modelId="{1559E0E7-DFA2-41EB-B61A-793DBAA5631B}" type="parTrans" cxnId="{F3540D8A-231E-4499-B4B3-43A0954A449D}">
      <dgm:prSet/>
      <dgm:spPr/>
      <dgm:t>
        <a:bodyPr/>
        <a:lstStyle/>
        <a:p>
          <a:endParaRPr lang="en-US"/>
        </a:p>
      </dgm:t>
    </dgm:pt>
    <dgm:pt modelId="{DA027C8A-05C8-4C7F-8CA9-F27D27C3C139}" type="sibTrans" cxnId="{F3540D8A-231E-4499-B4B3-43A0954A449D}">
      <dgm:prSet/>
      <dgm:spPr/>
      <dgm:t>
        <a:bodyPr/>
        <a:lstStyle/>
        <a:p>
          <a:endParaRPr lang="en-US"/>
        </a:p>
      </dgm:t>
    </dgm:pt>
    <dgm:pt modelId="{061E6D3A-A903-49FF-87CF-01D0A734EBDD}">
      <dgm:prSet/>
      <dgm:spPr/>
      <dgm:t>
        <a:bodyPr/>
        <a:lstStyle/>
        <a:p>
          <a:pPr>
            <a:lnSpc>
              <a:spcPct val="100000"/>
            </a:lnSpc>
            <a:defRPr cap="all"/>
          </a:pPr>
          <a:r>
            <a:rPr lang="en-US"/>
            <a:t>Requires careful planning.</a:t>
          </a:r>
        </a:p>
      </dgm:t>
    </dgm:pt>
    <dgm:pt modelId="{249EC190-67D9-44E3-8B14-C70139E3D05E}" type="parTrans" cxnId="{4F26E973-22F8-4BD7-BDAD-6D0D6191156F}">
      <dgm:prSet/>
      <dgm:spPr/>
      <dgm:t>
        <a:bodyPr/>
        <a:lstStyle/>
        <a:p>
          <a:endParaRPr lang="en-US"/>
        </a:p>
      </dgm:t>
    </dgm:pt>
    <dgm:pt modelId="{6661E284-3DF0-45C9-88E6-AE00C571EDE4}" type="sibTrans" cxnId="{4F26E973-22F8-4BD7-BDAD-6D0D6191156F}">
      <dgm:prSet/>
      <dgm:spPr/>
      <dgm:t>
        <a:bodyPr/>
        <a:lstStyle/>
        <a:p>
          <a:endParaRPr lang="en-US"/>
        </a:p>
      </dgm:t>
    </dgm:pt>
    <dgm:pt modelId="{18AB8EB6-B656-4E6D-90A5-2FE06B78A177}">
      <dgm:prSet/>
      <dgm:spPr/>
      <dgm:t>
        <a:bodyPr/>
        <a:lstStyle/>
        <a:p>
          <a:pPr>
            <a:lnSpc>
              <a:spcPct val="100000"/>
            </a:lnSpc>
            <a:defRPr cap="all"/>
          </a:pPr>
          <a:r>
            <a:rPr lang="en-US"/>
            <a:t>Requires effort into implementing the mechanism of communication between the services.</a:t>
          </a:r>
        </a:p>
      </dgm:t>
    </dgm:pt>
    <dgm:pt modelId="{0F3F2AB0-7D3D-40B9-8773-AC7F85E398D6}" type="parTrans" cxnId="{07A227B7-F5E7-450F-A290-C8366D3CE663}">
      <dgm:prSet/>
      <dgm:spPr/>
      <dgm:t>
        <a:bodyPr/>
        <a:lstStyle/>
        <a:p>
          <a:endParaRPr lang="en-US"/>
        </a:p>
      </dgm:t>
    </dgm:pt>
    <dgm:pt modelId="{D8EFE5A9-C16C-4DD6-82E7-761CC39A7F6C}" type="sibTrans" cxnId="{07A227B7-F5E7-450F-A290-C8366D3CE663}">
      <dgm:prSet/>
      <dgm:spPr/>
      <dgm:t>
        <a:bodyPr/>
        <a:lstStyle/>
        <a:p>
          <a:endParaRPr lang="en-US"/>
        </a:p>
      </dgm:t>
    </dgm:pt>
    <dgm:pt modelId="{349162C2-180E-4743-B8E3-F7BAAC6905F2}">
      <dgm:prSet/>
      <dgm:spPr/>
      <dgm:t>
        <a:bodyPr/>
        <a:lstStyle/>
        <a:p>
          <a:pPr>
            <a:lnSpc>
              <a:spcPct val="100000"/>
            </a:lnSpc>
            <a:defRPr cap="all"/>
          </a:pPr>
          <a:r>
            <a:rPr lang="en-US"/>
            <a:t>Can be difficult to manage an application when new services are added.</a:t>
          </a:r>
        </a:p>
      </dgm:t>
    </dgm:pt>
    <dgm:pt modelId="{5B8B0259-70E0-45D3-B976-6416260F341E}" type="parTrans" cxnId="{42B253CD-0AC0-4520-96D1-C5B7D40B2B1F}">
      <dgm:prSet/>
      <dgm:spPr/>
      <dgm:t>
        <a:bodyPr/>
        <a:lstStyle/>
        <a:p>
          <a:endParaRPr lang="en-US"/>
        </a:p>
      </dgm:t>
    </dgm:pt>
    <dgm:pt modelId="{9FAEB74C-562D-4BAE-BD0C-3BA320FA25CC}" type="sibTrans" cxnId="{42B253CD-0AC0-4520-96D1-C5B7D40B2B1F}">
      <dgm:prSet/>
      <dgm:spPr/>
      <dgm:t>
        <a:bodyPr/>
        <a:lstStyle/>
        <a:p>
          <a:endParaRPr lang="en-US"/>
        </a:p>
      </dgm:t>
    </dgm:pt>
    <dgm:pt modelId="{ADF61722-7C4C-4D02-BA53-16A0C2C11FDA}">
      <dgm:prSet/>
      <dgm:spPr/>
      <dgm:t>
        <a:bodyPr/>
        <a:lstStyle/>
        <a:p>
          <a:pPr>
            <a:lnSpc>
              <a:spcPct val="100000"/>
            </a:lnSpc>
            <a:defRPr cap="all"/>
          </a:pPr>
          <a:r>
            <a:rPr lang="en-US"/>
            <a:t>Costly, as you need to maintain different server space for different business tasks.</a:t>
          </a:r>
        </a:p>
      </dgm:t>
    </dgm:pt>
    <dgm:pt modelId="{BF94C2FB-F6C7-4702-B390-0060D26DA3D9}" type="parTrans" cxnId="{90E2ECD4-424A-43BD-A81D-25397EEFA767}">
      <dgm:prSet/>
      <dgm:spPr/>
      <dgm:t>
        <a:bodyPr/>
        <a:lstStyle/>
        <a:p>
          <a:endParaRPr lang="en-US"/>
        </a:p>
      </dgm:t>
    </dgm:pt>
    <dgm:pt modelId="{7343FB69-61E2-450A-BA5B-9A7737D67B73}" type="sibTrans" cxnId="{90E2ECD4-424A-43BD-A81D-25397EEFA767}">
      <dgm:prSet/>
      <dgm:spPr/>
      <dgm:t>
        <a:bodyPr/>
        <a:lstStyle/>
        <a:p>
          <a:endParaRPr lang="en-US"/>
        </a:p>
      </dgm:t>
    </dgm:pt>
    <dgm:pt modelId="{6AEEFD03-965D-489F-83E8-1B5E3BDA3F57}" type="pres">
      <dgm:prSet presAssocID="{5EAEF5FD-6431-45CE-9C5C-AE2591F820E2}" presName="root" presStyleCnt="0">
        <dgm:presLayoutVars>
          <dgm:dir/>
          <dgm:resizeHandles val="exact"/>
        </dgm:presLayoutVars>
      </dgm:prSet>
      <dgm:spPr/>
    </dgm:pt>
    <dgm:pt modelId="{4F74C255-25FB-4916-A884-0B0C274ECEAF}" type="pres">
      <dgm:prSet presAssocID="{A1D50F63-7646-4CE3-A9F7-1DCA3D205DC4}" presName="compNode" presStyleCnt="0"/>
      <dgm:spPr/>
    </dgm:pt>
    <dgm:pt modelId="{8666D686-F6C4-41FE-A343-6E8C11C1111F}" type="pres">
      <dgm:prSet presAssocID="{A1D50F63-7646-4CE3-A9F7-1DCA3D205DC4}" presName="iconBgRect" presStyleLbl="bgShp" presStyleIdx="0" presStyleCnt="5"/>
      <dgm:spPr/>
    </dgm:pt>
    <dgm:pt modelId="{0C8AB583-215A-4E02-8F17-39FD60D72E9C}" type="pres">
      <dgm:prSet presAssocID="{A1D50F63-7646-4CE3-A9F7-1DCA3D205DC4}"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ze"/>
        </a:ext>
      </dgm:extLst>
    </dgm:pt>
    <dgm:pt modelId="{4FCAC2AF-F5CD-4D4B-9790-33CE82DB1C66}" type="pres">
      <dgm:prSet presAssocID="{A1D50F63-7646-4CE3-A9F7-1DCA3D205DC4}" presName="spaceRect" presStyleCnt="0"/>
      <dgm:spPr/>
    </dgm:pt>
    <dgm:pt modelId="{3739DB5C-70F4-44AB-9C0A-D746A84059CE}" type="pres">
      <dgm:prSet presAssocID="{A1D50F63-7646-4CE3-A9F7-1DCA3D205DC4}" presName="textRect" presStyleLbl="revTx" presStyleIdx="0" presStyleCnt="5">
        <dgm:presLayoutVars>
          <dgm:chMax val="1"/>
          <dgm:chPref val="1"/>
        </dgm:presLayoutVars>
      </dgm:prSet>
      <dgm:spPr/>
    </dgm:pt>
    <dgm:pt modelId="{E13C4613-EACC-4467-AA6E-082976EE1CFA}" type="pres">
      <dgm:prSet presAssocID="{DA027C8A-05C8-4C7F-8CA9-F27D27C3C139}" presName="sibTrans" presStyleCnt="0"/>
      <dgm:spPr/>
    </dgm:pt>
    <dgm:pt modelId="{5C759FC5-E230-4A91-BF75-346EE9325719}" type="pres">
      <dgm:prSet presAssocID="{061E6D3A-A903-49FF-87CF-01D0A734EBDD}" presName="compNode" presStyleCnt="0"/>
      <dgm:spPr/>
    </dgm:pt>
    <dgm:pt modelId="{66C1B7D5-93F9-4C37-BAC5-875BA8839DEC}" type="pres">
      <dgm:prSet presAssocID="{061E6D3A-A903-49FF-87CF-01D0A734EBDD}" presName="iconBgRect" presStyleLbl="bgShp" presStyleIdx="1" presStyleCnt="5"/>
      <dgm:spPr/>
    </dgm:pt>
    <dgm:pt modelId="{45E5F487-EEFA-4532-A599-1B29D352671C}" type="pres">
      <dgm:prSet presAssocID="{061E6D3A-A903-49FF-87CF-01D0A734EBDD}"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lippery"/>
        </a:ext>
      </dgm:extLst>
    </dgm:pt>
    <dgm:pt modelId="{2CF8B2E8-D4F1-4C0A-B27A-7977E6AB922A}" type="pres">
      <dgm:prSet presAssocID="{061E6D3A-A903-49FF-87CF-01D0A734EBDD}" presName="spaceRect" presStyleCnt="0"/>
      <dgm:spPr/>
    </dgm:pt>
    <dgm:pt modelId="{8D41B2D8-4660-4826-B227-F33EDCD9C1A4}" type="pres">
      <dgm:prSet presAssocID="{061E6D3A-A903-49FF-87CF-01D0A734EBDD}" presName="textRect" presStyleLbl="revTx" presStyleIdx="1" presStyleCnt="5">
        <dgm:presLayoutVars>
          <dgm:chMax val="1"/>
          <dgm:chPref val="1"/>
        </dgm:presLayoutVars>
      </dgm:prSet>
      <dgm:spPr/>
    </dgm:pt>
    <dgm:pt modelId="{893725BC-E538-44AA-8E98-11180AAA8937}" type="pres">
      <dgm:prSet presAssocID="{6661E284-3DF0-45C9-88E6-AE00C571EDE4}" presName="sibTrans" presStyleCnt="0"/>
      <dgm:spPr/>
    </dgm:pt>
    <dgm:pt modelId="{C72B5899-1680-4639-AE31-F0662A5B0E07}" type="pres">
      <dgm:prSet presAssocID="{18AB8EB6-B656-4E6D-90A5-2FE06B78A177}" presName="compNode" presStyleCnt="0"/>
      <dgm:spPr/>
    </dgm:pt>
    <dgm:pt modelId="{54944504-2DFF-46AF-8CB8-E7B4567D4C8B}" type="pres">
      <dgm:prSet presAssocID="{18AB8EB6-B656-4E6D-90A5-2FE06B78A177}" presName="iconBgRect" presStyleLbl="bgShp" presStyleIdx="2" presStyleCnt="5"/>
      <dgm:spPr/>
    </dgm:pt>
    <dgm:pt modelId="{E9AE123C-595C-459E-A538-C6F02486D978}" type="pres">
      <dgm:prSet presAssocID="{18AB8EB6-B656-4E6D-90A5-2FE06B78A177}"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ircles with Arrows"/>
        </a:ext>
      </dgm:extLst>
    </dgm:pt>
    <dgm:pt modelId="{38533923-B8B4-4AF5-9BA4-CD5EE2EED381}" type="pres">
      <dgm:prSet presAssocID="{18AB8EB6-B656-4E6D-90A5-2FE06B78A177}" presName="spaceRect" presStyleCnt="0"/>
      <dgm:spPr/>
    </dgm:pt>
    <dgm:pt modelId="{2C8B073E-E75E-41EF-A10D-16CDC8D0BA22}" type="pres">
      <dgm:prSet presAssocID="{18AB8EB6-B656-4E6D-90A5-2FE06B78A177}" presName="textRect" presStyleLbl="revTx" presStyleIdx="2" presStyleCnt="5">
        <dgm:presLayoutVars>
          <dgm:chMax val="1"/>
          <dgm:chPref val="1"/>
        </dgm:presLayoutVars>
      </dgm:prSet>
      <dgm:spPr/>
    </dgm:pt>
    <dgm:pt modelId="{559158BD-9191-4182-B48A-E216E941BDDB}" type="pres">
      <dgm:prSet presAssocID="{D8EFE5A9-C16C-4DD6-82E7-761CC39A7F6C}" presName="sibTrans" presStyleCnt="0"/>
      <dgm:spPr/>
    </dgm:pt>
    <dgm:pt modelId="{DD7FE1D9-1991-4CC4-8056-4335AF87AFBF}" type="pres">
      <dgm:prSet presAssocID="{349162C2-180E-4743-B8E3-F7BAAC6905F2}" presName="compNode" presStyleCnt="0"/>
      <dgm:spPr/>
    </dgm:pt>
    <dgm:pt modelId="{FF933864-692C-4816-ADD3-75E8881F29AA}" type="pres">
      <dgm:prSet presAssocID="{349162C2-180E-4743-B8E3-F7BAAC6905F2}" presName="iconBgRect" presStyleLbl="bgShp" presStyleIdx="3" presStyleCnt="5"/>
      <dgm:spPr/>
    </dgm:pt>
    <dgm:pt modelId="{0F1B7663-BA6E-4F8D-83CB-E761B030424A}" type="pres">
      <dgm:prSet presAssocID="{349162C2-180E-4743-B8E3-F7BAAC6905F2}"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Irritant"/>
        </a:ext>
      </dgm:extLst>
    </dgm:pt>
    <dgm:pt modelId="{84278F2A-9E11-4F9A-B406-1DB86D9BDC88}" type="pres">
      <dgm:prSet presAssocID="{349162C2-180E-4743-B8E3-F7BAAC6905F2}" presName="spaceRect" presStyleCnt="0"/>
      <dgm:spPr/>
    </dgm:pt>
    <dgm:pt modelId="{122E2854-E562-4DEE-A7FD-88B612CB36DF}" type="pres">
      <dgm:prSet presAssocID="{349162C2-180E-4743-B8E3-F7BAAC6905F2}" presName="textRect" presStyleLbl="revTx" presStyleIdx="3" presStyleCnt="5">
        <dgm:presLayoutVars>
          <dgm:chMax val="1"/>
          <dgm:chPref val="1"/>
        </dgm:presLayoutVars>
      </dgm:prSet>
      <dgm:spPr/>
    </dgm:pt>
    <dgm:pt modelId="{6EDC4BD7-9E58-420A-836A-2FF2D22C0261}" type="pres">
      <dgm:prSet presAssocID="{9FAEB74C-562D-4BAE-BD0C-3BA320FA25CC}" presName="sibTrans" presStyleCnt="0"/>
      <dgm:spPr/>
    </dgm:pt>
    <dgm:pt modelId="{42940812-2CA5-4618-B3EF-801B3CFF3D33}" type="pres">
      <dgm:prSet presAssocID="{ADF61722-7C4C-4D02-BA53-16A0C2C11FDA}" presName="compNode" presStyleCnt="0"/>
      <dgm:spPr/>
    </dgm:pt>
    <dgm:pt modelId="{4643AB4E-C8A9-4F01-9754-94DDF4495631}" type="pres">
      <dgm:prSet presAssocID="{ADF61722-7C4C-4D02-BA53-16A0C2C11FDA}" presName="iconBgRect" presStyleLbl="bgShp" presStyleIdx="4" presStyleCnt="5"/>
      <dgm:spPr/>
    </dgm:pt>
    <dgm:pt modelId="{54DB50A1-5DA4-4414-9389-41F029146D0E}" type="pres">
      <dgm:prSet presAssocID="{ADF61722-7C4C-4D02-BA53-16A0C2C11FDA}"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itcoin"/>
        </a:ext>
      </dgm:extLst>
    </dgm:pt>
    <dgm:pt modelId="{CCC7A9D0-928C-44EA-A759-F28505651AE2}" type="pres">
      <dgm:prSet presAssocID="{ADF61722-7C4C-4D02-BA53-16A0C2C11FDA}" presName="spaceRect" presStyleCnt="0"/>
      <dgm:spPr/>
    </dgm:pt>
    <dgm:pt modelId="{025FE447-8324-4F7A-A20A-801F4FD7AF11}" type="pres">
      <dgm:prSet presAssocID="{ADF61722-7C4C-4D02-BA53-16A0C2C11FDA}" presName="textRect" presStyleLbl="revTx" presStyleIdx="4" presStyleCnt="5">
        <dgm:presLayoutVars>
          <dgm:chMax val="1"/>
          <dgm:chPref val="1"/>
        </dgm:presLayoutVars>
      </dgm:prSet>
      <dgm:spPr/>
    </dgm:pt>
  </dgm:ptLst>
  <dgm:cxnLst>
    <dgm:cxn modelId="{D1559E2F-53CA-4848-BF1C-255C988FC17B}" type="presOf" srcId="{061E6D3A-A903-49FF-87CF-01D0A734EBDD}" destId="{8D41B2D8-4660-4826-B227-F33EDCD9C1A4}" srcOrd="0" destOrd="0" presId="urn:microsoft.com/office/officeart/2018/5/layout/IconCircleLabelList"/>
    <dgm:cxn modelId="{64921938-2348-4F56-9104-DA98CBFB222F}" type="presOf" srcId="{5EAEF5FD-6431-45CE-9C5C-AE2591F820E2}" destId="{6AEEFD03-965D-489F-83E8-1B5E3BDA3F57}" srcOrd="0" destOrd="0" presId="urn:microsoft.com/office/officeart/2018/5/layout/IconCircleLabelList"/>
    <dgm:cxn modelId="{02E61142-91DE-4FC5-A5B6-44DFA870EE77}" type="presOf" srcId="{349162C2-180E-4743-B8E3-F7BAAC6905F2}" destId="{122E2854-E562-4DEE-A7FD-88B612CB36DF}" srcOrd="0" destOrd="0" presId="urn:microsoft.com/office/officeart/2018/5/layout/IconCircleLabelList"/>
    <dgm:cxn modelId="{5B338769-5152-415B-BF19-F09EB72085BD}" type="presOf" srcId="{A1D50F63-7646-4CE3-A9F7-1DCA3D205DC4}" destId="{3739DB5C-70F4-44AB-9C0A-D746A84059CE}" srcOrd="0" destOrd="0" presId="urn:microsoft.com/office/officeart/2018/5/layout/IconCircleLabelList"/>
    <dgm:cxn modelId="{4F26E973-22F8-4BD7-BDAD-6D0D6191156F}" srcId="{5EAEF5FD-6431-45CE-9C5C-AE2591F820E2}" destId="{061E6D3A-A903-49FF-87CF-01D0A734EBDD}" srcOrd="1" destOrd="0" parTransId="{249EC190-67D9-44E3-8B14-C70139E3D05E}" sibTransId="{6661E284-3DF0-45C9-88E6-AE00C571EDE4}"/>
    <dgm:cxn modelId="{48299158-E1B6-4533-A2E6-6E4EAC9C2294}" type="presOf" srcId="{ADF61722-7C4C-4D02-BA53-16A0C2C11FDA}" destId="{025FE447-8324-4F7A-A20A-801F4FD7AF11}" srcOrd="0" destOrd="0" presId="urn:microsoft.com/office/officeart/2018/5/layout/IconCircleLabelList"/>
    <dgm:cxn modelId="{F3540D8A-231E-4499-B4B3-43A0954A449D}" srcId="{5EAEF5FD-6431-45CE-9C5C-AE2591F820E2}" destId="{A1D50F63-7646-4CE3-A9F7-1DCA3D205DC4}" srcOrd="0" destOrd="0" parTransId="{1559E0E7-DFA2-41EB-B61A-793DBAA5631B}" sibTransId="{DA027C8A-05C8-4C7F-8CA9-F27D27C3C139}"/>
    <dgm:cxn modelId="{07A227B7-F5E7-450F-A290-C8366D3CE663}" srcId="{5EAEF5FD-6431-45CE-9C5C-AE2591F820E2}" destId="{18AB8EB6-B656-4E6D-90A5-2FE06B78A177}" srcOrd="2" destOrd="0" parTransId="{0F3F2AB0-7D3D-40B9-8773-AC7F85E398D6}" sibTransId="{D8EFE5A9-C16C-4DD6-82E7-761CC39A7F6C}"/>
    <dgm:cxn modelId="{5D40D2CA-1433-420E-AF67-91F2C48CB2EA}" type="presOf" srcId="{18AB8EB6-B656-4E6D-90A5-2FE06B78A177}" destId="{2C8B073E-E75E-41EF-A10D-16CDC8D0BA22}" srcOrd="0" destOrd="0" presId="urn:microsoft.com/office/officeart/2018/5/layout/IconCircleLabelList"/>
    <dgm:cxn modelId="{42B253CD-0AC0-4520-96D1-C5B7D40B2B1F}" srcId="{5EAEF5FD-6431-45CE-9C5C-AE2591F820E2}" destId="{349162C2-180E-4743-B8E3-F7BAAC6905F2}" srcOrd="3" destOrd="0" parTransId="{5B8B0259-70E0-45D3-B976-6416260F341E}" sibTransId="{9FAEB74C-562D-4BAE-BD0C-3BA320FA25CC}"/>
    <dgm:cxn modelId="{90E2ECD4-424A-43BD-A81D-25397EEFA767}" srcId="{5EAEF5FD-6431-45CE-9C5C-AE2591F820E2}" destId="{ADF61722-7C4C-4D02-BA53-16A0C2C11FDA}" srcOrd="4" destOrd="0" parTransId="{BF94C2FB-F6C7-4702-B390-0060D26DA3D9}" sibTransId="{7343FB69-61E2-450A-BA5B-9A7737D67B73}"/>
    <dgm:cxn modelId="{544AB3CC-9A9C-4CBF-A05C-9E777B408AAA}" type="presParOf" srcId="{6AEEFD03-965D-489F-83E8-1B5E3BDA3F57}" destId="{4F74C255-25FB-4916-A884-0B0C274ECEAF}" srcOrd="0" destOrd="0" presId="urn:microsoft.com/office/officeart/2018/5/layout/IconCircleLabelList"/>
    <dgm:cxn modelId="{A0ED4BDA-A550-4BAD-B542-0B79127CB965}" type="presParOf" srcId="{4F74C255-25FB-4916-A884-0B0C274ECEAF}" destId="{8666D686-F6C4-41FE-A343-6E8C11C1111F}" srcOrd="0" destOrd="0" presId="urn:microsoft.com/office/officeart/2018/5/layout/IconCircleLabelList"/>
    <dgm:cxn modelId="{66A50226-4C44-4F5F-A9AB-0488E68A6773}" type="presParOf" srcId="{4F74C255-25FB-4916-A884-0B0C274ECEAF}" destId="{0C8AB583-215A-4E02-8F17-39FD60D72E9C}" srcOrd="1" destOrd="0" presId="urn:microsoft.com/office/officeart/2018/5/layout/IconCircleLabelList"/>
    <dgm:cxn modelId="{64C6C856-018B-4563-A4EF-814D55231BF5}" type="presParOf" srcId="{4F74C255-25FB-4916-A884-0B0C274ECEAF}" destId="{4FCAC2AF-F5CD-4D4B-9790-33CE82DB1C66}" srcOrd="2" destOrd="0" presId="urn:microsoft.com/office/officeart/2018/5/layout/IconCircleLabelList"/>
    <dgm:cxn modelId="{963D5976-9BD3-4B3D-A6BB-FB125D207349}" type="presParOf" srcId="{4F74C255-25FB-4916-A884-0B0C274ECEAF}" destId="{3739DB5C-70F4-44AB-9C0A-D746A84059CE}" srcOrd="3" destOrd="0" presId="urn:microsoft.com/office/officeart/2018/5/layout/IconCircleLabelList"/>
    <dgm:cxn modelId="{35D91A50-0A7A-47FF-9912-DE63CE0FD70A}" type="presParOf" srcId="{6AEEFD03-965D-489F-83E8-1B5E3BDA3F57}" destId="{E13C4613-EACC-4467-AA6E-082976EE1CFA}" srcOrd="1" destOrd="0" presId="urn:microsoft.com/office/officeart/2018/5/layout/IconCircleLabelList"/>
    <dgm:cxn modelId="{66AA8172-76F9-4CCD-9BF6-824928593EA8}" type="presParOf" srcId="{6AEEFD03-965D-489F-83E8-1B5E3BDA3F57}" destId="{5C759FC5-E230-4A91-BF75-346EE9325719}" srcOrd="2" destOrd="0" presId="urn:microsoft.com/office/officeart/2018/5/layout/IconCircleLabelList"/>
    <dgm:cxn modelId="{CF699F93-D034-4908-B248-029CD5BC4878}" type="presParOf" srcId="{5C759FC5-E230-4A91-BF75-346EE9325719}" destId="{66C1B7D5-93F9-4C37-BAC5-875BA8839DEC}" srcOrd="0" destOrd="0" presId="urn:microsoft.com/office/officeart/2018/5/layout/IconCircleLabelList"/>
    <dgm:cxn modelId="{F30C48E0-5BC5-4E69-A29A-0BCF7231C31E}" type="presParOf" srcId="{5C759FC5-E230-4A91-BF75-346EE9325719}" destId="{45E5F487-EEFA-4532-A599-1B29D352671C}" srcOrd="1" destOrd="0" presId="urn:microsoft.com/office/officeart/2018/5/layout/IconCircleLabelList"/>
    <dgm:cxn modelId="{E07406BB-778A-493A-8E99-98061DEC3633}" type="presParOf" srcId="{5C759FC5-E230-4A91-BF75-346EE9325719}" destId="{2CF8B2E8-D4F1-4C0A-B27A-7977E6AB922A}" srcOrd="2" destOrd="0" presId="urn:microsoft.com/office/officeart/2018/5/layout/IconCircleLabelList"/>
    <dgm:cxn modelId="{E6F87B18-5566-428E-A8FE-B5AA20A2DF80}" type="presParOf" srcId="{5C759FC5-E230-4A91-BF75-346EE9325719}" destId="{8D41B2D8-4660-4826-B227-F33EDCD9C1A4}" srcOrd="3" destOrd="0" presId="urn:microsoft.com/office/officeart/2018/5/layout/IconCircleLabelList"/>
    <dgm:cxn modelId="{3F042A01-F344-43F0-916F-754B921E7DDC}" type="presParOf" srcId="{6AEEFD03-965D-489F-83E8-1B5E3BDA3F57}" destId="{893725BC-E538-44AA-8E98-11180AAA8937}" srcOrd="3" destOrd="0" presId="urn:microsoft.com/office/officeart/2018/5/layout/IconCircleLabelList"/>
    <dgm:cxn modelId="{0A5B9D79-E3A7-4B23-B8FA-BCA259F7B197}" type="presParOf" srcId="{6AEEFD03-965D-489F-83E8-1B5E3BDA3F57}" destId="{C72B5899-1680-4639-AE31-F0662A5B0E07}" srcOrd="4" destOrd="0" presId="urn:microsoft.com/office/officeart/2018/5/layout/IconCircleLabelList"/>
    <dgm:cxn modelId="{CA98413D-DAC4-41A5-BC94-69135AC6D8D6}" type="presParOf" srcId="{C72B5899-1680-4639-AE31-F0662A5B0E07}" destId="{54944504-2DFF-46AF-8CB8-E7B4567D4C8B}" srcOrd="0" destOrd="0" presId="urn:microsoft.com/office/officeart/2018/5/layout/IconCircleLabelList"/>
    <dgm:cxn modelId="{08FC0F02-B428-4B8D-AEAF-4779130D6789}" type="presParOf" srcId="{C72B5899-1680-4639-AE31-F0662A5B0E07}" destId="{E9AE123C-595C-459E-A538-C6F02486D978}" srcOrd="1" destOrd="0" presId="urn:microsoft.com/office/officeart/2018/5/layout/IconCircleLabelList"/>
    <dgm:cxn modelId="{594F0980-7B92-4DFA-A6B9-5217F0D5D82A}" type="presParOf" srcId="{C72B5899-1680-4639-AE31-F0662A5B0E07}" destId="{38533923-B8B4-4AF5-9BA4-CD5EE2EED381}" srcOrd="2" destOrd="0" presId="urn:microsoft.com/office/officeart/2018/5/layout/IconCircleLabelList"/>
    <dgm:cxn modelId="{0BB3F753-0647-49FB-8970-685CE63B374C}" type="presParOf" srcId="{C72B5899-1680-4639-AE31-F0662A5B0E07}" destId="{2C8B073E-E75E-41EF-A10D-16CDC8D0BA22}" srcOrd="3" destOrd="0" presId="urn:microsoft.com/office/officeart/2018/5/layout/IconCircleLabelList"/>
    <dgm:cxn modelId="{D4DE1B9D-F6DA-4FFF-B6D4-93F5896B8AA0}" type="presParOf" srcId="{6AEEFD03-965D-489F-83E8-1B5E3BDA3F57}" destId="{559158BD-9191-4182-B48A-E216E941BDDB}" srcOrd="5" destOrd="0" presId="urn:microsoft.com/office/officeart/2018/5/layout/IconCircleLabelList"/>
    <dgm:cxn modelId="{CEB7BE30-0AC2-4027-8987-ED9404EE2634}" type="presParOf" srcId="{6AEEFD03-965D-489F-83E8-1B5E3BDA3F57}" destId="{DD7FE1D9-1991-4CC4-8056-4335AF87AFBF}" srcOrd="6" destOrd="0" presId="urn:microsoft.com/office/officeart/2018/5/layout/IconCircleLabelList"/>
    <dgm:cxn modelId="{0E7A9DCD-0C12-476F-BFD3-76F72D79A5CE}" type="presParOf" srcId="{DD7FE1D9-1991-4CC4-8056-4335AF87AFBF}" destId="{FF933864-692C-4816-ADD3-75E8881F29AA}" srcOrd="0" destOrd="0" presId="urn:microsoft.com/office/officeart/2018/5/layout/IconCircleLabelList"/>
    <dgm:cxn modelId="{4FAF6039-F0AD-42C5-A4D4-ED376792F5CD}" type="presParOf" srcId="{DD7FE1D9-1991-4CC4-8056-4335AF87AFBF}" destId="{0F1B7663-BA6E-4F8D-83CB-E761B030424A}" srcOrd="1" destOrd="0" presId="urn:microsoft.com/office/officeart/2018/5/layout/IconCircleLabelList"/>
    <dgm:cxn modelId="{0B97C160-CA89-44F6-AC5E-4B5C9B1143E3}" type="presParOf" srcId="{DD7FE1D9-1991-4CC4-8056-4335AF87AFBF}" destId="{84278F2A-9E11-4F9A-B406-1DB86D9BDC88}" srcOrd="2" destOrd="0" presId="urn:microsoft.com/office/officeart/2018/5/layout/IconCircleLabelList"/>
    <dgm:cxn modelId="{0AF92D82-8F96-4AD9-8DFC-0714D4550058}" type="presParOf" srcId="{DD7FE1D9-1991-4CC4-8056-4335AF87AFBF}" destId="{122E2854-E562-4DEE-A7FD-88B612CB36DF}" srcOrd="3" destOrd="0" presId="urn:microsoft.com/office/officeart/2018/5/layout/IconCircleLabelList"/>
    <dgm:cxn modelId="{3EE06D5B-FFCF-4E79-AA25-5AE385E36F45}" type="presParOf" srcId="{6AEEFD03-965D-489F-83E8-1B5E3BDA3F57}" destId="{6EDC4BD7-9E58-420A-836A-2FF2D22C0261}" srcOrd="7" destOrd="0" presId="urn:microsoft.com/office/officeart/2018/5/layout/IconCircleLabelList"/>
    <dgm:cxn modelId="{4DF203A0-C760-4EA2-B633-F50D7D9C7715}" type="presParOf" srcId="{6AEEFD03-965D-489F-83E8-1B5E3BDA3F57}" destId="{42940812-2CA5-4618-B3EF-801B3CFF3D33}" srcOrd="8" destOrd="0" presId="urn:microsoft.com/office/officeart/2018/5/layout/IconCircleLabelList"/>
    <dgm:cxn modelId="{FEB70DB6-5ABC-44C5-BEB7-D63E1579C2DB}" type="presParOf" srcId="{42940812-2CA5-4618-B3EF-801B3CFF3D33}" destId="{4643AB4E-C8A9-4F01-9754-94DDF4495631}" srcOrd="0" destOrd="0" presId="urn:microsoft.com/office/officeart/2018/5/layout/IconCircleLabelList"/>
    <dgm:cxn modelId="{21392467-9FF9-45F1-A0C7-99842C672949}" type="presParOf" srcId="{42940812-2CA5-4618-B3EF-801B3CFF3D33}" destId="{54DB50A1-5DA4-4414-9389-41F029146D0E}" srcOrd="1" destOrd="0" presId="urn:microsoft.com/office/officeart/2018/5/layout/IconCircleLabelList"/>
    <dgm:cxn modelId="{DBE0591D-7DFB-4389-8035-0BFADE40E834}" type="presParOf" srcId="{42940812-2CA5-4618-B3EF-801B3CFF3D33}" destId="{CCC7A9D0-928C-44EA-A759-F28505651AE2}" srcOrd="2" destOrd="0" presId="urn:microsoft.com/office/officeart/2018/5/layout/IconCircleLabelList"/>
    <dgm:cxn modelId="{C16D6729-D4B0-4220-BCC4-8517A435E7F0}" type="presParOf" srcId="{42940812-2CA5-4618-B3EF-801B3CFF3D33}" destId="{025FE447-8324-4F7A-A20A-801F4FD7AF11}"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66D686-F6C4-41FE-A343-6E8C11C1111F}">
      <dsp:nvSpPr>
        <dsp:cNvPr id="0" name=""/>
        <dsp:cNvSpPr/>
      </dsp:nvSpPr>
      <dsp:spPr>
        <a:xfrm>
          <a:off x="360985" y="346208"/>
          <a:ext cx="1098000" cy="1098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8AB583-215A-4E02-8F17-39FD60D72E9C}">
      <dsp:nvSpPr>
        <dsp:cNvPr id="0" name=""/>
        <dsp:cNvSpPr/>
      </dsp:nvSpPr>
      <dsp:spPr>
        <a:xfrm>
          <a:off x="594985" y="580209"/>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3739DB5C-70F4-44AB-9C0A-D746A84059CE}">
      <dsp:nvSpPr>
        <dsp:cNvPr id="0" name=""/>
        <dsp:cNvSpPr/>
      </dsp:nvSpPr>
      <dsp:spPr>
        <a:xfrm>
          <a:off x="9985" y="1786209"/>
          <a:ext cx="180000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Can be complex to understand.</a:t>
          </a:r>
        </a:p>
      </dsp:txBody>
      <dsp:txXfrm>
        <a:off x="9985" y="1786209"/>
        <a:ext cx="1800000" cy="855000"/>
      </dsp:txXfrm>
    </dsp:sp>
    <dsp:sp modelId="{66C1B7D5-93F9-4C37-BAC5-875BA8839DEC}">
      <dsp:nvSpPr>
        <dsp:cNvPr id="0" name=""/>
        <dsp:cNvSpPr/>
      </dsp:nvSpPr>
      <dsp:spPr>
        <a:xfrm>
          <a:off x="2475985" y="346208"/>
          <a:ext cx="1098000" cy="1098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E5F487-EEFA-4532-A599-1B29D352671C}">
      <dsp:nvSpPr>
        <dsp:cNvPr id="0" name=""/>
        <dsp:cNvSpPr/>
      </dsp:nvSpPr>
      <dsp:spPr>
        <a:xfrm>
          <a:off x="2709985" y="580209"/>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8D41B2D8-4660-4826-B227-F33EDCD9C1A4}">
      <dsp:nvSpPr>
        <dsp:cNvPr id="0" name=""/>
        <dsp:cNvSpPr/>
      </dsp:nvSpPr>
      <dsp:spPr>
        <a:xfrm>
          <a:off x="2124985" y="1786209"/>
          <a:ext cx="180000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Requires careful planning.</a:t>
          </a:r>
        </a:p>
      </dsp:txBody>
      <dsp:txXfrm>
        <a:off x="2124985" y="1786209"/>
        <a:ext cx="1800000" cy="855000"/>
      </dsp:txXfrm>
    </dsp:sp>
    <dsp:sp modelId="{54944504-2DFF-46AF-8CB8-E7B4567D4C8B}">
      <dsp:nvSpPr>
        <dsp:cNvPr id="0" name=""/>
        <dsp:cNvSpPr/>
      </dsp:nvSpPr>
      <dsp:spPr>
        <a:xfrm>
          <a:off x="4590985" y="346208"/>
          <a:ext cx="1098000" cy="109800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AE123C-595C-459E-A538-C6F02486D978}">
      <dsp:nvSpPr>
        <dsp:cNvPr id="0" name=""/>
        <dsp:cNvSpPr/>
      </dsp:nvSpPr>
      <dsp:spPr>
        <a:xfrm>
          <a:off x="4824985" y="580209"/>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2C8B073E-E75E-41EF-A10D-16CDC8D0BA22}">
      <dsp:nvSpPr>
        <dsp:cNvPr id="0" name=""/>
        <dsp:cNvSpPr/>
      </dsp:nvSpPr>
      <dsp:spPr>
        <a:xfrm>
          <a:off x="4239985" y="1786209"/>
          <a:ext cx="180000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Requires effort into implementing the mechanism of communication between the services.</a:t>
          </a:r>
        </a:p>
      </dsp:txBody>
      <dsp:txXfrm>
        <a:off x="4239985" y="1786209"/>
        <a:ext cx="1800000" cy="855000"/>
      </dsp:txXfrm>
    </dsp:sp>
    <dsp:sp modelId="{FF933864-692C-4816-ADD3-75E8881F29AA}">
      <dsp:nvSpPr>
        <dsp:cNvPr id="0" name=""/>
        <dsp:cNvSpPr/>
      </dsp:nvSpPr>
      <dsp:spPr>
        <a:xfrm>
          <a:off x="6705985" y="346208"/>
          <a:ext cx="1098000" cy="109800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1B7663-BA6E-4F8D-83CB-E761B030424A}">
      <dsp:nvSpPr>
        <dsp:cNvPr id="0" name=""/>
        <dsp:cNvSpPr/>
      </dsp:nvSpPr>
      <dsp:spPr>
        <a:xfrm>
          <a:off x="6939985" y="580209"/>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122E2854-E562-4DEE-A7FD-88B612CB36DF}">
      <dsp:nvSpPr>
        <dsp:cNvPr id="0" name=""/>
        <dsp:cNvSpPr/>
      </dsp:nvSpPr>
      <dsp:spPr>
        <a:xfrm>
          <a:off x="6354985" y="1786209"/>
          <a:ext cx="180000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Can be difficult to manage an application when new services are added.</a:t>
          </a:r>
        </a:p>
      </dsp:txBody>
      <dsp:txXfrm>
        <a:off x="6354985" y="1786209"/>
        <a:ext cx="1800000" cy="855000"/>
      </dsp:txXfrm>
    </dsp:sp>
    <dsp:sp modelId="{4643AB4E-C8A9-4F01-9754-94DDF4495631}">
      <dsp:nvSpPr>
        <dsp:cNvPr id="0" name=""/>
        <dsp:cNvSpPr/>
      </dsp:nvSpPr>
      <dsp:spPr>
        <a:xfrm>
          <a:off x="8820985" y="346208"/>
          <a:ext cx="1098000" cy="1098000"/>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DB50A1-5DA4-4414-9389-41F029146D0E}">
      <dsp:nvSpPr>
        <dsp:cNvPr id="0" name=""/>
        <dsp:cNvSpPr/>
      </dsp:nvSpPr>
      <dsp:spPr>
        <a:xfrm>
          <a:off x="9054985" y="580209"/>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025FE447-8324-4F7A-A20A-801F4FD7AF11}">
      <dsp:nvSpPr>
        <dsp:cNvPr id="0" name=""/>
        <dsp:cNvSpPr/>
      </dsp:nvSpPr>
      <dsp:spPr>
        <a:xfrm>
          <a:off x="8469985" y="1786209"/>
          <a:ext cx="180000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Costly, as you need to maintain different server space for different business tasks.</a:t>
          </a:r>
        </a:p>
      </dsp:txBody>
      <dsp:txXfrm>
        <a:off x="8469985" y="1786209"/>
        <a:ext cx="1800000" cy="855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F68567-B62F-4E4A-A500-6835C31027C4}" type="datetimeFigureOut">
              <a:rPr lang="en-US" smtClean="0"/>
              <a:t>4/9/2020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F714D-3E7C-40E7-8874-A533961E74F1}" type="slidenum">
              <a:rPr lang="en-US" smtClean="0"/>
              <a:t>‹#›</a:t>
            </a:fld>
            <a:endParaRPr lang="en-US"/>
          </a:p>
        </p:txBody>
      </p:sp>
    </p:spTree>
    <p:extLst>
      <p:ext uri="{BB962C8B-B14F-4D97-AF65-F5344CB8AC3E}">
        <p14:creationId xmlns:p14="http://schemas.microsoft.com/office/powerpoint/2010/main" val="4100731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Angel</a:t>
            </a:r>
          </a:p>
        </p:txBody>
      </p:sp>
      <p:sp>
        <p:nvSpPr>
          <p:cNvPr id="4" name="Slide Number Placeholder 3"/>
          <p:cNvSpPr>
            <a:spLocks noGrp="1"/>
          </p:cNvSpPr>
          <p:nvPr>
            <p:ph type="sldNum" sz="quarter" idx="5"/>
          </p:nvPr>
        </p:nvSpPr>
        <p:spPr/>
        <p:txBody>
          <a:bodyPr/>
          <a:lstStyle/>
          <a:p>
            <a:fld id="{F97F714D-3E7C-40E7-8874-A533961E74F1}" type="slidenum">
              <a:rPr lang="en-US" smtClean="0"/>
              <a:t>1</a:t>
            </a:fld>
            <a:endParaRPr lang="en-US"/>
          </a:p>
        </p:txBody>
      </p:sp>
    </p:spTree>
    <p:extLst>
      <p:ext uri="{BB962C8B-B14F-4D97-AF65-F5344CB8AC3E}">
        <p14:creationId xmlns:p14="http://schemas.microsoft.com/office/powerpoint/2010/main" val="15864271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David</a:t>
            </a:r>
          </a:p>
        </p:txBody>
      </p:sp>
      <p:sp>
        <p:nvSpPr>
          <p:cNvPr id="4" name="Slide Number Placeholder 3"/>
          <p:cNvSpPr>
            <a:spLocks noGrp="1"/>
          </p:cNvSpPr>
          <p:nvPr>
            <p:ph type="sldNum" sz="quarter" idx="5"/>
          </p:nvPr>
        </p:nvSpPr>
        <p:spPr/>
        <p:txBody>
          <a:bodyPr/>
          <a:lstStyle/>
          <a:p>
            <a:fld id="{F97F714D-3E7C-40E7-8874-A533961E74F1}" type="slidenum">
              <a:rPr lang="en-US" smtClean="0"/>
              <a:t>10</a:t>
            </a:fld>
            <a:endParaRPr lang="en-US"/>
          </a:p>
        </p:txBody>
      </p:sp>
    </p:spTree>
    <p:extLst>
      <p:ext uri="{BB962C8B-B14F-4D97-AF65-F5344CB8AC3E}">
        <p14:creationId xmlns:p14="http://schemas.microsoft.com/office/powerpoint/2010/main" val="17408079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is it? What problem does it solve? Angel</a:t>
            </a:r>
          </a:p>
        </p:txBody>
      </p:sp>
      <p:sp>
        <p:nvSpPr>
          <p:cNvPr id="4" name="Slide Number Placeholder 3"/>
          <p:cNvSpPr>
            <a:spLocks noGrp="1"/>
          </p:cNvSpPr>
          <p:nvPr>
            <p:ph type="sldNum" sz="quarter" idx="5"/>
          </p:nvPr>
        </p:nvSpPr>
        <p:spPr/>
        <p:txBody>
          <a:bodyPr/>
          <a:lstStyle/>
          <a:p>
            <a:fld id="{F97F714D-3E7C-40E7-8874-A533961E74F1}" type="slidenum">
              <a:rPr lang="en-US" smtClean="0"/>
              <a:t>11</a:t>
            </a:fld>
            <a:endParaRPr lang="en-US"/>
          </a:p>
        </p:txBody>
      </p:sp>
    </p:spTree>
    <p:extLst>
      <p:ext uri="{BB962C8B-B14F-4D97-AF65-F5344CB8AC3E}">
        <p14:creationId xmlns:p14="http://schemas.microsoft.com/office/powerpoint/2010/main" val="42018503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Angel</a:t>
            </a:r>
          </a:p>
        </p:txBody>
      </p:sp>
      <p:sp>
        <p:nvSpPr>
          <p:cNvPr id="4" name="Slide Number Placeholder 3"/>
          <p:cNvSpPr>
            <a:spLocks noGrp="1"/>
          </p:cNvSpPr>
          <p:nvPr>
            <p:ph type="sldNum" sz="quarter" idx="5"/>
          </p:nvPr>
        </p:nvSpPr>
        <p:spPr/>
        <p:txBody>
          <a:bodyPr/>
          <a:lstStyle/>
          <a:p>
            <a:fld id="{F97F714D-3E7C-40E7-8874-A533961E74F1}" type="slidenum">
              <a:rPr lang="en-US" smtClean="0"/>
              <a:t>12</a:t>
            </a:fld>
            <a:endParaRPr lang="en-US"/>
          </a:p>
        </p:txBody>
      </p:sp>
    </p:spTree>
    <p:extLst>
      <p:ext uri="{BB962C8B-B14F-4D97-AF65-F5344CB8AC3E}">
        <p14:creationId xmlns:p14="http://schemas.microsoft.com/office/powerpoint/2010/main" val="41186586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What are the drawbacks? Angel</a:t>
            </a:r>
          </a:p>
        </p:txBody>
      </p:sp>
      <p:sp>
        <p:nvSpPr>
          <p:cNvPr id="4" name="Slide Number Placeholder 3"/>
          <p:cNvSpPr>
            <a:spLocks noGrp="1"/>
          </p:cNvSpPr>
          <p:nvPr>
            <p:ph type="sldNum" sz="quarter" idx="5"/>
          </p:nvPr>
        </p:nvSpPr>
        <p:spPr/>
        <p:txBody>
          <a:bodyPr/>
          <a:lstStyle/>
          <a:p>
            <a:fld id="{F97F714D-3E7C-40E7-8874-A533961E74F1}" type="slidenum">
              <a:rPr lang="en-US" smtClean="0"/>
              <a:t>13</a:t>
            </a:fld>
            <a:endParaRPr lang="en-US"/>
          </a:p>
        </p:txBody>
      </p:sp>
    </p:spTree>
    <p:extLst>
      <p:ext uri="{BB962C8B-B14F-4D97-AF65-F5344CB8AC3E}">
        <p14:creationId xmlns:p14="http://schemas.microsoft.com/office/powerpoint/2010/main" val="23359440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Sources</a:t>
            </a:r>
          </a:p>
        </p:txBody>
      </p:sp>
      <p:sp>
        <p:nvSpPr>
          <p:cNvPr id="4" name="Slide Number Placeholder 3"/>
          <p:cNvSpPr>
            <a:spLocks noGrp="1"/>
          </p:cNvSpPr>
          <p:nvPr>
            <p:ph type="sldNum" sz="quarter" idx="5"/>
          </p:nvPr>
        </p:nvSpPr>
        <p:spPr/>
        <p:txBody>
          <a:bodyPr/>
          <a:lstStyle/>
          <a:p>
            <a:fld id="{F97F714D-3E7C-40E7-8874-A533961E74F1}" type="slidenum">
              <a:rPr lang="en-US" smtClean="0"/>
              <a:t>14</a:t>
            </a:fld>
            <a:endParaRPr lang="en-US"/>
          </a:p>
        </p:txBody>
      </p:sp>
    </p:spTree>
    <p:extLst>
      <p:ext uri="{BB962C8B-B14F-4D97-AF65-F5344CB8AC3E}">
        <p14:creationId xmlns:p14="http://schemas.microsoft.com/office/powerpoint/2010/main" val="4265817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is it? What problem does it solve?</a:t>
            </a:r>
          </a:p>
        </p:txBody>
      </p:sp>
      <p:sp>
        <p:nvSpPr>
          <p:cNvPr id="4" name="Slide Number Placeholder 3"/>
          <p:cNvSpPr>
            <a:spLocks noGrp="1"/>
          </p:cNvSpPr>
          <p:nvPr>
            <p:ph type="sldNum" sz="quarter" idx="5"/>
          </p:nvPr>
        </p:nvSpPr>
        <p:spPr/>
        <p:txBody>
          <a:bodyPr/>
          <a:lstStyle/>
          <a:p>
            <a:fld id="{F97F714D-3E7C-40E7-8874-A533961E74F1}" type="slidenum">
              <a:rPr lang="en-US" smtClean="0"/>
              <a:t>2</a:t>
            </a:fld>
            <a:endParaRPr lang="en-US"/>
          </a:p>
        </p:txBody>
      </p:sp>
    </p:spTree>
    <p:extLst>
      <p:ext uri="{BB962C8B-B14F-4D97-AF65-F5344CB8AC3E}">
        <p14:creationId xmlns:p14="http://schemas.microsoft.com/office/powerpoint/2010/main" val="2332449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How does it solve the problem? </a:t>
            </a:r>
            <a:r>
              <a:rPr lang="en-US" err="1"/>
              <a:t>jorge</a:t>
            </a:r>
            <a:endParaRPr lang="en-US"/>
          </a:p>
        </p:txBody>
      </p:sp>
      <p:sp>
        <p:nvSpPr>
          <p:cNvPr id="4" name="Slide Number Placeholder 3"/>
          <p:cNvSpPr>
            <a:spLocks noGrp="1"/>
          </p:cNvSpPr>
          <p:nvPr>
            <p:ph type="sldNum" sz="quarter" idx="5"/>
          </p:nvPr>
        </p:nvSpPr>
        <p:spPr/>
        <p:txBody>
          <a:bodyPr/>
          <a:lstStyle/>
          <a:p>
            <a:fld id="{F97F714D-3E7C-40E7-8874-A533961E74F1}" type="slidenum">
              <a:rPr lang="en-US" smtClean="0"/>
              <a:t>3</a:t>
            </a:fld>
            <a:endParaRPr lang="en-US"/>
          </a:p>
        </p:txBody>
      </p:sp>
    </p:spTree>
    <p:extLst>
      <p:ext uri="{BB962C8B-B14F-4D97-AF65-F5344CB8AC3E}">
        <p14:creationId xmlns:p14="http://schemas.microsoft.com/office/powerpoint/2010/main" val="37236764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are the strengths? Valentin</a:t>
            </a:r>
          </a:p>
        </p:txBody>
      </p:sp>
      <p:sp>
        <p:nvSpPr>
          <p:cNvPr id="4" name="Slide Number Placeholder 3"/>
          <p:cNvSpPr>
            <a:spLocks noGrp="1"/>
          </p:cNvSpPr>
          <p:nvPr>
            <p:ph type="sldNum" sz="quarter" idx="5"/>
          </p:nvPr>
        </p:nvSpPr>
        <p:spPr/>
        <p:txBody>
          <a:bodyPr/>
          <a:lstStyle/>
          <a:p>
            <a:fld id="{F97F714D-3E7C-40E7-8874-A533961E74F1}" type="slidenum">
              <a:rPr lang="en-US" smtClean="0"/>
              <a:t>4</a:t>
            </a:fld>
            <a:endParaRPr lang="en-US"/>
          </a:p>
        </p:txBody>
      </p:sp>
    </p:spTree>
    <p:extLst>
      <p:ext uri="{BB962C8B-B14F-4D97-AF65-F5344CB8AC3E}">
        <p14:creationId xmlns:p14="http://schemas.microsoft.com/office/powerpoint/2010/main" val="10779166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Who are the actors? How do they relate to each other? Anthony</a:t>
            </a:r>
          </a:p>
        </p:txBody>
      </p:sp>
      <p:sp>
        <p:nvSpPr>
          <p:cNvPr id="4" name="Slide Number Placeholder 3"/>
          <p:cNvSpPr>
            <a:spLocks noGrp="1"/>
          </p:cNvSpPr>
          <p:nvPr>
            <p:ph type="sldNum" sz="quarter" idx="5"/>
          </p:nvPr>
        </p:nvSpPr>
        <p:spPr/>
        <p:txBody>
          <a:bodyPr/>
          <a:lstStyle/>
          <a:p>
            <a:fld id="{F97F714D-3E7C-40E7-8874-A533961E74F1}" type="slidenum">
              <a:rPr lang="en-US" smtClean="0"/>
              <a:t>5</a:t>
            </a:fld>
            <a:endParaRPr lang="en-US"/>
          </a:p>
        </p:txBody>
      </p:sp>
    </p:spTree>
    <p:extLst>
      <p:ext uri="{BB962C8B-B14F-4D97-AF65-F5344CB8AC3E}">
        <p14:creationId xmlns:p14="http://schemas.microsoft.com/office/powerpoint/2010/main" val="41818002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Anthony</a:t>
            </a:r>
          </a:p>
        </p:txBody>
      </p:sp>
      <p:sp>
        <p:nvSpPr>
          <p:cNvPr id="4" name="Slide Number Placeholder 3"/>
          <p:cNvSpPr>
            <a:spLocks noGrp="1"/>
          </p:cNvSpPr>
          <p:nvPr>
            <p:ph type="sldNum" sz="quarter" idx="5"/>
          </p:nvPr>
        </p:nvSpPr>
        <p:spPr/>
        <p:txBody>
          <a:bodyPr/>
          <a:lstStyle/>
          <a:p>
            <a:fld id="{F97F714D-3E7C-40E7-8874-A533961E74F1}" type="slidenum">
              <a:rPr lang="en-US" smtClean="0"/>
              <a:t>6</a:t>
            </a:fld>
            <a:endParaRPr lang="en-US"/>
          </a:p>
        </p:txBody>
      </p:sp>
    </p:spTree>
    <p:extLst>
      <p:ext uri="{BB962C8B-B14F-4D97-AF65-F5344CB8AC3E}">
        <p14:creationId xmlns:p14="http://schemas.microsoft.com/office/powerpoint/2010/main" val="41791403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Mario</a:t>
            </a:r>
          </a:p>
        </p:txBody>
      </p:sp>
      <p:sp>
        <p:nvSpPr>
          <p:cNvPr id="4" name="Slide Number Placeholder 3"/>
          <p:cNvSpPr>
            <a:spLocks noGrp="1"/>
          </p:cNvSpPr>
          <p:nvPr>
            <p:ph type="sldNum" sz="quarter" idx="5"/>
          </p:nvPr>
        </p:nvSpPr>
        <p:spPr/>
        <p:txBody>
          <a:bodyPr/>
          <a:lstStyle/>
          <a:p>
            <a:fld id="{F97F714D-3E7C-40E7-8874-A533961E74F1}" type="slidenum">
              <a:rPr lang="en-US" smtClean="0"/>
              <a:t>7</a:t>
            </a:fld>
            <a:endParaRPr lang="en-US"/>
          </a:p>
        </p:txBody>
      </p:sp>
    </p:spTree>
    <p:extLst>
      <p:ext uri="{BB962C8B-B14F-4D97-AF65-F5344CB8AC3E}">
        <p14:creationId xmlns:p14="http://schemas.microsoft.com/office/powerpoint/2010/main" val="25615180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David</a:t>
            </a:r>
          </a:p>
        </p:txBody>
      </p:sp>
      <p:sp>
        <p:nvSpPr>
          <p:cNvPr id="4" name="Slide Number Placeholder 3"/>
          <p:cNvSpPr>
            <a:spLocks noGrp="1"/>
          </p:cNvSpPr>
          <p:nvPr>
            <p:ph type="sldNum" sz="quarter" idx="5"/>
          </p:nvPr>
        </p:nvSpPr>
        <p:spPr/>
        <p:txBody>
          <a:bodyPr/>
          <a:lstStyle/>
          <a:p>
            <a:fld id="{F97F714D-3E7C-40E7-8874-A533961E74F1}" type="slidenum">
              <a:rPr lang="en-US" smtClean="0"/>
              <a:t>8</a:t>
            </a:fld>
            <a:endParaRPr lang="en-US"/>
          </a:p>
        </p:txBody>
      </p:sp>
    </p:spTree>
    <p:extLst>
      <p:ext uri="{BB962C8B-B14F-4D97-AF65-F5344CB8AC3E}">
        <p14:creationId xmlns:p14="http://schemas.microsoft.com/office/powerpoint/2010/main" val="37914938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David</a:t>
            </a:r>
          </a:p>
        </p:txBody>
      </p:sp>
      <p:sp>
        <p:nvSpPr>
          <p:cNvPr id="4" name="Slide Number Placeholder 3"/>
          <p:cNvSpPr>
            <a:spLocks noGrp="1"/>
          </p:cNvSpPr>
          <p:nvPr>
            <p:ph type="sldNum" sz="quarter" idx="5"/>
          </p:nvPr>
        </p:nvSpPr>
        <p:spPr/>
        <p:txBody>
          <a:bodyPr/>
          <a:lstStyle/>
          <a:p>
            <a:fld id="{F97F714D-3E7C-40E7-8874-A533961E74F1}" type="slidenum">
              <a:rPr lang="en-US" smtClean="0"/>
              <a:t>9</a:t>
            </a:fld>
            <a:endParaRPr lang="en-US"/>
          </a:p>
        </p:txBody>
      </p:sp>
    </p:spTree>
    <p:extLst>
      <p:ext uri="{BB962C8B-B14F-4D97-AF65-F5344CB8AC3E}">
        <p14:creationId xmlns:p14="http://schemas.microsoft.com/office/powerpoint/2010/main" val="27225029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a:t>Click to edit Master title style</a:t>
            </a:r>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72345051-2045-45DA-935E-2E3CA1A69ADC}" type="datetimeFigureOut">
              <a:rPr lang="en-US" smtClean="0"/>
              <a:t>4/9/2020</a:t>
            </a:fld>
            <a:endParaRPr lang="en-US"/>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endParaRPr lang="en-US"/>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A7CD31F4-64FA-4BA0-9498-67783267A8C8}" type="slidenum">
              <a:rPr lang="en-US" smtClean="0"/>
              <a:t>‹#›</a:t>
            </a:fld>
            <a:endParaRPr lang="en-US"/>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648025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345051-2045-45DA-935E-2E3CA1A69ADC}" type="datetimeFigureOut">
              <a:rPr lang="en-US" smtClean="0"/>
              <a:t>4/9/2020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041603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536187" y="5927131"/>
            <a:ext cx="3814856" cy="365125"/>
          </a:xfrm>
        </p:spPr>
        <p:txBody>
          <a:bodyPr/>
          <a:lstStyle/>
          <a:p>
            <a:fld id="{72345051-2045-45DA-935E-2E3CA1A69ADC}" type="datetimeFigureOut">
              <a:rPr lang="en-US" smtClean="0"/>
              <a:t>4/9/2020</a:t>
            </a:fld>
            <a:endParaRPr lang="en-US"/>
          </a:p>
        </p:txBody>
      </p:sp>
      <p:sp>
        <p:nvSpPr>
          <p:cNvPr id="5" name="Footer Placeholder 4"/>
          <p:cNvSpPr>
            <a:spLocks noGrp="1"/>
          </p:cNvSpPr>
          <p:nvPr>
            <p:ph type="ftr" sz="quarter" idx="11"/>
          </p:nvPr>
        </p:nvSpPr>
        <p:spPr>
          <a:xfrm>
            <a:off x="6536187" y="6315949"/>
            <a:ext cx="3814856" cy="365125"/>
          </a:xfrm>
        </p:spPr>
        <p:txBody>
          <a:bodyPr/>
          <a:lstStyle/>
          <a:p>
            <a:endParaRPr lang="en-US"/>
          </a:p>
        </p:txBody>
      </p:sp>
      <p:sp>
        <p:nvSpPr>
          <p:cNvPr id="6" name="Slide Number Placeholder 5"/>
          <p:cNvSpPr>
            <a:spLocks noGrp="1"/>
          </p:cNvSpPr>
          <p:nvPr>
            <p:ph type="sldNum" sz="quarter" idx="12"/>
          </p:nvPr>
        </p:nvSpPr>
        <p:spPr>
          <a:xfrm>
            <a:off x="11784011" y="5607592"/>
            <a:ext cx="407988" cy="365125"/>
          </a:xfrm>
        </p:spPr>
        <p:txBody>
          <a:bodyPr/>
          <a:lstStyle/>
          <a:p>
            <a:fld id="{A7CD31F4-64FA-4BA0-9498-67783267A8C8}" type="slidenum">
              <a:rPr lang="en-US" smtClean="0"/>
              <a:t>‹#›</a:t>
            </a:fld>
            <a:endParaRPr lang="en-US"/>
          </a:p>
        </p:txBody>
      </p:sp>
      <p:cxnSp>
        <p:nvCxnSpPr>
          <p:cNvPr id="13" name="Straight Connector 12" title="Horizontal Rule Line"/>
          <p:cNvCxnSpPr/>
          <p:nvPr/>
        </p:nvCxnSpPr>
        <p:spPr>
          <a:xfrm>
            <a:off x="0" y="6199730"/>
            <a:ext cx="10260011"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7082359"/>
      </p:ext>
    </p:extLst>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345051-2045-45DA-935E-2E3CA1A69ADC}" type="datetimeFigureOut">
              <a:rPr lang="en-US" smtClean="0"/>
              <a:t>4/9/2020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192245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72345051-2045-45DA-935E-2E3CA1A69ADC}" type="datetimeFigureOut">
              <a:rPr lang="en-US" smtClean="0"/>
              <a:t>4/9/2020</a:t>
            </a:fld>
            <a:endParaRPr lang="en-US"/>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US"/>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A7CD31F4-64FA-4BA0-9498-67783267A8C8}" type="slidenum">
              <a:rPr lang="en-US" smtClean="0"/>
              <a:t>‹#›</a:t>
            </a:fld>
            <a:endParaRPr lang="en-US"/>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2881562"/>
      </p:ext>
    </p:extLst>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181600" y="540628"/>
            <a:ext cx="6248400" cy="248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81600" y="3712467"/>
            <a:ext cx="6248400" cy="2482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2345051-2045-45DA-935E-2E3CA1A69ADC}" type="datetimeFigureOut">
              <a:rPr lang="en-US" smtClean="0"/>
              <a:t>4/9/2020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614739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a:t>Click to edit Master title style</a:t>
            </a:r>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2345051-2045-45DA-935E-2E3CA1A69ADC}" type="datetimeFigureOut">
              <a:rPr lang="en-US" smtClean="0"/>
              <a:t>4/9/2020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309998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2345051-2045-45DA-935E-2E3CA1A69ADC}" type="datetimeFigureOut">
              <a:rPr lang="en-US" smtClean="0"/>
              <a:t>4/9/2020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752215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345051-2045-45DA-935E-2E3CA1A69ADC}" type="datetimeFigureOut">
              <a:rPr lang="en-US" smtClean="0"/>
              <a:t>4/9/2020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612978796"/>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a:t>Click to edit Master title style</a:t>
            </a:r>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4/9/2020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737679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a:t>Click to edit Master title style</a:t>
            </a:r>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4/9/2020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973579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72345051-2045-45DA-935E-2E3CA1A69ADC}" type="datetimeFigureOut">
              <a:rPr lang="en-US" smtClean="0"/>
              <a:t>4/9/2020</a:t>
            </a:fld>
            <a:endParaRPr lang="en-US"/>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A7CD31F4-64FA-4BA0-9498-67783267A8C8}" type="slidenum">
              <a:rPr lang="en-US" smtClean="0"/>
              <a:t>‹#›</a:t>
            </a:fld>
            <a:endParaRPr lang="en-US"/>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1442774"/>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Lst>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www.nginx.com/blog/building-microservices-inter-process-communication/"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47" name="Rectangle 79">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B2A6BB-B09F-4A5E-A162-AB29EA5B6551}"/>
              </a:ext>
            </a:extLst>
          </p:cNvPr>
          <p:cNvSpPr>
            <a:spLocks noGrp="1"/>
          </p:cNvSpPr>
          <p:nvPr>
            <p:ph type="ctrTitle"/>
          </p:nvPr>
        </p:nvSpPr>
        <p:spPr>
          <a:xfrm>
            <a:off x="6075006" y="1143293"/>
            <a:ext cx="5422969" cy="4268965"/>
          </a:xfrm>
        </p:spPr>
        <p:txBody>
          <a:bodyPr anchor="ctr">
            <a:normAutofit/>
          </a:bodyPr>
          <a:lstStyle/>
          <a:p>
            <a:r>
              <a:rPr lang="en-US" sz="4600"/>
              <a:t>Software architecture:</a:t>
            </a:r>
            <a:br>
              <a:rPr lang="en-US" sz="4600"/>
            </a:br>
            <a:r>
              <a:rPr lang="en-US" sz="4600"/>
              <a:t>MicroSERVICES</a:t>
            </a:r>
          </a:p>
        </p:txBody>
      </p:sp>
      <p:sp>
        <p:nvSpPr>
          <p:cNvPr id="3" name="Subtitle 2">
            <a:extLst>
              <a:ext uri="{FF2B5EF4-FFF2-40B4-BE49-F238E27FC236}">
                <a16:creationId xmlns:a16="http://schemas.microsoft.com/office/drawing/2014/main" id="{1261B036-492B-4735-A9D8-03530E0A62AB}"/>
              </a:ext>
            </a:extLst>
          </p:cNvPr>
          <p:cNvSpPr>
            <a:spLocks noGrp="1"/>
          </p:cNvSpPr>
          <p:nvPr>
            <p:ph type="subTitle" idx="1"/>
          </p:nvPr>
        </p:nvSpPr>
        <p:spPr>
          <a:xfrm>
            <a:off x="6099196" y="5574210"/>
            <a:ext cx="5407381" cy="670070"/>
          </a:xfrm>
        </p:spPr>
        <p:txBody>
          <a:bodyPr vert="horz" lIns="91440" tIns="45720" rIns="91440" bIns="45720" rtlCol="0" anchor="t">
            <a:normAutofit fontScale="77500" lnSpcReduction="20000"/>
          </a:bodyPr>
          <a:lstStyle/>
          <a:p>
            <a:pPr>
              <a:lnSpc>
                <a:spcPct val="104000"/>
              </a:lnSpc>
              <a:spcAft>
                <a:spcPts val="600"/>
              </a:spcAft>
            </a:pPr>
            <a:r>
              <a:rPr lang="en-US" sz="1400">
                <a:latin typeface="Times New Roman"/>
                <a:cs typeface="Times New Roman"/>
              </a:rPr>
              <a:t>Team 14 Keikaku: </a:t>
            </a:r>
            <a:endParaRPr lang="en-US" sz="1400">
              <a:latin typeface="Times New Roman" panose="02020603050405020304" pitchFamily="18" charset="0"/>
              <a:cs typeface="Times New Roman" panose="02020603050405020304" pitchFamily="18" charset="0"/>
            </a:endParaRPr>
          </a:p>
          <a:p>
            <a:pPr>
              <a:lnSpc>
                <a:spcPct val="104000"/>
              </a:lnSpc>
              <a:spcAft>
                <a:spcPts val="600"/>
              </a:spcAft>
            </a:pPr>
            <a:r>
              <a:rPr lang="en-US" sz="1400">
                <a:latin typeface="Times New Roman"/>
                <a:cs typeface="Times New Roman"/>
              </a:rPr>
              <a:t>Anthony DesArmier, David Rayner, Valentin Becerra</a:t>
            </a:r>
          </a:p>
          <a:p>
            <a:pPr>
              <a:lnSpc>
                <a:spcPct val="104000"/>
              </a:lnSpc>
              <a:spcAft>
                <a:spcPts val="600"/>
              </a:spcAft>
            </a:pPr>
            <a:r>
              <a:rPr lang="en-US" sz="1400">
                <a:latin typeface="Times New Roman"/>
                <a:cs typeface="Times New Roman"/>
              </a:rPr>
              <a:t>Angel Villalpando, Jorge Garcia, Mario Delgado</a:t>
            </a:r>
          </a:p>
        </p:txBody>
      </p:sp>
      <p:sp>
        <p:nvSpPr>
          <p:cNvPr id="1048" name="Freeform: Shape 81">
            <a:extLst>
              <a:ext uri="{FF2B5EF4-FFF2-40B4-BE49-F238E27FC236}">
                <a16:creationId xmlns:a16="http://schemas.microsoft.com/office/drawing/2014/main" id="{5D44B584-65A7-4029-A075-505AA5EAE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43666" cy="6858000"/>
          </a:xfrm>
          <a:custGeom>
            <a:avLst/>
            <a:gdLst>
              <a:gd name="connsiteX0" fmla="*/ 0 w 5443666"/>
              <a:gd name="connsiteY0" fmla="*/ 0 h 6845983"/>
              <a:gd name="connsiteX1" fmla="*/ 3595564 w 5443666"/>
              <a:gd name="connsiteY1" fmla="*/ 0 h 6845983"/>
              <a:gd name="connsiteX2" fmla="*/ 3746607 w 5443666"/>
              <a:gd name="connsiteY2" fmla="*/ 118697 h 6845983"/>
              <a:gd name="connsiteX3" fmla="*/ 5443666 w 5443666"/>
              <a:gd name="connsiteY3" fmla="*/ 3717234 h 6845983"/>
              <a:gd name="connsiteX4" fmla="*/ 4378763 w 5443666"/>
              <a:gd name="connsiteY4" fmla="*/ 6683615 h 6845983"/>
              <a:gd name="connsiteX5" fmla="*/ 4238117 w 5443666"/>
              <a:gd name="connsiteY5" fmla="*/ 6845983 h 6845983"/>
              <a:gd name="connsiteX6" fmla="*/ 0 w 5443666"/>
              <a:gd name="connsiteY6" fmla="*/ 6845983 h 6845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3666" h="6845983">
                <a:moveTo>
                  <a:pt x="0" y="0"/>
                </a:moveTo>
                <a:lnTo>
                  <a:pt x="3595564" y="0"/>
                </a:lnTo>
                <a:lnTo>
                  <a:pt x="3746607" y="118697"/>
                </a:lnTo>
                <a:cubicBezTo>
                  <a:pt x="4783044" y="974041"/>
                  <a:pt x="5443666" y="2268489"/>
                  <a:pt x="5443666" y="3717234"/>
                </a:cubicBezTo>
                <a:cubicBezTo>
                  <a:pt x="5443666" y="4844036"/>
                  <a:pt x="5044030" y="5877498"/>
                  <a:pt x="4378763" y="6683615"/>
                </a:cubicBezTo>
                <a:lnTo>
                  <a:pt x="4238117" y="6845983"/>
                </a:lnTo>
                <a:lnTo>
                  <a:pt x="0" y="6845983"/>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49" name="Freeform: Shape 83">
            <a:extLst>
              <a:ext uri="{FF2B5EF4-FFF2-40B4-BE49-F238E27FC236}">
                <a16:creationId xmlns:a16="http://schemas.microsoft.com/office/drawing/2014/main" id="{D6E95BAF-7B85-4D33-BD5C-94336D35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30" name="Picture 6" descr="Spring | Microservices">
            <a:extLst>
              <a:ext uri="{FF2B5EF4-FFF2-40B4-BE49-F238E27FC236}">
                <a16:creationId xmlns:a16="http://schemas.microsoft.com/office/drawing/2014/main" id="{9D8D116E-CE6D-4C33-B2D3-0D3F345DFB7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18401" y="1722485"/>
            <a:ext cx="3491811" cy="3634657"/>
          </a:xfrm>
          <a:prstGeom prst="rect">
            <a:avLst/>
          </a:prstGeom>
          <a:noFill/>
          <a:extLst>
            <a:ext uri="{909E8E84-426E-40DD-AFC4-6F175D3DCCD1}">
              <a14:hiddenFill xmlns:a14="http://schemas.microsoft.com/office/drawing/2010/main">
                <a:solidFill>
                  <a:srgbClr val="FFFFFF"/>
                </a:solidFill>
              </a14:hiddenFill>
            </a:ext>
          </a:extLst>
        </p:spPr>
      </p:pic>
      <p:sp>
        <p:nvSpPr>
          <p:cNvPr id="1050" name="Freeform 6">
            <a:extLst>
              <a:ext uri="{FF2B5EF4-FFF2-40B4-BE49-F238E27FC236}">
                <a16:creationId xmlns:a16="http://schemas.microsoft.com/office/drawing/2014/main" id="{D3686B33-4E07-4542-8F02-1876C8359B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728114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4281BC32-FF58-4898-A6B5-7B3D059BC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0D614406-135F-4875-9C87-53822CB1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3A0FBE-F7E2-495D-95BD-0D55F65B62A9}"/>
              </a:ext>
            </a:extLst>
          </p:cNvPr>
          <p:cNvSpPr>
            <a:spLocks noGrp="1"/>
          </p:cNvSpPr>
          <p:nvPr>
            <p:ph type="title"/>
          </p:nvPr>
        </p:nvSpPr>
        <p:spPr>
          <a:xfrm>
            <a:off x="960120" y="434101"/>
            <a:ext cx="7169753" cy="1232750"/>
          </a:xfrm>
        </p:spPr>
        <p:txBody>
          <a:bodyPr anchor="b">
            <a:normAutofit/>
          </a:bodyPr>
          <a:lstStyle/>
          <a:p>
            <a:r>
              <a:rPr lang="en-US">
                <a:solidFill>
                  <a:schemeClr val="bg1"/>
                </a:solidFill>
              </a:rPr>
              <a:t>Observability </a:t>
            </a:r>
          </a:p>
        </p:txBody>
      </p:sp>
      <p:cxnSp>
        <p:nvCxnSpPr>
          <p:cNvPr id="7" name="Straight Connector 11">
            <a:extLst>
              <a:ext uri="{FF2B5EF4-FFF2-40B4-BE49-F238E27FC236}">
                <a16:creationId xmlns:a16="http://schemas.microsoft.com/office/drawing/2014/main" id="{C6C21149-7D17-44C2-AFB6-4D931DC55F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sp>
        <p:nvSpPr>
          <p:cNvPr id="3" name="Content Placeholder 2">
            <a:extLst>
              <a:ext uri="{FF2B5EF4-FFF2-40B4-BE49-F238E27FC236}">
                <a16:creationId xmlns:a16="http://schemas.microsoft.com/office/drawing/2014/main" id="{FDE563E4-1B00-4F25-9514-77E42486AB84}"/>
              </a:ext>
            </a:extLst>
          </p:cNvPr>
          <p:cNvSpPr>
            <a:spLocks noGrp="1"/>
          </p:cNvSpPr>
          <p:nvPr>
            <p:ph idx="1"/>
          </p:nvPr>
        </p:nvSpPr>
        <p:spPr>
          <a:xfrm>
            <a:off x="867610" y="2397076"/>
            <a:ext cx="10456779" cy="3481647"/>
          </a:xfrm>
        </p:spPr>
        <p:txBody>
          <a:bodyPr>
            <a:normAutofit fontScale="77500" lnSpcReduction="20000"/>
          </a:bodyPr>
          <a:lstStyle/>
          <a:p>
            <a:r>
              <a:rPr lang="en-US"/>
              <a:t>How do we keep track of what our Microservices are doing?</a:t>
            </a:r>
          </a:p>
          <a:p>
            <a:r>
              <a:rPr lang="en-US"/>
              <a:t>For this we have several patterns to follow: Log Aggregation pattern, Performance Metrics pattern, Distributed Tracing pattern and Health Check pattern.</a:t>
            </a:r>
          </a:p>
          <a:p>
            <a:r>
              <a:rPr lang="en-US"/>
              <a:t>Each responsible in helping analyze the behavior and status of our microservices. </a:t>
            </a:r>
          </a:p>
          <a:p>
            <a:r>
              <a:rPr lang="en-US"/>
              <a:t>Log Aggregation help us, by allowing the user to search service instance generated logs in a standardized manner. This allows for easier monitoring of the service instance.</a:t>
            </a:r>
          </a:p>
          <a:p>
            <a:r>
              <a:rPr lang="en-US"/>
              <a:t>Performance Metrics helps us keep watch over patterns of the statistics or individual operations. This way when an irregularity occurs in the pattern, we  know an issue occurred.</a:t>
            </a:r>
          </a:p>
          <a:p>
            <a:r>
              <a:rPr lang="en-US"/>
              <a:t>Distributed Tracing is as simple as keeping track of all services by given them unique IDs.</a:t>
            </a:r>
          </a:p>
          <a:p>
            <a:r>
              <a:rPr lang="en-US"/>
              <a:t>Health Check is tracking the health of the application. Every service must be doing something to contribute towards a specific goal. If a service has reached an endpoint it should check for the status of the host, connection to other services and any specific logic.</a:t>
            </a:r>
          </a:p>
        </p:txBody>
      </p:sp>
    </p:spTree>
    <p:extLst>
      <p:ext uri="{BB962C8B-B14F-4D97-AF65-F5344CB8AC3E}">
        <p14:creationId xmlns:p14="http://schemas.microsoft.com/office/powerpoint/2010/main" val="359509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9" name="Rectangle 78">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3A0FBE-F7E2-495D-95BD-0D55F65B62A9}"/>
              </a:ext>
            </a:extLst>
          </p:cNvPr>
          <p:cNvSpPr>
            <a:spLocks noGrp="1"/>
          </p:cNvSpPr>
          <p:nvPr>
            <p:ph type="title"/>
          </p:nvPr>
        </p:nvSpPr>
        <p:spPr>
          <a:xfrm>
            <a:off x="5986331" y="633779"/>
            <a:ext cx="5443665" cy="2068478"/>
          </a:xfrm>
        </p:spPr>
        <p:txBody>
          <a:bodyPr>
            <a:normAutofit/>
          </a:bodyPr>
          <a:lstStyle/>
          <a:p>
            <a:pPr algn="l"/>
            <a:r>
              <a:rPr lang="en-US" sz="4800">
                <a:solidFill>
                  <a:schemeClr val="tx1"/>
                </a:solidFill>
              </a:rPr>
              <a:t>Cross-Cutting Concern </a:t>
            </a:r>
            <a:endParaRPr lang="en-US" sz="4600">
              <a:solidFill>
                <a:schemeClr val="tx1"/>
              </a:solidFill>
            </a:endParaRPr>
          </a:p>
        </p:txBody>
      </p:sp>
      <p:sp>
        <p:nvSpPr>
          <p:cNvPr id="193" name="Freeform: Shape 192">
            <a:extLst>
              <a:ext uri="{FF2B5EF4-FFF2-40B4-BE49-F238E27FC236}">
                <a16:creationId xmlns:a16="http://schemas.microsoft.com/office/drawing/2014/main" id="{5D44B584-65A7-4029-A075-505AA5EAE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43666" cy="6858000"/>
          </a:xfrm>
          <a:custGeom>
            <a:avLst/>
            <a:gdLst>
              <a:gd name="connsiteX0" fmla="*/ 0 w 5443666"/>
              <a:gd name="connsiteY0" fmla="*/ 0 h 6845983"/>
              <a:gd name="connsiteX1" fmla="*/ 3595564 w 5443666"/>
              <a:gd name="connsiteY1" fmla="*/ 0 h 6845983"/>
              <a:gd name="connsiteX2" fmla="*/ 3746607 w 5443666"/>
              <a:gd name="connsiteY2" fmla="*/ 118697 h 6845983"/>
              <a:gd name="connsiteX3" fmla="*/ 5443666 w 5443666"/>
              <a:gd name="connsiteY3" fmla="*/ 3717234 h 6845983"/>
              <a:gd name="connsiteX4" fmla="*/ 4378763 w 5443666"/>
              <a:gd name="connsiteY4" fmla="*/ 6683615 h 6845983"/>
              <a:gd name="connsiteX5" fmla="*/ 4238117 w 5443666"/>
              <a:gd name="connsiteY5" fmla="*/ 6845983 h 6845983"/>
              <a:gd name="connsiteX6" fmla="*/ 0 w 5443666"/>
              <a:gd name="connsiteY6" fmla="*/ 6845983 h 6845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3666" h="6845983">
                <a:moveTo>
                  <a:pt x="0" y="0"/>
                </a:moveTo>
                <a:lnTo>
                  <a:pt x="3595564" y="0"/>
                </a:lnTo>
                <a:lnTo>
                  <a:pt x="3746607" y="118697"/>
                </a:lnTo>
                <a:cubicBezTo>
                  <a:pt x="4783044" y="974041"/>
                  <a:pt x="5443666" y="2268489"/>
                  <a:pt x="5443666" y="3717234"/>
                </a:cubicBezTo>
                <a:cubicBezTo>
                  <a:pt x="5443666" y="4844036"/>
                  <a:pt x="5044030" y="5877498"/>
                  <a:pt x="4378763" y="6683615"/>
                </a:cubicBezTo>
                <a:lnTo>
                  <a:pt x="4238117" y="6845983"/>
                </a:lnTo>
                <a:lnTo>
                  <a:pt x="0" y="6845983"/>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4" name="Freeform: Shape 193">
            <a:extLst>
              <a:ext uri="{FF2B5EF4-FFF2-40B4-BE49-F238E27FC236}">
                <a16:creationId xmlns:a16="http://schemas.microsoft.com/office/drawing/2014/main" id="{AF0E0918-AB00-4194-A9D5-9AF9B49181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Shape 80">
            <a:extLst>
              <a:ext uri="{FF2B5EF4-FFF2-40B4-BE49-F238E27FC236}">
                <a16:creationId xmlns:a16="http://schemas.microsoft.com/office/drawing/2014/main" id="{5D44B584-65A7-4029-A075-505AA5EAE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43666" cy="6858000"/>
          </a:xfrm>
          <a:custGeom>
            <a:avLst/>
            <a:gdLst>
              <a:gd name="connsiteX0" fmla="*/ 0 w 5443666"/>
              <a:gd name="connsiteY0" fmla="*/ 0 h 6845983"/>
              <a:gd name="connsiteX1" fmla="*/ 3595564 w 5443666"/>
              <a:gd name="connsiteY1" fmla="*/ 0 h 6845983"/>
              <a:gd name="connsiteX2" fmla="*/ 3746607 w 5443666"/>
              <a:gd name="connsiteY2" fmla="*/ 118697 h 6845983"/>
              <a:gd name="connsiteX3" fmla="*/ 5443666 w 5443666"/>
              <a:gd name="connsiteY3" fmla="*/ 3717234 h 6845983"/>
              <a:gd name="connsiteX4" fmla="*/ 4378763 w 5443666"/>
              <a:gd name="connsiteY4" fmla="*/ 6683615 h 6845983"/>
              <a:gd name="connsiteX5" fmla="*/ 4238117 w 5443666"/>
              <a:gd name="connsiteY5" fmla="*/ 6845983 h 6845983"/>
              <a:gd name="connsiteX6" fmla="*/ 0 w 5443666"/>
              <a:gd name="connsiteY6" fmla="*/ 6845983 h 6845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3666" h="6845983">
                <a:moveTo>
                  <a:pt x="0" y="0"/>
                </a:moveTo>
                <a:lnTo>
                  <a:pt x="3595564" y="0"/>
                </a:lnTo>
                <a:lnTo>
                  <a:pt x="3746607" y="118697"/>
                </a:lnTo>
                <a:cubicBezTo>
                  <a:pt x="4783044" y="974041"/>
                  <a:pt x="5443666" y="2268489"/>
                  <a:pt x="5443666" y="3717234"/>
                </a:cubicBezTo>
                <a:cubicBezTo>
                  <a:pt x="5443666" y="4844036"/>
                  <a:pt x="5044030" y="5877498"/>
                  <a:pt x="4378763" y="6683615"/>
                </a:cubicBezTo>
                <a:lnTo>
                  <a:pt x="4238117" y="6845983"/>
                </a:lnTo>
                <a:lnTo>
                  <a:pt x="0" y="6845983"/>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6" name="Picture 2" descr="Another use-case for an Angular decorator. - Andrei Mihalciuc - Medium">
            <a:extLst>
              <a:ext uri="{FF2B5EF4-FFF2-40B4-BE49-F238E27FC236}">
                <a16:creationId xmlns:a16="http://schemas.microsoft.com/office/drawing/2014/main" id="{0BE78BB5-2D19-421D-BC71-0FBE6EB2DA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167" y="1873188"/>
            <a:ext cx="4677343" cy="3717880"/>
          </a:xfrm>
          <a:prstGeom prst="rect">
            <a:avLst/>
          </a:prstGeom>
          <a:noFill/>
          <a:extLst>
            <a:ext uri="{909E8E84-426E-40DD-AFC4-6F175D3DCCD1}">
              <a14:hiddenFill xmlns:a14="http://schemas.microsoft.com/office/drawing/2010/main">
                <a:solidFill>
                  <a:srgbClr val="FFFFFF"/>
                </a:solidFill>
              </a14:hiddenFill>
            </a:ext>
          </a:extLst>
        </p:spPr>
      </p:pic>
      <p:sp>
        <p:nvSpPr>
          <p:cNvPr id="83" name="Freeform 6">
            <a:extLst>
              <a:ext uri="{FF2B5EF4-FFF2-40B4-BE49-F238E27FC236}">
                <a16:creationId xmlns:a16="http://schemas.microsoft.com/office/drawing/2014/main" id="{D3686B33-4E07-4542-8F02-1876C8359B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380579"/>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3" name="Content Placeholder 2">
            <a:extLst>
              <a:ext uri="{FF2B5EF4-FFF2-40B4-BE49-F238E27FC236}">
                <a16:creationId xmlns:a16="http://schemas.microsoft.com/office/drawing/2014/main" id="{FDE563E4-1B00-4F25-9514-77E42486AB84}"/>
              </a:ext>
            </a:extLst>
          </p:cNvPr>
          <p:cNvSpPr>
            <a:spLocks noGrp="1"/>
          </p:cNvSpPr>
          <p:nvPr>
            <p:ph idx="1"/>
          </p:nvPr>
        </p:nvSpPr>
        <p:spPr>
          <a:xfrm>
            <a:off x="5986332" y="2886500"/>
            <a:ext cx="5443666" cy="3337721"/>
          </a:xfrm>
        </p:spPr>
        <p:txBody>
          <a:bodyPr>
            <a:normAutofit/>
          </a:bodyPr>
          <a:lstStyle/>
          <a:p>
            <a:pPr>
              <a:lnSpc>
                <a:spcPct val="102000"/>
              </a:lnSpc>
            </a:pPr>
            <a:r>
              <a:rPr lang="en-US" sz="1400" dirty="0">
                <a:solidFill>
                  <a:schemeClr val="tx1"/>
                </a:solidFill>
              </a:rPr>
              <a:t>How do we avoid code modifications for configuration changes without re-building or re-deploying a service?</a:t>
            </a:r>
          </a:p>
          <a:p>
            <a:pPr>
              <a:lnSpc>
                <a:spcPct val="102000"/>
              </a:lnSpc>
            </a:pPr>
            <a:r>
              <a:rPr lang="en-US" sz="1400" dirty="0">
                <a:solidFill>
                  <a:schemeClr val="tx1"/>
                </a:solidFill>
              </a:rPr>
              <a:t>Usually a service calls  databases or other services to accomplish a task, but sometimes this can cause some configuration problems when a service is changed. </a:t>
            </a:r>
          </a:p>
          <a:p>
            <a:pPr>
              <a:lnSpc>
                <a:spcPct val="102000"/>
              </a:lnSpc>
            </a:pPr>
            <a:r>
              <a:rPr lang="en-US" sz="1400" dirty="0">
                <a:solidFill>
                  <a:schemeClr val="tx1"/>
                </a:solidFill>
              </a:rPr>
              <a:t>In order to avoid that we can use a pattern called external configuration. This pattern externalizes all the configurations and makes it so the application loads them all in the startup or  when needed.</a:t>
            </a:r>
          </a:p>
        </p:txBody>
      </p:sp>
      <p:sp>
        <p:nvSpPr>
          <p:cNvPr id="195" name="Freeform 6">
            <a:extLst>
              <a:ext uri="{FF2B5EF4-FFF2-40B4-BE49-F238E27FC236}">
                <a16:creationId xmlns:a16="http://schemas.microsoft.com/office/drawing/2014/main" id="{D3686B33-4E07-4542-8F02-1876C8359B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380579"/>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541331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4281BC32-FF58-4898-A6B5-7B3D059BC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0D614406-135F-4875-9C87-53822CB1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3A0FBE-F7E2-495D-95BD-0D55F65B62A9}"/>
              </a:ext>
            </a:extLst>
          </p:cNvPr>
          <p:cNvSpPr>
            <a:spLocks noGrp="1"/>
          </p:cNvSpPr>
          <p:nvPr>
            <p:ph type="title"/>
          </p:nvPr>
        </p:nvSpPr>
        <p:spPr>
          <a:xfrm>
            <a:off x="960120" y="434101"/>
            <a:ext cx="7169753" cy="1232750"/>
          </a:xfrm>
        </p:spPr>
        <p:txBody>
          <a:bodyPr anchor="b">
            <a:normAutofit/>
          </a:bodyPr>
          <a:lstStyle/>
          <a:p>
            <a:r>
              <a:rPr lang="en-US">
                <a:solidFill>
                  <a:schemeClr val="bg1"/>
                </a:solidFill>
              </a:rPr>
              <a:t>Conclusion</a:t>
            </a:r>
          </a:p>
        </p:txBody>
      </p:sp>
      <p:cxnSp>
        <p:nvCxnSpPr>
          <p:cNvPr id="7" name="Straight Connector 11">
            <a:extLst>
              <a:ext uri="{FF2B5EF4-FFF2-40B4-BE49-F238E27FC236}">
                <a16:creationId xmlns:a16="http://schemas.microsoft.com/office/drawing/2014/main" id="{C6C21149-7D17-44C2-AFB6-4D931DC55F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sp>
        <p:nvSpPr>
          <p:cNvPr id="3" name="Content Placeholder 2">
            <a:extLst>
              <a:ext uri="{FF2B5EF4-FFF2-40B4-BE49-F238E27FC236}">
                <a16:creationId xmlns:a16="http://schemas.microsoft.com/office/drawing/2014/main" id="{FDE563E4-1B00-4F25-9514-77E42486AB84}"/>
              </a:ext>
            </a:extLst>
          </p:cNvPr>
          <p:cNvSpPr>
            <a:spLocks noGrp="1"/>
          </p:cNvSpPr>
          <p:nvPr>
            <p:ph idx="1"/>
          </p:nvPr>
        </p:nvSpPr>
        <p:spPr>
          <a:xfrm>
            <a:off x="960119" y="2942252"/>
            <a:ext cx="10266681" cy="3172409"/>
          </a:xfrm>
        </p:spPr>
        <p:txBody>
          <a:bodyPr>
            <a:normAutofit fontScale="92500" lnSpcReduction="20000"/>
          </a:bodyPr>
          <a:lstStyle/>
          <a:p>
            <a:pPr fontAlgn="base"/>
            <a:r>
              <a:rPr lang="en-US"/>
              <a:t>Microservice is an architectural style in which we break apart monolithic code and divided into smaller easy to handle sections.</a:t>
            </a:r>
          </a:p>
          <a:p>
            <a:pPr fontAlgn="base"/>
            <a:r>
              <a:rPr lang="en-US"/>
              <a:t>We can consider microservices as small modules, these modules can be thought of small independent systems which focus in doing one job. By doing this the development, deployment, operations, versioning and scaling become simpler tasks.</a:t>
            </a:r>
          </a:p>
          <a:p>
            <a:pPr fontAlgn="base"/>
            <a:r>
              <a:rPr lang="en-US"/>
              <a:t>Microservices helps organize an entire system into smaller simpler roles. It allows to grasp every component a system is required put them into individual containers and handle them independently.</a:t>
            </a:r>
          </a:p>
          <a:p>
            <a:pPr fontAlgn="base"/>
            <a:r>
              <a:rPr lang="en-US"/>
              <a:t>Microservices can be divided into five different design patterns, which are Decomposition, Integration, Database, Observability and Cross-Cutting Concern.</a:t>
            </a:r>
          </a:p>
          <a:p>
            <a:endParaRPr lang="en-US"/>
          </a:p>
        </p:txBody>
      </p:sp>
    </p:spTree>
    <p:extLst>
      <p:ext uri="{BB962C8B-B14F-4D97-AF65-F5344CB8AC3E}">
        <p14:creationId xmlns:p14="http://schemas.microsoft.com/office/powerpoint/2010/main" val="4132214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5" name="Rectangle 31">
            <a:extLst>
              <a:ext uri="{FF2B5EF4-FFF2-40B4-BE49-F238E27FC236}">
                <a16:creationId xmlns:a16="http://schemas.microsoft.com/office/drawing/2014/main" id="{4281BC32-FF58-4898-A6B5-7B3D059BC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33">
            <a:extLst>
              <a:ext uri="{FF2B5EF4-FFF2-40B4-BE49-F238E27FC236}">
                <a16:creationId xmlns:a16="http://schemas.microsoft.com/office/drawing/2014/main" id="{0D614406-135F-4875-9C87-53822CB1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3A0FBE-F7E2-495D-95BD-0D55F65B62A9}"/>
              </a:ext>
            </a:extLst>
          </p:cNvPr>
          <p:cNvSpPr>
            <a:spLocks noGrp="1"/>
          </p:cNvSpPr>
          <p:nvPr>
            <p:ph type="title"/>
          </p:nvPr>
        </p:nvSpPr>
        <p:spPr>
          <a:xfrm>
            <a:off x="960120" y="434101"/>
            <a:ext cx="7169753" cy="1232750"/>
          </a:xfrm>
        </p:spPr>
        <p:txBody>
          <a:bodyPr anchor="b">
            <a:normAutofit/>
          </a:bodyPr>
          <a:lstStyle/>
          <a:p>
            <a:r>
              <a:rPr lang="en-US">
                <a:solidFill>
                  <a:schemeClr val="bg1"/>
                </a:solidFill>
              </a:rPr>
              <a:t>Potential Drawbacks </a:t>
            </a:r>
          </a:p>
        </p:txBody>
      </p:sp>
      <p:cxnSp>
        <p:nvCxnSpPr>
          <p:cNvPr id="67" name="Straight Connector 35">
            <a:extLst>
              <a:ext uri="{FF2B5EF4-FFF2-40B4-BE49-F238E27FC236}">
                <a16:creationId xmlns:a16="http://schemas.microsoft.com/office/drawing/2014/main" id="{C6C21149-7D17-44C2-AFB6-4D931DC55F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68"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graphicFrame>
        <p:nvGraphicFramePr>
          <p:cNvPr id="27" name="Content Placeholder 2">
            <a:extLst>
              <a:ext uri="{FF2B5EF4-FFF2-40B4-BE49-F238E27FC236}">
                <a16:creationId xmlns:a16="http://schemas.microsoft.com/office/drawing/2014/main" id="{DA6CC3CE-FBBE-4EEC-8147-071C7613947F}"/>
              </a:ext>
            </a:extLst>
          </p:cNvPr>
          <p:cNvGraphicFramePr>
            <a:graphicFrameLocks noGrp="1"/>
          </p:cNvGraphicFramePr>
          <p:nvPr>
            <p:ph idx="1"/>
            <p:extLst>
              <p:ext uri="{D42A27DB-BD31-4B8C-83A1-F6EECF244321}">
                <p14:modId xmlns:p14="http://schemas.microsoft.com/office/powerpoint/2010/main" val="3668868469"/>
              </p:ext>
            </p:extLst>
          </p:nvPr>
        </p:nvGraphicFramePr>
        <p:xfrm>
          <a:off x="960120" y="2917149"/>
          <a:ext cx="10279971" cy="29874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306020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18">
            <a:extLst>
              <a:ext uri="{FF2B5EF4-FFF2-40B4-BE49-F238E27FC236}">
                <a16:creationId xmlns:a16="http://schemas.microsoft.com/office/drawing/2014/main" id="{718B0F80-1C8E-49FA-9B66-C9285753E2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C03A0FBE-F7E2-495D-95BD-0D55F65B62A9}"/>
              </a:ext>
            </a:extLst>
          </p:cNvPr>
          <p:cNvSpPr>
            <a:spLocks noGrp="1"/>
          </p:cNvSpPr>
          <p:nvPr>
            <p:ph type="title"/>
          </p:nvPr>
        </p:nvSpPr>
        <p:spPr>
          <a:xfrm>
            <a:off x="643467" y="643466"/>
            <a:ext cx="3933390" cy="4937287"/>
          </a:xfrm>
        </p:spPr>
        <p:txBody>
          <a:bodyPr anchor="ctr">
            <a:normAutofit/>
          </a:bodyPr>
          <a:lstStyle/>
          <a:p>
            <a:pPr algn="l"/>
            <a:r>
              <a:rPr lang="en-US" sz="4800">
                <a:solidFill>
                  <a:schemeClr val="tx1"/>
                </a:solidFill>
              </a:rPr>
              <a:t>Citations</a:t>
            </a:r>
          </a:p>
        </p:txBody>
      </p:sp>
      <p:sp>
        <p:nvSpPr>
          <p:cNvPr id="32" name="Freeform 6">
            <a:extLst>
              <a:ext uri="{FF2B5EF4-FFF2-40B4-BE49-F238E27FC236}">
                <a16:creationId xmlns:a16="http://schemas.microsoft.com/office/drawing/2014/main" id="{CEF2B853-4083-4B70-AC2A-F79D808093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643466"/>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3" name="Content Placeholder 2">
            <a:extLst>
              <a:ext uri="{FF2B5EF4-FFF2-40B4-BE49-F238E27FC236}">
                <a16:creationId xmlns:a16="http://schemas.microsoft.com/office/drawing/2014/main" id="{FDE563E4-1B00-4F25-9514-77E42486AB84}"/>
              </a:ext>
            </a:extLst>
          </p:cNvPr>
          <p:cNvSpPr>
            <a:spLocks noGrp="1"/>
          </p:cNvSpPr>
          <p:nvPr>
            <p:ph idx="1"/>
          </p:nvPr>
        </p:nvSpPr>
        <p:spPr>
          <a:xfrm>
            <a:off x="4955354" y="643466"/>
            <a:ext cx="6593180" cy="4937287"/>
          </a:xfrm>
        </p:spPr>
        <p:txBody>
          <a:bodyPr vert="horz" lIns="91440" tIns="45720" rIns="91440" bIns="45720" rtlCol="0" anchor="ctr">
            <a:normAutofit/>
          </a:bodyPr>
          <a:lstStyle/>
          <a:p>
            <a:pPr marL="457200" indent="-457200">
              <a:lnSpc>
                <a:spcPct val="102000"/>
              </a:lnSpc>
              <a:buFont typeface="+mj-lt"/>
              <a:buAutoNum type="arabicPeriod"/>
            </a:pPr>
            <a:r>
              <a:rPr lang="en-US" sz="1400"/>
              <a:t>P. </a:t>
            </a:r>
            <a:r>
              <a:rPr lang="en-US" sz="1400" err="1"/>
              <a:t>Jamshidi</a:t>
            </a:r>
            <a:r>
              <a:rPr lang="en-US" sz="1400"/>
              <a:t>, C. Pahl, N. C. </a:t>
            </a:r>
            <a:r>
              <a:rPr lang="en-US" sz="1400" err="1"/>
              <a:t>Mendonça</a:t>
            </a:r>
            <a:r>
              <a:rPr lang="en-US" sz="1400"/>
              <a:t>, J. Lewis and S. </a:t>
            </a:r>
            <a:r>
              <a:rPr lang="en-US" sz="1400" err="1"/>
              <a:t>Tilkov</a:t>
            </a:r>
            <a:r>
              <a:rPr lang="en-US" sz="1400"/>
              <a:t>, "Microservices: The Journey So Far and Challenges Ahead," in IEEE Software, vol. 35, no. 3, pp. 24-35, May/June 2018.  doi: 10.1109/MS.2018.2141039</a:t>
            </a:r>
          </a:p>
          <a:p>
            <a:pPr marL="457200" indent="-457200">
              <a:lnSpc>
                <a:spcPct val="102000"/>
              </a:lnSpc>
              <a:buFont typeface="+mj-lt"/>
              <a:buAutoNum type="arabicPeriod"/>
            </a:pPr>
            <a:r>
              <a:rPr lang="en-US" sz="1400" err="1"/>
              <a:t>Pautasso</a:t>
            </a:r>
            <a:r>
              <a:rPr lang="en-US" sz="1400"/>
              <a:t>, Cesare (2017). "Microservices in Practice, Part 1: Reality Check and Service Design". IEEE Software. 34 (1): 91–98. doi:10.1109/MS.2017.24</a:t>
            </a:r>
          </a:p>
          <a:p>
            <a:pPr marL="457200" indent="-457200">
              <a:lnSpc>
                <a:spcPct val="102000"/>
              </a:lnSpc>
              <a:buFont typeface="+mj-lt"/>
              <a:buAutoNum type="arabicPeriod"/>
            </a:pPr>
            <a:r>
              <a:rPr lang="en-US" sz="1400" err="1"/>
              <a:t>Udantha</a:t>
            </a:r>
            <a:r>
              <a:rPr lang="en-US" sz="1400"/>
              <a:t>, M., 2020. Microservice Architecture And Design Patterns For Microservices. [online] Medium. Available at: &lt;https://medium.com/@madhukaudantha/microservice-architecture-and-design-patterns-for-microservices-e0e5013fd58a&gt; [Accessed 2 April 2020].</a:t>
            </a:r>
          </a:p>
          <a:p>
            <a:pPr marL="457200" indent="-457200">
              <a:lnSpc>
                <a:spcPct val="102000"/>
              </a:lnSpc>
              <a:buFont typeface="+mj-lt"/>
              <a:buAutoNum type="arabicPeriod"/>
            </a:pPr>
            <a:r>
              <a:rPr lang="en-US" sz="1400"/>
              <a:t>R. </a:t>
            </a:r>
            <a:r>
              <a:rPr lang="en-US" sz="1400" err="1"/>
              <a:t>Bhojwani</a:t>
            </a:r>
            <a:r>
              <a:rPr lang="en-US" sz="1400"/>
              <a:t> and R. </a:t>
            </a:r>
            <a:r>
              <a:rPr lang="en-US" sz="1400" err="1"/>
              <a:t>Bhojwani</a:t>
            </a:r>
            <a:r>
              <a:rPr lang="en-US" sz="1400"/>
              <a:t>, “Design Patterns for Microservices - </a:t>
            </a:r>
            <a:r>
              <a:rPr lang="en-US" sz="1400" err="1"/>
              <a:t>DZone</a:t>
            </a:r>
            <a:r>
              <a:rPr lang="en-US" sz="1400"/>
              <a:t> Microservices,” dzone.com, 17-Oct-2018. [Online]. Available: https://dzone.com/articles/design-patterns-for-microservices. [Accessed: 02-Apr-2020].</a:t>
            </a:r>
          </a:p>
          <a:p>
            <a:pPr marL="457200" indent="-457200">
              <a:lnSpc>
                <a:spcPct val="102000"/>
              </a:lnSpc>
              <a:buAutoNum type="arabicPeriod"/>
            </a:pPr>
            <a:r>
              <a:rPr lang="en-US" sz="1400">
                <a:ea typeface="+mn-lt"/>
                <a:cs typeface="+mn-lt"/>
                <a:hlinkClick r:id="rId3"/>
              </a:rPr>
              <a:t>https://www.nginx.com/blog/building-microservices-inter-process-communication/</a:t>
            </a:r>
            <a:endParaRPr lang="en-US" sz="1400"/>
          </a:p>
          <a:p>
            <a:pPr marL="457200" indent="-457200">
              <a:lnSpc>
                <a:spcPct val="102000"/>
              </a:lnSpc>
              <a:buFont typeface="+mj-lt"/>
              <a:buAutoNum type="arabicPeriod"/>
            </a:pPr>
            <a:endParaRPr lang="en-US" sz="1400"/>
          </a:p>
        </p:txBody>
      </p:sp>
      <p:cxnSp>
        <p:nvCxnSpPr>
          <p:cNvPr id="33" name="Straight Connector 22">
            <a:extLst>
              <a:ext uri="{FF2B5EF4-FFF2-40B4-BE49-F238E27FC236}">
                <a16:creationId xmlns:a16="http://schemas.microsoft.com/office/drawing/2014/main" id="{D434EAAF-BF44-4CCC-84D4-105F3370AF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456257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9" name="Rectangle 78">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3A0FBE-F7E2-495D-95BD-0D55F65B62A9}"/>
              </a:ext>
            </a:extLst>
          </p:cNvPr>
          <p:cNvSpPr>
            <a:spLocks noGrp="1"/>
          </p:cNvSpPr>
          <p:nvPr>
            <p:ph type="title"/>
          </p:nvPr>
        </p:nvSpPr>
        <p:spPr>
          <a:xfrm>
            <a:off x="5986331" y="633779"/>
            <a:ext cx="5443665" cy="2068478"/>
          </a:xfrm>
        </p:spPr>
        <p:txBody>
          <a:bodyPr>
            <a:normAutofit/>
          </a:bodyPr>
          <a:lstStyle/>
          <a:p>
            <a:pPr algn="l"/>
            <a:r>
              <a:rPr lang="en-US" sz="4600">
                <a:solidFill>
                  <a:schemeClr val="tx1"/>
                </a:solidFill>
              </a:rPr>
              <a:t>What are Microservices? </a:t>
            </a:r>
          </a:p>
        </p:txBody>
      </p:sp>
      <p:sp>
        <p:nvSpPr>
          <p:cNvPr id="81" name="Freeform: Shape 80">
            <a:extLst>
              <a:ext uri="{FF2B5EF4-FFF2-40B4-BE49-F238E27FC236}">
                <a16:creationId xmlns:a16="http://schemas.microsoft.com/office/drawing/2014/main" id="{5D44B584-65A7-4029-A075-505AA5EAE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43666" cy="6858000"/>
          </a:xfrm>
          <a:custGeom>
            <a:avLst/>
            <a:gdLst>
              <a:gd name="connsiteX0" fmla="*/ 0 w 5443666"/>
              <a:gd name="connsiteY0" fmla="*/ 0 h 6845983"/>
              <a:gd name="connsiteX1" fmla="*/ 3595564 w 5443666"/>
              <a:gd name="connsiteY1" fmla="*/ 0 h 6845983"/>
              <a:gd name="connsiteX2" fmla="*/ 3746607 w 5443666"/>
              <a:gd name="connsiteY2" fmla="*/ 118697 h 6845983"/>
              <a:gd name="connsiteX3" fmla="*/ 5443666 w 5443666"/>
              <a:gd name="connsiteY3" fmla="*/ 3717234 h 6845983"/>
              <a:gd name="connsiteX4" fmla="*/ 4378763 w 5443666"/>
              <a:gd name="connsiteY4" fmla="*/ 6683615 h 6845983"/>
              <a:gd name="connsiteX5" fmla="*/ 4238117 w 5443666"/>
              <a:gd name="connsiteY5" fmla="*/ 6845983 h 6845983"/>
              <a:gd name="connsiteX6" fmla="*/ 0 w 5443666"/>
              <a:gd name="connsiteY6" fmla="*/ 6845983 h 6845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3666" h="6845983">
                <a:moveTo>
                  <a:pt x="0" y="0"/>
                </a:moveTo>
                <a:lnTo>
                  <a:pt x="3595564" y="0"/>
                </a:lnTo>
                <a:lnTo>
                  <a:pt x="3746607" y="118697"/>
                </a:lnTo>
                <a:cubicBezTo>
                  <a:pt x="4783044" y="974041"/>
                  <a:pt x="5443666" y="2268489"/>
                  <a:pt x="5443666" y="3717234"/>
                </a:cubicBezTo>
                <a:cubicBezTo>
                  <a:pt x="5443666" y="4844036"/>
                  <a:pt x="5044030" y="5877498"/>
                  <a:pt x="4378763" y="6683615"/>
                </a:cubicBezTo>
                <a:lnTo>
                  <a:pt x="4238117" y="6845983"/>
                </a:lnTo>
                <a:lnTo>
                  <a:pt x="0" y="6845983"/>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050" name="Picture 2" descr="The Question Is What Happened to the Question Mark? - Proof That Blog">
            <a:extLst>
              <a:ext uri="{FF2B5EF4-FFF2-40B4-BE49-F238E27FC236}">
                <a16:creationId xmlns:a16="http://schemas.microsoft.com/office/drawing/2014/main" id="{C475A0FD-93B8-4B3C-8309-0A356F4968C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374" r="19582"/>
          <a:stretch/>
        </p:blipFill>
        <p:spPr bwMode="auto">
          <a:xfrm>
            <a:off x="1" y="10"/>
            <a:ext cx="5215066" cy="6857990"/>
          </a:xfrm>
          <a:custGeom>
            <a:avLst/>
            <a:gdLst/>
            <a:ahLst/>
            <a:cxnLst/>
            <a:rect l="l" t="t" r="r" b="b"/>
            <a:pathLst>
              <a:path w="5215066" h="6845983">
                <a:moveTo>
                  <a:pt x="0" y="0"/>
                </a:moveTo>
                <a:lnTo>
                  <a:pt x="3197713" y="0"/>
                </a:lnTo>
                <a:lnTo>
                  <a:pt x="3259787" y="39795"/>
                </a:lnTo>
                <a:cubicBezTo>
                  <a:pt x="4439462" y="836768"/>
                  <a:pt x="5215066" y="2186425"/>
                  <a:pt x="5215066" y="3717234"/>
                </a:cubicBezTo>
                <a:cubicBezTo>
                  <a:pt x="5215066" y="4788800"/>
                  <a:pt x="4835020" y="5771602"/>
                  <a:pt x="4202364" y="6538204"/>
                </a:cubicBezTo>
                <a:lnTo>
                  <a:pt x="3922635" y="6845983"/>
                </a:lnTo>
                <a:lnTo>
                  <a:pt x="0" y="6845983"/>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FDE563E4-1B00-4F25-9514-77E42486AB84}"/>
              </a:ext>
            </a:extLst>
          </p:cNvPr>
          <p:cNvSpPr>
            <a:spLocks noGrp="1"/>
          </p:cNvSpPr>
          <p:nvPr>
            <p:ph idx="1"/>
          </p:nvPr>
        </p:nvSpPr>
        <p:spPr>
          <a:xfrm>
            <a:off x="5986332" y="2886500"/>
            <a:ext cx="5443666" cy="3337721"/>
          </a:xfrm>
        </p:spPr>
        <p:txBody>
          <a:bodyPr>
            <a:normAutofit/>
          </a:bodyPr>
          <a:lstStyle/>
          <a:p>
            <a:pPr>
              <a:lnSpc>
                <a:spcPct val="102000"/>
              </a:lnSpc>
            </a:pPr>
            <a:r>
              <a:rPr lang="en-US" sz="1400">
                <a:solidFill>
                  <a:schemeClr val="tx1"/>
                </a:solidFill>
              </a:rPr>
              <a:t>Microservices are defined in many ways, however all definitions seem to lead to the same conclusion. Microservice is an architectural style in which we break apart monolithic code and divided into smaller easy to handle sections.</a:t>
            </a:r>
          </a:p>
          <a:p>
            <a:pPr>
              <a:lnSpc>
                <a:spcPct val="102000"/>
              </a:lnSpc>
            </a:pPr>
            <a:r>
              <a:rPr lang="en-US" sz="1400">
                <a:solidFill>
                  <a:schemeClr val="tx1"/>
                </a:solidFill>
              </a:rPr>
              <a:t>In a book titled, “Microservices: The Journey So Far and Challenges Ahead,” microservice architecture is described as a “well-established concept of modularization which emphasizes technical boundaries.”</a:t>
            </a:r>
          </a:p>
          <a:p>
            <a:pPr>
              <a:lnSpc>
                <a:spcPct val="102000"/>
              </a:lnSpc>
            </a:pPr>
            <a:r>
              <a:rPr lang="en-US" sz="1400">
                <a:solidFill>
                  <a:schemeClr val="tx1"/>
                </a:solidFill>
              </a:rPr>
              <a:t>According to research conducted by Madhuka Udantha, a graduate of the University of Moratuwa in Sri Lanka, Microservice Architecture has four goals: to reduce cost, increase release speed, improve resilience and enable visibility.</a:t>
            </a:r>
          </a:p>
        </p:txBody>
      </p:sp>
      <p:sp>
        <p:nvSpPr>
          <p:cNvPr id="83" name="Freeform 6">
            <a:extLst>
              <a:ext uri="{FF2B5EF4-FFF2-40B4-BE49-F238E27FC236}">
                <a16:creationId xmlns:a16="http://schemas.microsoft.com/office/drawing/2014/main" id="{D3686B33-4E07-4542-8F02-1876C8359B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380579"/>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83871936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0" name="Rectangle 62">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3A0FBE-F7E2-495D-95BD-0D55F65B62A9}"/>
              </a:ext>
            </a:extLst>
          </p:cNvPr>
          <p:cNvSpPr>
            <a:spLocks noGrp="1"/>
          </p:cNvSpPr>
          <p:nvPr>
            <p:ph type="title"/>
          </p:nvPr>
        </p:nvSpPr>
        <p:spPr>
          <a:xfrm>
            <a:off x="5986331" y="633779"/>
            <a:ext cx="5443665" cy="2068478"/>
          </a:xfrm>
        </p:spPr>
        <p:txBody>
          <a:bodyPr>
            <a:normAutofit/>
          </a:bodyPr>
          <a:lstStyle/>
          <a:p>
            <a:pPr algn="l"/>
            <a:r>
              <a:rPr lang="en-US">
                <a:solidFill>
                  <a:schemeClr val="tx1"/>
                </a:solidFill>
              </a:rPr>
              <a:t>How it Works </a:t>
            </a:r>
          </a:p>
        </p:txBody>
      </p:sp>
      <p:sp>
        <p:nvSpPr>
          <p:cNvPr id="61" name="Freeform: Shape 64">
            <a:extLst>
              <a:ext uri="{FF2B5EF4-FFF2-40B4-BE49-F238E27FC236}">
                <a16:creationId xmlns:a16="http://schemas.microsoft.com/office/drawing/2014/main" id="{5D44B584-65A7-4029-A075-505AA5EAE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43666" cy="6858000"/>
          </a:xfrm>
          <a:custGeom>
            <a:avLst/>
            <a:gdLst>
              <a:gd name="connsiteX0" fmla="*/ 0 w 5443666"/>
              <a:gd name="connsiteY0" fmla="*/ 0 h 6845983"/>
              <a:gd name="connsiteX1" fmla="*/ 3595564 w 5443666"/>
              <a:gd name="connsiteY1" fmla="*/ 0 h 6845983"/>
              <a:gd name="connsiteX2" fmla="*/ 3746607 w 5443666"/>
              <a:gd name="connsiteY2" fmla="*/ 118697 h 6845983"/>
              <a:gd name="connsiteX3" fmla="*/ 5443666 w 5443666"/>
              <a:gd name="connsiteY3" fmla="*/ 3717234 h 6845983"/>
              <a:gd name="connsiteX4" fmla="*/ 4378763 w 5443666"/>
              <a:gd name="connsiteY4" fmla="*/ 6683615 h 6845983"/>
              <a:gd name="connsiteX5" fmla="*/ 4238117 w 5443666"/>
              <a:gd name="connsiteY5" fmla="*/ 6845983 h 6845983"/>
              <a:gd name="connsiteX6" fmla="*/ 0 w 5443666"/>
              <a:gd name="connsiteY6" fmla="*/ 6845983 h 6845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3666" h="6845983">
                <a:moveTo>
                  <a:pt x="0" y="0"/>
                </a:moveTo>
                <a:lnTo>
                  <a:pt x="3595564" y="0"/>
                </a:lnTo>
                <a:lnTo>
                  <a:pt x="3746607" y="118697"/>
                </a:lnTo>
                <a:cubicBezTo>
                  <a:pt x="4783044" y="974041"/>
                  <a:pt x="5443666" y="2268489"/>
                  <a:pt x="5443666" y="3717234"/>
                </a:cubicBezTo>
                <a:cubicBezTo>
                  <a:pt x="5443666" y="4844036"/>
                  <a:pt x="5044030" y="5877498"/>
                  <a:pt x="4378763" y="6683615"/>
                </a:cubicBezTo>
                <a:lnTo>
                  <a:pt x="4238117" y="6845983"/>
                </a:lnTo>
                <a:lnTo>
                  <a:pt x="0" y="6845983"/>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Shape 66">
            <a:extLst>
              <a:ext uri="{FF2B5EF4-FFF2-40B4-BE49-F238E27FC236}">
                <a16:creationId xmlns:a16="http://schemas.microsoft.com/office/drawing/2014/main" id="{AF0E0918-AB00-4194-A9D5-9AF9B49181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6CCF5B35-BC67-4474-B2A2-47300C9305BE}"/>
              </a:ext>
            </a:extLst>
          </p:cNvPr>
          <p:cNvPicPr>
            <a:picLocks noChangeAspect="1"/>
          </p:cNvPicPr>
          <p:nvPr/>
        </p:nvPicPr>
        <p:blipFill>
          <a:blip r:embed="rId3"/>
          <a:stretch>
            <a:fillRect/>
          </a:stretch>
        </p:blipFill>
        <p:spPr>
          <a:xfrm>
            <a:off x="566074" y="2369590"/>
            <a:ext cx="3683197" cy="2467741"/>
          </a:xfrm>
          <a:prstGeom prst="rect">
            <a:avLst/>
          </a:prstGeom>
        </p:spPr>
      </p:pic>
      <p:sp>
        <p:nvSpPr>
          <p:cNvPr id="3" name="Content Placeholder 2">
            <a:extLst>
              <a:ext uri="{FF2B5EF4-FFF2-40B4-BE49-F238E27FC236}">
                <a16:creationId xmlns:a16="http://schemas.microsoft.com/office/drawing/2014/main" id="{FDE563E4-1B00-4F25-9514-77E42486AB84}"/>
              </a:ext>
            </a:extLst>
          </p:cNvPr>
          <p:cNvSpPr>
            <a:spLocks noGrp="1"/>
          </p:cNvSpPr>
          <p:nvPr>
            <p:ph idx="1"/>
          </p:nvPr>
        </p:nvSpPr>
        <p:spPr>
          <a:xfrm>
            <a:off x="5986332" y="2886500"/>
            <a:ext cx="5443666" cy="3337721"/>
          </a:xfrm>
        </p:spPr>
        <p:txBody>
          <a:bodyPr>
            <a:normAutofit/>
          </a:bodyPr>
          <a:lstStyle/>
          <a:p>
            <a:pPr>
              <a:lnSpc>
                <a:spcPct val="102000"/>
              </a:lnSpc>
            </a:pPr>
            <a:r>
              <a:rPr lang="en-US" sz="1400" dirty="0">
                <a:solidFill>
                  <a:schemeClr val="tx1"/>
                </a:solidFill>
              </a:rPr>
              <a:t>The philosophy behind microservice architecture states, “Do one thing and do it well.”</a:t>
            </a:r>
          </a:p>
          <a:p>
            <a:pPr>
              <a:lnSpc>
                <a:spcPct val="102000"/>
              </a:lnSpc>
            </a:pPr>
            <a:r>
              <a:rPr lang="en-US" sz="1400" dirty="0">
                <a:solidFill>
                  <a:schemeClr val="tx1"/>
                </a:solidFill>
              </a:rPr>
              <a:t>Microservices helps organize an entire system into smaller simpler roles. It allows to grasp every component a system is required put them into individual containers and handle them independently.</a:t>
            </a:r>
          </a:p>
          <a:p>
            <a:pPr>
              <a:lnSpc>
                <a:spcPct val="102000"/>
              </a:lnSpc>
            </a:pPr>
            <a:r>
              <a:rPr lang="en-US" sz="1400" dirty="0">
                <a:solidFill>
                  <a:schemeClr val="tx1"/>
                </a:solidFill>
              </a:rPr>
              <a:t>Microservices allows for continuous delivery software development.</a:t>
            </a:r>
          </a:p>
          <a:p>
            <a:pPr>
              <a:lnSpc>
                <a:spcPct val="102000"/>
              </a:lnSpc>
            </a:pPr>
            <a:r>
              <a:rPr lang="en-US" sz="1400" dirty="0">
                <a:solidFill>
                  <a:schemeClr val="tx1"/>
                </a:solidFill>
              </a:rPr>
              <a:t>Microservices are also considered a specialization of an implementation approach for service-oriented architectures. Which is used to build flexible, independently deployable software.</a:t>
            </a:r>
          </a:p>
        </p:txBody>
      </p:sp>
      <p:sp>
        <p:nvSpPr>
          <p:cNvPr id="69" name="Freeform 6">
            <a:extLst>
              <a:ext uri="{FF2B5EF4-FFF2-40B4-BE49-F238E27FC236}">
                <a16:creationId xmlns:a16="http://schemas.microsoft.com/office/drawing/2014/main" id="{D3686B33-4E07-4542-8F02-1876C8359B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380579"/>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630983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7" name="Rectangle 101">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3A0FBE-F7E2-495D-95BD-0D55F65B62A9}"/>
              </a:ext>
            </a:extLst>
          </p:cNvPr>
          <p:cNvSpPr>
            <a:spLocks noGrp="1"/>
          </p:cNvSpPr>
          <p:nvPr>
            <p:ph type="title"/>
          </p:nvPr>
        </p:nvSpPr>
        <p:spPr>
          <a:xfrm>
            <a:off x="5986331" y="633779"/>
            <a:ext cx="5443665" cy="2068478"/>
          </a:xfrm>
        </p:spPr>
        <p:txBody>
          <a:bodyPr>
            <a:normAutofit/>
          </a:bodyPr>
          <a:lstStyle/>
          <a:p>
            <a:pPr algn="l"/>
            <a:r>
              <a:rPr lang="en-US">
                <a:solidFill>
                  <a:schemeClr val="tx1"/>
                </a:solidFill>
              </a:rPr>
              <a:t>Benefits </a:t>
            </a:r>
          </a:p>
        </p:txBody>
      </p:sp>
      <p:sp>
        <p:nvSpPr>
          <p:cNvPr id="109" name="Freeform: Shape 103">
            <a:extLst>
              <a:ext uri="{FF2B5EF4-FFF2-40B4-BE49-F238E27FC236}">
                <a16:creationId xmlns:a16="http://schemas.microsoft.com/office/drawing/2014/main" id="{5D44B584-65A7-4029-A075-505AA5EAE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43666" cy="6858000"/>
          </a:xfrm>
          <a:custGeom>
            <a:avLst/>
            <a:gdLst>
              <a:gd name="connsiteX0" fmla="*/ 0 w 5443666"/>
              <a:gd name="connsiteY0" fmla="*/ 0 h 6845983"/>
              <a:gd name="connsiteX1" fmla="*/ 3595564 w 5443666"/>
              <a:gd name="connsiteY1" fmla="*/ 0 h 6845983"/>
              <a:gd name="connsiteX2" fmla="*/ 3746607 w 5443666"/>
              <a:gd name="connsiteY2" fmla="*/ 118697 h 6845983"/>
              <a:gd name="connsiteX3" fmla="*/ 5443666 w 5443666"/>
              <a:gd name="connsiteY3" fmla="*/ 3717234 h 6845983"/>
              <a:gd name="connsiteX4" fmla="*/ 4378763 w 5443666"/>
              <a:gd name="connsiteY4" fmla="*/ 6683615 h 6845983"/>
              <a:gd name="connsiteX5" fmla="*/ 4238117 w 5443666"/>
              <a:gd name="connsiteY5" fmla="*/ 6845983 h 6845983"/>
              <a:gd name="connsiteX6" fmla="*/ 0 w 5443666"/>
              <a:gd name="connsiteY6" fmla="*/ 6845983 h 6845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3666" h="6845983">
                <a:moveTo>
                  <a:pt x="0" y="0"/>
                </a:moveTo>
                <a:lnTo>
                  <a:pt x="3595564" y="0"/>
                </a:lnTo>
                <a:lnTo>
                  <a:pt x="3746607" y="118697"/>
                </a:lnTo>
                <a:cubicBezTo>
                  <a:pt x="4783044" y="974041"/>
                  <a:pt x="5443666" y="2268489"/>
                  <a:pt x="5443666" y="3717234"/>
                </a:cubicBezTo>
                <a:cubicBezTo>
                  <a:pt x="5443666" y="4844036"/>
                  <a:pt x="5044030" y="5877498"/>
                  <a:pt x="4378763" y="6683615"/>
                </a:cubicBezTo>
                <a:lnTo>
                  <a:pt x="4238117" y="6845983"/>
                </a:lnTo>
                <a:lnTo>
                  <a:pt x="0" y="6845983"/>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1" name="Freeform: Shape 105">
            <a:extLst>
              <a:ext uri="{FF2B5EF4-FFF2-40B4-BE49-F238E27FC236}">
                <a16:creationId xmlns:a16="http://schemas.microsoft.com/office/drawing/2014/main" id="{4C0564E4-2C5C-4A0A-B1B2-827AF0E9E8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92BAC5D1-BB12-4234-9C94-95C9A35232CC}"/>
              </a:ext>
            </a:extLst>
          </p:cNvPr>
          <p:cNvPicPr>
            <a:picLocks noChangeAspect="1"/>
          </p:cNvPicPr>
          <p:nvPr/>
        </p:nvPicPr>
        <p:blipFill>
          <a:blip r:embed="rId3"/>
          <a:stretch>
            <a:fillRect/>
          </a:stretch>
        </p:blipFill>
        <p:spPr>
          <a:xfrm>
            <a:off x="314372" y="1333259"/>
            <a:ext cx="3991428" cy="2176779"/>
          </a:xfrm>
          <a:prstGeom prst="rect">
            <a:avLst/>
          </a:prstGeom>
        </p:spPr>
      </p:pic>
      <p:pic>
        <p:nvPicPr>
          <p:cNvPr id="5" name="Picture 5" descr="A picture containing drawing&#10;&#10;Description generated with very high confidence">
            <a:extLst>
              <a:ext uri="{FF2B5EF4-FFF2-40B4-BE49-F238E27FC236}">
                <a16:creationId xmlns:a16="http://schemas.microsoft.com/office/drawing/2014/main" id="{AA9487BB-26DC-4D1C-8804-78C90EA163DA}"/>
              </a:ext>
            </a:extLst>
          </p:cNvPr>
          <p:cNvPicPr>
            <a:picLocks noChangeAspect="1"/>
          </p:cNvPicPr>
          <p:nvPr/>
        </p:nvPicPr>
        <p:blipFill>
          <a:blip r:embed="rId4"/>
          <a:stretch>
            <a:fillRect/>
          </a:stretch>
        </p:blipFill>
        <p:spPr>
          <a:xfrm>
            <a:off x="290180" y="3904342"/>
            <a:ext cx="4051904" cy="1814708"/>
          </a:xfrm>
          <a:prstGeom prst="rect">
            <a:avLst/>
          </a:prstGeom>
        </p:spPr>
      </p:pic>
      <p:sp>
        <p:nvSpPr>
          <p:cNvPr id="3" name="Content Placeholder 2">
            <a:extLst>
              <a:ext uri="{FF2B5EF4-FFF2-40B4-BE49-F238E27FC236}">
                <a16:creationId xmlns:a16="http://schemas.microsoft.com/office/drawing/2014/main" id="{FDE563E4-1B00-4F25-9514-77E42486AB84}"/>
              </a:ext>
            </a:extLst>
          </p:cNvPr>
          <p:cNvSpPr>
            <a:spLocks noGrp="1"/>
          </p:cNvSpPr>
          <p:nvPr>
            <p:ph idx="1"/>
          </p:nvPr>
        </p:nvSpPr>
        <p:spPr>
          <a:xfrm>
            <a:off x="5986332" y="2886500"/>
            <a:ext cx="5443666" cy="3337721"/>
          </a:xfrm>
        </p:spPr>
        <p:txBody>
          <a:bodyPr>
            <a:normAutofit/>
          </a:bodyPr>
          <a:lstStyle/>
          <a:p>
            <a:pPr>
              <a:lnSpc>
                <a:spcPct val="102000"/>
              </a:lnSpc>
            </a:pPr>
            <a:r>
              <a:rPr lang="en-US" sz="1700">
                <a:solidFill>
                  <a:schemeClr val="tx1"/>
                </a:solidFill>
              </a:rPr>
              <a:t>We can consider microservices as small modules, these modules can be thought of small independent systems which focus in doing one job. By doing this the development, deployment, operations, versioning and scaling become simpler tasks. </a:t>
            </a:r>
          </a:p>
          <a:p>
            <a:pPr>
              <a:lnSpc>
                <a:spcPct val="102000"/>
              </a:lnSpc>
            </a:pPr>
            <a:r>
              <a:rPr lang="en-US" sz="1700">
                <a:solidFill>
                  <a:schemeClr val="tx1"/>
                </a:solidFill>
              </a:rPr>
              <a:t>By doing this we can decrease production time, because we focus of these individual containers and each can be independently deployed.</a:t>
            </a:r>
          </a:p>
          <a:p>
            <a:pPr>
              <a:lnSpc>
                <a:spcPct val="102000"/>
              </a:lnSpc>
            </a:pPr>
            <a:r>
              <a:rPr lang="en-US" sz="1700">
                <a:solidFill>
                  <a:schemeClr val="tx1"/>
                </a:solidFill>
              </a:rPr>
              <a:t>Another benefit of Microservices is the fact that they are loosely coupled which gives extreme flexibility.</a:t>
            </a:r>
          </a:p>
          <a:p>
            <a:pPr>
              <a:lnSpc>
                <a:spcPct val="102000"/>
              </a:lnSpc>
            </a:pPr>
            <a:endParaRPr lang="en-US" sz="1700">
              <a:solidFill>
                <a:schemeClr val="tx1"/>
              </a:solidFill>
            </a:endParaRPr>
          </a:p>
          <a:p>
            <a:pPr>
              <a:lnSpc>
                <a:spcPct val="102000"/>
              </a:lnSpc>
            </a:pPr>
            <a:endParaRPr lang="en-US" sz="1700">
              <a:solidFill>
                <a:schemeClr val="tx1"/>
              </a:solidFill>
            </a:endParaRPr>
          </a:p>
        </p:txBody>
      </p:sp>
      <p:sp>
        <p:nvSpPr>
          <p:cNvPr id="113" name="Freeform 6">
            <a:extLst>
              <a:ext uri="{FF2B5EF4-FFF2-40B4-BE49-F238E27FC236}">
                <a16:creationId xmlns:a16="http://schemas.microsoft.com/office/drawing/2014/main" id="{D3686B33-4E07-4542-8F02-1876C8359B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380579"/>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549354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4" name="Rectangle 114">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3A0FBE-F7E2-495D-95BD-0D55F65B62A9}"/>
              </a:ext>
            </a:extLst>
          </p:cNvPr>
          <p:cNvSpPr>
            <a:spLocks noGrp="1"/>
          </p:cNvSpPr>
          <p:nvPr>
            <p:ph type="title"/>
          </p:nvPr>
        </p:nvSpPr>
        <p:spPr>
          <a:xfrm>
            <a:off x="5986331" y="633779"/>
            <a:ext cx="5443665" cy="2068478"/>
          </a:xfrm>
        </p:spPr>
        <p:txBody>
          <a:bodyPr>
            <a:normAutofit/>
          </a:bodyPr>
          <a:lstStyle/>
          <a:p>
            <a:pPr algn="l"/>
            <a:r>
              <a:rPr lang="en-US">
                <a:solidFill>
                  <a:schemeClr val="tx1"/>
                </a:solidFill>
              </a:rPr>
              <a:t>Design Patterns</a:t>
            </a:r>
          </a:p>
        </p:txBody>
      </p:sp>
      <p:sp>
        <p:nvSpPr>
          <p:cNvPr id="125" name="Freeform: Shape 116">
            <a:extLst>
              <a:ext uri="{FF2B5EF4-FFF2-40B4-BE49-F238E27FC236}">
                <a16:creationId xmlns:a16="http://schemas.microsoft.com/office/drawing/2014/main" id="{5D44B584-65A7-4029-A075-505AA5EAE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43666" cy="6858000"/>
          </a:xfrm>
          <a:custGeom>
            <a:avLst/>
            <a:gdLst>
              <a:gd name="connsiteX0" fmla="*/ 0 w 5443666"/>
              <a:gd name="connsiteY0" fmla="*/ 0 h 6845983"/>
              <a:gd name="connsiteX1" fmla="*/ 3595564 w 5443666"/>
              <a:gd name="connsiteY1" fmla="*/ 0 h 6845983"/>
              <a:gd name="connsiteX2" fmla="*/ 3746607 w 5443666"/>
              <a:gd name="connsiteY2" fmla="*/ 118697 h 6845983"/>
              <a:gd name="connsiteX3" fmla="*/ 5443666 w 5443666"/>
              <a:gd name="connsiteY3" fmla="*/ 3717234 h 6845983"/>
              <a:gd name="connsiteX4" fmla="*/ 4378763 w 5443666"/>
              <a:gd name="connsiteY4" fmla="*/ 6683615 h 6845983"/>
              <a:gd name="connsiteX5" fmla="*/ 4238117 w 5443666"/>
              <a:gd name="connsiteY5" fmla="*/ 6845983 h 6845983"/>
              <a:gd name="connsiteX6" fmla="*/ 0 w 5443666"/>
              <a:gd name="connsiteY6" fmla="*/ 6845983 h 6845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3666" h="6845983">
                <a:moveTo>
                  <a:pt x="0" y="0"/>
                </a:moveTo>
                <a:lnTo>
                  <a:pt x="3595564" y="0"/>
                </a:lnTo>
                <a:lnTo>
                  <a:pt x="3746607" y="118697"/>
                </a:lnTo>
                <a:cubicBezTo>
                  <a:pt x="4783044" y="974041"/>
                  <a:pt x="5443666" y="2268489"/>
                  <a:pt x="5443666" y="3717234"/>
                </a:cubicBezTo>
                <a:cubicBezTo>
                  <a:pt x="5443666" y="4844036"/>
                  <a:pt x="5044030" y="5877498"/>
                  <a:pt x="4378763" y="6683615"/>
                </a:cubicBezTo>
                <a:lnTo>
                  <a:pt x="4238117" y="6845983"/>
                </a:lnTo>
                <a:lnTo>
                  <a:pt x="0" y="6845983"/>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6" name="Freeform: Shape 118">
            <a:extLst>
              <a:ext uri="{FF2B5EF4-FFF2-40B4-BE49-F238E27FC236}">
                <a16:creationId xmlns:a16="http://schemas.microsoft.com/office/drawing/2014/main" id="{AF0E0918-AB00-4194-A9D5-9AF9B49181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 name="Picture 10" descr="A picture containing laptop, train&#10;&#10;Description generated with very high confidence">
            <a:extLst>
              <a:ext uri="{FF2B5EF4-FFF2-40B4-BE49-F238E27FC236}">
                <a16:creationId xmlns:a16="http://schemas.microsoft.com/office/drawing/2014/main" id="{14FBA354-D1FA-406B-97E0-469355224FA3}"/>
              </a:ext>
            </a:extLst>
          </p:cNvPr>
          <p:cNvPicPr>
            <a:picLocks noChangeAspect="1"/>
          </p:cNvPicPr>
          <p:nvPr/>
        </p:nvPicPr>
        <p:blipFill rotWithShape="1">
          <a:blip r:embed="rId3"/>
          <a:srcRect r="2" b="5355"/>
          <a:stretch/>
        </p:blipFill>
        <p:spPr>
          <a:xfrm>
            <a:off x="566074" y="1801893"/>
            <a:ext cx="3683197" cy="3603134"/>
          </a:xfrm>
          <a:prstGeom prst="rect">
            <a:avLst/>
          </a:prstGeom>
        </p:spPr>
      </p:pic>
      <p:sp>
        <p:nvSpPr>
          <p:cNvPr id="3" name="Content Placeholder 2">
            <a:extLst>
              <a:ext uri="{FF2B5EF4-FFF2-40B4-BE49-F238E27FC236}">
                <a16:creationId xmlns:a16="http://schemas.microsoft.com/office/drawing/2014/main" id="{FDE563E4-1B00-4F25-9514-77E42486AB84}"/>
              </a:ext>
            </a:extLst>
          </p:cNvPr>
          <p:cNvSpPr>
            <a:spLocks noGrp="1"/>
          </p:cNvSpPr>
          <p:nvPr>
            <p:ph idx="1"/>
          </p:nvPr>
        </p:nvSpPr>
        <p:spPr>
          <a:xfrm>
            <a:off x="5986332" y="2886500"/>
            <a:ext cx="5443666" cy="3337721"/>
          </a:xfrm>
        </p:spPr>
        <p:txBody>
          <a:bodyPr>
            <a:normAutofit/>
          </a:bodyPr>
          <a:lstStyle/>
          <a:p>
            <a:r>
              <a:rPr lang="en-US" dirty="0">
                <a:solidFill>
                  <a:schemeClr val="tx1"/>
                </a:solidFill>
              </a:rPr>
              <a:t>Microservices can be split into five different design patterns. Each pattern demonstrates problem and solutions associated with Microservices. The Design patterns are as follows: Decomposition, Integration, Database, Observability and Cross-Cutting Concern. Each design pattern has different ways to approach them as demonstrated by the graph.</a:t>
            </a:r>
          </a:p>
          <a:p>
            <a:pPr marL="0" indent="0">
              <a:buNone/>
            </a:pPr>
            <a:endParaRPr lang="en-US" dirty="0">
              <a:solidFill>
                <a:schemeClr val="tx1"/>
              </a:solidFill>
            </a:endParaRPr>
          </a:p>
        </p:txBody>
      </p:sp>
      <p:sp>
        <p:nvSpPr>
          <p:cNvPr id="127" name="Freeform 6">
            <a:extLst>
              <a:ext uri="{FF2B5EF4-FFF2-40B4-BE49-F238E27FC236}">
                <a16:creationId xmlns:a16="http://schemas.microsoft.com/office/drawing/2014/main" id="{D3686B33-4E07-4542-8F02-1876C8359B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380579"/>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591712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7" name="Rectangle 245">
            <a:extLst>
              <a:ext uri="{FF2B5EF4-FFF2-40B4-BE49-F238E27FC236}">
                <a16:creationId xmlns:a16="http://schemas.microsoft.com/office/drawing/2014/main" id="{718B0F80-1C8E-49FA-9B66-C9285753E2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C03A0FBE-F7E2-495D-95BD-0D55F65B62A9}"/>
              </a:ext>
            </a:extLst>
          </p:cNvPr>
          <p:cNvSpPr>
            <a:spLocks noGrp="1"/>
          </p:cNvSpPr>
          <p:nvPr>
            <p:ph type="title"/>
          </p:nvPr>
        </p:nvSpPr>
        <p:spPr>
          <a:xfrm>
            <a:off x="643467" y="643466"/>
            <a:ext cx="3933390" cy="4937287"/>
          </a:xfrm>
        </p:spPr>
        <p:txBody>
          <a:bodyPr anchor="ctr">
            <a:normAutofit/>
          </a:bodyPr>
          <a:lstStyle/>
          <a:p>
            <a:pPr algn="l"/>
            <a:r>
              <a:rPr lang="en-US" sz="4400">
                <a:solidFill>
                  <a:schemeClr val="tx1"/>
                </a:solidFill>
              </a:rPr>
              <a:t>Decomposition </a:t>
            </a:r>
          </a:p>
        </p:txBody>
      </p:sp>
      <p:sp>
        <p:nvSpPr>
          <p:cNvPr id="249" name="Freeform 6">
            <a:extLst>
              <a:ext uri="{FF2B5EF4-FFF2-40B4-BE49-F238E27FC236}">
                <a16:creationId xmlns:a16="http://schemas.microsoft.com/office/drawing/2014/main" id="{CEF2B853-4083-4B70-AC2A-F79D808093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643466"/>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41" name="Content Placeholder 240">
            <a:extLst>
              <a:ext uri="{FF2B5EF4-FFF2-40B4-BE49-F238E27FC236}">
                <a16:creationId xmlns:a16="http://schemas.microsoft.com/office/drawing/2014/main" id="{D01C8B86-E484-4CF0-A364-C1F6F499C885}"/>
              </a:ext>
            </a:extLst>
          </p:cNvPr>
          <p:cNvSpPr>
            <a:spLocks noGrp="1"/>
          </p:cNvSpPr>
          <p:nvPr>
            <p:ph idx="1"/>
          </p:nvPr>
        </p:nvSpPr>
        <p:spPr>
          <a:xfrm>
            <a:off x="4955354" y="643466"/>
            <a:ext cx="6593180" cy="4937287"/>
          </a:xfrm>
        </p:spPr>
        <p:txBody>
          <a:bodyPr vert="horz" lIns="91440" tIns="45720" rIns="91440" bIns="45720" rtlCol="0" anchor="ctr">
            <a:normAutofit/>
          </a:bodyPr>
          <a:lstStyle/>
          <a:p>
            <a:pPr marL="283210" indent="-283210">
              <a:spcBef>
                <a:spcPts val="0"/>
              </a:spcBef>
              <a:spcAft>
                <a:spcPts val="600"/>
              </a:spcAft>
            </a:pPr>
            <a:r>
              <a:rPr lang="en-US">
                <a:latin typeface="Corbel"/>
                <a:ea typeface="+mn-lt"/>
                <a:cs typeface="+mn-lt"/>
              </a:rPr>
              <a:t>How do we decompose a system into small services that are loosely coupled?</a:t>
            </a:r>
          </a:p>
          <a:p>
            <a:pPr marL="283210" indent="-283210">
              <a:spcBef>
                <a:spcPts val="0"/>
              </a:spcBef>
              <a:spcAft>
                <a:spcPts val="600"/>
              </a:spcAft>
            </a:pPr>
            <a:r>
              <a:rPr lang="en-US">
                <a:latin typeface="Corbel"/>
                <a:ea typeface="+mn-lt"/>
                <a:cs typeface="+mn-lt"/>
              </a:rPr>
              <a:t>One approach is by using decomposition by Business Capability. This decomposition focuses on dividing each capability into its own service. Depending on the type of “business” we set capabilities to said business. </a:t>
            </a:r>
            <a:endParaRPr lang="en-US">
              <a:latin typeface="Corbel"/>
            </a:endParaRPr>
          </a:p>
        </p:txBody>
      </p:sp>
      <p:cxnSp>
        <p:nvCxnSpPr>
          <p:cNvPr id="251" name="Straight Connector 249">
            <a:extLst>
              <a:ext uri="{FF2B5EF4-FFF2-40B4-BE49-F238E27FC236}">
                <a16:creationId xmlns:a16="http://schemas.microsoft.com/office/drawing/2014/main" id="{D434EAAF-BF44-4CCC-84D4-105F3370AF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9107451"/>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4281BC32-FF58-4898-A6B5-7B3D059BC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0D614406-135F-4875-9C87-53822CB1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3A0FBE-F7E2-495D-95BD-0D55F65B62A9}"/>
              </a:ext>
            </a:extLst>
          </p:cNvPr>
          <p:cNvSpPr>
            <a:spLocks noGrp="1"/>
          </p:cNvSpPr>
          <p:nvPr>
            <p:ph type="title"/>
          </p:nvPr>
        </p:nvSpPr>
        <p:spPr>
          <a:xfrm>
            <a:off x="960120" y="434101"/>
            <a:ext cx="7169753" cy="1232750"/>
          </a:xfrm>
        </p:spPr>
        <p:txBody>
          <a:bodyPr anchor="b">
            <a:normAutofit/>
          </a:bodyPr>
          <a:lstStyle/>
          <a:p>
            <a:r>
              <a:rPr lang="en-US">
                <a:solidFill>
                  <a:schemeClr val="bg1"/>
                </a:solidFill>
              </a:rPr>
              <a:t>Integration </a:t>
            </a:r>
          </a:p>
        </p:txBody>
      </p:sp>
      <p:cxnSp>
        <p:nvCxnSpPr>
          <p:cNvPr id="7" name="Straight Connector 11">
            <a:extLst>
              <a:ext uri="{FF2B5EF4-FFF2-40B4-BE49-F238E27FC236}">
                <a16:creationId xmlns:a16="http://schemas.microsoft.com/office/drawing/2014/main" id="{C6C21149-7D17-44C2-AFB6-4D931DC55F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sp>
        <p:nvSpPr>
          <p:cNvPr id="3" name="Content Placeholder 2">
            <a:extLst>
              <a:ext uri="{FF2B5EF4-FFF2-40B4-BE49-F238E27FC236}">
                <a16:creationId xmlns:a16="http://schemas.microsoft.com/office/drawing/2014/main" id="{FDE563E4-1B00-4F25-9514-77E42486AB84}"/>
              </a:ext>
            </a:extLst>
          </p:cNvPr>
          <p:cNvSpPr>
            <a:spLocks noGrp="1"/>
          </p:cNvSpPr>
          <p:nvPr>
            <p:ph idx="1"/>
          </p:nvPr>
        </p:nvSpPr>
        <p:spPr>
          <a:xfrm>
            <a:off x="960119" y="2942252"/>
            <a:ext cx="10266681" cy="3172409"/>
          </a:xfrm>
        </p:spPr>
        <p:txBody>
          <a:bodyPr vert="horz" lIns="91440" tIns="45720" rIns="91440" bIns="45720" rtlCol="0" anchor="t">
            <a:normAutofit fontScale="92500" lnSpcReduction="10000"/>
          </a:bodyPr>
          <a:lstStyle/>
          <a:p>
            <a:pPr marL="283210" indent="-283210"/>
            <a:r>
              <a:rPr lang="en-US" dirty="0"/>
              <a:t>When using microservices to build an application, there may be concerns for things such as having to deal with different platforms and their unique UI, or dealing with different types of protocols that might not be compatible with the producer microservice. Both these problems can be solved using an API getaway pattern, by using it as proxy to handle the specific platform requesting a service, and interchanging protocol requests so that the producer microservice can handle them properly.  </a:t>
            </a:r>
          </a:p>
          <a:p>
            <a:pPr marL="283210" indent="-283210"/>
            <a:r>
              <a:rPr lang="en-US" dirty="0"/>
              <a:t>A composite microservice is another way to handle data among the microservices, this would make calls to the necessary microservice, and after gathering their data and transforming it, send it back to the microservices. A composite microservice is usually used when planning to use business logic.</a:t>
            </a:r>
          </a:p>
        </p:txBody>
      </p:sp>
    </p:spTree>
    <p:extLst>
      <p:ext uri="{BB962C8B-B14F-4D97-AF65-F5344CB8AC3E}">
        <p14:creationId xmlns:p14="http://schemas.microsoft.com/office/powerpoint/2010/main" val="1960355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3A0FBE-F7E2-495D-95BD-0D55F65B62A9}"/>
              </a:ext>
            </a:extLst>
          </p:cNvPr>
          <p:cNvSpPr>
            <a:spLocks noGrp="1"/>
          </p:cNvSpPr>
          <p:nvPr>
            <p:ph type="title"/>
          </p:nvPr>
        </p:nvSpPr>
        <p:spPr>
          <a:xfrm>
            <a:off x="5986331" y="633779"/>
            <a:ext cx="5443665" cy="2068478"/>
          </a:xfrm>
        </p:spPr>
        <p:txBody>
          <a:bodyPr>
            <a:normAutofit/>
          </a:bodyPr>
          <a:lstStyle/>
          <a:p>
            <a:pPr algn="l"/>
            <a:r>
              <a:rPr lang="en-US">
                <a:solidFill>
                  <a:schemeClr val="tx1"/>
                </a:solidFill>
              </a:rPr>
              <a:t>Database per service </a:t>
            </a:r>
          </a:p>
        </p:txBody>
      </p:sp>
      <p:sp>
        <p:nvSpPr>
          <p:cNvPr id="77" name="Freeform: Shape 76">
            <a:extLst>
              <a:ext uri="{FF2B5EF4-FFF2-40B4-BE49-F238E27FC236}">
                <a16:creationId xmlns:a16="http://schemas.microsoft.com/office/drawing/2014/main" id="{5D44B584-65A7-4029-A075-505AA5EAE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43666" cy="6858000"/>
          </a:xfrm>
          <a:custGeom>
            <a:avLst/>
            <a:gdLst>
              <a:gd name="connsiteX0" fmla="*/ 0 w 5443666"/>
              <a:gd name="connsiteY0" fmla="*/ 0 h 6845983"/>
              <a:gd name="connsiteX1" fmla="*/ 3595564 w 5443666"/>
              <a:gd name="connsiteY1" fmla="*/ 0 h 6845983"/>
              <a:gd name="connsiteX2" fmla="*/ 3746607 w 5443666"/>
              <a:gd name="connsiteY2" fmla="*/ 118697 h 6845983"/>
              <a:gd name="connsiteX3" fmla="*/ 5443666 w 5443666"/>
              <a:gd name="connsiteY3" fmla="*/ 3717234 h 6845983"/>
              <a:gd name="connsiteX4" fmla="*/ 4378763 w 5443666"/>
              <a:gd name="connsiteY4" fmla="*/ 6683615 h 6845983"/>
              <a:gd name="connsiteX5" fmla="*/ 4238117 w 5443666"/>
              <a:gd name="connsiteY5" fmla="*/ 6845983 h 6845983"/>
              <a:gd name="connsiteX6" fmla="*/ 0 w 5443666"/>
              <a:gd name="connsiteY6" fmla="*/ 6845983 h 6845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3666" h="6845983">
                <a:moveTo>
                  <a:pt x="0" y="0"/>
                </a:moveTo>
                <a:lnTo>
                  <a:pt x="3595564" y="0"/>
                </a:lnTo>
                <a:lnTo>
                  <a:pt x="3746607" y="118697"/>
                </a:lnTo>
                <a:cubicBezTo>
                  <a:pt x="4783044" y="974041"/>
                  <a:pt x="5443666" y="2268489"/>
                  <a:pt x="5443666" y="3717234"/>
                </a:cubicBezTo>
                <a:cubicBezTo>
                  <a:pt x="5443666" y="4844036"/>
                  <a:pt x="5044030" y="5877498"/>
                  <a:pt x="4378763" y="6683615"/>
                </a:cubicBezTo>
                <a:lnTo>
                  <a:pt x="4238117" y="6845983"/>
                </a:lnTo>
                <a:lnTo>
                  <a:pt x="0" y="6845983"/>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Shape 78">
            <a:extLst>
              <a:ext uri="{FF2B5EF4-FFF2-40B4-BE49-F238E27FC236}">
                <a16:creationId xmlns:a16="http://schemas.microsoft.com/office/drawing/2014/main" id="{AF0E0918-AB00-4194-A9D5-9AF9B49181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0" name="Graphic 53" descr="Database">
            <a:extLst>
              <a:ext uri="{FF2B5EF4-FFF2-40B4-BE49-F238E27FC236}">
                <a16:creationId xmlns:a16="http://schemas.microsoft.com/office/drawing/2014/main" id="{CA120B67-8490-4372-8951-E5EA9475DD9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6074" y="1761862"/>
            <a:ext cx="3683197" cy="3683197"/>
          </a:xfrm>
          <a:prstGeom prst="rect">
            <a:avLst/>
          </a:prstGeom>
        </p:spPr>
      </p:pic>
      <p:sp>
        <p:nvSpPr>
          <p:cNvPr id="3" name="Content Placeholder 2">
            <a:extLst>
              <a:ext uri="{FF2B5EF4-FFF2-40B4-BE49-F238E27FC236}">
                <a16:creationId xmlns:a16="http://schemas.microsoft.com/office/drawing/2014/main" id="{FDE563E4-1B00-4F25-9514-77E42486AB84}"/>
              </a:ext>
            </a:extLst>
          </p:cNvPr>
          <p:cNvSpPr>
            <a:spLocks noGrp="1"/>
          </p:cNvSpPr>
          <p:nvPr>
            <p:ph idx="1"/>
          </p:nvPr>
        </p:nvSpPr>
        <p:spPr>
          <a:xfrm>
            <a:off x="5986332" y="2886500"/>
            <a:ext cx="5443666" cy="3337721"/>
          </a:xfrm>
        </p:spPr>
        <p:txBody>
          <a:bodyPr vert="horz" lIns="91440" tIns="45720" rIns="91440" bIns="45720" rtlCol="0">
            <a:normAutofit/>
          </a:bodyPr>
          <a:lstStyle/>
          <a:p>
            <a:pPr marL="342900" indent="-342900"/>
            <a:r>
              <a:rPr lang="en-US">
                <a:solidFill>
                  <a:schemeClr val="tx1"/>
                </a:solidFill>
                <a:ea typeface="+mn-lt"/>
                <a:cs typeface="+mn-lt"/>
              </a:rPr>
              <a:t>It is important that each service has its own database.  As opposed to a monolithic architecture sharing a database. There is a good reason for this, it allows for an application to scale per service database (granular scaling). It only scales based on what is necessary. </a:t>
            </a:r>
            <a:endParaRPr lang="en-US">
              <a:solidFill>
                <a:schemeClr val="tx1"/>
              </a:solidFill>
            </a:endParaRPr>
          </a:p>
          <a:p>
            <a:pPr marL="283210" indent="-283210"/>
            <a:endParaRPr lang="en-US">
              <a:solidFill>
                <a:schemeClr val="tx1"/>
              </a:solidFill>
            </a:endParaRPr>
          </a:p>
        </p:txBody>
      </p:sp>
      <p:sp>
        <p:nvSpPr>
          <p:cNvPr id="81" name="Freeform 6">
            <a:extLst>
              <a:ext uri="{FF2B5EF4-FFF2-40B4-BE49-F238E27FC236}">
                <a16:creationId xmlns:a16="http://schemas.microsoft.com/office/drawing/2014/main" id="{D3686B33-4E07-4542-8F02-1876C8359B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380579"/>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775573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E212883E-84C3-42AD-B34A-4D24982515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3A0FBE-F7E2-495D-95BD-0D55F65B62A9}"/>
              </a:ext>
            </a:extLst>
          </p:cNvPr>
          <p:cNvSpPr>
            <a:spLocks noGrp="1"/>
          </p:cNvSpPr>
          <p:nvPr>
            <p:ph type="title"/>
          </p:nvPr>
        </p:nvSpPr>
        <p:spPr>
          <a:xfrm>
            <a:off x="7872618" y="663373"/>
            <a:ext cx="3684644" cy="1608487"/>
          </a:xfrm>
        </p:spPr>
        <p:txBody>
          <a:bodyPr>
            <a:normAutofit/>
          </a:bodyPr>
          <a:lstStyle/>
          <a:p>
            <a:pPr algn="l"/>
            <a:r>
              <a:rPr lang="en-US" sz="3500">
                <a:solidFill>
                  <a:schemeClr val="tx1"/>
                </a:solidFill>
              </a:rPr>
              <a:t>How do services communicate? </a:t>
            </a:r>
          </a:p>
        </p:txBody>
      </p:sp>
      <p:pic>
        <p:nvPicPr>
          <p:cNvPr id="4" name="Picture 7" descr="A picture containing text, map&#10;&#10;Description generated with very high confidence">
            <a:extLst>
              <a:ext uri="{FF2B5EF4-FFF2-40B4-BE49-F238E27FC236}">
                <a16:creationId xmlns:a16="http://schemas.microsoft.com/office/drawing/2014/main" id="{D6A72211-3D79-4A8B-987F-111A33A44D96}"/>
              </a:ext>
            </a:extLst>
          </p:cNvPr>
          <p:cNvPicPr>
            <a:picLocks noChangeAspect="1"/>
          </p:cNvPicPr>
          <p:nvPr/>
        </p:nvPicPr>
        <p:blipFill rotWithShape="1">
          <a:blip r:embed="rId3"/>
          <a:srcRect l="9256" r="1" b="1"/>
          <a:stretch/>
        </p:blipFill>
        <p:spPr>
          <a:xfrm>
            <a:off x="636915" y="1160507"/>
            <a:ext cx="6915663" cy="4229695"/>
          </a:xfrm>
          <a:prstGeom prst="rect">
            <a:avLst/>
          </a:prstGeom>
        </p:spPr>
      </p:pic>
      <p:cxnSp>
        <p:nvCxnSpPr>
          <p:cNvPr id="56" name="Straight Connector 55">
            <a:extLst>
              <a:ext uri="{FF2B5EF4-FFF2-40B4-BE49-F238E27FC236}">
                <a16:creationId xmlns:a16="http://schemas.microsoft.com/office/drawing/2014/main" id="{25A28D78-0305-4DA2-A78C-EF9ADD3663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7543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DE563E4-1B00-4F25-9514-77E42486AB84}"/>
              </a:ext>
            </a:extLst>
          </p:cNvPr>
          <p:cNvSpPr>
            <a:spLocks noGrp="1"/>
          </p:cNvSpPr>
          <p:nvPr>
            <p:ph idx="1"/>
          </p:nvPr>
        </p:nvSpPr>
        <p:spPr>
          <a:xfrm>
            <a:off x="7872618" y="2422689"/>
            <a:ext cx="3684644" cy="3791848"/>
          </a:xfrm>
        </p:spPr>
        <p:txBody>
          <a:bodyPr vert="horz" lIns="91440" tIns="45720" rIns="91440" bIns="45720" rtlCol="0">
            <a:normAutofit/>
          </a:bodyPr>
          <a:lstStyle/>
          <a:p>
            <a:pPr marL="342900" indent="-342900"/>
            <a:r>
              <a:rPr lang="en-US">
                <a:solidFill>
                  <a:schemeClr val="tx1"/>
                </a:solidFill>
                <a:ea typeface="+mn-lt"/>
                <a:cs typeface="+mn-lt"/>
              </a:rPr>
              <a:t>Services in a microservice communicate with one another through APIs. Typically by an http request or a publish/subscribe mechanism. Thus, a service A makes a request to another service B through the selected API and receives a response.</a:t>
            </a:r>
            <a:endParaRPr lang="en-US">
              <a:solidFill>
                <a:schemeClr val="tx1"/>
              </a:solidFill>
            </a:endParaRPr>
          </a:p>
          <a:p>
            <a:pPr marL="283210" indent="-283210"/>
            <a:endParaRPr lang="en-US">
              <a:solidFill>
                <a:schemeClr val="tx1"/>
              </a:solidFill>
            </a:endParaRPr>
          </a:p>
        </p:txBody>
      </p:sp>
      <p:sp>
        <p:nvSpPr>
          <p:cNvPr id="58" name="Freeform 6">
            <a:extLst>
              <a:ext uri="{FF2B5EF4-FFF2-40B4-BE49-F238E27FC236}">
                <a16:creationId xmlns:a16="http://schemas.microsoft.com/office/drawing/2014/main" id="{DC5B7347-E281-4E2C-A95E-6A4A263156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Tree>
    <p:extLst>
      <p:ext uri="{BB962C8B-B14F-4D97-AF65-F5344CB8AC3E}">
        <p14:creationId xmlns:p14="http://schemas.microsoft.com/office/powerpoint/2010/main" val="3747701915"/>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933</Words>
  <Application>Microsoft Office PowerPoint</Application>
  <PresentationFormat>Widescreen</PresentationFormat>
  <Paragraphs>86</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Century Schoolbook</vt:lpstr>
      <vt:lpstr>Corbel</vt:lpstr>
      <vt:lpstr>Times New Roman</vt:lpstr>
      <vt:lpstr>Headlines</vt:lpstr>
      <vt:lpstr>Software architecture: MicroSERVICES</vt:lpstr>
      <vt:lpstr>What are Microservices? </vt:lpstr>
      <vt:lpstr>How it Works </vt:lpstr>
      <vt:lpstr>Benefits </vt:lpstr>
      <vt:lpstr>Design Patterns</vt:lpstr>
      <vt:lpstr>Decomposition </vt:lpstr>
      <vt:lpstr>Integration </vt:lpstr>
      <vt:lpstr>Database per service </vt:lpstr>
      <vt:lpstr>How do services communicate? </vt:lpstr>
      <vt:lpstr>Observability </vt:lpstr>
      <vt:lpstr>Cross-Cutting Concern </vt:lpstr>
      <vt:lpstr>Conclusion</vt:lpstr>
      <vt:lpstr>Potential Drawbacks </vt:lpstr>
      <vt:lpstr>Citations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architecture: MicroSERVICES</dc:title>
  <dc:creator>Garcia, Jorge A</dc:creator>
  <cp:lastModifiedBy>Rusty Shackleford</cp:lastModifiedBy>
  <cp:revision>1</cp:revision>
  <dcterms:created xsi:type="dcterms:W3CDTF">2020-04-08T18:55:50Z</dcterms:created>
  <dcterms:modified xsi:type="dcterms:W3CDTF">2020-04-10T01:50:36Z</dcterms:modified>
</cp:coreProperties>
</file>