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hPedanetTrs3DVLLA/j7yAUcj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46AC992-B656-4BFE-9F89-DA56E1D8D42B}">
  <a:tblStyle styleId="{446AC992-B656-4BFE-9F89-DA56E1D8D42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Updates</a:t>
            </a:r>
            <a:endParaRPr/>
          </a:p>
          <a:p>
            <a:pPr indent="0" lvl="0" marL="0" rtl="0" algn="l">
              <a:spcBef>
                <a:spcPts val="0"/>
              </a:spcBef>
              <a:spcAft>
                <a:spcPts val="0"/>
              </a:spcAft>
              <a:buNone/>
            </a:pPr>
            <a:r>
              <a:rPr lang="en-US"/>
              <a:t>11/2019  Initial version</a:t>
            </a:r>
            <a:endParaRPr/>
          </a:p>
          <a:p>
            <a:pPr indent="0" lvl="0" marL="0" marR="0" rtl="0" algn="l">
              <a:lnSpc>
                <a:spcPct val="100000"/>
              </a:lnSpc>
              <a:spcBef>
                <a:spcPts val="0"/>
              </a:spcBef>
              <a:spcAft>
                <a:spcPts val="0"/>
              </a:spcAft>
              <a:buClr>
                <a:schemeClr val="dk1"/>
              </a:buClr>
              <a:buSzPts val="1200"/>
              <a:buFont typeface="Calibri"/>
              <a:buNone/>
            </a:pPr>
            <a:r>
              <a:rPr lang="en-US"/>
              <a:t>12/2020  added tests to V&amp;V</a:t>
            </a:r>
            <a:endParaRPr/>
          </a:p>
          <a:p>
            <a:pPr indent="0" lvl="0" marL="0" rtl="0" algn="l">
              <a:spcBef>
                <a:spcPts val="0"/>
              </a:spcBef>
              <a:spcAft>
                <a:spcPts val="0"/>
              </a:spcAft>
              <a:buNone/>
            </a:pPr>
            <a:r>
              <a:t/>
            </a:r>
            <a:endParaRPr/>
          </a:p>
        </p:txBody>
      </p:sp>
      <p:sp>
        <p:nvSpPr>
          <p:cNvPr id="149" name="Google Shape;14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7a7c4bc74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7a7c4bc74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77a7c4bc74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7a7c4bc74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7a7c4bc74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It is responsible for displaying the graph, knowing the graph, and each one of the graph nodes.</a:t>
            </a:r>
            <a:endParaRPr/>
          </a:p>
        </p:txBody>
      </p:sp>
      <p:sp>
        <p:nvSpPr>
          <p:cNvPr id="226" name="Google Shape;226;g77a7c4bc74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7a7c4bc7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7a7c4bc7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77a7c4bc7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7b7a0e3b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7b7a0e3b4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77b7a0e3b4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Pay attention to the pre and post conditions on your protocols. We will be looking at them.</a:t>
            </a:r>
            <a:endParaRPr/>
          </a:p>
          <a:p>
            <a:pPr indent="0" lvl="0" marL="0" rtl="0" algn="l">
              <a:spcBef>
                <a:spcPts val="0"/>
              </a:spcBef>
              <a:spcAft>
                <a:spcPts val="0"/>
              </a:spcAft>
              <a:buNone/>
            </a:pPr>
            <a:r>
              <a:t/>
            </a:r>
            <a:endParaRPr/>
          </a:p>
        </p:txBody>
      </p:sp>
      <p:sp>
        <p:nvSpPr>
          <p:cNvPr id="251" name="Google Shape;25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7a4cf3202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7a4cf3202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77a4cf3202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7a4cf3202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7a4cf3202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77a4cf3202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7a4cf3202_0_6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7a4cf3202_0_6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77a4cf3202_0_6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7b7a0e3b4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7b7a0e3b4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exceptions would be the file and class names of the navigator, graph, and table files and classes.</a:t>
            </a:r>
            <a:endParaRPr/>
          </a:p>
        </p:txBody>
      </p:sp>
      <p:sp>
        <p:nvSpPr>
          <p:cNvPr id="291" name="Google Shape;291;g77b7a0e3b4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7b7a0e3b4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g77b7a0e3b4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77b7a0e3b4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7a4cf3202_0_6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7a4cf3202_0_6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exceptions would be the file and class names of the navigator, graph, and table files and classes.</a:t>
            </a:r>
            <a:endParaRPr/>
          </a:p>
        </p:txBody>
      </p:sp>
      <p:sp>
        <p:nvSpPr>
          <p:cNvPr id="321" name="Google Shape;321;g77a4cf3202_0_6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7b7a0e3b4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7b7a0e3b4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exceptions would be the file and class names of the navigator, graph, and table files and classes.</a:t>
            </a:r>
            <a:endParaRPr/>
          </a:p>
        </p:txBody>
      </p:sp>
      <p:sp>
        <p:nvSpPr>
          <p:cNvPr id="329" name="Google Shape;329;g77b7a0e3b4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7b7a0e3b4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7b7a0e3b4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exceptions would be the file and class names of the navigator, graph, and table files and classes.</a:t>
            </a:r>
            <a:endParaRPr/>
          </a:p>
        </p:txBody>
      </p:sp>
      <p:sp>
        <p:nvSpPr>
          <p:cNvPr id="337" name="Google Shape;337;g77b7a0e3b4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7a4cf3202_0_6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7a4cf3202_0_6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77a4cf3202_0_6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Section		Suggested author</a:t>
            </a:r>
            <a:endParaRPr/>
          </a:p>
          <a:p>
            <a:pPr indent="0" lvl="0" marL="0" rtl="0" algn="l">
              <a:spcBef>
                <a:spcPts val="0"/>
              </a:spcBef>
              <a:spcAft>
                <a:spcPts val="0"/>
              </a:spcAft>
              <a:buNone/>
            </a:pPr>
            <a:r>
              <a:rPr lang="en-US"/>
              <a:t>Requirements</a:t>
            </a:r>
            <a:endParaRPr/>
          </a:p>
          <a:p>
            <a:pPr indent="0" lvl="0" marL="0" rtl="0" algn="l">
              <a:spcBef>
                <a:spcPts val="0"/>
              </a:spcBef>
              <a:spcAft>
                <a:spcPts val="0"/>
              </a:spcAft>
              <a:buNone/>
            </a:pPr>
            <a:r>
              <a:rPr lang="en-US"/>
              <a:t>Development process 	(Analyst)</a:t>
            </a:r>
            <a:endParaRPr/>
          </a:p>
          <a:p>
            <a:pPr indent="0" lvl="0" marL="0" rtl="0" algn="l">
              <a:spcBef>
                <a:spcPts val="0"/>
              </a:spcBef>
              <a:spcAft>
                <a:spcPts val="0"/>
              </a:spcAft>
              <a:buNone/>
            </a:pPr>
            <a:r>
              <a:rPr lang="en-US"/>
              <a:t>High Level Design	(Arch)</a:t>
            </a:r>
            <a:endParaRPr/>
          </a:p>
          <a:p>
            <a:pPr indent="0" lvl="0" marL="0" rtl="0" algn="l">
              <a:spcBef>
                <a:spcPts val="0"/>
              </a:spcBef>
              <a:spcAft>
                <a:spcPts val="0"/>
              </a:spcAft>
              <a:buNone/>
            </a:pPr>
            <a:r>
              <a:rPr lang="en-US"/>
              <a:t>Detailed Design	(Designer)</a:t>
            </a:r>
            <a:endParaRPr/>
          </a:p>
          <a:p>
            <a:pPr indent="0" lvl="0" marL="0" rtl="0" algn="l">
              <a:spcBef>
                <a:spcPts val="0"/>
              </a:spcBef>
              <a:spcAft>
                <a:spcPts val="0"/>
              </a:spcAft>
              <a:buNone/>
            </a:pPr>
            <a:r>
              <a:rPr lang="en-US"/>
              <a:t>Implementation 	(Pgmr)</a:t>
            </a:r>
            <a:endParaRPr/>
          </a:p>
          <a:p>
            <a:pPr indent="0" lvl="0" marL="0" rtl="0" algn="l">
              <a:spcBef>
                <a:spcPts val="0"/>
              </a:spcBef>
              <a:spcAft>
                <a:spcPts val="0"/>
              </a:spcAft>
              <a:buNone/>
            </a:pPr>
            <a:r>
              <a:rPr lang="en-US"/>
              <a:t>V&amp;V 		(V&amp;V)</a:t>
            </a:r>
            <a:endParaRPr/>
          </a:p>
          <a:p>
            <a:pPr indent="0" lvl="0" marL="0" rtl="0" algn="l">
              <a:spcBef>
                <a:spcPts val="0"/>
              </a:spcBef>
              <a:spcAft>
                <a:spcPts val="0"/>
              </a:spcAft>
              <a:buNone/>
            </a:pPr>
            <a:r>
              <a:rPr lang="en-US"/>
              <a:t>Final status		</a:t>
            </a:r>
            <a:endParaRPr/>
          </a:p>
          <a:p>
            <a:pPr indent="0" lvl="0" marL="0" rtl="0" algn="l">
              <a:spcBef>
                <a:spcPts val="0"/>
              </a:spcBef>
              <a:spcAft>
                <a:spcPts val="0"/>
              </a:spcAft>
              <a:buNone/>
            </a:pPr>
            <a:r>
              <a:rPr lang="en-US"/>
              <a:t>Lessons learned	</a:t>
            </a:r>
            <a:endParaRPr/>
          </a:p>
          <a:p>
            <a:pPr indent="0" lvl="0" marL="0" rtl="0" algn="l">
              <a:spcBef>
                <a:spcPts val="0"/>
              </a:spcBef>
              <a:spcAft>
                <a:spcPts val="0"/>
              </a:spcAft>
              <a:buNone/>
            </a:pPr>
            <a:r>
              <a:t/>
            </a:r>
            <a:endParaRPr/>
          </a:p>
        </p:txBody>
      </p:sp>
      <p:sp>
        <p:nvSpPr>
          <p:cNvPr id="172" name="Google Shape;17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7b7a0e3b4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7b7a0e3b4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exceptions would be the file and class names of the navigator, graph, and table files and classes.</a:t>
            </a:r>
            <a:endParaRPr/>
          </a:p>
        </p:txBody>
      </p:sp>
      <p:sp>
        <p:nvSpPr>
          <p:cNvPr id="194" name="Google Shape;194;g77b7a0e3b4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7b7a0e3b4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7b7a0e3b4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exceptions would be the file and class names of the navigator, graph, and table files and classes.</a:t>
            </a:r>
            <a:endParaRPr/>
          </a:p>
        </p:txBody>
      </p:sp>
      <p:sp>
        <p:nvSpPr>
          <p:cNvPr id="202" name="Google Shape;202;g77b7a0e3b4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g77a4cf3202_0_1053"/>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g77a4cf3202_0_1053"/>
          <p:cNvGrpSpPr/>
          <p:nvPr/>
        </p:nvGrpSpPr>
        <p:grpSpPr>
          <a:xfrm>
            <a:off x="0" y="654"/>
            <a:ext cx="6871435" cy="6845694"/>
            <a:chOff x="0" y="75"/>
            <a:chExt cx="5153705" cy="5152950"/>
          </a:xfrm>
        </p:grpSpPr>
        <p:sp>
          <p:nvSpPr>
            <p:cNvPr id="16" name="Google Shape;16;g77a4cf3202_0_1053"/>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77a4cf3202_0_105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g77a4cf3202_0_1053"/>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g77a4cf3202_0_1053"/>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 name="Google Shape;20;g77a4cf3202_0_1053"/>
          <p:cNvSpPr txBox="1"/>
          <p:nvPr>
            <p:ph type="ctrTitle"/>
          </p:nvPr>
        </p:nvSpPr>
        <p:spPr>
          <a:xfrm>
            <a:off x="4716200" y="2104533"/>
            <a:ext cx="6690000" cy="2105100"/>
          </a:xfrm>
          <a:prstGeom prst="rect">
            <a:avLst/>
          </a:prstGeom>
        </p:spPr>
        <p:txBody>
          <a:bodyPr anchorCtr="0" anchor="t" bIns="121900" lIns="121900" spcFirstLastPara="1" rIns="121900" wrap="square" tIns="12190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21" name="Google Shape;21;g77a4cf3202_0_1053"/>
          <p:cNvSpPr txBox="1"/>
          <p:nvPr>
            <p:ph idx="1" type="subTitle"/>
          </p:nvPr>
        </p:nvSpPr>
        <p:spPr>
          <a:xfrm>
            <a:off x="6778600" y="5233233"/>
            <a:ext cx="4627500" cy="6747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22" name="Google Shape;22;g77a4cf3202_0_105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9" name="Shape 109"/>
        <p:cNvGrpSpPr/>
        <p:nvPr/>
      </p:nvGrpSpPr>
      <p:grpSpPr>
        <a:xfrm>
          <a:off x="0" y="0"/>
          <a:ext cx="0" cy="0"/>
          <a:chOff x="0" y="0"/>
          <a:chExt cx="0" cy="0"/>
        </a:xfrm>
      </p:grpSpPr>
      <p:grpSp>
        <p:nvGrpSpPr>
          <p:cNvPr id="110" name="Google Shape;110;g77a4cf3202_0_1149"/>
          <p:cNvGrpSpPr/>
          <p:nvPr/>
        </p:nvGrpSpPr>
        <p:grpSpPr>
          <a:xfrm>
            <a:off x="5875053" y="0"/>
            <a:ext cx="6316642" cy="6857248"/>
            <a:chOff x="4406400" y="0"/>
            <a:chExt cx="4737600" cy="5143065"/>
          </a:xfrm>
        </p:grpSpPr>
        <p:sp>
          <p:nvSpPr>
            <p:cNvPr id="111" name="Google Shape;111;g77a4cf3202_0_1149"/>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77a4cf3202_0_1149"/>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77a4cf3202_0_114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77a4cf3202_0_1149"/>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77a4cf3202_0_1149"/>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77a4cf3202_0_1149"/>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77a4cf3202_0_1149"/>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77a4cf3202_0_1149"/>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77a4cf3202_0_114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77a4cf3202_0_1149"/>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77a4cf3202_0_1149"/>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77a4cf3202_0_1149"/>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77a4cf3202_0_114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77a4cf3202_0_114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 name="Google Shape;125;g77a4cf3202_0_1149"/>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 name="Google Shape;126;g77a4cf3202_0_1149"/>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 name="Google Shape;127;g77a4cf3202_0_1149"/>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g77a4cf3202_0_1149"/>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9" name="Google Shape;129;g77a4cf3202_0_1149"/>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g77a4cf3202_0_1149"/>
          <p:cNvSpPr txBox="1"/>
          <p:nvPr>
            <p:ph idx="1" type="body"/>
          </p:nvPr>
        </p:nvSpPr>
        <p:spPr>
          <a:xfrm>
            <a:off x="1098467" y="3524166"/>
            <a:ext cx="6368100" cy="1625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31" name="Google Shape;131;g77a4cf3202_0_11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2" name="Shape 132"/>
        <p:cNvGrpSpPr/>
        <p:nvPr/>
      </p:nvGrpSpPr>
      <p:grpSpPr>
        <a:xfrm>
          <a:off x="0" y="0"/>
          <a:ext cx="0" cy="0"/>
          <a:chOff x="0" y="0"/>
          <a:chExt cx="0" cy="0"/>
        </a:xfrm>
      </p:grpSpPr>
      <p:sp>
        <p:nvSpPr>
          <p:cNvPr id="133" name="Google Shape;133;g77a4cf3202_0_117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_HEADER_1">
    <p:spTree>
      <p:nvGrpSpPr>
        <p:cNvPr id="134" name="Shape 134"/>
        <p:cNvGrpSpPr/>
        <p:nvPr/>
      </p:nvGrpSpPr>
      <p:grpSpPr>
        <a:xfrm>
          <a:off x="0" y="0"/>
          <a:ext cx="0" cy="0"/>
          <a:chOff x="0" y="0"/>
          <a:chExt cx="0" cy="0"/>
        </a:xfrm>
      </p:grpSpPr>
      <p:sp>
        <p:nvSpPr>
          <p:cNvPr id="135" name="Google Shape;135;g77a4cf3202_0_1174"/>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6" name="Google Shape;136;g77a4cf3202_0_1174"/>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2100"/>
              </a:spcBef>
              <a:spcAft>
                <a:spcPts val="0"/>
              </a:spcAft>
              <a:buClr>
                <a:srgbClr val="888888"/>
              </a:buClr>
              <a:buSzPts val="2000"/>
              <a:buNone/>
              <a:defRPr sz="2000">
                <a:solidFill>
                  <a:srgbClr val="888888"/>
                </a:solidFill>
              </a:defRPr>
            </a:lvl2pPr>
            <a:lvl3pPr indent="-228600" lvl="2" marL="1371600" rtl="0" algn="l">
              <a:lnSpc>
                <a:spcPct val="90000"/>
              </a:lnSpc>
              <a:spcBef>
                <a:spcPts val="2100"/>
              </a:spcBef>
              <a:spcAft>
                <a:spcPts val="0"/>
              </a:spcAft>
              <a:buClr>
                <a:srgbClr val="888888"/>
              </a:buClr>
              <a:buSzPts val="1800"/>
              <a:buNone/>
              <a:defRPr sz="1800">
                <a:solidFill>
                  <a:srgbClr val="888888"/>
                </a:solidFill>
              </a:defRPr>
            </a:lvl3pPr>
            <a:lvl4pPr indent="-228600" lvl="3" marL="1828800" rtl="0" algn="l">
              <a:lnSpc>
                <a:spcPct val="90000"/>
              </a:lnSpc>
              <a:spcBef>
                <a:spcPts val="2100"/>
              </a:spcBef>
              <a:spcAft>
                <a:spcPts val="0"/>
              </a:spcAft>
              <a:buClr>
                <a:srgbClr val="888888"/>
              </a:buClr>
              <a:buSzPts val="1600"/>
              <a:buNone/>
              <a:defRPr sz="1600">
                <a:solidFill>
                  <a:srgbClr val="888888"/>
                </a:solidFill>
              </a:defRPr>
            </a:lvl4pPr>
            <a:lvl5pPr indent="-228600" lvl="4" marL="2286000" rtl="0" algn="l">
              <a:lnSpc>
                <a:spcPct val="90000"/>
              </a:lnSpc>
              <a:spcBef>
                <a:spcPts val="2100"/>
              </a:spcBef>
              <a:spcAft>
                <a:spcPts val="0"/>
              </a:spcAft>
              <a:buClr>
                <a:srgbClr val="888888"/>
              </a:buClr>
              <a:buSzPts val="1600"/>
              <a:buNone/>
              <a:defRPr sz="1600">
                <a:solidFill>
                  <a:srgbClr val="888888"/>
                </a:solidFill>
              </a:defRPr>
            </a:lvl5pPr>
            <a:lvl6pPr indent="-228600" lvl="5" marL="2743200" rtl="0" algn="l">
              <a:lnSpc>
                <a:spcPct val="90000"/>
              </a:lnSpc>
              <a:spcBef>
                <a:spcPts val="2100"/>
              </a:spcBef>
              <a:spcAft>
                <a:spcPts val="0"/>
              </a:spcAft>
              <a:buClr>
                <a:srgbClr val="888888"/>
              </a:buClr>
              <a:buSzPts val="1600"/>
              <a:buNone/>
              <a:defRPr sz="1600">
                <a:solidFill>
                  <a:srgbClr val="888888"/>
                </a:solidFill>
              </a:defRPr>
            </a:lvl6pPr>
            <a:lvl7pPr indent="-228600" lvl="6" marL="3200400" rtl="0" algn="l">
              <a:lnSpc>
                <a:spcPct val="90000"/>
              </a:lnSpc>
              <a:spcBef>
                <a:spcPts val="2100"/>
              </a:spcBef>
              <a:spcAft>
                <a:spcPts val="0"/>
              </a:spcAft>
              <a:buClr>
                <a:srgbClr val="888888"/>
              </a:buClr>
              <a:buSzPts val="1600"/>
              <a:buNone/>
              <a:defRPr sz="1600">
                <a:solidFill>
                  <a:srgbClr val="888888"/>
                </a:solidFill>
              </a:defRPr>
            </a:lvl7pPr>
            <a:lvl8pPr indent="-228600" lvl="7" marL="3657600" rtl="0" algn="l">
              <a:lnSpc>
                <a:spcPct val="90000"/>
              </a:lnSpc>
              <a:spcBef>
                <a:spcPts val="2100"/>
              </a:spcBef>
              <a:spcAft>
                <a:spcPts val="0"/>
              </a:spcAft>
              <a:buClr>
                <a:srgbClr val="888888"/>
              </a:buClr>
              <a:buSzPts val="1600"/>
              <a:buNone/>
              <a:defRPr sz="1600">
                <a:solidFill>
                  <a:srgbClr val="888888"/>
                </a:solidFill>
              </a:defRPr>
            </a:lvl8pPr>
            <a:lvl9pPr indent="-228600" lvl="8" marL="4114800" rtl="0" algn="l">
              <a:lnSpc>
                <a:spcPct val="90000"/>
              </a:lnSpc>
              <a:spcBef>
                <a:spcPts val="2100"/>
              </a:spcBef>
              <a:spcAft>
                <a:spcPts val="2100"/>
              </a:spcAft>
              <a:buClr>
                <a:srgbClr val="888888"/>
              </a:buClr>
              <a:buSzPts val="1600"/>
              <a:buNone/>
              <a:defRPr sz="1600">
                <a:solidFill>
                  <a:srgbClr val="888888"/>
                </a:solidFill>
              </a:defRPr>
            </a:lvl9pPr>
          </a:lstStyle>
          <a:p/>
        </p:txBody>
      </p:sp>
      <p:sp>
        <p:nvSpPr>
          <p:cNvPr id="137" name="Google Shape;137;g77a4cf3202_0_117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g77a4cf3202_0_117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g77a4cf3202_0_117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0" name="Shape 140"/>
        <p:cNvGrpSpPr/>
        <p:nvPr/>
      </p:nvGrpSpPr>
      <p:grpSpPr>
        <a:xfrm>
          <a:off x="0" y="0"/>
          <a:ext cx="0" cy="0"/>
          <a:chOff x="0" y="0"/>
          <a:chExt cx="0" cy="0"/>
        </a:xfrm>
      </p:grpSpPr>
      <p:sp>
        <p:nvSpPr>
          <p:cNvPr id="141" name="Google Shape;141;g77a4cf3202_0_118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42" name="Google Shape;142;g77a4cf3202_0_118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143" name="Google Shape;143;g77a4cf3202_0_118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4" name="Google Shape;144;g77a4cf3202_0_118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5" name="Google Shape;145;g77a4cf3202_0_118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grpSp>
        <p:nvGrpSpPr>
          <p:cNvPr id="24" name="Google Shape;24;g77a4cf3202_0_1063"/>
          <p:cNvGrpSpPr/>
          <p:nvPr/>
        </p:nvGrpSpPr>
        <p:grpSpPr>
          <a:xfrm>
            <a:off x="5875053" y="0"/>
            <a:ext cx="6316642" cy="6857248"/>
            <a:chOff x="4406400" y="0"/>
            <a:chExt cx="4737600" cy="5143065"/>
          </a:xfrm>
        </p:grpSpPr>
        <p:sp>
          <p:nvSpPr>
            <p:cNvPr id="25" name="Google Shape;25;g77a4cf3202_0_106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77a4cf3202_0_106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77a4cf3202_0_106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77a4cf3202_0_106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77a4cf3202_0_106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77a4cf3202_0_106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77a4cf3202_0_106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77a4cf3202_0_1063"/>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77a4cf3202_0_106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77a4cf3202_0_106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77a4cf3202_0_106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77a4cf3202_0_106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77a4cf3202_0_106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77a4cf3202_0_106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77a4cf3202_0_106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 name="Google Shape;40;g77a4cf3202_0_106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77a4cf3202_0_106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77a4cf3202_0_106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3" name="Google Shape;43;g77a4cf3202_0_1063"/>
          <p:cNvSpPr txBox="1"/>
          <p:nvPr>
            <p:ph type="title"/>
          </p:nvPr>
        </p:nvSpPr>
        <p:spPr>
          <a:xfrm>
            <a:off x="1098467" y="2737333"/>
            <a:ext cx="6116100" cy="1531500"/>
          </a:xfrm>
          <a:prstGeom prst="rect">
            <a:avLst/>
          </a:prstGeom>
        </p:spPr>
        <p:txBody>
          <a:bodyPr anchorCtr="0" anchor="ctr"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4" name="Google Shape;44;g77a4cf3202_0_106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5" name="Shape 45"/>
        <p:cNvGrpSpPr/>
        <p:nvPr/>
      </p:nvGrpSpPr>
      <p:grpSpPr>
        <a:xfrm>
          <a:off x="0" y="0"/>
          <a:ext cx="0" cy="0"/>
          <a:chOff x="0" y="0"/>
          <a:chExt cx="0" cy="0"/>
        </a:xfrm>
      </p:grpSpPr>
      <p:grpSp>
        <p:nvGrpSpPr>
          <p:cNvPr id="46" name="Google Shape;46;g77a4cf3202_0_1085"/>
          <p:cNvGrpSpPr/>
          <p:nvPr/>
        </p:nvGrpSpPr>
        <p:grpSpPr>
          <a:xfrm>
            <a:off x="0" y="507989"/>
            <a:ext cx="1383765" cy="1355016"/>
            <a:chOff x="0" y="381001"/>
            <a:chExt cx="1037850" cy="1016287"/>
          </a:xfrm>
        </p:grpSpPr>
        <p:sp>
          <p:nvSpPr>
            <p:cNvPr id="47" name="Google Shape;47;g77a4cf3202_0_108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g77a4cf3202_0_108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g77a4cf3202_0_1085"/>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0" name="Google Shape;50;g77a4cf3202_0_1085"/>
          <p:cNvSpPr txBox="1"/>
          <p:nvPr>
            <p:ph idx="1" type="body"/>
          </p:nvPr>
        </p:nvSpPr>
        <p:spPr>
          <a:xfrm>
            <a:off x="1730000" y="2090067"/>
            <a:ext cx="9385200" cy="3881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1" name="Google Shape;51;g77a4cf3202_0_108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2" name="Shape 52"/>
        <p:cNvGrpSpPr/>
        <p:nvPr/>
      </p:nvGrpSpPr>
      <p:grpSpPr>
        <a:xfrm>
          <a:off x="0" y="0"/>
          <a:ext cx="0" cy="0"/>
          <a:chOff x="0" y="0"/>
          <a:chExt cx="0" cy="0"/>
        </a:xfrm>
      </p:grpSpPr>
      <p:grpSp>
        <p:nvGrpSpPr>
          <p:cNvPr id="53" name="Google Shape;53;g77a4cf3202_0_1092"/>
          <p:cNvGrpSpPr/>
          <p:nvPr/>
        </p:nvGrpSpPr>
        <p:grpSpPr>
          <a:xfrm>
            <a:off x="0" y="507989"/>
            <a:ext cx="1383765" cy="1355016"/>
            <a:chOff x="0" y="381001"/>
            <a:chExt cx="1037850" cy="1016287"/>
          </a:xfrm>
        </p:grpSpPr>
        <p:sp>
          <p:nvSpPr>
            <p:cNvPr id="54" name="Google Shape;54;g77a4cf3202_0_1092"/>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g77a4cf3202_0_1092"/>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g77a4cf3202_0_1092"/>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7" name="Google Shape;57;g77a4cf3202_0_1092"/>
          <p:cNvSpPr txBox="1"/>
          <p:nvPr>
            <p:ph idx="1" type="body"/>
          </p:nvPr>
        </p:nvSpPr>
        <p:spPr>
          <a:xfrm>
            <a:off x="1730000" y="2090067"/>
            <a:ext cx="4537500" cy="3881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8" name="Google Shape;58;g77a4cf3202_0_1092"/>
          <p:cNvSpPr txBox="1"/>
          <p:nvPr>
            <p:ph idx="2" type="body"/>
          </p:nvPr>
        </p:nvSpPr>
        <p:spPr>
          <a:xfrm>
            <a:off x="6577628" y="2090067"/>
            <a:ext cx="4537500" cy="3881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9" name="Google Shape;59;g77a4cf3202_0_109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grpSp>
        <p:nvGrpSpPr>
          <p:cNvPr id="61" name="Google Shape;61;g77a4cf3202_0_1100"/>
          <p:cNvGrpSpPr/>
          <p:nvPr/>
        </p:nvGrpSpPr>
        <p:grpSpPr>
          <a:xfrm>
            <a:off x="0" y="507989"/>
            <a:ext cx="1383765" cy="1355016"/>
            <a:chOff x="0" y="381001"/>
            <a:chExt cx="1037850" cy="1016287"/>
          </a:xfrm>
        </p:grpSpPr>
        <p:sp>
          <p:nvSpPr>
            <p:cNvPr id="62" name="Google Shape;62;g77a4cf3202_0_1100"/>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 name="Google Shape;63;g77a4cf3202_0_1100"/>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4" name="Google Shape;64;g77a4cf3202_0_1100"/>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5" name="Google Shape;65;g77a4cf3202_0_110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6" name="Shape 66"/>
        <p:cNvGrpSpPr/>
        <p:nvPr/>
      </p:nvGrpSpPr>
      <p:grpSpPr>
        <a:xfrm>
          <a:off x="0" y="0"/>
          <a:ext cx="0" cy="0"/>
          <a:chOff x="0" y="0"/>
          <a:chExt cx="0" cy="0"/>
        </a:xfrm>
      </p:grpSpPr>
      <p:grpSp>
        <p:nvGrpSpPr>
          <p:cNvPr id="67" name="Google Shape;67;g77a4cf3202_0_1106"/>
          <p:cNvGrpSpPr/>
          <p:nvPr/>
        </p:nvGrpSpPr>
        <p:grpSpPr>
          <a:xfrm>
            <a:off x="0" y="507989"/>
            <a:ext cx="1383765" cy="1355016"/>
            <a:chOff x="0" y="381001"/>
            <a:chExt cx="1037850" cy="1016287"/>
          </a:xfrm>
        </p:grpSpPr>
        <p:sp>
          <p:nvSpPr>
            <p:cNvPr id="68" name="Google Shape;68;g77a4cf3202_0_110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g77a4cf3202_0_110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g77a4cf3202_0_1106"/>
          <p:cNvSpPr txBox="1"/>
          <p:nvPr>
            <p:ph type="title"/>
          </p:nvPr>
        </p:nvSpPr>
        <p:spPr>
          <a:xfrm>
            <a:off x="1730000" y="525000"/>
            <a:ext cx="5065200" cy="19908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71" name="Google Shape;71;g77a4cf3202_0_1106"/>
          <p:cNvSpPr txBox="1"/>
          <p:nvPr>
            <p:ph idx="1" type="body"/>
          </p:nvPr>
        </p:nvSpPr>
        <p:spPr>
          <a:xfrm>
            <a:off x="1730000" y="2630067"/>
            <a:ext cx="5065200" cy="3221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72" name="Google Shape;72;g77a4cf3202_0_110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3" name="Shape 73"/>
        <p:cNvGrpSpPr/>
        <p:nvPr/>
      </p:nvGrpSpPr>
      <p:grpSpPr>
        <a:xfrm>
          <a:off x="0" y="0"/>
          <a:ext cx="0" cy="0"/>
          <a:chOff x="0" y="0"/>
          <a:chExt cx="0" cy="0"/>
        </a:xfrm>
      </p:grpSpPr>
      <p:grpSp>
        <p:nvGrpSpPr>
          <p:cNvPr id="74" name="Google Shape;74;g77a4cf3202_0_1113"/>
          <p:cNvGrpSpPr/>
          <p:nvPr/>
        </p:nvGrpSpPr>
        <p:grpSpPr>
          <a:xfrm>
            <a:off x="5875053" y="0"/>
            <a:ext cx="6316642" cy="6857829"/>
            <a:chOff x="4406400" y="0"/>
            <a:chExt cx="4737600" cy="5143500"/>
          </a:xfrm>
        </p:grpSpPr>
        <p:sp>
          <p:nvSpPr>
            <p:cNvPr id="75" name="Google Shape;75;g77a4cf3202_0_1113"/>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77a4cf3202_0_1113"/>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77a4cf3202_0_111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77a4cf3202_0_1113"/>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77a4cf3202_0_1113"/>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77a4cf3202_0_1113"/>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77a4cf3202_0_1113"/>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77a4cf3202_0_1113"/>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77a4cf3202_0_1113"/>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77a4cf3202_0_1113"/>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77a4cf3202_0_1113"/>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77a4cf3202_0_1113"/>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77a4cf3202_0_111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77a4cf3202_0_1113"/>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 name="Google Shape;89;g77a4cf3202_0_1113"/>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g77a4cf3202_0_1113"/>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g77a4cf3202_0_1113"/>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g77a4cf3202_0_1113"/>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3" name="Google Shape;93;g77a4cf3202_0_1113"/>
          <p:cNvSpPr txBox="1"/>
          <p:nvPr>
            <p:ph type="title"/>
          </p:nvPr>
        </p:nvSpPr>
        <p:spPr>
          <a:xfrm>
            <a:off x="1098467" y="1155700"/>
            <a:ext cx="6116100" cy="4694700"/>
          </a:xfrm>
          <a:prstGeom prst="rect">
            <a:avLst/>
          </a:prstGeom>
        </p:spPr>
        <p:txBody>
          <a:bodyPr anchorCtr="0" anchor="ctr"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4" name="Google Shape;94;g77a4cf3202_0_11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5" name="Shape 95"/>
        <p:cNvGrpSpPr/>
        <p:nvPr/>
      </p:nvGrpSpPr>
      <p:grpSpPr>
        <a:xfrm>
          <a:off x="0" y="0"/>
          <a:ext cx="0" cy="0"/>
          <a:chOff x="0" y="0"/>
          <a:chExt cx="0" cy="0"/>
        </a:xfrm>
      </p:grpSpPr>
      <p:grpSp>
        <p:nvGrpSpPr>
          <p:cNvPr id="96" name="Google Shape;96;g77a4cf3202_0_1135"/>
          <p:cNvGrpSpPr/>
          <p:nvPr/>
        </p:nvGrpSpPr>
        <p:grpSpPr>
          <a:xfrm>
            <a:off x="0" y="507989"/>
            <a:ext cx="1383765" cy="1355016"/>
            <a:chOff x="0" y="381001"/>
            <a:chExt cx="1037850" cy="1016287"/>
          </a:xfrm>
        </p:grpSpPr>
        <p:sp>
          <p:nvSpPr>
            <p:cNvPr id="97" name="Google Shape;97;g77a4cf3202_0_113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g77a4cf3202_0_113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9" name="Google Shape;99;g77a4cf3202_0_1135"/>
          <p:cNvSpPr txBox="1"/>
          <p:nvPr>
            <p:ph type="title"/>
          </p:nvPr>
        </p:nvSpPr>
        <p:spPr>
          <a:xfrm>
            <a:off x="1730000" y="2211100"/>
            <a:ext cx="4048500" cy="23355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00" name="Google Shape;100;g77a4cf3202_0_1135"/>
          <p:cNvSpPr txBox="1"/>
          <p:nvPr>
            <p:ph idx="1" type="subTitle"/>
          </p:nvPr>
        </p:nvSpPr>
        <p:spPr>
          <a:xfrm>
            <a:off x="1730000" y="4717333"/>
            <a:ext cx="4048500" cy="6747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01" name="Google Shape;101;g77a4cf3202_0_1135"/>
          <p:cNvSpPr txBox="1"/>
          <p:nvPr>
            <p:ph idx="2" type="body"/>
          </p:nvPr>
        </p:nvSpPr>
        <p:spPr>
          <a:xfrm>
            <a:off x="6197600" y="2262133"/>
            <a:ext cx="4902300" cy="31299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02" name="Google Shape;102;g77a4cf3202_0_113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3" name="Shape 103"/>
        <p:cNvGrpSpPr/>
        <p:nvPr/>
      </p:nvGrpSpPr>
      <p:grpSpPr>
        <a:xfrm>
          <a:off x="0" y="0"/>
          <a:ext cx="0" cy="0"/>
          <a:chOff x="0" y="0"/>
          <a:chExt cx="0" cy="0"/>
        </a:xfrm>
      </p:grpSpPr>
      <p:grpSp>
        <p:nvGrpSpPr>
          <p:cNvPr id="104" name="Google Shape;104;g77a4cf3202_0_1143"/>
          <p:cNvGrpSpPr/>
          <p:nvPr/>
        </p:nvGrpSpPr>
        <p:grpSpPr>
          <a:xfrm>
            <a:off x="0" y="5504636"/>
            <a:ext cx="931877" cy="912853"/>
            <a:chOff x="0" y="3785672"/>
            <a:chExt cx="698925" cy="684657"/>
          </a:xfrm>
        </p:grpSpPr>
        <p:sp>
          <p:nvSpPr>
            <p:cNvPr id="105" name="Google Shape;105;g77a4cf3202_0_1143"/>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g77a4cf3202_0_1143"/>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7" name="Google Shape;107;g77a4cf3202_0_1143"/>
          <p:cNvSpPr txBox="1"/>
          <p:nvPr>
            <p:ph idx="1" type="body"/>
          </p:nvPr>
        </p:nvSpPr>
        <p:spPr>
          <a:xfrm>
            <a:off x="1083633" y="5740500"/>
            <a:ext cx="9248100" cy="6984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108" name="Google Shape;108;g77a4cf3202_0_11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9" name="Shape 9"/>
        <p:cNvGrpSpPr/>
        <p:nvPr/>
      </p:nvGrpSpPr>
      <p:grpSpPr>
        <a:xfrm>
          <a:off x="0" y="0"/>
          <a:ext cx="0" cy="0"/>
          <a:chOff x="0" y="0"/>
          <a:chExt cx="0" cy="0"/>
        </a:xfrm>
      </p:grpSpPr>
      <p:sp>
        <p:nvSpPr>
          <p:cNvPr id="10" name="Google Shape;10;g77a4cf3202_0_104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11" name="Google Shape;11;g77a4cf3202_0_104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12" name="Google Shape;12;g77a4cf3202_0_104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4716200" y="2104533"/>
            <a:ext cx="6690000" cy="2105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4311 Final Presentation</a:t>
            </a:r>
            <a:endParaRPr/>
          </a:p>
        </p:txBody>
      </p:sp>
      <p:sp>
        <p:nvSpPr>
          <p:cNvPr id="152" name="Google Shape;152;p1"/>
          <p:cNvSpPr txBox="1"/>
          <p:nvPr>
            <p:ph idx="1" type="subTitle"/>
          </p:nvPr>
        </p:nvSpPr>
        <p:spPr>
          <a:xfrm>
            <a:off x="1524000" y="4438213"/>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sz="2200"/>
              <a:t>Prevent, Mitigate, and Recover (PMR) Insight Collective Knowledge System (PICK)</a:t>
            </a:r>
            <a:endParaRPr sz="2200"/>
          </a:p>
          <a:p>
            <a:pPr indent="0" lvl="0" marL="0" rtl="0" algn="ctr">
              <a:lnSpc>
                <a:spcPct val="90000"/>
              </a:lnSpc>
              <a:spcBef>
                <a:spcPts val="0"/>
              </a:spcBef>
              <a:spcAft>
                <a:spcPts val="0"/>
              </a:spcAft>
              <a:buClr>
                <a:schemeClr val="dk1"/>
              </a:buClr>
              <a:buSzPts val="2400"/>
              <a:buNone/>
            </a:pPr>
            <a:r>
              <a:t/>
            </a:r>
            <a:endParaRPr sz="2200"/>
          </a:p>
          <a:p>
            <a:pPr indent="0" lvl="0" marL="0" rtl="0" algn="ctr">
              <a:lnSpc>
                <a:spcPct val="90000"/>
              </a:lnSpc>
              <a:spcBef>
                <a:spcPts val="0"/>
              </a:spcBef>
              <a:spcAft>
                <a:spcPts val="0"/>
              </a:spcAft>
              <a:buClr>
                <a:schemeClr val="dk1"/>
              </a:buClr>
              <a:buSzPts val="2400"/>
              <a:buNone/>
            </a:pPr>
            <a:r>
              <a:rPr lang="en-US" sz="2200"/>
              <a:t>Software Engineering 2</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g77a7c4bc74_0_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solidFill>
                  <a:schemeClr val="lt1"/>
                </a:solidFill>
              </a:rPr>
              <a:t>‹#›</a:t>
            </a:fld>
            <a:endParaRPr>
              <a:solidFill>
                <a:schemeClr val="lt1"/>
              </a:solidFill>
            </a:endParaRPr>
          </a:p>
        </p:txBody>
      </p:sp>
      <p:pic>
        <p:nvPicPr>
          <p:cNvPr id="221" name="Google Shape;221;g77a7c4bc74_0_13"/>
          <p:cNvPicPr preferRelativeResize="0"/>
          <p:nvPr/>
        </p:nvPicPr>
        <p:blipFill rotWithShape="1">
          <a:blip r:embed="rId3">
            <a:alphaModFix/>
          </a:blip>
          <a:srcRect b="0" l="14405" r="0" t="38286"/>
          <a:stretch/>
        </p:blipFill>
        <p:spPr>
          <a:xfrm>
            <a:off x="1845363" y="1307799"/>
            <a:ext cx="8501274" cy="5285276"/>
          </a:xfrm>
          <a:prstGeom prst="rect">
            <a:avLst/>
          </a:prstGeom>
          <a:noFill/>
          <a:ln>
            <a:noFill/>
          </a:ln>
        </p:spPr>
      </p:pic>
      <p:sp>
        <p:nvSpPr>
          <p:cNvPr id="222" name="Google Shape;222;g77a7c4bc74_0_13"/>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System Collaboration Diagram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g77a7c4bc74_0_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Contract						</a:t>
            </a:r>
            <a:endParaRPr/>
          </a:p>
          <a:p>
            <a:pPr indent="0" lvl="0" marL="0" rtl="0" algn="l">
              <a:spcBef>
                <a:spcPts val="0"/>
              </a:spcBef>
              <a:spcAft>
                <a:spcPts val="0"/>
              </a:spcAft>
              <a:buNone/>
            </a:pPr>
            <a:r>
              <a:rPr lang="en-US" sz="2900"/>
              <a:t>Contract Display Updated Table View</a:t>
            </a:r>
            <a:endParaRPr sz="2900"/>
          </a:p>
        </p:txBody>
      </p:sp>
      <p:sp>
        <p:nvSpPr>
          <p:cNvPr id="229" name="Google Shape;229;g77a7c4bc74_0_25"/>
          <p:cNvSpPr txBox="1"/>
          <p:nvPr>
            <p:ph idx="1" type="body"/>
          </p:nvPr>
        </p:nvSpPr>
        <p:spPr>
          <a:xfrm>
            <a:off x="350900" y="2055502"/>
            <a:ext cx="5713800" cy="429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000"/>
              <a:t>Contract number: 20</a:t>
            </a:r>
            <a:endParaRPr sz="2000"/>
          </a:p>
          <a:p>
            <a:pPr indent="0" lvl="0" marL="0" rtl="0" algn="l">
              <a:spcBef>
                <a:spcPts val="1000"/>
              </a:spcBef>
              <a:spcAft>
                <a:spcPts val="0"/>
              </a:spcAft>
              <a:buNone/>
            </a:pPr>
            <a:r>
              <a:rPr lang="en-US" sz="2000"/>
              <a:t>Contract Name: Display Graph Window</a:t>
            </a:r>
            <a:endParaRPr sz="2000"/>
          </a:p>
          <a:p>
            <a:pPr indent="0" lvl="0" marL="0" rtl="0" algn="l">
              <a:spcBef>
                <a:spcPts val="1000"/>
              </a:spcBef>
              <a:spcAft>
                <a:spcPts val="0"/>
              </a:spcAft>
              <a:buNone/>
            </a:pPr>
            <a:r>
              <a:rPr lang="en-US" sz="2000"/>
              <a:t>Contract Description: Display Graph Window</a:t>
            </a:r>
            <a:endParaRPr sz="2000"/>
          </a:p>
          <a:p>
            <a:pPr indent="0" lvl="0" marL="0" rtl="0" algn="l">
              <a:spcBef>
                <a:spcPts val="1000"/>
              </a:spcBef>
              <a:spcAft>
                <a:spcPts val="0"/>
              </a:spcAft>
              <a:buNone/>
            </a:pPr>
            <a:r>
              <a:rPr lang="en-US" sz="2000"/>
              <a:t>Protocol 1:</a:t>
            </a:r>
            <a:endParaRPr sz="2000"/>
          </a:p>
          <a:p>
            <a:pPr indent="0" lvl="0" marL="0" rtl="0" algn="l">
              <a:spcBef>
                <a:spcPts val="1000"/>
              </a:spcBef>
              <a:spcAft>
                <a:spcPts val="0"/>
              </a:spcAft>
              <a:buNone/>
            </a:pPr>
            <a:r>
              <a:rPr lang="en-US" sz="2000"/>
              <a:t>	Signature: displayGraphWindow(graph)</a:t>
            </a:r>
            <a:endParaRPr sz="2000"/>
          </a:p>
          <a:p>
            <a:pPr indent="0" lvl="0" marL="0" rtl="0" algn="l">
              <a:spcBef>
                <a:spcPts val="1000"/>
              </a:spcBef>
              <a:spcAft>
                <a:spcPts val="0"/>
              </a:spcAft>
              <a:buNone/>
            </a:pPr>
            <a:r>
              <a:rPr lang="en-US" sz="2000"/>
              <a:t>	Graph: Structure with graph information.</a:t>
            </a:r>
            <a:endParaRPr sz="2000"/>
          </a:p>
          <a:p>
            <a:pPr indent="457200" lvl="0" marL="0" rtl="0" algn="l">
              <a:spcBef>
                <a:spcPts val="1000"/>
              </a:spcBef>
              <a:spcAft>
                <a:spcPts val="0"/>
              </a:spcAft>
              <a:buNone/>
            </a:pPr>
            <a:r>
              <a:rPr lang="en-US" sz="2000"/>
              <a:t>Output: graph displayed in window.</a:t>
            </a:r>
            <a:endParaRPr sz="2000"/>
          </a:p>
          <a:p>
            <a:pPr indent="0" lvl="0" marL="0" rtl="0" algn="l">
              <a:spcBef>
                <a:spcPts val="1000"/>
              </a:spcBef>
              <a:spcAft>
                <a:spcPts val="0"/>
              </a:spcAft>
              <a:buNone/>
            </a:pPr>
            <a:r>
              <a:rPr lang="en-US" sz="2000"/>
              <a:t>	Pre-Condition: A pre-build graph to be displayed.</a:t>
            </a:r>
            <a:endParaRPr sz="2000"/>
          </a:p>
          <a:p>
            <a:pPr indent="0" lvl="0" marL="0" rtl="0" algn="l">
              <a:spcBef>
                <a:spcPts val="1000"/>
              </a:spcBef>
              <a:spcAft>
                <a:spcPts val="1000"/>
              </a:spcAft>
              <a:buNone/>
            </a:pPr>
            <a:r>
              <a:rPr lang="en-US" sz="2000"/>
              <a:t>	Post-Condition: Graph is created with relationships.</a:t>
            </a:r>
            <a:endParaRPr sz="2000"/>
          </a:p>
        </p:txBody>
      </p:sp>
      <p:pic>
        <p:nvPicPr>
          <p:cNvPr id="230" name="Google Shape;230;g77a7c4bc74_0_25"/>
          <p:cNvPicPr preferRelativeResize="0"/>
          <p:nvPr/>
        </p:nvPicPr>
        <p:blipFill>
          <a:blip r:embed="rId3">
            <a:alphaModFix/>
          </a:blip>
          <a:stretch>
            <a:fillRect/>
          </a:stretch>
        </p:blipFill>
        <p:spPr>
          <a:xfrm>
            <a:off x="6064699" y="2055525"/>
            <a:ext cx="5895224" cy="3621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g77a7c4bc74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a:t>
            </a:r>
            <a:r>
              <a:rPr lang="en-US"/>
              <a:t>lasses, Responsibilities and Collaborations</a:t>
            </a:r>
            <a:endParaRPr/>
          </a:p>
          <a:p>
            <a:pPr indent="0" lvl="0" marL="0" rtl="0" algn="l">
              <a:spcBef>
                <a:spcPts val="0"/>
              </a:spcBef>
              <a:spcAft>
                <a:spcPts val="0"/>
              </a:spcAft>
              <a:buNone/>
            </a:pPr>
            <a:r>
              <a:rPr lang="en-US" sz="2900"/>
              <a:t>GraphWindow</a:t>
            </a:r>
            <a:endParaRPr sz="2900"/>
          </a:p>
        </p:txBody>
      </p:sp>
      <p:sp>
        <p:nvSpPr>
          <p:cNvPr id="237" name="Google Shape;237;g77a7c4bc74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sp>
        <p:nvSpPr>
          <p:cNvPr id="238" name="Google Shape;238;g77a7c4bc74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Window in charge of graphing log entry in vector format.</a:t>
            </a:r>
            <a:endParaRPr/>
          </a:p>
          <a:p>
            <a:pPr indent="0" lvl="0" marL="0" rtl="0" algn="l">
              <a:spcBef>
                <a:spcPts val="2100"/>
              </a:spcBef>
              <a:spcAft>
                <a:spcPts val="0"/>
              </a:spcAft>
              <a:buNone/>
            </a:pPr>
            <a:r>
              <a:rPr lang="en-US"/>
              <a:t>Superclass: NavigatorWindow</a:t>
            </a:r>
            <a:endParaRPr/>
          </a:p>
          <a:p>
            <a:pPr indent="0" lvl="0" marL="0" rtl="0" algn="l">
              <a:spcBef>
                <a:spcPts val="2100"/>
              </a:spcBef>
              <a:spcAft>
                <a:spcPts val="0"/>
              </a:spcAft>
              <a:buNone/>
            </a:pPr>
            <a:r>
              <a:t/>
            </a:r>
            <a:endParaRPr/>
          </a:p>
          <a:p>
            <a:pPr indent="0" lvl="0" marL="0" rtl="0" algn="l">
              <a:spcBef>
                <a:spcPts val="2100"/>
              </a:spcBef>
              <a:spcAft>
                <a:spcPts val="2100"/>
              </a:spcAft>
              <a:buNone/>
            </a:pPr>
            <a:r>
              <a:t/>
            </a:r>
            <a:endParaRPr/>
          </a:p>
        </p:txBody>
      </p:sp>
      <p:graphicFrame>
        <p:nvGraphicFramePr>
          <p:cNvPr id="239" name="Google Shape;239;g77a7c4bc74_0_0"/>
          <p:cNvGraphicFramePr/>
          <p:nvPr/>
        </p:nvGraphicFramePr>
        <p:xfrm>
          <a:off x="1057038" y="3046800"/>
          <a:ext cx="3000000" cy="3000000"/>
        </p:xfrm>
        <a:graphic>
          <a:graphicData uri="http://schemas.openxmlformats.org/drawingml/2006/table">
            <a:tbl>
              <a:tblPr>
                <a:noFill/>
                <a:tableStyleId>{446AC992-B656-4BFE-9F89-DA56E1D8D42B}</a:tableStyleId>
              </a:tblPr>
              <a:tblGrid>
                <a:gridCol w="1986375"/>
                <a:gridCol w="5647975"/>
                <a:gridCol w="2215950"/>
              </a:tblGrid>
              <a:tr h="552300">
                <a:tc>
                  <a:txBody>
                    <a:bodyPr/>
                    <a:lstStyle/>
                    <a:p>
                      <a:pPr indent="0" lvl="0" marL="0" rtl="0" algn="l">
                        <a:lnSpc>
                          <a:spcPct val="100000"/>
                        </a:lnSpc>
                        <a:spcBef>
                          <a:spcPts val="600"/>
                        </a:spcBef>
                        <a:spcAft>
                          <a:spcPts val="600"/>
                        </a:spcAft>
                        <a:buNone/>
                      </a:pPr>
                      <a:r>
                        <a:rPr b="1" lang="en-US" sz="1600">
                          <a:solidFill>
                            <a:srgbClr val="FFFFFF"/>
                          </a:solidFill>
                        </a:rPr>
                        <a:t>Responsibilities </a:t>
                      </a:r>
                      <a:endParaRPr b="1" sz="1600">
                        <a:solidFill>
                          <a:srgbClr val="FFFFFF"/>
                        </a:solidFill>
                      </a:endParaRPr>
                    </a:p>
                  </a:txBody>
                  <a:tcPr marT="91425" marB="91425" marR="68575" marL="68575">
                    <a:lnL cap="flat" cmpd="sng" w="12575">
                      <a:solidFill>
                        <a:srgbClr val="FFFFFF"/>
                      </a:solidFill>
                      <a:prstDash val="solid"/>
                      <a:round/>
                      <a:headEnd len="sm" w="sm" type="none"/>
                      <a:tailEnd len="sm" w="sm" type="none"/>
                    </a:lnL>
                    <a:lnR cap="flat" cmpd="sng" w="12575">
                      <a:solidFill>
                        <a:srgbClr val="FFFFFF"/>
                      </a:solidFill>
                      <a:prstDash val="solid"/>
                      <a:round/>
                      <a:headEnd len="sm" w="sm" type="none"/>
                      <a:tailEnd len="sm" w="sm" type="none"/>
                    </a:lnR>
                    <a:lnT cap="flat" cmpd="sng" w="12575">
                      <a:solidFill>
                        <a:srgbClr val="FFFFFF"/>
                      </a:solidFill>
                      <a:prstDash val="solid"/>
                      <a:round/>
                      <a:headEnd len="sm" w="sm" type="none"/>
                      <a:tailEnd len="sm" w="sm" type="none"/>
                    </a:lnT>
                    <a:lnB cap="flat" cmpd="sng" w="12575">
                      <a:solidFill>
                        <a:srgbClr val="FFFFFF"/>
                      </a:solidFill>
                      <a:prstDash val="solid"/>
                      <a:round/>
                      <a:headEnd len="sm" w="sm" type="none"/>
                      <a:tailEnd len="sm" w="sm" type="none"/>
                    </a:lnB>
                  </a:tcPr>
                </a:tc>
                <a:tc>
                  <a:txBody>
                    <a:bodyPr/>
                    <a:lstStyle/>
                    <a:p>
                      <a:pPr indent="0" lvl="0" marL="0" rtl="0" algn="l">
                        <a:lnSpc>
                          <a:spcPct val="100000"/>
                        </a:lnSpc>
                        <a:spcBef>
                          <a:spcPts val="600"/>
                        </a:spcBef>
                        <a:spcAft>
                          <a:spcPts val="600"/>
                        </a:spcAft>
                        <a:buNone/>
                      </a:pPr>
                      <a:r>
                        <a:rPr b="1" lang="en-US" sz="1600">
                          <a:solidFill>
                            <a:srgbClr val="FFFFFF"/>
                          </a:solidFill>
                        </a:rPr>
                        <a:t>Responsibilities description</a:t>
                      </a:r>
                      <a:endParaRPr b="1" sz="1600">
                        <a:solidFill>
                          <a:srgbClr val="FFFFFF"/>
                        </a:solidFill>
                      </a:endParaRPr>
                    </a:p>
                  </a:txBody>
                  <a:tcPr marT="91425" marB="91425" marR="68575" marL="68575">
                    <a:lnL cap="flat" cmpd="sng" w="12575">
                      <a:solidFill>
                        <a:srgbClr val="FFFFFF"/>
                      </a:solidFill>
                      <a:prstDash val="solid"/>
                      <a:round/>
                      <a:headEnd len="sm" w="sm" type="none"/>
                      <a:tailEnd len="sm" w="sm" type="none"/>
                    </a:lnL>
                    <a:lnR cap="flat" cmpd="sng" w="12575">
                      <a:solidFill>
                        <a:srgbClr val="FFFFFF"/>
                      </a:solidFill>
                      <a:prstDash val="solid"/>
                      <a:round/>
                      <a:headEnd len="sm" w="sm" type="none"/>
                      <a:tailEnd len="sm" w="sm" type="none"/>
                    </a:lnR>
                    <a:lnT cap="flat" cmpd="sng" w="12575">
                      <a:solidFill>
                        <a:srgbClr val="FFFFFF"/>
                      </a:solidFill>
                      <a:prstDash val="solid"/>
                      <a:round/>
                      <a:headEnd len="sm" w="sm" type="none"/>
                      <a:tailEnd len="sm" w="sm" type="none"/>
                    </a:lnT>
                    <a:lnB cap="flat" cmpd="sng" w="12575">
                      <a:solidFill>
                        <a:srgbClr val="FFFFFF"/>
                      </a:solidFill>
                      <a:prstDash val="solid"/>
                      <a:round/>
                      <a:headEnd len="sm" w="sm" type="none"/>
                      <a:tailEnd len="sm" w="sm" type="none"/>
                    </a:lnB>
                  </a:tcPr>
                </a:tc>
                <a:tc>
                  <a:txBody>
                    <a:bodyPr/>
                    <a:lstStyle/>
                    <a:p>
                      <a:pPr indent="0" lvl="0" marL="0" rtl="0" algn="l">
                        <a:lnSpc>
                          <a:spcPct val="100000"/>
                        </a:lnSpc>
                        <a:spcBef>
                          <a:spcPts val="600"/>
                        </a:spcBef>
                        <a:spcAft>
                          <a:spcPts val="600"/>
                        </a:spcAft>
                        <a:buNone/>
                      </a:pPr>
                      <a:r>
                        <a:rPr b="1" lang="en-US" sz="1600">
                          <a:solidFill>
                            <a:srgbClr val="FFFFFF"/>
                          </a:solidFill>
                        </a:rPr>
                        <a:t>Collaborations</a:t>
                      </a:r>
                      <a:endParaRPr b="1" sz="1600">
                        <a:solidFill>
                          <a:srgbClr val="FFFFFF"/>
                        </a:solidFill>
                      </a:endParaRPr>
                    </a:p>
                  </a:txBody>
                  <a:tcPr marT="91425" marB="91425" marR="68575" marL="68575">
                    <a:lnL cap="flat" cmpd="sng" w="12575">
                      <a:solidFill>
                        <a:srgbClr val="FFFFFF"/>
                      </a:solidFill>
                      <a:prstDash val="solid"/>
                      <a:round/>
                      <a:headEnd len="sm" w="sm" type="none"/>
                      <a:tailEnd len="sm" w="sm" type="none"/>
                    </a:lnL>
                    <a:lnR cap="flat" cmpd="sng" w="12575">
                      <a:solidFill>
                        <a:srgbClr val="FFFFFF"/>
                      </a:solidFill>
                      <a:prstDash val="solid"/>
                      <a:round/>
                      <a:headEnd len="sm" w="sm" type="none"/>
                      <a:tailEnd len="sm" w="sm" type="none"/>
                    </a:lnR>
                    <a:lnT cap="flat" cmpd="sng" w="12575">
                      <a:solidFill>
                        <a:srgbClr val="FFFFFF"/>
                      </a:solidFill>
                      <a:prstDash val="solid"/>
                      <a:round/>
                      <a:headEnd len="sm" w="sm" type="none"/>
                      <a:tailEnd len="sm" w="sm" type="none"/>
                    </a:lnT>
                    <a:lnB cap="flat" cmpd="sng" w="12575">
                      <a:solidFill>
                        <a:srgbClr val="FFFFFF"/>
                      </a:solidFill>
                      <a:prstDash val="solid"/>
                      <a:round/>
                      <a:headEnd len="sm" w="sm" type="none"/>
                      <a:tailEnd len="sm" w="sm" type="none"/>
                    </a:lnB>
                  </a:tcPr>
                </a:tc>
              </a:tr>
              <a:tr h="588400">
                <a:tc>
                  <a:txBody>
                    <a:bodyPr/>
                    <a:lstStyle/>
                    <a:p>
                      <a:pPr indent="0" lvl="0" marL="0" rtl="0" algn="l">
                        <a:lnSpc>
                          <a:spcPct val="100000"/>
                        </a:lnSpc>
                        <a:spcBef>
                          <a:spcPts val="600"/>
                        </a:spcBef>
                        <a:spcAft>
                          <a:spcPts val="600"/>
                        </a:spcAft>
                        <a:buNone/>
                      </a:pPr>
                      <a:r>
                        <a:rPr lang="en-US" sz="1900">
                          <a:solidFill>
                            <a:srgbClr val="FFFFFF"/>
                          </a:solidFill>
                        </a:rPr>
                        <a:t>R.18-1</a:t>
                      </a:r>
                      <a:endParaRPr sz="1900">
                        <a:solidFill>
                          <a:srgbClr val="FFFFFF"/>
                        </a:solidFill>
                      </a:endParaRPr>
                    </a:p>
                  </a:txBody>
                  <a:tcPr marT="91425" marB="91425" marR="68575" marL="68575">
                    <a:lnL cap="flat" cmpd="sng" w="12575">
                      <a:solidFill>
                        <a:srgbClr val="FFFFFF"/>
                      </a:solidFill>
                      <a:prstDash val="solid"/>
                      <a:round/>
                      <a:headEnd len="sm" w="sm" type="none"/>
                      <a:tailEnd len="sm" w="sm" type="none"/>
                    </a:lnL>
                    <a:lnR cap="flat" cmpd="sng" w="12575">
                      <a:solidFill>
                        <a:srgbClr val="FFFFFF"/>
                      </a:solidFill>
                      <a:prstDash val="solid"/>
                      <a:round/>
                      <a:headEnd len="sm" w="sm" type="none"/>
                      <a:tailEnd len="sm" w="sm" type="none"/>
                    </a:lnR>
                    <a:lnT cap="flat" cmpd="sng" w="12575">
                      <a:solidFill>
                        <a:srgbClr val="FFFFFF"/>
                      </a:solidFill>
                      <a:prstDash val="solid"/>
                      <a:round/>
                      <a:headEnd len="sm" w="sm" type="none"/>
                      <a:tailEnd len="sm" w="sm" type="none"/>
                    </a:lnT>
                    <a:lnB cap="flat" cmpd="sng" w="12575">
                      <a:solidFill>
                        <a:srgbClr val="FFFFFF"/>
                      </a:solidFill>
                      <a:prstDash val="solid"/>
                      <a:round/>
                      <a:headEnd len="sm" w="sm" type="none"/>
                      <a:tailEnd len="sm" w="sm" type="none"/>
                    </a:lnB>
                  </a:tcPr>
                </a:tc>
                <a:tc>
                  <a:txBody>
                    <a:bodyPr/>
                    <a:lstStyle/>
                    <a:p>
                      <a:pPr indent="0" lvl="0" marL="0" rtl="0" algn="l">
                        <a:lnSpc>
                          <a:spcPct val="100000"/>
                        </a:lnSpc>
                        <a:spcBef>
                          <a:spcPts val="600"/>
                        </a:spcBef>
                        <a:spcAft>
                          <a:spcPts val="600"/>
                        </a:spcAft>
                        <a:buNone/>
                      </a:pPr>
                      <a:r>
                        <a:rPr lang="en-US" sz="1900">
                          <a:solidFill>
                            <a:srgbClr val="FFFFFF"/>
                          </a:solidFill>
                        </a:rPr>
                        <a:t>Show graphical representation of vectors.</a:t>
                      </a:r>
                      <a:endParaRPr sz="1900">
                        <a:solidFill>
                          <a:srgbClr val="FFFFFF"/>
                        </a:solidFill>
                      </a:endParaRPr>
                    </a:p>
                  </a:txBody>
                  <a:tcPr marT="91425" marB="91425" marR="68575" marL="68575">
                    <a:lnL cap="flat" cmpd="sng" w="12575">
                      <a:solidFill>
                        <a:srgbClr val="FFFFFF"/>
                      </a:solidFill>
                      <a:prstDash val="solid"/>
                      <a:round/>
                      <a:headEnd len="sm" w="sm" type="none"/>
                      <a:tailEnd len="sm" w="sm" type="none"/>
                    </a:lnL>
                    <a:lnR cap="flat" cmpd="sng" w="12575">
                      <a:solidFill>
                        <a:srgbClr val="FFFFFF"/>
                      </a:solidFill>
                      <a:prstDash val="solid"/>
                      <a:round/>
                      <a:headEnd len="sm" w="sm" type="none"/>
                      <a:tailEnd len="sm" w="sm" type="none"/>
                    </a:lnR>
                    <a:lnT cap="flat" cmpd="sng" w="12575">
                      <a:solidFill>
                        <a:srgbClr val="FFFFFF"/>
                      </a:solidFill>
                      <a:prstDash val="solid"/>
                      <a:round/>
                      <a:headEnd len="sm" w="sm" type="none"/>
                      <a:tailEnd len="sm" w="sm" type="none"/>
                    </a:lnT>
                    <a:lnB cap="flat" cmpd="sng" w="12575">
                      <a:solidFill>
                        <a:srgbClr val="FFFFFF"/>
                      </a:solidFill>
                      <a:prstDash val="solid"/>
                      <a:round/>
                      <a:headEnd len="sm" w="sm" type="none"/>
                      <a:tailEnd len="sm" w="sm" type="none"/>
                    </a:lnB>
                  </a:tcPr>
                </a:tc>
                <a:tc rowSpan="4">
                  <a:txBody>
                    <a:bodyPr/>
                    <a:lstStyle/>
                    <a:p>
                      <a:pPr indent="0" lvl="0" marL="0" rtl="0" algn="l">
                        <a:lnSpc>
                          <a:spcPct val="100000"/>
                        </a:lnSpc>
                        <a:spcBef>
                          <a:spcPts val="600"/>
                        </a:spcBef>
                        <a:spcAft>
                          <a:spcPts val="0"/>
                        </a:spcAft>
                        <a:buNone/>
                      </a:pPr>
                      <a:r>
                        <a:rPr lang="en-US" sz="1900">
                          <a:solidFill>
                            <a:srgbClr val="FFFFFF"/>
                          </a:solidFill>
                        </a:rPr>
                        <a:t>R.14-1</a:t>
                      </a:r>
                      <a:endParaRPr sz="1900">
                        <a:solidFill>
                          <a:srgbClr val="FFFFFF"/>
                        </a:solidFill>
                      </a:endParaRPr>
                    </a:p>
                    <a:p>
                      <a:pPr indent="0" lvl="0" marL="0" rtl="0" algn="l">
                        <a:lnSpc>
                          <a:spcPct val="100000"/>
                        </a:lnSpc>
                        <a:spcBef>
                          <a:spcPts val="600"/>
                        </a:spcBef>
                        <a:spcAft>
                          <a:spcPts val="0"/>
                        </a:spcAft>
                        <a:buNone/>
                      </a:pPr>
                      <a:r>
                        <a:rPr lang="en-US" sz="1900">
                          <a:solidFill>
                            <a:srgbClr val="FFFFFF"/>
                          </a:solidFill>
                        </a:rPr>
                        <a:t>R.7-1</a:t>
                      </a:r>
                      <a:endParaRPr sz="1900">
                        <a:solidFill>
                          <a:srgbClr val="FFFFFF"/>
                        </a:solidFill>
                      </a:endParaRPr>
                    </a:p>
                    <a:p>
                      <a:pPr indent="0" lvl="0" marL="0" rtl="0" algn="l">
                        <a:lnSpc>
                          <a:spcPct val="100000"/>
                        </a:lnSpc>
                        <a:spcBef>
                          <a:spcPts val="600"/>
                        </a:spcBef>
                        <a:spcAft>
                          <a:spcPts val="0"/>
                        </a:spcAft>
                        <a:buNone/>
                      </a:pPr>
                      <a:r>
                        <a:rPr lang="en-US" sz="1900">
                          <a:solidFill>
                            <a:srgbClr val="FFFFFF"/>
                          </a:solidFill>
                        </a:rPr>
                        <a:t>R.17-1</a:t>
                      </a:r>
                      <a:endParaRPr sz="1900">
                        <a:solidFill>
                          <a:srgbClr val="FFFFFF"/>
                        </a:solidFill>
                      </a:endParaRPr>
                    </a:p>
                    <a:p>
                      <a:pPr indent="0" lvl="0" marL="0" rtl="0" algn="l">
                        <a:lnSpc>
                          <a:spcPct val="100000"/>
                        </a:lnSpc>
                        <a:spcBef>
                          <a:spcPts val="600"/>
                        </a:spcBef>
                        <a:spcAft>
                          <a:spcPts val="0"/>
                        </a:spcAft>
                        <a:buNone/>
                      </a:pPr>
                      <a:r>
                        <a:rPr lang="en-US" sz="1900">
                          <a:solidFill>
                            <a:srgbClr val="FFFFFF"/>
                          </a:solidFill>
                        </a:rPr>
                        <a:t>R.16-4</a:t>
                      </a:r>
                      <a:endParaRPr sz="1900">
                        <a:solidFill>
                          <a:srgbClr val="FFFFFF"/>
                        </a:solidFill>
                      </a:endParaRPr>
                    </a:p>
                    <a:p>
                      <a:pPr indent="0" lvl="0" marL="0" rtl="0" algn="l">
                        <a:lnSpc>
                          <a:spcPct val="100000"/>
                        </a:lnSpc>
                        <a:spcBef>
                          <a:spcPts val="600"/>
                        </a:spcBef>
                        <a:spcAft>
                          <a:spcPts val="0"/>
                        </a:spcAft>
                        <a:buNone/>
                      </a:pPr>
                      <a:r>
                        <a:rPr lang="en-US" sz="1900">
                          <a:solidFill>
                            <a:srgbClr val="FFFFFF"/>
                          </a:solidFill>
                        </a:rPr>
                        <a:t>R.17-4</a:t>
                      </a:r>
                      <a:endParaRPr sz="1900">
                        <a:solidFill>
                          <a:srgbClr val="FFFFFF"/>
                        </a:solidFill>
                      </a:endParaRPr>
                    </a:p>
                    <a:p>
                      <a:pPr indent="0" lvl="0" marL="0" rtl="0" algn="l">
                        <a:lnSpc>
                          <a:spcPct val="100000"/>
                        </a:lnSpc>
                        <a:spcBef>
                          <a:spcPts val="600"/>
                        </a:spcBef>
                        <a:spcAft>
                          <a:spcPts val="0"/>
                        </a:spcAft>
                        <a:buNone/>
                      </a:pPr>
                      <a:r>
                        <a:rPr lang="en-US" sz="1900">
                          <a:solidFill>
                            <a:srgbClr val="FFFFFF"/>
                          </a:solidFill>
                        </a:rPr>
                        <a:t>R.17-5</a:t>
                      </a:r>
                      <a:endParaRPr sz="1900">
                        <a:solidFill>
                          <a:srgbClr val="FFFFFF"/>
                        </a:solidFill>
                      </a:endParaRPr>
                    </a:p>
                    <a:p>
                      <a:pPr indent="0" lvl="0" marL="0" rtl="0" algn="l">
                        <a:lnSpc>
                          <a:spcPct val="100000"/>
                        </a:lnSpc>
                        <a:spcBef>
                          <a:spcPts val="600"/>
                        </a:spcBef>
                        <a:spcAft>
                          <a:spcPts val="600"/>
                        </a:spcAft>
                        <a:buNone/>
                      </a:pPr>
                      <a:r>
                        <a:rPr lang="en-US" sz="1900">
                          <a:solidFill>
                            <a:srgbClr val="FFFFFF"/>
                          </a:solidFill>
                        </a:rPr>
                        <a:t>R.16-6</a:t>
                      </a:r>
                      <a:endParaRPr sz="1900">
                        <a:solidFill>
                          <a:srgbClr val="FFFFFF"/>
                        </a:solidFill>
                      </a:endParaRPr>
                    </a:p>
                  </a:txBody>
                  <a:tcPr marT="91425" marB="91425" marR="68575" marL="68575">
                    <a:lnL cap="flat" cmpd="sng" w="12575">
                      <a:solidFill>
                        <a:srgbClr val="FFFFFF"/>
                      </a:solidFill>
                      <a:prstDash val="solid"/>
                      <a:round/>
                      <a:headEnd len="sm" w="sm" type="none"/>
                      <a:tailEnd len="sm" w="sm" type="none"/>
                    </a:lnL>
                    <a:lnR cap="flat" cmpd="sng" w="12575">
                      <a:solidFill>
                        <a:srgbClr val="FFFFFF"/>
                      </a:solidFill>
                      <a:prstDash val="solid"/>
                      <a:round/>
                      <a:headEnd len="sm" w="sm" type="none"/>
                      <a:tailEnd len="sm" w="sm" type="none"/>
                    </a:lnR>
                    <a:lnT cap="flat" cmpd="sng" w="12575">
                      <a:solidFill>
                        <a:srgbClr val="FFFFFF"/>
                      </a:solidFill>
                      <a:prstDash val="solid"/>
                      <a:round/>
                      <a:headEnd len="sm" w="sm" type="none"/>
                      <a:tailEnd len="sm" w="sm" type="none"/>
                    </a:lnT>
                    <a:lnB cap="flat" cmpd="sng" w="12575">
                      <a:solidFill>
                        <a:srgbClr val="FFFFFF"/>
                      </a:solidFill>
                      <a:prstDash val="solid"/>
                      <a:round/>
                      <a:headEnd len="sm" w="sm" type="none"/>
                      <a:tailEnd len="sm" w="sm" type="none"/>
                    </a:lnB>
                  </a:tcPr>
                </a:tc>
              </a:tr>
              <a:tr h="588400">
                <a:tc>
                  <a:txBody>
                    <a:bodyPr/>
                    <a:lstStyle/>
                    <a:p>
                      <a:pPr indent="0" lvl="0" marL="0" rtl="0" algn="l">
                        <a:lnSpc>
                          <a:spcPct val="100000"/>
                        </a:lnSpc>
                        <a:spcBef>
                          <a:spcPts val="600"/>
                        </a:spcBef>
                        <a:spcAft>
                          <a:spcPts val="600"/>
                        </a:spcAft>
                        <a:buNone/>
                      </a:pPr>
                      <a:r>
                        <a:rPr lang="en-US" sz="1900">
                          <a:solidFill>
                            <a:srgbClr val="FFFFFF"/>
                          </a:solidFill>
                        </a:rPr>
                        <a:t>R.18-2</a:t>
                      </a:r>
                      <a:endParaRPr sz="1900">
                        <a:solidFill>
                          <a:srgbClr val="FFFFFF"/>
                        </a:solidFill>
                      </a:endParaRPr>
                    </a:p>
                  </a:txBody>
                  <a:tcPr marT="91425" marB="91425" marR="68575" marL="68575">
                    <a:lnL cap="flat" cmpd="sng" w="12575">
                      <a:solidFill>
                        <a:srgbClr val="FFFFFF"/>
                      </a:solidFill>
                      <a:prstDash val="solid"/>
                      <a:round/>
                      <a:headEnd len="sm" w="sm" type="none"/>
                      <a:tailEnd len="sm" w="sm" type="none"/>
                    </a:lnL>
                    <a:lnR cap="flat" cmpd="sng" w="12575">
                      <a:solidFill>
                        <a:srgbClr val="FFFFFF"/>
                      </a:solidFill>
                      <a:prstDash val="solid"/>
                      <a:round/>
                      <a:headEnd len="sm" w="sm" type="none"/>
                      <a:tailEnd len="sm" w="sm" type="none"/>
                    </a:lnR>
                    <a:lnT cap="flat" cmpd="sng" w="12575">
                      <a:solidFill>
                        <a:srgbClr val="FFFFFF"/>
                      </a:solidFill>
                      <a:prstDash val="solid"/>
                      <a:round/>
                      <a:headEnd len="sm" w="sm" type="none"/>
                      <a:tailEnd len="sm" w="sm" type="none"/>
                    </a:lnT>
                    <a:lnB cap="flat" cmpd="sng" w="12575">
                      <a:solidFill>
                        <a:srgbClr val="FFFFFF"/>
                      </a:solidFill>
                      <a:prstDash val="solid"/>
                      <a:round/>
                      <a:headEnd len="sm" w="sm" type="none"/>
                      <a:tailEnd len="sm" w="sm" type="none"/>
                    </a:lnB>
                  </a:tcPr>
                </a:tc>
                <a:tc>
                  <a:txBody>
                    <a:bodyPr/>
                    <a:lstStyle/>
                    <a:p>
                      <a:pPr indent="0" lvl="0" marL="0" rtl="0" algn="l">
                        <a:lnSpc>
                          <a:spcPct val="100000"/>
                        </a:lnSpc>
                        <a:spcBef>
                          <a:spcPts val="600"/>
                        </a:spcBef>
                        <a:spcAft>
                          <a:spcPts val="600"/>
                        </a:spcAft>
                        <a:buNone/>
                      </a:pPr>
                      <a:r>
                        <a:rPr lang="en-US" sz="1900">
                          <a:solidFill>
                            <a:srgbClr val="FFFFFF"/>
                          </a:solidFill>
                        </a:rPr>
                        <a:t>Edit graphical representation of vectors.</a:t>
                      </a:r>
                      <a:endParaRPr sz="1900">
                        <a:solidFill>
                          <a:srgbClr val="FFFFFF"/>
                        </a:solidFill>
                      </a:endParaRPr>
                    </a:p>
                  </a:txBody>
                  <a:tcPr marT="91425" marB="91425" marR="68575" marL="68575">
                    <a:lnL cap="flat" cmpd="sng" w="12575">
                      <a:solidFill>
                        <a:srgbClr val="FFFFFF"/>
                      </a:solidFill>
                      <a:prstDash val="solid"/>
                      <a:round/>
                      <a:headEnd len="sm" w="sm" type="none"/>
                      <a:tailEnd len="sm" w="sm" type="none"/>
                    </a:lnL>
                    <a:lnR cap="flat" cmpd="sng" w="12575">
                      <a:solidFill>
                        <a:srgbClr val="FFFFFF"/>
                      </a:solidFill>
                      <a:prstDash val="solid"/>
                      <a:round/>
                      <a:headEnd len="sm" w="sm" type="none"/>
                      <a:tailEnd len="sm" w="sm" type="none"/>
                    </a:lnR>
                    <a:lnT cap="flat" cmpd="sng" w="12575">
                      <a:solidFill>
                        <a:srgbClr val="FFFFFF"/>
                      </a:solidFill>
                      <a:prstDash val="solid"/>
                      <a:round/>
                      <a:headEnd len="sm" w="sm" type="none"/>
                      <a:tailEnd len="sm" w="sm" type="none"/>
                    </a:lnT>
                    <a:lnB cap="flat" cmpd="sng" w="12575">
                      <a:solidFill>
                        <a:srgbClr val="FFFFFF"/>
                      </a:solidFill>
                      <a:prstDash val="solid"/>
                      <a:round/>
                      <a:headEnd len="sm" w="sm" type="none"/>
                      <a:tailEnd len="sm" w="sm" type="none"/>
                    </a:lnB>
                  </a:tcPr>
                </a:tc>
                <a:tc vMerge="1"/>
              </a:tr>
              <a:tr h="588400">
                <a:tc>
                  <a:txBody>
                    <a:bodyPr/>
                    <a:lstStyle/>
                    <a:p>
                      <a:pPr indent="0" lvl="0" marL="0" rtl="0" algn="l">
                        <a:lnSpc>
                          <a:spcPct val="100000"/>
                        </a:lnSpc>
                        <a:spcBef>
                          <a:spcPts val="600"/>
                        </a:spcBef>
                        <a:spcAft>
                          <a:spcPts val="600"/>
                        </a:spcAft>
                        <a:buNone/>
                      </a:pPr>
                      <a:r>
                        <a:rPr lang="en-US" sz="1900">
                          <a:solidFill>
                            <a:srgbClr val="FFFFFF"/>
                          </a:solidFill>
                        </a:rPr>
                        <a:t>R.18-3</a:t>
                      </a:r>
                      <a:endParaRPr sz="1900">
                        <a:solidFill>
                          <a:srgbClr val="FFFFFF"/>
                        </a:solidFill>
                      </a:endParaRPr>
                    </a:p>
                  </a:txBody>
                  <a:tcPr marT="91425" marB="91425" marR="68575" marL="68575">
                    <a:lnL cap="flat" cmpd="sng" w="12575">
                      <a:solidFill>
                        <a:srgbClr val="FFFFFF"/>
                      </a:solidFill>
                      <a:prstDash val="solid"/>
                      <a:round/>
                      <a:headEnd len="sm" w="sm" type="none"/>
                      <a:tailEnd len="sm" w="sm" type="none"/>
                    </a:lnL>
                    <a:lnR cap="flat" cmpd="sng" w="12575">
                      <a:solidFill>
                        <a:srgbClr val="FFFFFF"/>
                      </a:solidFill>
                      <a:prstDash val="solid"/>
                      <a:round/>
                      <a:headEnd len="sm" w="sm" type="none"/>
                      <a:tailEnd len="sm" w="sm" type="none"/>
                    </a:lnR>
                    <a:lnT cap="flat" cmpd="sng" w="12575">
                      <a:solidFill>
                        <a:srgbClr val="FFFFFF"/>
                      </a:solidFill>
                      <a:prstDash val="solid"/>
                      <a:round/>
                      <a:headEnd len="sm" w="sm" type="none"/>
                      <a:tailEnd len="sm" w="sm" type="none"/>
                    </a:lnT>
                    <a:lnB cap="flat" cmpd="sng" w="12575">
                      <a:solidFill>
                        <a:srgbClr val="FFFFFF"/>
                      </a:solidFill>
                      <a:prstDash val="solid"/>
                      <a:round/>
                      <a:headEnd len="sm" w="sm" type="none"/>
                      <a:tailEnd len="sm" w="sm" type="none"/>
                    </a:lnB>
                  </a:tcPr>
                </a:tc>
                <a:tc>
                  <a:txBody>
                    <a:bodyPr/>
                    <a:lstStyle/>
                    <a:p>
                      <a:pPr indent="0" lvl="0" marL="0" rtl="0" algn="l">
                        <a:lnSpc>
                          <a:spcPct val="100000"/>
                        </a:lnSpc>
                        <a:spcBef>
                          <a:spcPts val="600"/>
                        </a:spcBef>
                        <a:spcAft>
                          <a:spcPts val="600"/>
                        </a:spcAft>
                        <a:buNone/>
                      </a:pPr>
                      <a:r>
                        <a:rPr lang="en-US" sz="1900">
                          <a:solidFill>
                            <a:srgbClr val="FFFFFF"/>
                          </a:solidFill>
                        </a:rPr>
                        <a:t>Create relationships among nodes.</a:t>
                      </a:r>
                      <a:endParaRPr sz="1900">
                        <a:solidFill>
                          <a:srgbClr val="FFFFFF"/>
                        </a:solidFill>
                      </a:endParaRPr>
                    </a:p>
                  </a:txBody>
                  <a:tcPr marT="91425" marB="91425" marR="68575" marL="68575">
                    <a:lnL cap="flat" cmpd="sng" w="12575">
                      <a:solidFill>
                        <a:srgbClr val="FFFFFF"/>
                      </a:solidFill>
                      <a:prstDash val="solid"/>
                      <a:round/>
                      <a:headEnd len="sm" w="sm" type="none"/>
                      <a:tailEnd len="sm" w="sm" type="none"/>
                    </a:lnL>
                    <a:lnR cap="flat" cmpd="sng" w="12575">
                      <a:solidFill>
                        <a:srgbClr val="FFFFFF"/>
                      </a:solidFill>
                      <a:prstDash val="solid"/>
                      <a:round/>
                      <a:headEnd len="sm" w="sm" type="none"/>
                      <a:tailEnd len="sm" w="sm" type="none"/>
                    </a:lnR>
                    <a:lnT cap="flat" cmpd="sng" w="12575">
                      <a:solidFill>
                        <a:srgbClr val="FFFFFF"/>
                      </a:solidFill>
                      <a:prstDash val="solid"/>
                      <a:round/>
                      <a:headEnd len="sm" w="sm" type="none"/>
                      <a:tailEnd len="sm" w="sm" type="none"/>
                    </a:lnT>
                    <a:lnB cap="flat" cmpd="sng" w="12575">
                      <a:solidFill>
                        <a:srgbClr val="FFFFFF"/>
                      </a:solidFill>
                      <a:prstDash val="solid"/>
                      <a:round/>
                      <a:headEnd len="sm" w="sm" type="none"/>
                      <a:tailEnd len="sm" w="sm" type="none"/>
                    </a:lnB>
                  </a:tcPr>
                </a:tc>
                <a:tc vMerge="1"/>
              </a:tr>
              <a:tr h="836525">
                <a:tc>
                  <a:txBody>
                    <a:bodyPr/>
                    <a:lstStyle/>
                    <a:p>
                      <a:pPr indent="0" lvl="0" marL="0" rtl="0" algn="l">
                        <a:spcBef>
                          <a:spcPts val="600"/>
                        </a:spcBef>
                        <a:spcAft>
                          <a:spcPts val="600"/>
                        </a:spcAft>
                        <a:buNone/>
                      </a:pPr>
                      <a:r>
                        <a:rPr lang="en-US" sz="1900">
                          <a:solidFill>
                            <a:srgbClr val="FFFFFF"/>
                          </a:solidFill>
                        </a:rPr>
                        <a:t>R.18-4</a:t>
                      </a:r>
                      <a:endParaRPr sz="1900">
                        <a:solidFill>
                          <a:srgbClr val="FFFFFF"/>
                        </a:solidFill>
                      </a:endParaRPr>
                    </a:p>
                  </a:txBody>
                  <a:tcPr marT="91425" marB="91425" marR="68575" marL="68575">
                    <a:lnL cap="flat" cmpd="sng" w="12575">
                      <a:solidFill>
                        <a:srgbClr val="FFFFFF"/>
                      </a:solidFill>
                      <a:prstDash val="solid"/>
                      <a:round/>
                      <a:headEnd len="sm" w="sm" type="none"/>
                      <a:tailEnd len="sm" w="sm" type="none"/>
                    </a:lnL>
                    <a:lnR cap="flat" cmpd="sng" w="12575">
                      <a:solidFill>
                        <a:srgbClr val="FFFFFF"/>
                      </a:solidFill>
                      <a:prstDash val="solid"/>
                      <a:round/>
                      <a:headEnd len="sm" w="sm" type="none"/>
                      <a:tailEnd len="sm" w="sm" type="none"/>
                    </a:lnR>
                    <a:lnT cap="flat" cmpd="sng" w="12575">
                      <a:solidFill>
                        <a:srgbClr val="FFFFFF"/>
                      </a:solidFill>
                      <a:prstDash val="solid"/>
                      <a:round/>
                      <a:headEnd len="sm" w="sm" type="none"/>
                      <a:tailEnd len="sm" w="sm" type="none"/>
                    </a:lnT>
                    <a:lnB cap="flat" cmpd="sng" w="12575">
                      <a:solidFill>
                        <a:srgbClr val="FFFFFF"/>
                      </a:solidFill>
                      <a:prstDash val="solid"/>
                      <a:round/>
                      <a:headEnd len="sm" w="sm" type="none"/>
                      <a:tailEnd len="sm" w="sm" type="none"/>
                    </a:lnB>
                  </a:tcPr>
                </a:tc>
                <a:tc>
                  <a:txBody>
                    <a:bodyPr/>
                    <a:lstStyle/>
                    <a:p>
                      <a:pPr indent="0" lvl="0" marL="0" rtl="0" algn="l">
                        <a:lnSpc>
                          <a:spcPct val="100000"/>
                        </a:lnSpc>
                        <a:spcBef>
                          <a:spcPts val="600"/>
                        </a:spcBef>
                        <a:spcAft>
                          <a:spcPts val="600"/>
                        </a:spcAft>
                        <a:buNone/>
                      </a:pPr>
                      <a:r>
                        <a:rPr lang="en-US" sz="1900">
                          <a:solidFill>
                            <a:srgbClr val="FFFFFF"/>
                          </a:solidFill>
                        </a:rPr>
                        <a:t>Create nodes.</a:t>
                      </a:r>
                      <a:endParaRPr sz="1900">
                        <a:solidFill>
                          <a:srgbClr val="FFFFFF"/>
                        </a:solidFill>
                      </a:endParaRPr>
                    </a:p>
                  </a:txBody>
                  <a:tcPr marT="91425" marB="91425" marR="68575" marL="68575">
                    <a:lnL cap="flat" cmpd="sng" w="12575">
                      <a:solidFill>
                        <a:srgbClr val="FFFFFF"/>
                      </a:solidFill>
                      <a:prstDash val="solid"/>
                      <a:round/>
                      <a:headEnd len="sm" w="sm" type="none"/>
                      <a:tailEnd len="sm" w="sm" type="none"/>
                    </a:lnL>
                    <a:lnR cap="flat" cmpd="sng" w="12575">
                      <a:solidFill>
                        <a:srgbClr val="FFFFFF"/>
                      </a:solidFill>
                      <a:prstDash val="solid"/>
                      <a:round/>
                      <a:headEnd len="sm" w="sm" type="none"/>
                      <a:tailEnd len="sm" w="sm" type="none"/>
                    </a:lnR>
                    <a:lnT cap="flat" cmpd="sng" w="12575">
                      <a:solidFill>
                        <a:srgbClr val="FFFFFF"/>
                      </a:solidFill>
                      <a:prstDash val="solid"/>
                      <a:round/>
                      <a:headEnd len="sm" w="sm" type="none"/>
                      <a:tailEnd len="sm" w="sm" type="none"/>
                    </a:lnT>
                    <a:lnB cap="flat" cmpd="sng" w="12575">
                      <a:solidFill>
                        <a:srgbClr val="FFFFFF"/>
                      </a:solidFill>
                      <a:prstDash val="solid"/>
                      <a:round/>
                      <a:headEnd len="sm" w="sm" type="none"/>
                      <a:tailEnd len="sm" w="sm" type="none"/>
                    </a:lnB>
                  </a:tcPr>
                </a:tc>
                <a:tc vMerge="1"/>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g77b7a0e3b4_1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a:t>
            </a:r>
            <a:r>
              <a:rPr lang="en-US"/>
              <a:t>oftware engineering principles</a:t>
            </a:r>
            <a:endParaRPr/>
          </a:p>
        </p:txBody>
      </p:sp>
      <p:sp>
        <p:nvSpPr>
          <p:cNvPr id="246" name="Google Shape;246;g77b7a0e3b4_1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300"/>
              <a:t>SOLID Principles</a:t>
            </a:r>
            <a:endParaRPr sz="2300"/>
          </a:p>
          <a:p>
            <a:pPr indent="0" lvl="0" marL="457200" rtl="0" algn="l">
              <a:spcBef>
                <a:spcPts val="2100"/>
              </a:spcBef>
              <a:spcAft>
                <a:spcPts val="0"/>
              </a:spcAft>
              <a:buNone/>
            </a:pPr>
            <a:r>
              <a:rPr lang="en-US" sz="2300"/>
              <a:t>S  -   SRP (Single Responsibility Principle)</a:t>
            </a:r>
            <a:endParaRPr sz="2300"/>
          </a:p>
          <a:p>
            <a:pPr indent="0" lvl="0" marL="457200" rtl="0" algn="l">
              <a:spcBef>
                <a:spcPts val="2100"/>
              </a:spcBef>
              <a:spcAft>
                <a:spcPts val="0"/>
              </a:spcAft>
              <a:buNone/>
            </a:pPr>
            <a:r>
              <a:rPr lang="en-US" sz="2300"/>
              <a:t>O -   OCP (Open Closed Principle)</a:t>
            </a:r>
            <a:endParaRPr sz="2300"/>
          </a:p>
          <a:p>
            <a:pPr indent="0" lvl="0" marL="457200" rtl="0" algn="l">
              <a:spcBef>
                <a:spcPts val="2100"/>
              </a:spcBef>
              <a:spcAft>
                <a:spcPts val="0"/>
              </a:spcAft>
              <a:buNone/>
            </a:pPr>
            <a:r>
              <a:rPr lang="en-US" sz="2300"/>
              <a:t>L  -   LSP (Liskov Substitution Principle)</a:t>
            </a:r>
            <a:endParaRPr sz="2300"/>
          </a:p>
          <a:p>
            <a:pPr indent="0" lvl="0" marL="457200" rtl="0" algn="l">
              <a:spcBef>
                <a:spcPts val="2100"/>
              </a:spcBef>
              <a:spcAft>
                <a:spcPts val="0"/>
              </a:spcAft>
              <a:buNone/>
            </a:pPr>
            <a:r>
              <a:rPr lang="en-US" sz="2300"/>
              <a:t>I   -   ISP (Interface Segregation Principle)</a:t>
            </a:r>
            <a:endParaRPr sz="2300"/>
          </a:p>
          <a:p>
            <a:pPr indent="0" lvl="0" marL="457200" rtl="0" algn="l">
              <a:spcBef>
                <a:spcPts val="2100"/>
              </a:spcBef>
              <a:spcAft>
                <a:spcPts val="2100"/>
              </a:spcAft>
              <a:buNone/>
            </a:pPr>
            <a:r>
              <a:rPr lang="en-US" sz="2300"/>
              <a:t>D -   DIP (Dependency Inversion Principle)</a:t>
            </a:r>
            <a:endParaRPr sz="2300"/>
          </a:p>
        </p:txBody>
      </p:sp>
      <p:sp>
        <p:nvSpPr>
          <p:cNvPr id="247" name="Google Shape;247;g77b7a0e3b4_1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Detailed Design</a:t>
            </a:r>
            <a:endParaRPr/>
          </a:p>
        </p:txBody>
      </p:sp>
      <p:sp>
        <p:nvSpPr>
          <p:cNvPr id="254" name="Google Shape;254;p7"/>
          <p:cNvSpPr txBox="1"/>
          <p:nvPr>
            <p:ph idx="1" type="body"/>
          </p:nvPr>
        </p:nvSpPr>
        <p:spPr>
          <a:xfrm>
            <a:off x="831850" y="4589463"/>
            <a:ext cx="10515600" cy="20970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&lt;&lt;This section should describe how a high-level design was used to develop a detailed design. Show examples of classes, contracts, and protocols. Use models to explain the structure of your system. Identify the software engineering principles did you use to guide design decisions. Give an example that demonstrates the usefulness of your detailed design. This section is limited to no more than six slides. &gt;&gt;</a:t>
            </a:r>
            <a:endParaRPr b="1"/>
          </a:p>
          <a:p>
            <a:pPr indent="0" lvl="0" marL="0" rtl="0" algn="l">
              <a:lnSpc>
                <a:spcPct val="90000"/>
              </a:lnSpc>
              <a:spcBef>
                <a:spcPts val="1000"/>
              </a:spcBef>
              <a:spcAft>
                <a:spcPts val="0"/>
              </a:spcAft>
              <a:buClr>
                <a:srgbClr val="888888"/>
              </a:buClr>
              <a:buSzPts val="2400"/>
              <a:buNone/>
            </a:pPr>
            <a:r>
              <a:t/>
            </a:r>
            <a:endParaRPr b="1"/>
          </a:p>
          <a:p>
            <a:pPr indent="0" lvl="0" marL="0" rtl="0" algn="l">
              <a:lnSpc>
                <a:spcPct val="90000"/>
              </a:lnSpc>
              <a:spcBef>
                <a:spcPts val="1000"/>
              </a:spcBef>
              <a:spcAft>
                <a:spcPts val="2100"/>
              </a:spcAft>
              <a:buClr>
                <a:srgbClr val="888888"/>
              </a:buClr>
              <a:buSzPts val="2400"/>
              <a:buNone/>
            </a:pPr>
            <a:r>
              <a:t/>
            </a:r>
            <a:endParaRPr/>
          </a:p>
        </p:txBody>
      </p:sp>
      <p:sp>
        <p:nvSpPr>
          <p:cNvPr id="255" name="Google Shape;2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Implementation</a:t>
            </a:r>
            <a:endParaRPr/>
          </a:p>
        </p:txBody>
      </p:sp>
      <p:sp>
        <p:nvSpPr>
          <p:cNvPr id="261" name="Google Shape;261;p8"/>
          <p:cNvSpPr txBox="1"/>
          <p:nvPr>
            <p:ph idx="1" type="body"/>
          </p:nvPr>
        </p:nvSpPr>
        <p:spPr>
          <a:xfrm>
            <a:off x="831850" y="4589463"/>
            <a:ext cx="10515600" cy="18888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&lt;&lt;This section should describe the implementation. Describe the content of the various releases. Describe the process of refactoring and how well the implementation follows the design described in your SDD. Show examples of implemented code along with the protocols. Describe your coding standards and how they were identified. This section is limited to no more than seven slides. &gt;&gt;</a:t>
            </a:r>
            <a:endParaRPr b="1"/>
          </a:p>
          <a:p>
            <a:pPr indent="0" lvl="0" marL="0" rtl="0" algn="l">
              <a:lnSpc>
                <a:spcPct val="90000"/>
              </a:lnSpc>
              <a:spcBef>
                <a:spcPts val="1000"/>
              </a:spcBef>
              <a:spcAft>
                <a:spcPts val="2100"/>
              </a:spcAft>
              <a:buClr>
                <a:srgbClr val="888888"/>
              </a:buClr>
              <a:buSzPts val="2400"/>
              <a:buNone/>
            </a:pPr>
            <a:r>
              <a:t/>
            </a:r>
            <a:endParaRPr/>
          </a:p>
        </p:txBody>
      </p:sp>
      <p:sp>
        <p:nvSpPr>
          <p:cNvPr id="262" name="Google Shape;26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g77a4cf3202_0_4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Contract: Start Date</a:t>
            </a:r>
            <a:endParaRPr/>
          </a:p>
        </p:txBody>
      </p:sp>
      <p:sp>
        <p:nvSpPr>
          <p:cNvPr id="269" name="Google Shape;269;g77a4cf3202_0_46"/>
          <p:cNvSpPr txBox="1"/>
          <p:nvPr>
            <p:ph idx="1" type="body"/>
          </p:nvPr>
        </p:nvSpPr>
        <p:spPr>
          <a:xfrm>
            <a:off x="224725" y="2370238"/>
            <a:ext cx="99063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2100"/>
              <a:t>Contract number: 9</a:t>
            </a:r>
            <a:endParaRPr sz="2100"/>
          </a:p>
          <a:p>
            <a:pPr indent="0" lvl="0" marL="0" rtl="0" algn="l">
              <a:lnSpc>
                <a:spcPct val="115000"/>
              </a:lnSpc>
              <a:spcBef>
                <a:spcPts val="1200"/>
              </a:spcBef>
              <a:spcAft>
                <a:spcPts val="0"/>
              </a:spcAft>
              <a:buClr>
                <a:schemeClr val="dk1"/>
              </a:buClr>
              <a:buSzPts val="1100"/>
              <a:buFont typeface="Arial"/>
              <a:buNone/>
            </a:pPr>
            <a:r>
              <a:rPr lang="en-US" sz="2100"/>
              <a:t>Contract description: Display start date</a:t>
            </a:r>
            <a:endParaRPr sz="2100"/>
          </a:p>
          <a:p>
            <a:pPr indent="0" lvl="0" marL="0" rtl="0" algn="l">
              <a:lnSpc>
                <a:spcPct val="115000"/>
              </a:lnSpc>
              <a:spcBef>
                <a:spcPts val="1200"/>
              </a:spcBef>
              <a:spcAft>
                <a:spcPts val="0"/>
              </a:spcAft>
              <a:buClr>
                <a:schemeClr val="dk1"/>
              </a:buClr>
              <a:buSzPts val="1100"/>
              <a:buFont typeface="Arial"/>
              <a:buNone/>
            </a:pPr>
            <a:r>
              <a:rPr lang="en-US" sz="2100"/>
              <a:t>Protocol 1:</a:t>
            </a:r>
            <a:endParaRPr sz="2100"/>
          </a:p>
          <a:p>
            <a:pPr indent="0" lvl="0" marL="0" rtl="0" algn="l">
              <a:lnSpc>
                <a:spcPct val="115000"/>
              </a:lnSpc>
              <a:spcBef>
                <a:spcPts val="1200"/>
              </a:spcBef>
              <a:spcAft>
                <a:spcPts val="0"/>
              </a:spcAft>
              <a:buClr>
                <a:schemeClr val="dk1"/>
              </a:buClr>
              <a:buSzPts val="1100"/>
              <a:buFont typeface="Arial"/>
              <a:buNone/>
            </a:pPr>
            <a:r>
              <a:rPr lang="en-US" sz="2100"/>
              <a:t>          Signature: on_startdate_button_clicked(self)</a:t>
            </a:r>
            <a:endParaRPr sz="2100"/>
          </a:p>
          <a:p>
            <a:pPr indent="0" lvl="0" marL="0" rtl="0" algn="l">
              <a:lnSpc>
                <a:spcPct val="115000"/>
              </a:lnSpc>
              <a:spcBef>
                <a:spcPts val="1200"/>
              </a:spcBef>
              <a:spcAft>
                <a:spcPts val="0"/>
              </a:spcAft>
              <a:buClr>
                <a:schemeClr val="dk1"/>
              </a:buClr>
              <a:buSzPts val="1100"/>
              <a:buFont typeface="Arial"/>
              <a:buNone/>
            </a:pPr>
            <a:r>
              <a:rPr lang="en-US" sz="2100"/>
              <a:t>         Output: None</a:t>
            </a:r>
            <a:endParaRPr sz="2100"/>
          </a:p>
          <a:p>
            <a:pPr indent="0" lvl="0" marL="0" rtl="0" algn="l">
              <a:lnSpc>
                <a:spcPct val="115000"/>
              </a:lnSpc>
              <a:spcBef>
                <a:spcPts val="1200"/>
              </a:spcBef>
              <a:spcAft>
                <a:spcPts val="0"/>
              </a:spcAft>
              <a:buClr>
                <a:schemeClr val="dk1"/>
              </a:buClr>
              <a:buSzPts val="1100"/>
              <a:buFont typeface="Arial"/>
              <a:buNone/>
            </a:pPr>
            <a:r>
              <a:rPr lang="en-US" sz="2100"/>
              <a:t>          Pre-Condition: A date has been chosen by CalendarDialog.</a:t>
            </a:r>
            <a:endParaRPr sz="2100"/>
          </a:p>
          <a:p>
            <a:pPr indent="0" lvl="0" marL="0" rtl="0" algn="l">
              <a:lnSpc>
                <a:spcPct val="115000"/>
              </a:lnSpc>
              <a:spcBef>
                <a:spcPts val="1200"/>
              </a:spcBef>
              <a:spcAft>
                <a:spcPts val="0"/>
              </a:spcAft>
              <a:buClr>
                <a:schemeClr val="dk1"/>
              </a:buClr>
              <a:buSzPts val="1100"/>
              <a:buFont typeface="Arial"/>
              <a:buNone/>
            </a:pPr>
            <a:r>
              <a:rPr lang="en-US" sz="2100"/>
              <a:t>          Post -Condition: Display the date that has been chosen.</a:t>
            </a:r>
            <a:endParaRPr sz="2100"/>
          </a:p>
          <a:p>
            <a:pPr indent="0" lvl="0" marL="0" rtl="0" algn="l">
              <a:spcBef>
                <a:spcPts val="1200"/>
              </a:spcBef>
              <a:spcAft>
                <a:spcPts val="2100"/>
              </a:spcAft>
              <a:buNone/>
            </a:pPr>
            <a:r>
              <a:t/>
            </a:r>
            <a:endParaRPr/>
          </a:p>
        </p:txBody>
      </p:sp>
      <p:sp>
        <p:nvSpPr>
          <p:cNvPr id="270" name="Google Shape;270;g77a4cf3202_0_4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pic>
        <p:nvPicPr>
          <p:cNvPr id="271" name="Google Shape;271;g77a4cf3202_0_46"/>
          <p:cNvPicPr preferRelativeResize="0"/>
          <p:nvPr/>
        </p:nvPicPr>
        <p:blipFill>
          <a:blip r:embed="rId3">
            <a:alphaModFix/>
          </a:blip>
          <a:stretch>
            <a:fillRect/>
          </a:stretch>
        </p:blipFill>
        <p:spPr>
          <a:xfrm>
            <a:off x="6095450" y="1690825"/>
            <a:ext cx="5258350" cy="23855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g77a4cf3202_0_3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Contract V4.0: Start Date</a:t>
            </a:r>
            <a:endParaRPr/>
          </a:p>
        </p:txBody>
      </p:sp>
      <p:sp>
        <p:nvSpPr>
          <p:cNvPr id="278" name="Google Shape;278;g77a4cf3202_0_31"/>
          <p:cNvSpPr txBox="1"/>
          <p:nvPr>
            <p:ph idx="1" type="body"/>
          </p:nvPr>
        </p:nvSpPr>
        <p:spPr>
          <a:xfrm>
            <a:off x="838200" y="1825625"/>
            <a:ext cx="10515600" cy="47709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1800">
                <a:solidFill>
                  <a:srgbClr val="FFFFFF"/>
                </a:solidFill>
              </a:rPr>
              <a:t>File Name: ProjectConfigWindow.py</a:t>
            </a:r>
            <a:endParaRPr sz="1800">
              <a:solidFill>
                <a:srgbClr val="FFFFFF"/>
              </a:solidFill>
            </a:endParaRPr>
          </a:p>
          <a:p>
            <a:pPr indent="0" lvl="0" marL="0" rtl="0" algn="l">
              <a:lnSpc>
                <a:spcPct val="100000"/>
              </a:lnSpc>
              <a:spcBef>
                <a:spcPts val="1000"/>
              </a:spcBef>
              <a:spcAft>
                <a:spcPts val="0"/>
              </a:spcAft>
              <a:buNone/>
            </a:pPr>
            <a:r>
              <a:rPr lang="en-US" sz="1800">
                <a:solidFill>
                  <a:srgbClr val="FFFFFF"/>
                </a:solidFill>
              </a:rPr>
              <a:t>Class Name: ProjectConfigWindow   </a:t>
            </a:r>
            <a:endParaRPr sz="1800">
              <a:solidFill>
                <a:srgbClr val="FFFFFF"/>
              </a:solidFill>
            </a:endParaRPr>
          </a:p>
          <a:p>
            <a:pPr indent="0" lvl="0" marL="0" rtl="0" algn="l">
              <a:lnSpc>
                <a:spcPct val="100000"/>
              </a:lnSpc>
              <a:spcBef>
                <a:spcPts val="1000"/>
              </a:spcBef>
              <a:spcAft>
                <a:spcPts val="0"/>
              </a:spcAft>
              <a:buNone/>
            </a:pPr>
            <a:r>
              <a:rPr lang="en-US" sz="1800">
                <a:solidFill>
                  <a:srgbClr val="FFFFFF"/>
                </a:solidFill>
              </a:rPr>
              <a:t>def on_startdate_button_clicked(self):</a:t>
            </a:r>
            <a:endParaRPr sz="1800">
              <a:solidFill>
                <a:srgbClr val="FFFFFF"/>
              </a:solidFill>
            </a:endParaRPr>
          </a:p>
          <a:p>
            <a:pPr indent="0" lvl="0" marL="0" rtl="0" algn="l">
              <a:lnSpc>
                <a:spcPct val="100000"/>
              </a:lnSpc>
              <a:spcBef>
                <a:spcPts val="1000"/>
              </a:spcBef>
              <a:spcAft>
                <a:spcPts val="0"/>
              </a:spcAft>
              <a:buNone/>
            </a:pPr>
            <a:r>
              <a:rPr lang="en-US" sz="1800">
                <a:solidFill>
                  <a:srgbClr val="FFFFFF"/>
                </a:solidFill>
              </a:rPr>
              <a:t>       self.start_date_calendar = True</a:t>
            </a:r>
            <a:endParaRPr sz="1800">
              <a:solidFill>
                <a:srgbClr val="FFFFFF"/>
              </a:solidFill>
            </a:endParaRPr>
          </a:p>
          <a:p>
            <a:pPr indent="0" lvl="0" marL="0" rtl="0" algn="l">
              <a:lnSpc>
                <a:spcPct val="100000"/>
              </a:lnSpc>
              <a:spcBef>
                <a:spcPts val="1000"/>
              </a:spcBef>
              <a:spcAft>
                <a:spcPts val="0"/>
              </a:spcAft>
              <a:buNone/>
            </a:pPr>
            <a:r>
              <a:rPr lang="en-US" sz="1800">
                <a:solidFill>
                  <a:srgbClr val="FFFFFF"/>
                </a:solidFill>
              </a:rPr>
              <a:t>       self.end_date_calendar = False</a:t>
            </a:r>
            <a:endParaRPr sz="1800">
              <a:solidFill>
                <a:srgbClr val="FFFFFF"/>
              </a:solidFill>
            </a:endParaRPr>
          </a:p>
          <a:p>
            <a:pPr indent="0" lvl="0" marL="0" rtl="0" algn="l">
              <a:lnSpc>
                <a:spcPct val="100000"/>
              </a:lnSpc>
              <a:spcBef>
                <a:spcPts val="1000"/>
              </a:spcBef>
              <a:spcAft>
                <a:spcPts val="0"/>
              </a:spcAft>
              <a:buNone/>
            </a:pPr>
            <a:r>
              <a:rPr lang="en-US" sz="1800">
                <a:solidFill>
                  <a:srgbClr val="FFFFFF"/>
                </a:solidFill>
              </a:rPr>
              <a:t>       calwindow = CalendarDialog(self)</a:t>
            </a:r>
            <a:endParaRPr sz="1800">
              <a:solidFill>
                <a:srgbClr val="FFFFFF"/>
              </a:solidFill>
            </a:endParaRPr>
          </a:p>
          <a:p>
            <a:pPr indent="0" lvl="0" marL="0" rtl="0" algn="l">
              <a:lnSpc>
                <a:spcPct val="100000"/>
              </a:lnSpc>
              <a:spcBef>
                <a:spcPts val="1000"/>
              </a:spcBef>
              <a:spcAft>
                <a:spcPts val="0"/>
              </a:spcAft>
              <a:buNone/>
            </a:pPr>
            <a:r>
              <a:rPr lang="en-US" sz="1800">
                <a:solidFill>
                  <a:srgbClr val="FFFFFF"/>
                </a:solidFill>
              </a:rPr>
              <a:t>       calwindow.exec_()</a:t>
            </a:r>
            <a:endParaRPr sz="1800">
              <a:solidFill>
                <a:srgbClr val="FFFFFF"/>
              </a:solidFill>
            </a:endParaRPr>
          </a:p>
          <a:p>
            <a:pPr indent="0" lvl="0" marL="0" rtl="0" algn="l">
              <a:lnSpc>
                <a:spcPct val="100000"/>
              </a:lnSpc>
              <a:spcBef>
                <a:spcPts val="1000"/>
              </a:spcBef>
              <a:spcAft>
                <a:spcPts val="0"/>
              </a:spcAft>
              <a:buNone/>
            </a:pPr>
            <a:r>
              <a:rPr lang="en-US" sz="1800">
                <a:solidFill>
                  <a:srgbClr val="FFFFFF"/>
                </a:solidFill>
              </a:rPr>
              <a:t>       datechosen =  calwindow.date_picked</a:t>
            </a:r>
            <a:endParaRPr sz="1800">
              <a:solidFill>
                <a:srgbClr val="FFFFFF"/>
              </a:solidFill>
            </a:endParaRPr>
          </a:p>
          <a:p>
            <a:pPr indent="0" lvl="0" marL="0" rtl="0" algn="l">
              <a:lnSpc>
                <a:spcPct val="100000"/>
              </a:lnSpc>
              <a:spcBef>
                <a:spcPts val="1000"/>
              </a:spcBef>
              <a:spcAft>
                <a:spcPts val="0"/>
              </a:spcAft>
              <a:buNone/>
            </a:pPr>
            <a:r>
              <a:rPr lang="en-US" sz="1800">
                <a:solidFill>
                  <a:srgbClr val="FFFFFF"/>
                </a:solidFill>
              </a:rPr>
              <a:t>       self.minimumdate = [calwindow.minimumdatelist[0], int(calwindow.minimumdatelist[1]), int(calwindow.minimumdatelist[2])] #[month, day, year]</a:t>
            </a:r>
            <a:endParaRPr sz="1800">
              <a:solidFill>
                <a:srgbClr val="FFFFFF"/>
              </a:solidFill>
            </a:endParaRPr>
          </a:p>
          <a:p>
            <a:pPr indent="0" lvl="0" marL="0" rtl="0" algn="l">
              <a:lnSpc>
                <a:spcPct val="100000"/>
              </a:lnSpc>
              <a:spcBef>
                <a:spcPts val="1000"/>
              </a:spcBef>
              <a:spcAft>
                <a:spcPts val="0"/>
              </a:spcAft>
              <a:buNone/>
            </a:pPr>
            <a:r>
              <a:rPr lang="en-US" sz="1800">
                <a:solidFill>
                  <a:srgbClr val="FFFFFF"/>
                </a:solidFill>
              </a:rPr>
              <a:t>       self.selectstartdatelabel.setText('Start Date Selected: ' + datechosen)</a:t>
            </a:r>
            <a:endParaRPr sz="1800">
              <a:solidFill>
                <a:srgbClr val="FFFFFF"/>
              </a:solidFill>
            </a:endParaRPr>
          </a:p>
          <a:p>
            <a:pPr indent="0" lvl="0" marL="0" rtl="0" algn="l">
              <a:lnSpc>
                <a:spcPct val="100000"/>
              </a:lnSpc>
              <a:spcBef>
                <a:spcPts val="1000"/>
              </a:spcBef>
              <a:spcAft>
                <a:spcPts val="0"/>
              </a:spcAft>
              <a:buNone/>
            </a:pPr>
            <a:r>
              <a:rPr lang="en-US" sz="1800">
                <a:solidFill>
                  <a:srgbClr val="FFFFFF"/>
                </a:solidFill>
              </a:rPr>
              <a:t>       print(datechosen)</a:t>
            </a:r>
            <a:endParaRPr sz="1800">
              <a:solidFill>
                <a:srgbClr val="FFFFFF"/>
              </a:solidFill>
            </a:endParaRPr>
          </a:p>
          <a:p>
            <a:pPr indent="0" lvl="0" marL="0" rtl="0" algn="l">
              <a:lnSpc>
                <a:spcPct val="100000"/>
              </a:lnSpc>
              <a:spcBef>
                <a:spcPts val="1000"/>
              </a:spcBef>
              <a:spcAft>
                <a:spcPts val="0"/>
              </a:spcAft>
              <a:buNone/>
            </a:pPr>
            <a:r>
              <a:t/>
            </a:r>
            <a:endParaRPr sz="1400">
              <a:solidFill>
                <a:srgbClr val="24292E"/>
              </a:solidFill>
            </a:endParaRPr>
          </a:p>
          <a:p>
            <a:pPr indent="0" lvl="0" marL="0" rtl="0" algn="l">
              <a:lnSpc>
                <a:spcPct val="100000"/>
              </a:lnSpc>
              <a:spcBef>
                <a:spcPts val="1000"/>
              </a:spcBef>
              <a:spcAft>
                <a:spcPts val="1000"/>
              </a:spcAft>
              <a:buNone/>
            </a:pPr>
            <a:r>
              <a:t/>
            </a:r>
            <a:endParaRPr/>
          </a:p>
        </p:txBody>
      </p:sp>
      <p:sp>
        <p:nvSpPr>
          <p:cNvPr id="279" name="Google Shape;279;g77a4cf3202_0_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g77a4cf3202_0_63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Contract V5.0: Start Date</a:t>
            </a:r>
            <a:endParaRPr/>
          </a:p>
        </p:txBody>
      </p:sp>
      <p:sp>
        <p:nvSpPr>
          <p:cNvPr id="286" name="Google Shape;286;g77a4cf3202_0_63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1300">
                <a:solidFill>
                  <a:srgbClr val="FFFFFF"/>
                </a:solidFill>
              </a:rPr>
              <a:t>File Name: ProjectConfigWindow.py</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Class Name: ProjectConfigWindow   </a:t>
            </a:r>
            <a:r>
              <a:rPr lang="en-US" sz="1300">
                <a:solidFill>
                  <a:srgbClr val="FFFFFF"/>
                </a:solidFill>
              </a:rPr>
              <a:t>   </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def on_startdate_button_clicked(self):</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self.start_date_calendar = True</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self.end_date_calendar = False</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calwindow = CalendarDialog(self)</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calwindow.exec_()</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datechosen =  calwindow.date_picked</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self.minimumdate = [calwindow.minimumdatelist[0], int(calwindow.minimumdatelist[1]), int(calwindow.minimumdatelist[2])] #[month, day, year]</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self.selectstartdatelabel.setText('Start Date Selected: ' + datechosen)</a:t>
            </a:r>
            <a:endParaRPr sz="1300">
              <a:solidFill>
                <a:srgbClr val="FFFFFF"/>
              </a:solidFill>
            </a:endParaRPr>
          </a:p>
          <a:p>
            <a:pPr indent="0" lvl="0" marL="0" rtl="0" algn="l">
              <a:lnSpc>
                <a:spcPct val="100000"/>
              </a:lnSpc>
              <a:spcBef>
                <a:spcPts val="0"/>
              </a:spcBef>
              <a:spcAft>
                <a:spcPts val="0"/>
              </a:spcAft>
              <a:buNone/>
            </a:pPr>
            <a:r>
              <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basepath = path.dirname(__file__)</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filepath = path.abspath(path.join(basepath, "../Data", "DateRange.txt"))</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with open(filepath, 'r') as file:</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data = file.readlines()</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if not data:</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data.append(str(self.minimumdate[2]) + '.' + str(self.minimumdate[0]) + '.' + str(self.minimumdate[1]) + '\n') #year.month.day</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else:</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data[0] = str(self.minimumdate[2]) + '.' + str(self.minimumdate[0]) + '.' + str(self.minimumdate[1]) + '\n' #year.month.day</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with open(filepath, 'w') as file:</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file.writelines( data )</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self.enddatebutt.setEnabled(True)</a:t>
            </a:r>
            <a:endParaRPr sz="1300">
              <a:solidFill>
                <a:srgbClr val="FFFFFF"/>
              </a:solidFill>
            </a:endParaRPr>
          </a:p>
          <a:p>
            <a:pPr indent="0" lvl="0" marL="0" rtl="0" algn="l">
              <a:lnSpc>
                <a:spcPct val="100000"/>
              </a:lnSpc>
              <a:spcBef>
                <a:spcPts val="1000"/>
              </a:spcBef>
              <a:spcAft>
                <a:spcPts val="0"/>
              </a:spcAft>
              <a:buNone/>
            </a:pPr>
            <a:r>
              <a:t/>
            </a:r>
            <a:endParaRPr sz="1000"/>
          </a:p>
        </p:txBody>
      </p:sp>
      <p:sp>
        <p:nvSpPr>
          <p:cNvPr id="287" name="Google Shape;287;g77a4cf3202_0_6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g77b7a0e3b4_0_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Coding Standards:</a:t>
            </a:r>
            <a:endParaRPr/>
          </a:p>
        </p:txBody>
      </p:sp>
      <p:sp>
        <p:nvSpPr>
          <p:cNvPr id="294" name="Google Shape;294;g77b7a0e3b4_0_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t>Naming Conventions</a:t>
            </a:r>
            <a:r>
              <a:rPr lang="en-US"/>
              <a:t>:</a:t>
            </a:r>
            <a:endParaRPr/>
          </a:p>
          <a:p>
            <a:pPr indent="0" lvl="0" marL="0" rtl="0" algn="l">
              <a:spcBef>
                <a:spcPts val="2100"/>
              </a:spcBef>
              <a:spcAft>
                <a:spcPts val="0"/>
              </a:spcAft>
              <a:buNone/>
            </a:pPr>
            <a:r>
              <a:rPr lang="en-US"/>
              <a:t>	</a:t>
            </a:r>
            <a:r>
              <a:rPr b="1" lang="en-US"/>
              <a:t>File</a:t>
            </a:r>
            <a:r>
              <a:rPr lang="en-US"/>
              <a:t>: The whole name of the file is compounded into one with the start of every word capitalized.</a:t>
            </a:r>
            <a:endParaRPr/>
          </a:p>
          <a:p>
            <a:pPr indent="457200" lvl="0" marL="0" rtl="0" algn="l">
              <a:spcBef>
                <a:spcPts val="2100"/>
              </a:spcBef>
              <a:spcAft>
                <a:spcPts val="0"/>
              </a:spcAft>
              <a:buNone/>
            </a:pPr>
            <a:r>
              <a:rPr b="1" lang="en-US"/>
              <a:t>Class</a:t>
            </a:r>
            <a:r>
              <a:rPr lang="en-US"/>
              <a:t>: The whole name of the class is compounded into one with the start of every word capitalized.</a:t>
            </a:r>
            <a:endParaRPr/>
          </a:p>
          <a:p>
            <a:pPr indent="457200" lvl="0" marL="0" rtl="0" algn="l">
              <a:spcBef>
                <a:spcPts val="2100"/>
              </a:spcBef>
              <a:spcAft>
                <a:spcPts val="0"/>
              </a:spcAft>
              <a:buNone/>
            </a:pPr>
            <a:r>
              <a:rPr b="1" lang="en-US"/>
              <a:t>Method</a:t>
            </a:r>
            <a:r>
              <a:rPr lang="en-US"/>
              <a:t>: The whole name of the method is changed to have underscores instead of spaces.</a:t>
            </a:r>
            <a:endParaRPr/>
          </a:p>
          <a:p>
            <a:pPr indent="457200" lvl="0" marL="0" rtl="0" algn="l">
              <a:spcBef>
                <a:spcPts val="2100"/>
              </a:spcBef>
              <a:spcAft>
                <a:spcPts val="0"/>
              </a:spcAft>
              <a:buNone/>
            </a:pPr>
            <a:r>
              <a:rPr b="1" lang="en-US"/>
              <a:t>Variables</a:t>
            </a:r>
            <a:r>
              <a:rPr lang="en-US"/>
              <a:t>:The name of the variables have the name of their respective representation and in some cases the data type.</a:t>
            </a:r>
            <a:endParaRPr/>
          </a:p>
          <a:p>
            <a:pPr indent="0" lvl="0" marL="0" rtl="0" algn="l">
              <a:spcBef>
                <a:spcPts val="2100"/>
              </a:spcBef>
              <a:spcAft>
                <a:spcPts val="2100"/>
              </a:spcAft>
              <a:buNone/>
            </a:pPr>
            <a:r>
              <a:t/>
            </a:r>
            <a:endParaRPr/>
          </a:p>
        </p:txBody>
      </p:sp>
      <p:sp>
        <p:nvSpPr>
          <p:cNvPr id="295" name="Google Shape;295;g77b7a0e3b4_0_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Introduction</a:t>
            </a:r>
            <a:endParaRPr/>
          </a:p>
        </p:txBody>
      </p:sp>
      <p:sp>
        <p:nvSpPr>
          <p:cNvPr id="158" name="Google Shape;158;p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2100"/>
              </a:spcAft>
              <a:buClr>
                <a:srgbClr val="888888"/>
              </a:buClr>
              <a:buSzPts val="2400"/>
              <a:buNone/>
            </a:pPr>
            <a:r>
              <a:t/>
            </a:r>
            <a:endParaRPr/>
          </a:p>
        </p:txBody>
      </p:sp>
      <p:sp>
        <p:nvSpPr>
          <p:cNvPr id="159" name="Google Shape;15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V&amp;V (unit and integration strategies, development of system tests)</a:t>
            </a:r>
            <a:endParaRPr/>
          </a:p>
        </p:txBody>
      </p:sp>
      <p:sp>
        <p:nvSpPr>
          <p:cNvPr id="302" name="Google Shape;30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g77b7a0e3b4_2_0"/>
          <p:cNvSpPr txBox="1"/>
          <p:nvPr>
            <p:ph type="title"/>
          </p:nvPr>
        </p:nvSpPr>
        <p:spPr>
          <a:xfrm>
            <a:off x="389825" y="182775"/>
            <a:ext cx="3762600" cy="1103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Test plan</a:t>
            </a:r>
            <a:endParaRPr/>
          </a:p>
        </p:txBody>
      </p:sp>
      <p:sp>
        <p:nvSpPr>
          <p:cNvPr id="309" name="Google Shape;309;g77b7a0e3b4_2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pic>
        <p:nvPicPr>
          <p:cNvPr id="310" name="Google Shape;310;g77b7a0e3b4_2_0"/>
          <p:cNvPicPr preferRelativeResize="0"/>
          <p:nvPr/>
        </p:nvPicPr>
        <p:blipFill>
          <a:blip r:embed="rId3">
            <a:alphaModFix/>
          </a:blip>
          <a:stretch>
            <a:fillRect/>
          </a:stretch>
        </p:blipFill>
        <p:spPr>
          <a:xfrm>
            <a:off x="1652600" y="1344500"/>
            <a:ext cx="9021741" cy="47656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Final status</a:t>
            </a:r>
            <a:endParaRPr/>
          </a:p>
        </p:txBody>
      </p:sp>
      <p:sp>
        <p:nvSpPr>
          <p:cNvPr id="316" name="Google Shape;316;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&lt;&lt;This section describes the final status of the project. Describe which features have been implemented and which have not. Identify the deficiencies of your design. Identify the outstanding defects detected in system testing. This section is limited to no more than four slides. &gt;&gt;</a:t>
            </a:r>
            <a:endParaRPr b="1"/>
          </a:p>
          <a:p>
            <a:pPr indent="0" lvl="0" marL="0" rtl="0" algn="l">
              <a:lnSpc>
                <a:spcPct val="90000"/>
              </a:lnSpc>
              <a:spcBef>
                <a:spcPts val="1000"/>
              </a:spcBef>
              <a:spcAft>
                <a:spcPts val="2100"/>
              </a:spcAft>
              <a:buClr>
                <a:srgbClr val="888888"/>
              </a:buClr>
              <a:buSzPts val="2400"/>
              <a:buNone/>
            </a:pPr>
            <a:r>
              <a:t/>
            </a:r>
            <a:endParaRPr/>
          </a:p>
        </p:txBody>
      </p:sp>
      <p:sp>
        <p:nvSpPr>
          <p:cNvPr id="317" name="Google Shape;31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g77a4cf3202_0_64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a:t>
            </a:r>
            <a:r>
              <a:rPr lang="en-US"/>
              <a:t>le</a:t>
            </a:r>
            <a:r>
              <a:rPr lang="en-US"/>
              <a:t>mented Features</a:t>
            </a:r>
            <a:endParaRPr/>
          </a:p>
        </p:txBody>
      </p:sp>
      <p:sp>
        <p:nvSpPr>
          <p:cNvPr id="324" name="Google Shape;324;g77a4cf3202_0_64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t>Project Configuration - </a:t>
            </a:r>
            <a:r>
              <a:rPr b="1" lang="en-US"/>
              <a:t>UI</a:t>
            </a:r>
            <a:r>
              <a:rPr b="1" lang="en-US"/>
              <a:t> and Integration</a:t>
            </a:r>
            <a:endParaRPr b="1"/>
          </a:p>
          <a:p>
            <a:pPr indent="0" lvl="0" marL="0" rtl="0" algn="l">
              <a:spcBef>
                <a:spcPts val="2100"/>
              </a:spcBef>
              <a:spcAft>
                <a:spcPts val="0"/>
              </a:spcAft>
              <a:buNone/>
            </a:pPr>
            <a:r>
              <a:rPr b="1" lang="en-US"/>
              <a:t>Validation and Ingestion - UI and Integration</a:t>
            </a:r>
            <a:endParaRPr b="1"/>
          </a:p>
          <a:p>
            <a:pPr indent="0" lvl="0" marL="0" rtl="0" algn="l">
              <a:spcBef>
                <a:spcPts val="2100"/>
              </a:spcBef>
              <a:spcAft>
                <a:spcPts val="0"/>
              </a:spcAft>
              <a:buNone/>
            </a:pPr>
            <a:r>
              <a:rPr b="1" lang="en-US"/>
              <a:t>Database Integratio</a:t>
            </a:r>
            <a:r>
              <a:rPr b="1" lang="en-US"/>
              <a:t>n - Log Entries and Vectors</a:t>
            </a:r>
            <a:endParaRPr b="1"/>
          </a:p>
          <a:p>
            <a:pPr indent="0" lvl="0" marL="0" rtl="0" algn="l">
              <a:spcBef>
                <a:spcPts val="2100"/>
              </a:spcBef>
              <a:spcAft>
                <a:spcPts val="0"/>
              </a:spcAft>
              <a:buNone/>
            </a:pPr>
            <a:r>
              <a:rPr b="1" lang="en-US"/>
              <a:t>Log Entry Configuration - UI and Integration</a:t>
            </a:r>
            <a:endParaRPr b="1"/>
          </a:p>
          <a:p>
            <a:pPr indent="0" lvl="0" marL="0" rtl="0" algn="l">
              <a:spcBef>
                <a:spcPts val="2100"/>
              </a:spcBef>
              <a:spcAft>
                <a:spcPts val="0"/>
              </a:spcAft>
              <a:buNone/>
            </a:pPr>
            <a:r>
              <a:rPr b="1" lang="en-US"/>
              <a:t>Filter Configuration - UI and Integration</a:t>
            </a:r>
            <a:endParaRPr b="1"/>
          </a:p>
          <a:p>
            <a:pPr indent="0" lvl="0" marL="0" rtl="0" algn="l">
              <a:spcBef>
                <a:spcPts val="2100"/>
              </a:spcBef>
              <a:spcAft>
                <a:spcPts val="0"/>
              </a:spcAft>
              <a:buNone/>
            </a:pPr>
            <a:r>
              <a:rPr b="1" lang="en-US"/>
              <a:t>Graph Configuration - UI and Integration (no database integration)</a:t>
            </a:r>
            <a:endParaRPr b="1"/>
          </a:p>
          <a:p>
            <a:pPr indent="0" lvl="0" marL="0" rtl="0" algn="l">
              <a:spcBef>
                <a:spcPts val="2100"/>
              </a:spcBef>
              <a:spcAft>
                <a:spcPts val="0"/>
              </a:spcAft>
              <a:buNone/>
            </a:pPr>
            <a:r>
              <a:rPr b="1" lang="en-US"/>
              <a:t>Node Configuration - UI</a:t>
            </a:r>
            <a:endParaRPr b="1"/>
          </a:p>
          <a:p>
            <a:pPr indent="0" lvl="0" marL="0" rtl="0" algn="l">
              <a:spcBef>
                <a:spcPts val="2100"/>
              </a:spcBef>
              <a:spcAft>
                <a:spcPts val="0"/>
              </a:spcAft>
              <a:buNone/>
            </a:pPr>
            <a:r>
              <a:rPr b="1" lang="en-US"/>
              <a:t>Relationship COnfiguration - UI</a:t>
            </a:r>
            <a:endParaRPr b="1"/>
          </a:p>
          <a:p>
            <a:pPr indent="0" lvl="0" marL="0" rtl="0" algn="l">
              <a:spcBef>
                <a:spcPts val="2100"/>
              </a:spcBef>
              <a:spcAft>
                <a:spcPts val="0"/>
              </a:spcAft>
              <a:buNone/>
            </a:pPr>
            <a:r>
              <a:t/>
            </a:r>
            <a:endParaRPr b="1"/>
          </a:p>
          <a:p>
            <a:pPr indent="0" lvl="0" marL="0" rtl="0" algn="l">
              <a:spcBef>
                <a:spcPts val="2100"/>
              </a:spcBef>
              <a:spcAft>
                <a:spcPts val="2100"/>
              </a:spcAft>
              <a:buNone/>
            </a:pPr>
            <a:r>
              <a:t/>
            </a:r>
            <a:endParaRPr/>
          </a:p>
        </p:txBody>
      </p:sp>
      <p:sp>
        <p:nvSpPr>
          <p:cNvPr id="325" name="Google Shape;325;g77a4cf3202_0_64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g77b7a0e3b4_0_1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Incomplete</a:t>
            </a:r>
            <a:r>
              <a:rPr lang="en-US"/>
              <a:t> Features</a:t>
            </a:r>
            <a:endParaRPr/>
          </a:p>
        </p:txBody>
      </p:sp>
      <p:sp>
        <p:nvSpPr>
          <p:cNvPr id="332" name="Google Shape;332;g77b7a0e3b4_0_1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t>OCR Tool Integration - None</a:t>
            </a:r>
            <a:endParaRPr b="1"/>
          </a:p>
          <a:p>
            <a:pPr indent="0" lvl="0" marL="0" rtl="0" algn="l">
              <a:spcBef>
                <a:spcPts val="2100"/>
              </a:spcBef>
              <a:spcAft>
                <a:spcPts val="0"/>
              </a:spcAft>
              <a:buNone/>
            </a:pPr>
            <a:r>
              <a:rPr b="1" lang="en-US"/>
              <a:t>STT Tool Integration - None</a:t>
            </a:r>
            <a:endParaRPr b="1"/>
          </a:p>
          <a:p>
            <a:pPr indent="0" lvl="0" marL="0" rtl="0" algn="l">
              <a:spcBef>
                <a:spcPts val="2100"/>
              </a:spcBef>
              <a:spcAft>
                <a:spcPts val="0"/>
              </a:spcAft>
              <a:buNone/>
            </a:pPr>
            <a:r>
              <a:rPr b="1" lang="en-US"/>
              <a:t>Syncing Integration (Push and Pull) - None</a:t>
            </a:r>
            <a:endParaRPr b="1"/>
          </a:p>
          <a:p>
            <a:pPr indent="0" lvl="0" marL="0" rtl="0" algn="l">
              <a:spcBef>
                <a:spcPts val="2100"/>
              </a:spcBef>
              <a:spcAft>
                <a:spcPts val="0"/>
              </a:spcAft>
              <a:buNone/>
            </a:pPr>
            <a:r>
              <a:rPr b="1" lang="en-US"/>
              <a:t>Nodes Configuration - Integration</a:t>
            </a:r>
            <a:endParaRPr b="1"/>
          </a:p>
          <a:p>
            <a:pPr indent="0" lvl="0" marL="0" rtl="0" algn="l">
              <a:spcBef>
                <a:spcPts val="2100"/>
              </a:spcBef>
              <a:spcAft>
                <a:spcPts val="0"/>
              </a:spcAft>
              <a:buNone/>
            </a:pPr>
            <a:r>
              <a:rPr b="1" lang="en-US"/>
              <a:t>Relationship Configuration - Integration</a:t>
            </a:r>
            <a:endParaRPr b="1"/>
          </a:p>
          <a:p>
            <a:pPr indent="0" lvl="0" marL="0" rtl="0" algn="l">
              <a:spcBef>
                <a:spcPts val="2100"/>
              </a:spcBef>
              <a:spcAft>
                <a:spcPts val="0"/>
              </a:spcAft>
              <a:buNone/>
            </a:pPr>
            <a:r>
              <a:rPr b="1" lang="en-US"/>
              <a:t>Maltego - Switched out for Graphviz</a:t>
            </a:r>
            <a:endParaRPr b="1"/>
          </a:p>
          <a:p>
            <a:pPr indent="0" lvl="0" marL="0" rtl="0" algn="l">
              <a:spcBef>
                <a:spcPts val="2100"/>
              </a:spcBef>
              <a:spcAft>
                <a:spcPts val="0"/>
              </a:spcAft>
              <a:buNone/>
            </a:pPr>
            <a:r>
              <a:t/>
            </a:r>
            <a:endParaRPr b="1"/>
          </a:p>
          <a:p>
            <a:pPr indent="0" lvl="0" marL="0" rtl="0" algn="l">
              <a:spcBef>
                <a:spcPts val="2100"/>
              </a:spcBef>
              <a:spcAft>
                <a:spcPts val="2100"/>
              </a:spcAft>
              <a:buNone/>
            </a:pPr>
            <a:r>
              <a:t/>
            </a:r>
            <a:endParaRPr/>
          </a:p>
        </p:txBody>
      </p:sp>
      <p:sp>
        <p:nvSpPr>
          <p:cNvPr id="333" name="Google Shape;333;g77b7a0e3b4_0_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g77b7a0e3b4_0_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Deficiencies in Design</a:t>
            </a:r>
            <a:endParaRPr/>
          </a:p>
        </p:txBody>
      </p:sp>
      <p:sp>
        <p:nvSpPr>
          <p:cNvPr id="340" name="Google Shape;340;g77b7a0e3b4_0_2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2100"/>
              </a:spcBef>
              <a:spcAft>
                <a:spcPts val="2100"/>
              </a:spcAft>
              <a:buNone/>
            </a:pPr>
            <a:r>
              <a:t/>
            </a:r>
            <a:endParaRPr/>
          </a:p>
        </p:txBody>
      </p:sp>
      <p:sp>
        <p:nvSpPr>
          <p:cNvPr id="341" name="Google Shape;341;g77b7a0e3b4_0_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Lessons learned</a:t>
            </a:r>
            <a:endParaRPr/>
          </a:p>
        </p:txBody>
      </p:sp>
      <p:sp>
        <p:nvSpPr>
          <p:cNvPr id="347" name="Google Shape;347;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&lt;&lt;Describe the lessons learned during the project. If your team were to develop another product together, what changes would you make? What changes would you have made to your processes? To your implementation strategies? This section is limited to no more than six slides. &gt;&gt;</a:t>
            </a:r>
            <a:endParaRPr b="1"/>
          </a:p>
          <a:p>
            <a:pPr indent="0" lvl="0" marL="0" rtl="0" algn="l">
              <a:lnSpc>
                <a:spcPct val="90000"/>
              </a:lnSpc>
              <a:spcBef>
                <a:spcPts val="1000"/>
              </a:spcBef>
              <a:spcAft>
                <a:spcPts val="0"/>
              </a:spcAft>
              <a:buClr>
                <a:srgbClr val="888888"/>
              </a:buClr>
              <a:buSzPts val="2400"/>
              <a:buNone/>
            </a:pPr>
            <a:r>
              <a:t/>
            </a:r>
            <a:endParaRPr b="1"/>
          </a:p>
          <a:p>
            <a:pPr indent="0" lvl="0" marL="0" rtl="0" algn="l">
              <a:lnSpc>
                <a:spcPct val="90000"/>
              </a:lnSpc>
              <a:spcBef>
                <a:spcPts val="1000"/>
              </a:spcBef>
              <a:spcAft>
                <a:spcPts val="2100"/>
              </a:spcAft>
              <a:buClr>
                <a:srgbClr val="888888"/>
              </a:buClr>
              <a:buSzPts val="2400"/>
              <a:buNone/>
            </a:pPr>
            <a:r>
              <a:t/>
            </a:r>
            <a:endParaRPr/>
          </a:p>
        </p:txBody>
      </p:sp>
      <p:sp>
        <p:nvSpPr>
          <p:cNvPr id="348" name="Google Shape;34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g77a4cf3202_0_64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Team10-TeamWork</a:t>
            </a:r>
            <a:endParaRPr/>
          </a:p>
        </p:txBody>
      </p:sp>
      <p:sp>
        <p:nvSpPr>
          <p:cNvPr id="166" name="Google Shape;166;g77a4cf3202_0_64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t>Miriam Juarez - Architect</a:t>
            </a:r>
            <a:endParaRPr sz="2400"/>
          </a:p>
          <a:p>
            <a:pPr indent="0" lvl="0" marL="0" rtl="0" algn="l">
              <a:spcBef>
                <a:spcPts val="2100"/>
              </a:spcBef>
              <a:spcAft>
                <a:spcPts val="0"/>
              </a:spcAft>
              <a:buNone/>
            </a:pPr>
            <a:r>
              <a:rPr lang="en-US" sz="2400"/>
              <a:t>Charlie Juarez - Lead Programer</a:t>
            </a:r>
            <a:endParaRPr sz="2400"/>
          </a:p>
          <a:p>
            <a:pPr indent="0" lvl="0" marL="0" rtl="0" algn="l">
              <a:spcBef>
                <a:spcPts val="2100"/>
              </a:spcBef>
              <a:spcAft>
                <a:spcPts val="0"/>
              </a:spcAft>
              <a:buNone/>
            </a:pPr>
            <a:r>
              <a:rPr lang="en-US" sz="2400"/>
              <a:t>Aaron Rodriguez- Analyst</a:t>
            </a:r>
            <a:endParaRPr sz="2400"/>
          </a:p>
          <a:p>
            <a:pPr indent="0" lvl="0" marL="0" rtl="0" algn="l">
              <a:spcBef>
                <a:spcPts val="2100"/>
              </a:spcBef>
              <a:spcAft>
                <a:spcPts val="0"/>
              </a:spcAft>
              <a:buNone/>
            </a:pPr>
            <a:r>
              <a:rPr lang="en-US" sz="2400"/>
              <a:t>Andrew Munoz - Designer</a:t>
            </a:r>
            <a:endParaRPr sz="2400"/>
          </a:p>
          <a:p>
            <a:pPr indent="0" lvl="0" marL="0" rtl="0" algn="l">
              <a:spcBef>
                <a:spcPts val="2100"/>
              </a:spcBef>
              <a:spcAft>
                <a:spcPts val="2100"/>
              </a:spcAft>
              <a:buNone/>
            </a:pPr>
            <a:r>
              <a:rPr lang="en-US" sz="2400"/>
              <a:t>Angelica Marquez - V&amp;V</a:t>
            </a:r>
            <a:endParaRPr sz="2400"/>
          </a:p>
        </p:txBody>
      </p:sp>
      <p:sp>
        <p:nvSpPr>
          <p:cNvPr id="167" name="Google Shape;167;g77a4cf3202_0_64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68" name="Google Shape;168;g77a4cf3202_0_649"/>
          <p:cNvPicPr preferRelativeResize="0"/>
          <p:nvPr/>
        </p:nvPicPr>
        <p:blipFill>
          <a:blip r:embed="rId3">
            <a:alphaModFix/>
          </a:blip>
          <a:stretch>
            <a:fillRect/>
          </a:stretch>
        </p:blipFill>
        <p:spPr>
          <a:xfrm>
            <a:off x="5898900" y="1697951"/>
            <a:ext cx="5630226" cy="4226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Outline</a:t>
            </a:r>
            <a:endParaRPr/>
          </a:p>
        </p:txBody>
      </p:sp>
      <p:sp>
        <p:nvSpPr>
          <p:cNvPr id="175" name="Google Shape;175;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Requirements</a:t>
            </a:r>
            <a:endParaRPr/>
          </a:p>
          <a:p>
            <a:pPr indent="-228600" lvl="0" marL="228600" rtl="0" algn="l">
              <a:lnSpc>
                <a:spcPct val="90000"/>
              </a:lnSpc>
              <a:spcBef>
                <a:spcPts val="1000"/>
              </a:spcBef>
              <a:spcAft>
                <a:spcPts val="0"/>
              </a:spcAft>
              <a:buClr>
                <a:schemeClr val="dk1"/>
              </a:buClr>
              <a:buSzPts val="2800"/>
              <a:buChar char="●"/>
            </a:pPr>
            <a:r>
              <a:rPr lang="en-US"/>
              <a:t>Development process</a:t>
            </a:r>
            <a:endParaRPr/>
          </a:p>
          <a:p>
            <a:pPr indent="-228600" lvl="0" marL="228600" rtl="0" algn="l">
              <a:lnSpc>
                <a:spcPct val="90000"/>
              </a:lnSpc>
              <a:spcBef>
                <a:spcPts val="1000"/>
              </a:spcBef>
              <a:spcAft>
                <a:spcPts val="0"/>
              </a:spcAft>
              <a:buClr>
                <a:schemeClr val="dk1"/>
              </a:buClr>
              <a:buSzPts val="2800"/>
              <a:buChar char="●"/>
            </a:pPr>
            <a:r>
              <a:rPr lang="en-US"/>
              <a:t>High Level Design</a:t>
            </a:r>
            <a:endParaRPr/>
          </a:p>
          <a:p>
            <a:pPr indent="-228600" lvl="0" marL="228600" rtl="0" algn="l">
              <a:lnSpc>
                <a:spcPct val="90000"/>
              </a:lnSpc>
              <a:spcBef>
                <a:spcPts val="1000"/>
              </a:spcBef>
              <a:spcAft>
                <a:spcPts val="0"/>
              </a:spcAft>
              <a:buClr>
                <a:schemeClr val="dk1"/>
              </a:buClr>
              <a:buSzPts val="2800"/>
              <a:buChar char="●"/>
            </a:pPr>
            <a:r>
              <a:rPr lang="en-US"/>
              <a:t>Detailed Design</a:t>
            </a:r>
            <a:endParaRPr/>
          </a:p>
          <a:p>
            <a:pPr indent="-228600" lvl="0" marL="228600" rtl="0" algn="l">
              <a:lnSpc>
                <a:spcPct val="90000"/>
              </a:lnSpc>
              <a:spcBef>
                <a:spcPts val="1000"/>
              </a:spcBef>
              <a:spcAft>
                <a:spcPts val="0"/>
              </a:spcAft>
              <a:buClr>
                <a:schemeClr val="dk1"/>
              </a:buClr>
              <a:buSzPts val="2800"/>
              <a:buChar char="●"/>
            </a:pPr>
            <a:r>
              <a:rPr lang="en-US"/>
              <a:t>Implementation </a:t>
            </a:r>
            <a:endParaRPr/>
          </a:p>
          <a:p>
            <a:pPr indent="-228600" lvl="0" marL="228600" rtl="0" algn="l">
              <a:lnSpc>
                <a:spcPct val="90000"/>
              </a:lnSpc>
              <a:spcBef>
                <a:spcPts val="1000"/>
              </a:spcBef>
              <a:spcAft>
                <a:spcPts val="0"/>
              </a:spcAft>
              <a:buClr>
                <a:schemeClr val="dk1"/>
              </a:buClr>
              <a:buSzPts val="2800"/>
              <a:buChar char="●"/>
            </a:pPr>
            <a:r>
              <a:rPr lang="en-US"/>
              <a:t>V&amp;V </a:t>
            </a:r>
            <a:endParaRPr/>
          </a:p>
          <a:p>
            <a:pPr indent="-228600" lvl="0" marL="228600" rtl="0" algn="l">
              <a:lnSpc>
                <a:spcPct val="90000"/>
              </a:lnSpc>
              <a:spcBef>
                <a:spcPts val="1000"/>
              </a:spcBef>
              <a:spcAft>
                <a:spcPts val="0"/>
              </a:spcAft>
              <a:buClr>
                <a:schemeClr val="dk1"/>
              </a:buClr>
              <a:buSzPts val="2800"/>
              <a:buChar char="●"/>
            </a:pPr>
            <a:r>
              <a:rPr lang="en-US"/>
              <a:t>Final status</a:t>
            </a:r>
            <a:endParaRPr/>
          </a:p>
          <a:p>
            <a:pPr indent="-228600" lvl="0" marL="228600" rtl="0" algn="l">
              <a:lnSpc>
                <a:spcPct val="90000"/>
              </a:lnSpc>
              <a:spcBef>
                <a:spcPts val="1000"/>
              </a:spcBef>
              <a:spcAft>
                <a:spcPts val="2100"/>
              </a:spcAft>
              <a:buClr>
                <a:schemeClr val="dk1"/>
              </a:buClr>
              <a:buSzPts val="2800"/>
              <a:buChar char="●"/>
            </a:pPr>
            <a:r>
              <a:rPr lang="en-US"/>
              <a:t>Lessons learned</a:t>
            </a:r>
            <a:endParaRPr/>
          </a:p>
        </p:txBody>
      </p:sp>
      <p:sp>
        <p:nvSpPr>
          <p:cNvPr id="176" name="Google Shape;17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Requirements</a:t>
            </a:r>
            <a:endParaRPr/>
          </a:p>
        </p:txBody>
      </p:sp>
      <p:sp>
        <p:nvSpPr>
          <p:cNvPr id="182" name="Google Shape;182;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2100"/>
              </a:spcAft>
              <a:buClr>
                <a:srgbClr val="888888"/>
              </a:buClr>
              <a:buSzPts val="2400"/>
              <a:buNone/>
            </a:pPr>
            <a:r>
              <a:rPr lang="en-US"/>
              <a:t>&lt;&lt; This section should review the current understanding of the system requirements. It should summarize the use case scenarios as well as any non-functional requirements specified by the clients. In particular, this should provide Guidance Team members with an understanding of how your understanding of the requirements differ from the original SRS. This section is limited to no more than three slides. &gt;&gt;</a:t>
            </a:r>
            <a:endParaRPr/>
          </a:p>
        </p:txBody>
      </p:sp>
      <p:sp>
        <p:nvSpPr>
          <p:cNvPr id="183" name="Google Shape;18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Development process</a:t>
            </a:r>
            <a:endParaRPr/>
          </a:p>
        </p:txBody>
      </p:sp>
      <p:sp>
        <p:nvSpPr>
          <p:cNvPr id="189" name="Google Shape;18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b="1"/>
          </a:p>
          <a:p>
            <a:pPr indent="0" lvl="0" marL="0" rtl="0" algn="l">
              <a:lnSpc>
                <a:spcPct val="90000"/>
              </a:lnSpc>
              <a:spcBef>
                <a:spcPts val="1000"/>
              </a:spcBef>
              <a:spcAft>
                <a:spcPts val="2100"/>
              </a:spcAft>
              <a:buClr>
                <a:srgbClr val="888888"/>
              </a:buClr>
              <a:buSzPts val="2400"/>
              <a:buNone/>
            </a:pPr>
            <a:r>
              <a:t/>
            </a:r>
            <a:endParaRPr/>
          </a:p>
        </p:txBody>
      </p:sp>
      <p:sp>
        <p:nvSpPr>
          <p:cNvPr id="190" name="Google Shape;19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g77b7a0e3b4_0_5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Plan</a:t>
            </a:r>
            <a:endParaRPr/>
          </a:p>
        </p:txBody>
      </p:sp>
      <p:sp>
        <p:nvSpPr>
          <p:cNvPr id="197" name="Google Shape;197;g77b7a0e3b4_0_5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t>Initial change request made on Google Drive</a:t>
            </a:r>
            <a:endParaRPr b="1"/>
          </a:p>
          <a:p>
            <a:pPr indent="0" lvl="0" marL="0" rtl="0" algn="l">
              <a:spcBef>
                <a:spcPts val="2100"/>
              </a:spcBef>
              <a:spcAft>
                <a:spcPts val="0"/>
              </a:spcAft>
              <a:buNone/>
            </a:pPr>
            <a:r>
              <a:rPr b="1" lang="en-US"/>
              <a:t>Lead programmer approves this change.</a:t>
            </a:r>
            <a:endParaRPr b="1"/>
          </a:p>
          <a:p>
            <a:pPr indent="0" lvl="0" marL="0" rtl="0" algn="l">
              <a:spcBef>
                <a:spcPts val="2100"/>
              </a:spcBef>
              <a:spcAft>
                <a:spcPts val="0"/>
              </a:spcAft>
              <a:buNone/>
            </a:pPr>
            <a:r>
              <a:rPr b="1" lang="en-US"/>
              <a:t>Initial change becomes formal change on Github.</a:t>
            </a:r>
            <a:endParaRPr b="1"/>
          </a:p>
          <a:p>
            <a:pPr indent="0" lvl="0" marL="0" rtl="0" algn="l">
              <a:spcBef>
                <a:spcPts val="2100"/>
              </a:spcBef>
              <a:spcAft>
                <a:spcPts val="0"/>
              </a:spcAft>
              <a:buNone/>
            </a:pPr>
            <a:r>
              <a:rPr b="1" lang="en-US"/>
              <a:t>Lead programmer decides who will implement this change.</a:t>
            </a:r>
            <a:endParaRPr b="1"/>
          </a:p>
          <a:p>
            <a:pPr indent="0" lvl="0" marL="0" rtl="0" algn="l">
              <a:spcBef>
                <a:spcPts val="2100"/>
              </a:spcBef>
              <a:spcAft>
                <a:spcPts val="0"/>
              </a:spcAft>
              <a:buNone/>
            </a:pPr>
            <a:r>
              <a:rPr b="1" lang="en-US"/>
              <a:t>Change is finally made on the branch of whoever made the change.</a:t>
            </a:r>
            <a:endParaRPr b="1"/>
          </a:p>
          <a:p>
            <a:pPr indent="0" lvl="0" marL="0" rtl="0" algn="l">
              <a:spcBef>
                <a:spcPts val="2100"/>
              </a:spcBef>
              <a:spcAft>
                <a:spcPts val="0"/>
              </a:spcAft>
              <a:buNone/>
            </a:pPr>
            <a:r>
              <a:rPr b="1" lang="en-US"/>
              <a:t>Lead programmer approves implemented change and puts it on the master branch.</a:t>
            </a:r>
            <a:endParaRPr b="1"/>
          </a:p>
          <a:p>
            <a:pPr indent="0" lvl="0" marL="0" rtl="0" algn="l">
              <a:spcBef>
                <a:spcPts val="2100"/>
              </a:spcBef>
              <a:spcAft>
                <a:spcPts val="0"/>
              </a:spcAft>
              <a:buNone/>
            </a:pPr>
            <a:r>
              <a:t/>
            </a:r>
            <a:endParaRPr b="1"/>
          </a:p>
          <a:p>
            <a:pPr indent="0" lvl="0" marL="0" rtl="0" algn="l">
              <a:spcBef>
                <a:spcPts val="2100"/>
              </a:spcBef>
              <a:spcAft>
                <a:spcPts val="2100"/>
              </a:spcAft>
              <a:buNone/>
            </a:pPr>
            <a:r>
              <a:t/>
            </a:r>
            <a:endParaRPr/>
          </a:p>
        </p:txBody>
      </p:sp>
      <p:sp>
        <p:nvSpPr>
          <p:cNvPr id="198" name="Google Shape;198;g77b7a0e3b4_0_5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g77b7a0e3b4_0_3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Did We Follow the Plan	</a:t>
            </a:r>
            <a:endParaRPr/>
          </a:p>
        </p:txBody>
      </p:sp>
      <p:sp>
        <p:nvSpPr>
          <p:cNvPr id="205" name="Google Shape;205;g77b7a0e3b4_0_3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t>We partially followed the plan. </a:t>
            </a:r>
            <a:endParaRPr b="1"/>
          </a:p>
          <a:p>
            <a:pPr indent="0" lvl="0" marL="0" rtl="0" algn="l">
              <a:spcBef>
                <a:spcPts val="2100"/>
              </a:spcBef>
              <a:spcAft>
                <a:spcPts val="0"/>
              </a:spcAft>
              <a:buNone/>
            </a:pPr>
            <a:r>
              <a:rPr b="1" lang="en-US"/>
              <a:t>We mostly put initial change requests on Facebook Messenger.</a:t>
            </a:r>
            <a:endParaRPr b="1"/>
          </a:p>
          <a:p>
            <a:pPr indent="0" lvl="0" marL="0" rtl="0" algn="l">
              <a:spcBef>
                <a:spcPts val="2100"/>
              </a:spcBef>
              <a:spcAft>
                <a:spcPts val="0"/>
              </a:spcAft>
              <a:buNone/>
            </a:pPr>
            <a:r>
              <a:rPr b="1" lang="en-US"/>
              <a:t>Lead programmer would help us decide if the change should be made and who should make it.</a:t>
            </a:r>
            <a:endParaRPr b="1"/>
          </a:p>
          <a:p>
            <a:pPr indent="0" lvl="0" marL="0" rtl="0" algn="l">
              <a:spcBef>
                <a:spcPts val="2100"/>
              </a:spcBef>
              <a:spcAft>
                <a:spcPts val="0"/>
              </a:spcAft>
              <a:buNone/>
            </a:pPr>
            <a:r>
              <a:rPr b="1" lang="en-US"/>
              <a:t>No formal </a:t>
            </a:r>
            <a:r>
              <a:rPr b="1" lang="en-US"/>
              <a:t>documentation</a:t>
            </a:r>
            <a:r>
              <a:rPr b="1" lang="en-US"/>
              <a:t> of change on Github.</a:t>
            </a:r>
            <a:endParaRPr b="1"/>
          </a:p>
          <a:p>
            <a:pPr indent="0" lvl="0" marL="0" rtl="0" algn="l">
              <a:spcBef>
                <a:spcPts val="2100"/>
              </a:spcBef>
              <a:spcAft>
                <a:spcPts val="0"/>
              </a:spcAft>
              <a:buNone/>
            </a:pPr>
            <a:r>
              <a:rPr b="1" lang="en-US"/>
              <a:t>Whoever made the change would put it in on their own branch first.</a:t>
            </a:r>
            <a:endParaRPr b="1"/>
          </a:p>
          <a:p>
            <a:pPr indent="0" lvl="0" marL="0" rtl="0" algn="l">
              <a:spcBef>
                <a:spcPts val="2100"/>
              </a:spcBef>
              <a:spcAft>
                <a:spcPts val="0"/>
              </a:spcAft>
              <a:buNone/>
            </a:pPr>
            <a:r>
              <a:rPr b="1" lang="en-US"/>
              <a:t>Lead programmer would put this change on the master branch if approved.</a:t>
            </a:r>
            <a:endParaRPr b="1"/>
          </a:p>
          <a:p>
            <a:pPr indent="0" lvl="0" marL="0" rtl="0" algn="l">
              <a:spcBef>
                <a:spcPts val="2100"/>
              </a:spcBef>
              <a:spcAft>
                <a:spcPts val="0"/>
              </a:spcAft>
              <a:buNone/>
            </a:pPr>
            <a:r>
              <a:t/>
            </a:r>
            <a:endParaRPr b="1"/>
          </a:p>
          <a:p>
            <a:pPr indent="0" lvl="0" marL="0" rtl="0" algn="l">
              <a:spcBef>
                <a:spcPts val="2100"/>
              </a:spcBef>
              <a:spcAft>
                <a:spcPts val="2100"/>
              </a:spcAft>
              <a:buNone/>
            </a:pPr>
            <a:r>
              <a:t/>
            </a:r>
            <a:endParaRPr/>
          </a:p>
        </p:txBody>
      </p:sp>
      <p:sp>
        <p:nvSpPr>
          <p:cNvPr id="206" name="Google Shape;206;g77b7a0e3b4_0_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High Level Design</a:t>
            </a:r>
            <a:endParaRPr/>
          </a:p>
        </p:txBody>
      </p:sp>
      <p:sp>
        <p:nvSpPr>
          <p:cNvPr id="213" name="Google Shape;213;p6"/>
          <p:cNvSpPr txBox="1"/>
          <p:nvPr>
            <p:ph idx="1" type="body"/>
          </p:nvPr>
        </p:nvSpPr>
        <p:spPr>
          <a:xfrm>
            <a:off x="831850" y="4589463"/>
            <a:ext cx="10515600" cy="20970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&lt;&lt;This section should describe how a high-level design was created using CRC. Show examples of classes, responsibilities, collaborations, and contracts. Use models to explain the structure of your system. Identify the software engineering principles did you use to guide design decisions. Give an example that demonstrates the usefulness of your high-level design. This section is limited to no more than six slides. &gt;&gt;</a:t>
            </a:r>
            <a:endParaRPr b="1"/>
          </a:p>
          <a:p>
            <a:pPr indent="0" lvl="0" marL="0" rtl="0" algn="l">
              <a:lnSpc>
                <a:spcPct val="90000"/>
              </a:lnSpc>
              <a:spcBef>
                <a:spcPts val="1000"/>
              </a:spcBef>
              <a:spcAft>
                <a:spcPts val="0"/>
              </a:spcAft>
              <a:buClr>
                <a:srgbClr val="888888"/>
              </a:buClr>
              <a:buSzPts val="2400"/>
              <a:buNone/>
            </a:pPr>
            <a:r>
              <a:t/>
            </a:r>
            <a:endParaRPr b="1"/>
          </a:p>
          <a:p>
            <a:pPr indent="0" lvl="0" marL="0" rtl="0" algn="l">
              <a:lnSpc>
                <a:spcPct val="90000"/>
              </a:lnSpc>
              <a:spcBef>
                <a:spcPts val="1000"/>
              </a:spcBef>
              <a:spcAft>
                <a:spcPts val="2100"/>
              </a:spcAft>
              <a:buClr>
                <a:srgbClr val="888888"/>
              </a:buClr>
              <a:buSzPts val="2400"/>
              <a:buNone/>
            </a:pPr>
            <a:r>
              <a:t/>
            </a:r>
            <a:endParaRPr/>
          </a:p>
        </p:txBody>
      </p:sp>
      <p:sp>
        <p:nvSpPr>
          <p:cNvPr id="214" name="Google Shape;2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2019-11-09T00:09:21Z</dcterms:created>
  <dc:creator>roachuser</dc:creator>
</cp:coreProperties>
</file>