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jTfnuR0jPRDM+AJyzEDk+++B8A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B6264CF-C814-4377-9B51-99B066B02152}">
  <a:tblStyle styleId="{DB6264CF-C814-4377-9B51-99B066B0215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11/2019  Initial version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12/2020  added tests to V&amp;V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7a7c4bc74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7a7c4bc74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77a7c4bc74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7a7c4bc74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7a7c4bc74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is responsible for displaying the graph, knowing the graph, and each one of the graph nodes.</a:t>
            </a:r>
            <a:endParaRPr/>
          </a:p>
        </p:txBody>
      </p:sp>
      <p:sp>
        <p:nvSpPr>
          <p:cNvPr id="226" name="Google Shape;226;g77a7c4bc74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7a7c4bc7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7a7c4bc7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77a7c4bc7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7b7a0e3b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7b7a0e3b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77b7a0e3b4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Pay attention to the pre and post conditions on your protocols. We will be looking at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7b7a0e3b4_4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7b7a0e3b4_4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77b7a0e3b4_4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7b7a0e3b4_4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7b7a0e3b4_4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77b7a0e3b4_4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7b7a0e3b4_4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7b7a0e3b4_4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77b7a0e3b4_4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7a4cf3202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7a4cf3202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77a4cf3202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7a4cf3202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7a4cf3202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77a4cf3202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7a4cf3202_0_6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7a4cf3202_0_6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77a4cf3202_0_6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7b7a0e3b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7b7a0e3b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exceptions would be the file and class names of the navigator, graph, and table files and classes.</a:t>
            </a:r>
            <a:endParaRPr/>
          </a:p>
        </p:txBody>
      </p:sp>
      <p:sp>
        <p:nvSpPr>
          <p:cNvPr id="318" name="Google Shape;318;g77b7a0e3b4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7b7a0e3b4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77b7a0e3b4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77b7a0e3b4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7a4cf3202_0_6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7a4cf3202_0_6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exceptions would be the file and class names of the navigator, graph, and table files and classes.</a:t>
            </a:r>
            <a:endParaRPr/>
          </a:p>
        </p:txBody>
      </p:sp>
      <p:sp>
        <p:nvSpPr>
          <p:cNvPr id="348" name="Google Shape;348;g77a4cf3202_0_6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7b7a0e3b4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7b7a0e3b4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exceptions would be the file and class names of the navigator, graph, and table files and classes.</a:t>
            </a:r>
            <a:endParaRPr/>
          </a:p>
        </p:txBody>
      </p:sp>
      <p:sp>
        <p:nvSpPr>
          <p:cNvPr id="356" name="Google Shape;356;g77b7a0e3b4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7b7a0e3b4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7b7a0e3b4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exceptions would be the file and class names of the navigator, graph, and table files and classes.</a:t>
            </a:r>
            <a:endParaRPr/>
          </a:p>
        </p:txBody>
      </p:sp>
      <p:sp>
        <p:nvSpPr>
          <p:cNvPr id="364" name="Google Shape;364;g77b7a0e3b4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7a4cf3202_0_6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7a4cf3202_0_6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77a4cf3202_0_6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Section		Suggested author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Development process 	(Analyst)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 Level Design	(Arch)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Detailed Design	(Designer)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	(Pgmr)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V&amp;V 		(V&amp;V)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status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Lessons learned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7b7a0e3b4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7b7a0e3b4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exceptions would be the file and class names of the navigator, graph, and table files and classes.</a:t>
            </a:r>
            <a:endParaRPr/>
          </a:p>
        </p:txBody>
      </p:sp>
      <p:sp>
        <p:nvSpPr>
          <p:cNvPr id="194" name="Google Shape;194;g77b7a0e3b4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7b7a0e3b4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7b7a0e3b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exceptions would be the file and class names of the navigator, graph, and table files and classes.</a:t>
            </a:r>
            <a:endParaRPr/>
          </a:p>
        </p:txBody>
      </p:sp>
      <p:sp>
        <p:nvSpPr>
          <p:cNvPr id="202" name="Google Shape;202;g77b7a0e3b4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7a4cf3202_0_1053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g77a4cf3202_0_1053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g77a4cf3202_0_105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77a4cf3202_0_105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g77a4cf3202_0_105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g77a4cf3202_0_105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g77a4cf3202_0_1053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1" name="Google Shape;21;g77a4cf3202_0_1053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2" name="Google Shape;22;g77a4cf3202_0_10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77a4cf3202_0_1149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g77a4cf3202_0_114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77a4cf3202_0_114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77a4cf3202_0_114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77a4cf3202_0_114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77a4cf3202_0_114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77a4cf3202_0_114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77a4cf3202_0_114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77a4cf3202_0_114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77a4cf3202_0_114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77a4cf3202_0_114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77a4cf3202_0_114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77a4cf3202_0_114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77a4cf3202_0_114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77a4cf3202_0_114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g77a4cf3202_0_114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g77a4cf3202_0_114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g77a4cf3202_0_114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g77a4cf3202_0_114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g77a4cf3202_0_1149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g77a4cf3202_0_1149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1" name="Google Shape;131;g77a4cf3202_0_11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7a4cf3202_0_117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_HEADER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7a4cf3202_0_117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6" name="Google Shape;136;g77a4cf3202_0_117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7" name="Google Shape;137;g77a4cf3202_0_117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77a4cf3202_0_117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77a4cf3202_0_117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7a4cf3202_0_118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42" name="Google Shape;142;g77a4cf3202_0_118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43" name="Google Shape;143;g77a4cf3202_0_118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77a4cf3202_0_118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77a4cf3202_0_118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g77a4cf3202_0_106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g77a4cf3202_0_106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77a4cf3202_0_106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77a4cf3202_0_106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77a4cf3202_0_106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77a4cf3202_0_106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77a4cf3202_0_106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77a4cf3202_0_106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77a4cf3202_0_106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77a4cf3202_0_106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77a4cf3202_0_106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77a4cf3202_0_106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77a4cf3202_0_106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77a4cf3202_0_106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77a4cf3202_0_106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g77a4cf3202_0_106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g77a4cf3202_0_106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77a4cf3202_0_106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77a4cf3202_0_106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g77a4cf3202_0_1063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4" name="Google Shape;44;g77a4cf3202_0_10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g77a4cf3202_0_108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g77a4cf3202_0_108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77a4cf3202_0_108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g77a4cf3202_0_108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0" name="Google Shape;50;g77a4cf3202_0_1085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1" name="Google Shape;51;g77a4cf3202_0_108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g77a4cf3202_0_1092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g77a4cf3202_0_109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77a4cf3202_0_109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g77a4cf3202_0_1092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7" name="Google Shape;57;g77a4cf3202_0_1092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g77a4cf3202_0_1092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9" name="Google Shape;59;g77a4cf3202_0_109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g77a4cf3202_0_1100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g77a4cf3202_0_110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g77a4cf3202_0_110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g77a4cf3202_0_1100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5" name="Google Shape;65;g77a4cf3202_0_110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g77a4cf3202_0_110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g77a4cf3202_0_110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77a4cf3202_0_110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g77a4cf3202_0_1106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1" name="Google Shape;71;g77a4cf3202_0_1106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2" name="Google Shape;72;g77a4cf3202_0_110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77a4cf3202_0_1113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g77a4cf3202_0_1113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77a4cf3202_0_1113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77a4cf3202_0_111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77a4cf3202_0_1113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77a4cf3202_0_1113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77a4cf3202_0_1113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77a4cf3202_0_1113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77a4cf3202_0_111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77a4cf3202_0_1113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77a4cf3202_0_1113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77a4cf3202_0_1113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77a4cf3202_0_1113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77a4cf3202_0_111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77a4cf3202_0_1113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g77a4cf3202_0_1113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77a4cf3202_0_1113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77a4cf3202_0_1113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77a4cf3202_0_111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g77a4cf3202_0_1113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4" name="Google Shape;94;g77a4cf3202_0_11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g77a4cf3202_0_113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g77a4cf3202_0_113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77a4cf3202_0_113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g77a4cf3202_0_1135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0" name="Google Shape;100;g77a4cf3202_0_1135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g77a4cf3202_0_1135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g77a4cf3202_0_11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77a4cf3202_0_1143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g77a4cf3202_0_114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77a4cf3202_0_114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g77a4cf3202_0_1143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g77a4cf3202_0_11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7a4cf3202_0_104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g77a4cf3202_0_104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g77a4cf3202_0_10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4311 Final Presentation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1524000" y="443821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/>
              <a:t>Prevent, Mitigate, and Recover (PMR) Insight Collective Knowledge System (PICK)</a:t>
            </a:r>
            <a:endParaRPr sz="2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/>
              <a:t>Software Engineering 2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7a7c4bc74_0_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21" name="Google Shape;221;g77a7c4bc74_0_13"/>
          <p:cNvPicPr preferRelativeResize="0"/>
          <p:nvPr/>
        </p:nvPicPr>
        <p:blipFill rotWithShape="1">
          <a:blip r:embed="rId3">
            <a:alphaModFix/>
          </a:blip>
          <a:srcRect b="0" l="14405" r="0" t="38286"/>
          <a:stretch/>
        </p:blipFill>
        <p:spPr>
          <a:xfrm>
            <a:off x="1845363" y="1307799"/>
            <a:ext cx="8501274" cy="528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77a7c4bc74_0_1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Collaboration Diagram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7a7c4bc74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Contract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Contract Display Updated Table View</a:t>
            </a:r>
            <a:endParaRPr sz="2900"/>
          </a:p>
        </p:txBody>
      </p:sp>
      <p:sp>
        <p:nvSpPr>
          <p:cNvPr id="229" name="Google Shape;229;g77a7c4bc74_0_25"/>
          <p:cNvSpPr txBox="1"/>
          <p:nvPr>
            <p:ph idx="1" type="body"/>
          </p:nvPr>
        </p:nvSpPr>
        <p:spPr>
          <a:xfrm>
            <a:off x="350900" y="2055502"/>
            <a:ext cx="5713800" cy="429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Contract number: 20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Contract Name: Display Graph Window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Contract Description: Display Graph Window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Protocol 1: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	Signature: displayGraphWindow(graph)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	Graph: Structure with graph information.</a:t>
            </a:r>
            <a:endParaRPr sz="20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Output: graph displayed in window.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	Pre-Condition: A pre-build graph to be displayed.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/>
              <a:t>	Post-Condition: Graph is created with relationships.</a:t>
            </a:r>
            <a:endParaRPr sz="2000"/>
          </a:p>
        </p:txBody>
      </p:sp>
      <p:pic>
        <p:nvPicPr>
          <p:cNvPr id="230" name="Google Shape;230;g77a7c4bc74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699" y="2055525"/>
            <a:ext cx="5895224" cy="362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7a7c4bc74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r>
              <a:rPr lang="en-US"/>
              <a:t>lasses, Responsibilities and Collaborations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GraphWindow</a:t>
            </a:r>
            <a:endParaRPr sz="2900"/>
          </a:p>
        </p:txBody>
      </p:sp>
      <p:sp>
        <p:nvSpPr>
          <p:cNvPr id="237" name="Google Shape;237;g77a7c4bc74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g77a7c4bc74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Window in charge of graphing log entry in vector format.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Superclass: NavigatorWindow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9" name="Google Shape;239;g77a7c4bc74_0_0"/>
          <p:cNvGraphicFramePr/>
          <p:nvPr/>
        </p:nvGraphicFramePr>
        <p:xfrm>
          <a:off x="1057038" y="304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{DB6264CF-C814-4377-9B51-99B066B02152}</a:tableStyleId>
              </a:tblPr>
              <a:tblGrid>
                <a:gridCol w="1986375"/>
                <a:gridCol w="5647975"/>
                <a:gridCol w="2215950"/>
              </a:tblGrid>
              <a:tr h="5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</a:rPr>
                        <a:t>Responsibilities 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</a:rPr>
                        <a:t>Responsibilities description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FFFF"/>
                          </a:solidFill>
                        </a:rPr>
                        <a:t>Collaborations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R.18-1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Show graphical representation of vectors.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R.14-1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R.7-1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R.17-1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R.16-4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R.17-4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R.17-5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R.16-6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R.18-2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Edit graphical representation of vectors.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58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R.18-3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Create relationships among nodes.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83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R.18-4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Create nodes.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7b7a0e3b4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</a:t>
            </a:r>
            <a:r>
              <a:rPr lang="en-US"/>
              <a:t>oftware engineering principles</a:t>
            </a:r>
            <a:endParaRPr/>
          </a:p>
        </p:txBody>
      </p:sp>
      <p:sp>
        <p:nvSpPr>
          <p:cNvPr id="246" name="Google Shape;246;g77b7a0e3b4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/>
              <a:t>SOLID Principles</a:t>
            </a:r>
            <a:endParaRPr sz="2300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300"/>
              <a:t>S  -   SRP (Single Responsibility Principle)</a:t>
            </a:r>
            <a:endParaRPr sz="2300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300"/>
              <a:t>O -   OCP (Open Closed Principle)</a:t>
            </a:r>
            <a:endParaRPr sz="2300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300"/>
              <a:t>L  -   LSP (Liskov Substitution Principle)</a:t>
            </a:r>
            <a:endParaRPr sz="2300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300"/>
              <a:t>I   -   ISP (Interface Segregation Principle)</a:t>
            </a:r>
            <a:endParaRPr sz="2300"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2300"/>
              <a:t>D -   DIP (Dependency Inversion Principle)</a:t>
            </a:r>
            <a:endParaRPr sz="2300"/>
          </a:p>
        </p:txBody>
      </p:sp>
      <p:sp>
        <p:nvSpPr>
          <p:cNvPr id="247" name="Google Shape;247;g77b7a0e3b4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8" name="Google Shape;248;g77b7a0e3b4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600" y="1825624"/>
            <a:ext cx="2363249" cy="17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Detailed Design</a:t>
            </a:r>
            <a:endParaRPr/>
          </a:p>
        </p:txBody>
      </p:sp>
      <p:sp>
        <p:nvSpPr>
          <p:cNvPr id="255" name="Google Shape;255;p7"/>
          <p:cNvSpPr txBox="1"/>
          <p:nvPr>
            <p:ph idx="1" type="body"/>
          </p:nvPr>
        </p:nvSpPr>
        <p:spPr>
          <a:xfrm>
            <a:off x="831850" y="4589463"/>
            <a:ext cx="10515600" cy="209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6" name="Google Shape;25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7b7a0e3b4_4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Use case scenario example</a:t>
            </a:r>
            <a:endParaRPr/>
          </a:p>
        </p:txBody>
      </p:sp>
      <p:sp>
        <p:nvSpPr>
          <p:cNvPr id="263" name="Google Shape;263;g77b7a0e3b4_4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64" name="Google Shape;264;g77b7a0e3b4_4_7"/>
          <p:cNvSpPr txBox="1"/>
          <p:nvPr/>
        </p:nvSpPr>
        <p:spPr>
          <a:xfrm>
            <a:off x="107150" y="1580575"/>
            <a:ext cx="69651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Scenario 1: Build Graph</a:t>
            </a:r>
            <a:endParaRPr b="1"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Preconditions: Project configuration complete, must have corresponding vector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Postconditions: Graph is created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Actors: Analyst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1. Analyst selects graph view window.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2. System displays generated graph on graph view window.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3. Analyst selects export graph (ALT 1, ALT 2, ALT 4).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4. System displays options for export format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5. Analyst selects export option (ALT 3, ALT 4).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6. System exports graph as selected format.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7. End of use case.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g77b7a0e3b4_4_7"/>
          <p:cNvSpPr txBox="1"/>
          <p:nvPr/>
        </p:nvSpPr>
        <p:spPr>
          <a:xfrm>
            <a:off x="6375800" y="1460000"/>
            <a:ext cx="5746200" cy="5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ALT 1: Analyst modifies node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	 ALT1 -1: Analyst selects node.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34290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ALT1 -2: Analyst modifies selected node.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	ALT1 -3: Use case continues at step 3.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ALT 2: Analyst modifies relationship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	ALT2 -1: Analyst selects relationship.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	ALT2 -2: Analyst modifies selected relationship.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	 ALT2 -3: Use case continues at step 3.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ALT 3: Analyst cancels export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	 ALT3-1: Analyst selects cancel option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	ALT3 -2: Use case continues at step 3.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ALT 4: Analyst exits graph view window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	ALT4 -1: Analyst exits graph view window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	ALT4 -2: use case continues at step 7.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7b7a0e3b4_4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Model-View Separation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</a:rPr>
              <a:t>Classes, contracts, and protocols example</a:t>
            </a:r>
            <a:endParaRPr sz="3100"/>
          </a:p>
        </p:txBody>
      </p:sp>
      <p:sp>
        <p:nvSpPr>
          <p:cNvPr id="272" name="Google Shape;272;g77b7a0e3b4_4_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3" name="Google Shape;273;g77b7a0e3b4_4_20"/>
          <p:cNvSpPr txBox="1"/>
          <p:nvPr/>
        </p:nvSpPr>
        <p:spPr>
          <a:xfrm>
            <a:off x="0" y="1299275"/>
            <a:ext cx="6375900" cy="51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Class Graph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Graph is a visual representation of a vector.  Graph knows attributes of Orientation, Export Format, Interval Units, Interval, Position of Nodes, and Position of Relationships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Contract Create Graph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Contract number: 19</a:t>
            </a:r>
            <a:endParaRPr sz="105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Contract Name: Create Graph</a:t>
            </a:r>
            <a:endParaRPr sz="105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Contract Description: Creates Graph</a:t>
            </a:r>
            <a:endParaRPr sz="105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Protocol 1:</a:t>
            </a:r>
            <a:endParaRPr sz="105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	Signature: createGraph(vectorOrientation, nodesPosition, relationPosition, interval, intervalUnits)</a:t>
            </a:r>
            <a:endParaRPr sz="105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	vectorOrientation: String with orientation, ID of the node to which it points to.</a:t>
            </a:r>
            <a:endParaRPr sz="105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	nodesPosition: String with node position by grid.</a:t>
            </a:r>
            <a:endParaRPr sz="105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	relationPosition: String of ID related nodes.</a:t>
            </a:r>
            <a:endParaRPr sz="105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	interval: String with interval of marks on a timeline.</a:t>
            </a:r>
            <a:endParaRPr sz="105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	intervalUnits: seconds, minutes, hours, days, weeks.</a:t>
            </a:r>
            <a:endParaRPr sz="105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Output: none</a:t>
            </a:r>
            <a:endParaRPr sz="105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Pre-Condition: Information on data base.</a:t>
            </a:r>
            <a:endParaRPr sz="105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Post-Condition: Graph is created with relationships.</a:t>
            </a:r>
            <a:endParaRPr sz="105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g77b7a0e3b4_4_20"/>
          <p:cNvSpPr txBox="1"/>
          <p:nvPr/>
        </p:nvSpPr>
        <p:spPr>
          <a:xfrm>
            <a:off x="6299700" y="1536250"/>
            <a:ext cx="5746200" cy="5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Class GraphWindow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is responsible for displaying the graph, it has the responsibility to know the graph, and each one of the nodes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Contract Create Graph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Contract number: 20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Contract Name: Display Graph Window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Contract Description: Display Graph Window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Protocol 1: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Signature: build()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Output: graph displayed in Graph View window; the contents of the graph are painted.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Pre-Condition: Graph object exists to be displayed.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Post-Condition: Graph is displayed on the Graph View window with nodes and relationships.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7b7a0e3b4_4_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Model-View Separation result</a:t>
            </a:r>
            <a:endParaRPr/>
          </a:p>
        </p:txBody>
      </p:sp>
      <p:sp>
        <p:nvSpPr>
          <p:cNvPr id="281" name="Google Shape;281;g77b7a0e3b4_4_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82" name="Google Shape;282;g77b7a0e3b4_4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350" y="1923575"/>
            <a:ext cx="61341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288" name="Google Shape;288;p8"/>
          <p:cNvSpPr txBox="1"/>
          <p:nvPr>
            <p:ph idx="1" type="body"/>
          </p:nvPr>
        </p:nvSpPr>
        <p:spPr>
          <a:xfrm>
            <a:off x="831850" y="4589463"/>
            <a:ext cx="10515600" cy="1888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89" name="Google Shape;28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7a4cf3202_0_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Contract: Start Date</a:t>
            </a:r>
            <a:endParaRPr/>
          </a:p>
        </p:txBody>
      </p:sp>
      <p:sp>
        <p:nvSpPr>
          <p:cNvPr id="296" name="Google Shape;296;g77a4cf3202_0_46"/>
          <p:cNvSpPr txBox="1"/>
          <p:nvPr>
            <p:ph idx="1" type="body"/>
          </p:nvPr>
        </p:nvSpPr>
        <p:spPr>
          <a:xfrm>
            <a:off x="224725" y="2370238"/>
            <a:ext cx="9906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Contract number: 9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Contract description: Display start date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Protocol 1: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          Signature: on_startdate_button_clicked(self)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         Output: None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          Pre-Condition: A date has been chosen by CalendarDialog.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          Post -Condition: Display the date that has been chosen.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77a4cf3202_0_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98" name="Google Shape;298;g77a4cf3202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450" y="1690825"/>
            <a:ext cx="5258350" cy="238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9" name="Google Shape;15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7a4cf3202_0_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Contract V4.0: Start Date</a:t>
            </a:r>
            <a:endParaRPr/>
          </a:p>
        </p:txBody>
      </p:sp>
      <p:sp>
        <p:nvSpPr>
          <p:cNvPr id="305" name="Google Shape;305;g77a4cf3202_0_31"/>
          <p:cNvSpPr txBox="1"/>
          <p:nvPr>
            <p:ph idx="1" type="body"/>
          </p:nvPr>
        </p:nvSpPr>
        <p:spPr>
          <a:xfrm>
            <a:off x="838200" y="1825625"/>
            <a:ext cx="10515600" cy="477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File Name: ProjectConfigWindow.py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Class Name: ProjectConfigWindow  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def on_startdate_button_clicked(self):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       self.start_date_calendar = True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       self.end_date_calendar = False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       calwindow = CalendarDialog(self)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       calwindow.exec_()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       datechosen =  calwindow.date_picked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       self.minimumdate = [calwindow.minimumdatelist[0], int(calwindow.minimumdatelist[1]), int(calwindow.minimumdatelist[2])] #[month, day, year]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       self.selectstartdatelabel.setText('Start Date Selected: ' + datechosen)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       print(datechosen)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77a4cf3202_0_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7a4cf3202_0_6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Contract V5.0: Start Date</a:t>
            </a:r>
            <a:endParaRPr/>
          </a:p>
        </p:txBody>
      </p:sp>
      <p:sp>
        <p:nvSpPr>
          <p:cNvPr id="313" name="Google Shape;313;g77a4cf3202_0_6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FFFFFF"/>
                </a:solidFill>
              </a:rPr>
              <a:t>File Name: ProjectConfigWindow.py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Class Name: ProjectConfigWindow   </a:t>
            </a:r>
            <a:r>
              <a:rPr lang="en-US" sz="1300">
                <a:solidFill>
                  <a:srgbClr val="FFFFFF"/>
                </a:solidFill>
              </a:rPr>
              <a:t>   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def on_startdate_button_clicked(self):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       self.start_date_calendar = True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       self.end_date_calendar = False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       calwindow = CalendarDialog(self)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       calwindow.exec_()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       datechosen =  calwindow.date_picked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       self.minimumdate = [calwindow.minimumdatelist[0], int(calwindow.minimumdatelist[1]), int(calwindow.minimumdatelist[2])] #[month, day, year]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       self.selectstartdatelabel.setText('Start Date Selected: ' + datechosen)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       basepath = path.dirname(__file__)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       filepath = path.abspath(path.join(basepath, "../Data", "DateRange.txt"))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       with open(filepath, 'r') as file: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           data = file.readlines()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       if not data: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           data.append(str(self.minimumdate[2]) + '.' + str(self.minimumdate[0]) + '.' + str(self.minimumdate[1]) + '\n') #year.month.day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       else: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           data[0] = str(self.minimumdate[2]) + '.' + str(self.minimumdate[0]) + '.' + str(self.minimumdate[1]) + '\n' #year.month.day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       with open(filepath, 'w') as file: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           file.writelines( data )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       self.enddatebutt.setEnabled(True)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14" name="Google Shape;314;g77a4cf3202_0_6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7b7a0e3b4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Coding Standards:</a:t>
            </a:r>
            <a:endParaRPr/>
          </a:p>
        </p:txBody>
      </p:sp>
      <p:sp>
        <p:nvSpPr>
          <p:cNvPr id="321" name="Google Shape;321;g77b7a0e3b4_0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Naming Conventions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b="1" lang="en-US"/>
              <a:t>File</a:t>
            </a:r>
            <a:r>
              <a:rPr lang="en-US"/>
              <a:t>: The whole name of the file is compounded into one with the start of every word capitalized.</a:t>
            </a:r>
            <a:endParaRPr/>
          </a:p>
          <a:p>
            <a:pPr indent="45720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Class</a:t>
            </a:r>
            <a:r>
              <a:rPr lang="en-US"/>
              <a:t>: The whole name of the class is compounded into one with the start of every word capitalized.</a:t>
            </a:r>
            <a:endParaRPr/>
          </a:p>
          <a:p>
            <a:pPr indent="45720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Method</a:t>
            </a:r>
            <a:r>
              <a:rPr lang="en-US"/>
              <a:t>: The whole name of the method is changed to have underscores instead of spaces.</a:t>
            </a:r>
            <a:endParaRPr/>
          </a:p>
          <a:p>
            <a:pPr indent="45720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Variables</a:t>
            </a:r>
            <a:r>
              <a:rPr lang="en-US"/>
              <a:t>:The name of the variables have the name of their respective representation and in some cases the data type.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77b7a0e3b4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V&amp;V (unit and integration strategies, development of system tests)</a:t>
            </a:r>
            <a:endParaRPr/>
          </a:p>
        </p:txBody>
      </p:sp>
      <p:sp>
        <p:nvSpPr>
          <p:cNvPr id="329" name="Google Shape;32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7b7a0e3b4_2_0"/>
          <p:cNvSpPr txBox="1"/>
          <p:nvPr>
            <p:ph type="title"/>
          </p:nvPr>
        </p:nvSpPr>
        <p:spPr>
          <a:xfrm>
            <a:off x="389825" y="182775"/>
            <a:ext cx="37626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Test plan</a:t>
            </a:r>
            <a:endParaRPr/>
          </a:p>
        </p:txBody>
      </p:sp>
      <p:sp>
        <p:nvSpPr>
          <p:cNvPr id="336" name="Google Shape;336;g77b7a0e3b4_2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37" name="Google Shape;337;g77b7a0e3b4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600" y="1344500"/>
            <a:ext cx="9021741" cy="476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Final status</a:t>
            </a:r>
            <a:endParaRPr/>
          </a:p>
        </p:txBody>
      </p:sp>
      <p:sp>
        <p:nvSpPr>
          <p:cNvPr id="343" name="Google Shape;34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44" name="Google Shape;3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7a4cf3202_0_6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</a:t>
            </a:r>
            <a:r>
              <a:rPr lang="en-US"/>
              <a:t>le</a:t>
            </a:r>
            <a:r>
              <a:rPr lang="en-US"/>
              <a:t>mented Features</a:t>
            </a:r>
            <a:endParaRPr/>
          </a:p>
        </p:txBody>
      </p:sp>
      <p:sp>
        <p:nvSpPr>
          <p:cNvPr id="351" name="Google Shape;351;g77a4cf3202_0_6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Project Configuration - </a:t>
            </a:r>
            <a:r>
              <a:rPr b="1" lang="en-US"/>
              <a:t>UI</a:t>
            </a:r>
            <a:r>
              <a:rPr b="1" lang="en-US"/>
              <a:t> and Integration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Validation and Ingestion - UI and Integration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Database Integratio</a:t>
            </a:r>
            <a:r>
              <a:rPr b="1" lang="en-US"/>
              <a:t>n - Log Entries and Vectors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Log Entry Configuration - UI and Integration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Filter Configuration - UI and Integration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Graph Configuration - UI and Integration (no database integration)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Node Configuration - UI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Relationship COnfiguration - UI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77a4cf3202_0_6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7b7a0e3b4_0_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Incomplete</a:t>
            </a:r>
            <a:r>
              <a:rPr lang="en-US"/>
              <a:t> Features</a:t>
            </a:r>
            <a:endParaRPr/>
          </a:p>
        </p:txBody>
      </p:sp>
      <p:sp>
        <p:nvSpPr>
          <p:cNvPr id="359" name="Google Shape;359;g77b7a0e3b4_0_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OCR Tool Integration - None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STT Tool Integration - None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Syncing Integration (Push and Pull) - None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Nodes Configuration - Integration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Relationship Configuration - Integration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Maltego - Switched out for Graphviz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77b7a0e3b4_0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7b7a0e3b4_0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Deficiencies in Design</a:t>
            </a:r>
            <a:endParaRPr/>
          </a:p>
        </p:txBody>
      </p:sp>
      <p:sp>
        <p:nvSpPr>
          <p:cNvPr id="367" name="Google Shape;367;g77b7a0e3b4_0_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77b7a0e3b4_0_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Lessons learned</a:t>
            </a:r>
            <a:endParaRPr/>
          </a:p>
        </p:txBody>
      </p:sp>
      <p:sp>
        <p:nvSpPr>
          <p:cNvPr id="374" name="Google Shape;374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75" name="Google Shape;3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7a4cf3202_0_6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Team10-TeamWork</a:t>
            </a:r>
            <a:endParaRPr/>
          </a:p>
        </p:txBody>
      </p:sp>
      <p:sp>
        <p:nvSpPr>
          <p:cNvPr id="166" name="Google Shape;166;g77a4cf3202_0_64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Miriam Juarez - Architect</a:t>
            </a:r>
            <a:endParaRPr sz="24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/>
              <a:t>Charlie Juarez - Lead Programer</a:t>
            </a:r>
            <a:endParaRPr sz="24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/>
              <a:t>Aaron Rodriguez- Analyst</a:t>
            </a:r>
            <a:endParaRPr sz="24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/>
              <a:t>Andrew Munoz - Designer</a:t>
            </a:r>
            <a:endParaRPr sz="24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2400"/>
              <a:t>Angelica Marquez - V&amp;V</a:t>
            </a:r>
            <a:endParaRPr sz="2400"/>
          </a:p>
        </p:txBody>
      </p:sp>
      <p:sp>
        <p:nvSpPr>
          <p:cNvPr id="167" name="Google Shape;167;g77a4cf3202_0_6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8" name="Google Shape;168;g77a4cf3202_0_6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900" y="1697951"/>
            <a:ext cx="5630226" cy="422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75" name="Google Shape;175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Requirements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Development process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High Level Design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Detailed Design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Implementation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V&amp;V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Final status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Lessons learned</a:t>
            </a:r>
            <a:endParaRPr/>
          </a:p>
        </p:txBody>
      </p:sp>
      <p:sp>
        <p:nvSpPr>
          <p:cNvPr id="176" name="Google Shape;17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3" name="Google Shape;18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Development process</a:t>
            </a:r>
            <a:endParaRPr/>
          </a:p>
        </p:txBody>
      </p:sp>
      <p:sp>
        <p:nvSpPr>
          <p:cNvPr id="189" name="Google Shape;18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0" name="Google Shape;19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7b7a0e3b4_0_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Plan</a:t>
            </a:r>
            <a:endParaRPr/>
          </a:p>
        </p:txBody>
      </p:sp>
      <p:sp>
        <p:nvSpPr>
          <p:cNvPr id="197" name="Google Shape;197;g77b7a0e3b4_0_5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Initial change request made on Google Drive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Lead programmer approves this change.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Initial change becomes formal change on Github.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Lead programmer decides who will implement this change.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Change is finally made on the branch of whoever made the change.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Lead programmer approves implemented change and puts it on the master branch.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77b7a0e3b4_0_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7b7a0e3b4_0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Did We Follow the Plan	</a:t>
            </a:r>
            <a:endParaRPr/>
          </a:p>
        </p:txBody>
      </p:sp>
      <p:sp>
        <p:nvSpPr>
          <p:cNvPr id="205" name="Google Shape;205;g77b7a0e3b4_0_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We partially followed the plan. 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We mostly put initial change requests on Facebook Messenger.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Lead programmer would help us decide if the change should be made and who should make it.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No formal </a:t>
            </a:r>
            <a:r>
              <a:rPr b="1" lang="en-US"/>
              <a:t>documentation</a:t>
            </a:r>
            <a:r>
              <a:rPr b="1" lang="en-US"/>
              <a:t> of change on Github.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Whoever made the change would put it in on their own branch first.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Lead programmer would put this change on the master branch if approved.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77b7a0e3b4_0_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High Level Design</a:t>
            </a:r>
            <a:endParaRPr/>
          </a:p>
        </p:txBody>
      </p:sp>
      <p:sp>
        <p:nvSpPr>
          <p:cNvPr id="213" name="Google Shape;213;p6"/>
          <p:cNvSpPr txBox="1"/>
          <p:nvPr>
            <p:ph idx="1" type="body"/>
          </p:nvPr>
        </p:nvSpPr>
        <p:spPr>
          <a:xfrm>
            <a:off x="831850" y="4589463"/>
            <a:ext cx="10515600" cy="209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4" name="Google Shape;2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2019-11-09T00:09:21Z</dcterms:created>
  <dc:creator>roachuser</dc:creator>
</cp:coreProperties>
</file>