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embeddedFontLst>
    <p:embeddedFont>
      <p:font typeface="Lato" panose="020B0604020202020204" charset="0"/>
      <p:regular r:id="rId31"/>
      <p:bold r:id="rId32"/>
      <p:italic r:id="rId33"/>
      <p:boldItalic r:id="rId34"/>
    </p:embeddedFont>
    <p:embeddedFont>
      <p:font typeface="Raleway" panose="020B0604020202020204" charset="0"/>
      <p:regular r:id="rId35"/>
      <p:bold r:id="rId36"/>
      <p:italic r:id="rId37"/>
      <p:boldItalic r:id="rId38"/>
    </p:embeddedFont>
    <p:embeddedFont>
      <p:font typeface="Leelawadee" panose="020B0502040204020203" pitchFamily="34" charset="-34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stackoverflow &lt;- stack exchange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Q&amp;A site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800 (HTTP) + 180 (DNS) per second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10 Web Servers but StackOverflow take 3 → Microsoft IIS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Database still Microsoft SQL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HAProxy → Ubuntu → Load Balancer (Free, Easy, Work Good)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Redis → CentOS → cache server (Distributed Memory Caching, Key-value, Easy to share)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Still Use Backup (Bacula)  Server → cloud is expensive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Log → Nagios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DC → decide to give User use across server resource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More User, Server, Database, Everything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Linux is coming (HAProxy, Redis, Bacula, Nagios)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Redis → caching layer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duplicate server for a lot of user, move some function to another datacenter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CDN is cheap but expense than Own Hosting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FTS → change to Lucene (Full text indexing is better)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Cache at 3 level (local → user session, site → question id, global → API Quota)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Peak time to make sure that StackOverflow can handle user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make 2600 - 3000 request per second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IIS Server move to 2 SSDs (</a:t>
            </a:r>
            <a:r>
              <a:rPr lang="en">
                <a:solidFill>
                  <a:schemeClr val="dk1"/>
                </a:solidFill>
              </a:rPr>
              <a:t>Raid 1)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Microsoft SQL move to SSD (10% usage)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Load Balancer ( 1 Active , 1 Standby)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Tag engine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ElasticSearch move to SSD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Cache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Network Caching → Browser Cache, Proxy, CDN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Server Cache → .Net, In-memory of Server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Distributed mem cache → Redis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MS SQL Server cache</a:t>
            </a:r>
          </a:p>
          <a:p>
            <a:pPr marL="457200" lvl="0" indent="-304800" rtl="0">
              <a:spcBef>
                <a:spcPts val="0"/>
              </a:spcBef>
              <a:buClr>
                <a:schemeClr val="dk2"/>
              </a:buClr>
              <a:buSzPts val="1200"/>
              <a:buChar char="●"/>
            </a:pPr>
            <a:r>
              <a:rPr lang="en"/>
              <a:t>Disk Cache → mostly used when Level 4 Cache doesn’t have data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Hardware is cheaper than Developer, Best Code bad server then Bottleneck but you can’t control cloud to 50ms all the time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Stack overflow goal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Record for make next time better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914400" lvl="1" indent="-304800" rtl="0">
              <a:spcBef>
                <a:spcPts val="0"/>
              </a:spcBef>
              <a:buClr>
                <a:schemeClr val="dk1"/>
              </a:buClr>
              <a:buSzPts val="1200"/>
              <a:buFont typeface="Leelawadee"/>
              <a:buChar char="○"/>
            </a:pPr>
            <a:r>
              <a:rPr lang="en" sz="1200">
                <a:solidFill>
                  <a:schemeClr val="dk1"/>
                </a:solidFill>
                <a:latin typeface="Leelawadee"/>
                <a:ea typeface="Leelawadee"/>
                <a:cs typeface="Leelawadee"/>
                <a:sym typeface="Leelawadee"/>
              </a:rPr>
              <a:t>Adding more I/O capacity</a:t>
            </a:r>
          </a:p>
          <a:p>
            <a:pPr marL="1371600" lvl="2" indent="-304800" rtl="0">
              <a:spcBef>
                <a:spcPts val="0"/>
              </a:spcBef>
              <a:buClr>
                <a:schemeClr val="dk1"/>
              </a:buClr>
              <a:buSzPts val="1200"/>
              <a:buFont typeface="Leelawadee"/>
              <a:buChar char="■"/>
            </a:pPr>
            <a:r>
              <a:rPr lang="en" sz="1200">
                <a:solidFill>
                  <a:schemeClr val="dk1"/>
                </a:solidFill>
                <a:latin typeface="Leelawadee"/>
                <a:ea typeface="Leelawadee"/>
                <a:cs typeface="Leelawadee"/>
                <a:sym typeface="Leelawadee"/>
              </a:rPr>
              <a:t>คือการเพิ่มความจุของ server ด้วยการทำ RAID1</a:t>
            </a:r>
          </a:p>
          <a:p>
            <a:pPr marL="914400" lvl="1" indent="-304800" rtl="0">
              <a:spcBef>
                <a:spcPts val="0"/>
              </a:spcBef>
              <a:buClr>
                <a:schemeClr val="dk1"/>
              </a:buClr>
              <a:buSzPts val="1200"/>
              <a:buFont typeface="Leelawadee"/>
              <a:buChar char="○"/>
            </a:pPr>
            <a:r>
              <a:rPr lang="en" sz="1200">
                <a:solidFill>
                  <a:schemeClr val="dk1"/>
                </a:solidFill>
                <a:latin typeface="Leelawadee"/>
                <a:ea typeface="Leelawadee"/>
                <a:cs typeface="Leelawadee"/>
                <a:sym typeface="Leelawadee"/>
              </a:rPr>
              <a:t>Improving I/O access times</a:t>
            </a:r>
          </a:p>
          <a:p>
            <a:pPr marL="1371600" lvl="2" indent="-304800" rtl="0">
              <a:spcBef>
                <a:spcPts val="0"/>
              </a:spcBef>
              <a:buClr>
                <a:schemeClr val="dk1"/>
              </a:buClr>
              <a:buSzPts val="1200"/>
              <a:buFont typeface="Leelawadee"/>
              <a:buChar char="■"/>
            </a:pPr>
            <a:r>
              <a:rPr lang="en" sz="1200">
                <a:solidFill>
                  <a:schemeClr val="dk1"/>
                </a:solidFill>
                <a:latin typeface="Leelawadee"/>
                <a:ea typeface="Leelawadee"/>
                <a:cs typeface="Leelawadee"/>
                <a:sym typeface="Leelawadee"/>
              </a:rPr>
              <a:t>ทำโดยการเปลี่ยนไปใช้ SSD</a:t>
            </a:r>
          </a:p>
          <a:p>
            <a:pPr marL="914400" lvl="1" indent="-304800" rtl="0">
              <a:spcBef>
                <a:spcPts val="0"/>
              </a:spcBef>
              <a:buClr>
                <a:schemeClr val="dk1"/>
              </a:buClr>
              <a:buSzPts val="1200"/>
              <a:buFont typeface="Leelawadee"/>
              <a:buChar char="○"/>
            </a:pPr>
            <a:r>
              <a:rPr lang="en" sz="1200">
                <a:solidFill>
                  <a:schemeClr val="dk1"/>
                </a:solidFill>
                <a:latin typeface="Leelawadee"/>
                <a:ea typeface="Leelawadee"/>
                <a:cs typeface="Leelawadee"/>
                <a:sym typeface="Leelawadee"/>
              </a:rPr>
              <a:t>Reducing I/O operation</a:t>
            </a:r>
          </a:p>
          <a:p>
            <a:pPr marL="1371600" lvl="2" indent="-304800" rtl="0">
              <a:spcBef>
                <a:spcPts val="0"/>
              </a:spcBef>
              <a:buClr>
                <a:schemeClr val="dk1"/>
              </a:buClr>
              <a:buSzPts val="1200"/>
              <a:buFont typeface="Leelawadee"/>
              <a:buChar char="■"/>
            </a:pPr>
            <a:r>
              <a:rPr lang="en" sz="1200">
                <a:solidFill>
                  <a:schemeClr val="dk1"/>
                </a:solidFill>
                <a:latin typeface="Leelawadee"/>
                <a:ea typeface="Leelawadee"/>
                <a:cs typeface="Leelawadee"/>
                <a:sym typeface="Leelawadee"/>
              </a:rPr>
              <a:t>มีการเพิ่ม RAM เข้าไปใน server ดังที่เห็นอย่างชัดเจนในปี 2009</a:t>
            </a:r>
          </a:p>
          <a:p>
            <a:pPr marL="914400" lvl="1" indent="-304800" rtl="0">
              <a:spcBef>
                <a:spcPts val="600"/>
              </a:spcBef>
              <a:buClr>
                <a:schemeClr val="dk1"/>
              </a:buClr>
              <a:buSzPts val="1200"/>
              <a:buFont typeface="Leelawadee"/>
              <a:buChar char="○"/>
            </a:pPr>
            <a:r>
              <a:rPr lang="en" sz="1200">
                <a:solidFill>
                  <a:srgbClr val="262626"/>
                </a:solidFill>
                <a:latin typeface="Leelawadee"/>
                <a:ea typeface="Leelawadee"/>
                <a:cs typeface="Leelawadee"/>
                <a:sym typeface="Leelawadee"/>
              </a:rPr>
              <a:t>Switching to servers with more processors or more virtual cores</a:t>
            </a:r>
          </a:p>
          <a:p>
            <a:pPr marL="1371600" lvl="2" indent="-304800" rtl="0">
              <a:spcBef>
                <a:spcPts val="600"/>
              </a:spcBef>
              <a:buClr>
                <a:srgbClr val="262626"/>
              </a:buClr>
              <a:buSzPts val="1200"/>
              <a:buFont typeface="Leelawadee"/>
              <a:buChar char="■"/>
            </a:pPr>
            <a:r>
              <a:rPr lang="en" sz="1200">
                <a:solidFill>
                  <a:srgbClr val="262626"/>
                </a:solidFill>
                <a:latin typeface="Leelawadee"/>
                <a:ea typeface="Leelawadee"/>
                <a:cs typeface="Leelawadee"/>
                <a:sym typeface="Leelawadee"/>
              </a:rPr>
              <a:t>มีการเพิ่มความเร็ว CPU ในปี 2009</a:t>
            </a:r>
          </a:p>
          <a:p>
            <a:pPr marL="0" lvl="0" indent="0" rtl="0">
              <a:spcBef>
                <a:spcPts val="600"/>
              </a:spcBef>
              <a:buNone/>
            </a:pPr>
            <a:endParaRPr sz="1200">
              <a:solidFill>
                <a:srgbClr val="262626"/>
              </a:solidFill>
              <a:latin typeface="Leelawadee"/>
              <a:ea typeface="Leelawadee"/>
              <a:cs typeface="Leelawadee"/>
              <a:sym typeface="Leelawadee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ts val="1200"/>
              <a:buFont typeface="Leelawadee"/>
              <a:buChar char="●"/>
            </a:pPr>
            <a:r>
              <a:rPr lang="en" sz="1200">
                <a:solidFill>
                  <a:schemeClr val="dk1"/>
                </a:solidFill>
                <a:latin typeface="Leelawadee"/>
                <a:ea typeface="Leelawadee"/>
                <a:cs typeface="Leelawadee"/>
                <a:sym typeface="Leelawadee"/>
              </a:rPr>
              <a:t>Horizontal scaling ได้แก่</a:t>
            </a:r>
          </a:p>
          <a:p>
            <a:pPr marL="914400" lvl="1" indent="-304800" rtl="0">
              <a:spcBef>
                <a:spcPts val="600"/>
              </a:spcBef>
              <a:buClr>
                <a:schemeClr val="dk1"/>
              </a:buClr>
              <a:buSzPts val="1200"/>
              <a:buFont typeface="Leelawadee"/>
              <a:buChar char="○"/>
            </a:pPr>
            <a:r>
              <a:rPr lang="en" sz="1200">
                <a:solidFill>
                  <a:schemeClr val="dk1"/>
                </a:solidFill>
                <a:latin typeface="Leelawadee"/>
                <a:ea typeface="Leelawadee"/>
                <a:cs typeface="Leelawadee"/>
                <a:sym typeface="Leelawadee"/>
              </a:rPr>
              <a:t>Multiple server dedicated to each role</a:t>
            </a:r>
            <a:br>
              <a:rPr lang="en" sz="1200">
                <a:solidFill>
                  <a:schemeClr val="dk1"/>
                </a:solidFill>
                <a:latin typeface="Leelawadee"/>
                <a:ea typeface="Leelawadee"/>
                <a:cs typeface="Leelawadee"/>
                <a:sym typeface="Leelawadee"/>
              </a:rPr>
            </a:br>
            <a:r>
              <a:rPr lang="en" sz="1200">
                <a:solidFill>
                  <a:schemeClr val="dk1"/>
                </a:solidFill>
                <a:latin typeface="Leelawadee"/>
                <a:ea typeface="Leelawadee"/>
                <a:cs typeface="Leelawadee"/>
                <a:sym typeface="Leelawadee"/>
              </a:rPr>
              <a:t>เห็นได้จากจำนวนเครือง server ที่มีหน้าที่เหมือนกันหลายๆตัว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don’t use GeoDNS, All of stack</a:t>
            </a:r>
            <a:r>
              <a:rPr lang="en" b="1"/>
              <a:t>overflow </a:t>
            </a:r>
            <a:r>
              <a:rPr lang="en"/>
              <a:t>server is in America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HAProxy Server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.NET, In-memory Server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ASP.NET on Microsoft IIS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Cache Server use Redis</a:t>
            </a:r>
          </a:p>
          <a:p>
            <a:pPr marL="457200" lvl="0" indent="-317500" rtl="0">
              <a:spcBef>
                <a:spcPts val="0"/>
              </a:spcBef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don’t have any reference to prove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IIS Server with HTTP.SYS for Provide API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Still Microsoft SQL Server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ElasticSearch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at last stack</a:t>
            </a:r>
            <a:r>
              <a:rPr lang="en" b="1"/>
              <a:t>overflow </a:t>
            </a:r>
            <a:r>
              <a:rPr lang="en"/>
              <a:t>use CDN</a:t>
            </a:r>
          </a:p>
          <a:p>
            <a:pPr marL="457200" lvl="0" indent="-317500" rtl="0">
              <a:spcBef>
                <a:spcPts val="0"/>
              </a:spcBef>
              <a:buSzPts val="1400"/>
              <a:buAutoNum type="arabicPeriod"/>
            </a:pPr>
            <a:r>
              <a:rPr lang="en"/>
              <a:t>don’t have any reference to prove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Web Server use Microsoft IIS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Database Server use Microsoft SQL Server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NAS for Backup ‘coz can’t rent 5GB cloud bandwidth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some part of Database Design copy from Wikipedia then </a:t>
            </a:r>
            <a:r>
              <a:rPr lang="en" b="1"/>
              <a:t>refactor </a:t>
            </a:r>
            <a:r>
              <a:rPr lang="en"/>
              <a:t>by avoidance worst Query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almost 90% of using time, fixed by increasing CPU, RAM of Database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many fault, can’t adapt, Team focus Lucene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Vertical Scaling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CPU speed from 1.86 GHz to 2.5 GHz and 3.5 GHz </a:t>
            </a:r>
            <a:r>
              <a:rPr lang="en" sz="1150">
                <a:solidFill>
                  <a:srgbClr val="262626"/>
                </a:solidFill>
              </a:rPr>
              <a:t>1.86 GHz</a:t>
            </a:r>
          </a:p>
          <a:p>
            <a:pPr marL="0" lvl="0" indent="0">
              <a:spcBef>
                <a:spcPts val="0"/>
              </a:spcBef>
              <a:buNone/>
            </a:pPr>
            <a:endParaRPr sz="1150">
              <a:solidFill>
                <a:srgbClr val="262626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150">
                <a:solidFill>
                  <a:srgbClr val="262626"/>
                </a:solidFill>
              </a:rPr>
              <a:t>update driver -&gt; 4x speed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NoSQL -&gt; high maintenance cost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Relational SQL -&gt; many fault but low cost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ts val="3000"/>
              <a:buChar char="▷"/>
              <a:defRPr i="1"/>
            </a:lvl1pPr>
            <a:lvl2pPr lvl="1" algn="ctr" rtl="0">
              <a:spcBef>
                <a:spcPts val="0"/>
              </a:spcBef>
              <a:buSzPts val="2400"/>
              <a:buChar char="○"/>
              <a:defRPr i="1"/>
            </a:lvl2pPr>
            <a:lvl3pPr lvl="2" algn="ctr" rtl="0">
              <a:spcBef>
                <a:spcPts val="0"/>
              </a:spcBef>
              <a:buSzPts val="2400"/>
              <a:buChar char="■"/>
              <a:defRPr i="1"/>
            </a:lvl3pPr>
            <a:lvl4pPr lvl="3" algn="ctr" rtl="0">
              <a:spcBef>
                <a:spcPts val="0"/>
              </a:spcBef>
              <a:buSzPts val="1800"/>
              <a:buChar char="●"/>
              <a:defRPr i="1"/>
            </a:lvl4pPr>
            <a:lvl5pPr lvl="4" algn="ctr" rtl="0">
              <a:spcBef>
                <a:spcPts val="0"/>
              </a:spcBef>
              <a:buSzPts val="1800"/>
              <a:buChar char="○"/>
              <a:defRPr i="1"/>
            </a:lvl5pPr>
            <a:lvl6pPr lvl="5" algn="ctr" rtl="0">
              <a:spcBef>
                <a:spcPts val="0"/>
              </a:spcBef>
              <a:buSzPts val="1800"/>
              <a:buChar char="■"/>
              <a:defRPr i="1"/>
            </a:lvl6pPr>
            <a:lvl7pPr lvl="6" algn="ctr" rtl="0">
              <a:spcBef>
                <a:spcPts val="0"/>
              </a:spcBef>
              <a:buSzPts val="1800"/>
              <a:buChar char="●"/>
              <a:defRPr i="1"/>
            </a:lvl7pPr>
            <a:lvl8pPr lvl="7" algn="ctr" rtl="0">
              <a:spcBef>
                <a:spcPts val="0"/>
              </a:spcBef>
              <a:buSzPts val="1800"/>
              <a:buChar char="○"/>
              <a:defRPr i="1"/>
            </a:lvl8pPr>
            <a:lvl9pPr lvl="8" algn="ctr">
              <a:spcBef>
                <a:spcPts val="0"/>
              </a:spcBef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Char char="▷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▷"/>
              <a:defRPr sz="1800"/>
            </a:lvl1pPr>
            <a:lvl2pPr lvl="1">
              <a:spcBef>
                <a:spcPts val="0"/>
              </a:spcBef>
              <a:buSzPts val="1800"/>
              <a:buChar char="○"/>
              <a:defRPr sz="1800"/>
            </a:lvl2pPr>
            <a:lvl3pPr lvl="2">
              <a:spcBef>
                <a:spcPts val="0"/>
              </a:spcBef>
              <a:buSzPts val="1800"/>
              <a:buChar char="■"/>
              <a:defRPr sz="1800"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▷"/>
              <a:defRPr sz="1800"/>
            </a:lvl1pPr>
            <a:lvl2pPr lvl="1">
              <a:spcBef>
                <a:spcPts val="0"/>
              </a:spcBef>
              <a:buSzPts val="1800"/>
              <a:buChar char="○"/>
              <a:defRPr sz="1800"/>
            </a:lvl2pPr>
            <a:lvl3pPr lvl="2">
              <a:spcBef>
                <a:spcPts val="0"/>
              </a:spcBef>
              <a:buSzPts val="1800"/>
              <a:buChar char="■"/>
              <a:defRPr sz="1800"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▷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▷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▷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54146"/>
            <a:ext cx="5216700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Scalability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425" y="1552000"/>
            <a:ext cx="6488814" cy="15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ctrTitle" idx="4294967295"/>
          </p:nvPr>
        </p:nvSpPr>
        <p:spPr>
          <a:xfrm>
            <a:off x="940500" y="711600"/>
            <a:ext cx="75177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95 Millions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ubTitle" idx="4294967295"/>
          </p:nvPr>
        </p:nvSpPr>
        <p:spPr>
          <a:xfrm>
            <a:off x="940500" y="1729346"/>
            <a:ext cx="75177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2400"/>
              <a:t>Page views a month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ctrTitle" idx="4294967295"/>
          </p:nvPr>
        </p:nvSpPr>
        <p:spPr>
          <a:xfrm>
            <a:off x="940500" y="4521603"/>
            <a:ext cx="75177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600%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ubTitle" idx="4294967295"/>
          </p:nvPr>
        </p:nvSpPr>
        <p:spPr>
          <a:xfrm>
            <a:off x="940500" y="5539350"/>
            <a:ext cx="75177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Pageviews growth rate from 2009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ctrTitle" idx="4294967295"/>
          </p:nvPr>
        </p:nvSpPr>
        <p:spPr>
          <a:xfrm>
            <a:off x="940500" y="2616602"/>
            <a:ext cx="75177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16 Millions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4294967295"/>
          </p:nvPr>
        </p:nvSpPr>
        <p:spPr>
          <a:xfrm>
            <a:off x="940500" y="3634348"/>
            <a:ext cx="75177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2400"/>
              <a:t>Unique visitors a month</a:t>
            </a:r>
          </a:p>
        </p:txBody>
      </p:sp>
      <p:sp>
        <p:nvSpPr>
          <p:cNvPr id="160" name="Shape 160"/>
          <p:cNvSpPr/>
          <p:nvPr/>
        </p:nvSpPr>
        <p:spPr>
          <a:xfrm>
            <a:off x="0" y="862500"/>
            <a:ext cx="9405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0" y="2767500"/>
            <a:ext cx="9405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0" y="4672500"/>
            <a:ext cx="9405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893700" y="1305125"/>
            <a:ext cx="3094800" cy="874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Hardware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893700" y="2362200"/>
            <a:ext cx="3094800" cy="373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3 Web Servers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2 Database Servers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/>
              <a:t>2 HAProxy Servers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/>
              <a:t>2 Redis Servers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/>
              <a:t>1 Backup Server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/>
              <a:t>1 Log Server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2 Domain Controllers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l="31989" r="31989"/>
          <a:stretch/>
        </p:blipFill>
        <p:spPr>
          <a:xfrm>
            <a:off x="4612500" y="0"/>
            <a:ext cx="4531500" cy="6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Difference from 2009?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A Lot More of More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Linux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NoSQL</a:t>
            </a:r>
          </a:p>
          <a:p>
            <a:pPr marL="457200" lvl="0" indent="-419100" rtl="0">
              <a:spcBef>
                <a:spcPts val="0"/>
              </a:spcBef>
              <a:buSzPts val="3000"/>
              <a:buChar char="▷"/>
            </a:pPr>
            <a:r>
              <a:rPr lang="en"/>
              <a:t>Fault Tolerance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Else?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 b="1"/>
              <a:t>CDN</a:t>
            </a:r>
            <a:r>
              <a:rPr lang="en"/>
              <a:t> isn’t Stack</a:t>
            </a:r>
            <a:r>
              <a:rPr lang="en" b="1"/>
              <a:t>overflow</a:t>
            </a:r>
            <a:r>
              <a:rPr lang="en"/>
              <a:t>’s Choice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Full-text Search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Cache Everything</a:t>
            </a:r>
          </a:p>
          <a:p>
            <a:pPr marL="457200" lvl="0" indent="-419100" rtl="0">
              <a:spcBef>
                <a:spcPts val="0"/>
              </a:spcBef>
              <a:buSzPts val="3000"/>
              <a:buChar char="▷"/>
            </a:pPr>
            <a:r>
              <a:rPr lang="en"/>
              <a:t>Manage Peak HTTP Requests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7200">
                <a:solidFill>
                  <a:srgbClr val="7ECEFD"/>
                </a:solidFill>
              </a:rPr>
              <a:t>2014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Nowaday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 idx="4294967295"/>
          </p:nvPr>
        </p:nvSpPr>
        <p:spPr>
          <a:xfrm>
            <a:off x="940500" y="711600"/>
            <a:ext cx="75177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560 Millions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4294967295"/>
          </p:nvPr>
        </p:nvSpPr>
        <p:spPr>
          <a:xfrm>
            <a:off x="940500" y="1729346"/>
            <a:ext cx="75177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2400"/>
              <a:t>Page views a month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940500" y="4521603"/>
            <a:ext cx="75177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54</a:t>
            </a:r>
            <a:r>
              <a:rPr lang="en" sz="7200" b="1" baseline="30000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th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4294967295"/>
          </p:nvPr>
        </p:nvSpPr>
        <p:spPr>
          <a:xfrm>
            <a:off x="940500" y="5539350"/>
            <a:ext cx="75177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Trafic ranking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ctrTitle" idx="4294967295"/>
          </p:nvPr>
        </p:nvSpPr>
        <p:spPr>
          <a:xfrm>
            <a:off x="940500" y="2616602"/>
            <a:ext cx="75177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26.9 Millions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4294967295"/>
          </p:nvPr>
        </p:nvSpPr>
        <p:spPr>
          <a:xfrm>
            <a:off x="940500" y="3634348"/>
            <a:ext cx="75177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2400"/>
              <a:t>Unique visitors a month</a:t>
            </a:r>
          </a:p>
        </p:txBody>
      </p:sp>
      <p:sp>
        <p:nvSpPr>
          <p:cNvPr id="198" name="Shape 198"/>
          <p:cNvSpPr/>
          <p:nvPr/>
        </p:nvSpPr>
        <p:spPr>
          <a:xfrm>
            <a:off x="0" y="862500"/>
            <a:ext cx="9405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0" y="2767500"/>
            <a:ext cx="9405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0" y="4672500"/>
            <a:ext cx="9405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 idx="4294967295"/>
          </p:nvPr>
        </p:nvSpPr>
        <p:spPr>
          <a:xfrm>
            <a:off x="940500" y="711600"/>
            <a:ext cx="75177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8 Millions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subTitle" idx="4294967295"/>
          </p:nvPr>
        </p:nvSpPr>
        <p:spPr>
          <a:xfrm>
            <a:off x="940500" y="1729346"/>
            <a:ext cx="75177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2400"/>
              <a:t>Questions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ctrTitle" idx="4294967295"/>
          </p:nvPr>
        </p:nvSpPr>
        <p:spPr>
          <a:xfrm>
            <a:off x="940500" y="4521603"/>
            <a:ext cx="75177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subTitle" idx="4294967295"/>
          </p:nvPr>
        </p:nvSpPr>
        <p:spPr>
          <a:xfrm>
            <a:off x="940500" y="5539350"/>
            <a:ext cx="75177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Year over year growth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ctrTitle" idx="4294967295"/>
          </p:nvPr>
        </p:nvSpPr>
        <p:spPr>
          <a:xfrm>
            <a:off x="940500" y="2616602"/>
            <a:ext cx="75177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40 Millions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subTitle" idx="4294967295"/>
          </p:nvPr>
        </p:nvSpPr>
        <p:spPr>
          <a:xfrm>
            <a:off x="940500" y="3634348"/>
            <a:ext cx="75177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2400"/>
              <a:t>Answers</a:t>
            </a:r>
          </a:p>
        </p:txBody>
      </p:sp>
      <p:sp>
        <p:nvSpPr>
          <p:cNvPr id="211" name="Shape 211"/>
          <p:cNvSpPr/>
          <p:nvPr/>
        </p:nvSpPr>
        <p:spPr>
          <a:xfrm>
            <a:off x="0" y="862500"/>
            <a:ext cx="9405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0" y="2767500"/>
            <a:ext cx="9405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0" y="4672500"/>
            <a:ext cx="9405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893700" y="1305125"/>
            <a:ext cx="3094800" cy="874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Hardware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893700" y="2362200"/>
            <a:ext cx="3094800" cy="420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11 Web Servers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4 Database Servers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2 HAProxy Servers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/>
              <a:t>3 Application Servers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/>
              <a:t>3 Search Servers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/>
              <a:t>2 Redis Servers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/>
              <a:t>2 Networks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/>
              <a:t>2 Firewalls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2 Routers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l="31989" r="31989"/>
          <a:stretch/>
        </p:blipFill>
        <p:spPr>
          <a:xfrm>
            <a:off x="4612500" y="0"/>
            <a:ext cx="4531500" cy="6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7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893700" y="3550"/>
            <a:ext cx="3232500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Caches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5 Levels of stack</a:t>
            </a:r>
            <a:r>
              <a:rPr lang="en" sz="2400" b="1">
                <a:solidFill>
                  <a:schemeClr val="lt1"/>
                </a:solidFill>
              </a:rPr>
              <a:t>overflow </a:t>
            </a:r>
            <a:r>
              <a:rPr lang="en" sz="2400">
                <a:solidFill>
                  <a:schemeClr val="lt1"/>
                </a:solidFill>
              </a:rPr>
              <a:t>caching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811" y="316111"/>
            <a:ext cx="2500275" cy="25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Big Scaling Event</a:t>
            </a:r>
          </a:p>
        </p:txBody>
      </p:sp>
      <p:grpSp>
        <p:nvGrpSpPr>
          <p:cNvPr id="85" name="Shape 85"/>
          <p:cNvGrpSpPr/>
          <p:nvPr/>
        </p:nvGrpSpPr>
        <p:grpSpPr>
          <a:xfrm>
            <a:off x="5632317" y="2669418"/>
            <a:ext cx="3305700" cy="3483050"/>
            <a:chOff x="5632317" y="1189775"/>
            <a:chExt cx="3305700" cy="3483050"/>
          </a:xfrm>
        </p:grpSpPr>
        <p:sp>
          <p:nvSpPr>
            <p:cNvPr id="86" name="Shape 86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-69850" algn="ctr">
                <a:spcBef>
                  <a:spcPts val="0"/>
                </a:spcBef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2014</a:t>
              </a: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-6985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Nowaday</a:t>
              </a: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0" y="2669632"/>
            <a:ext cx="3546900" cy="3482836"/>
            <a:chOff x="0" y="1189989"/>
            <a:chExt cx="3546900" cy="3482836"/>
          </a:xfrm>
        </p:grpSpPr>
        <p:sp>
          <p:nvSpPr>
            <p:cNvPr id="89" name="Shape 8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-69850" algn="ctr">
                <a:spcBef>
                  <a:spcPts val="0"/>
                </a:spcBef>
                <a:buSzPts val="1100"/>
                <a:buNone/>
              </a:pPr>
              <a:r>
                <a:rPr lang="en" sz="24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2009</a:t>
              </a:r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Microsoft Full Stack</a:t>
              </a:r>
            </a:p>
          </p:txBody>
        </p:sp>
      </p:grpSp>
      <p:grpSp>
        <p:nvGrpSpPr>
          <p:cNvPr id="91" name="Shape 91"/>
          <p:cNvGrpSpPr/>
          <p:nvPr/>
        </p:nvGrpSpPr>
        <p:grpSpPr>
          <a:xfrm>
            <a:off x="2944204" y="2669418"/>
            <a:ext cx="3305700" cy="3483050"/>
            <a:chOff x="2944204" y="1189775"/>
            <a:chExt cx="3305700" cy="3483050"/>
          </a:xfrm>
        </p:grpSpPr>
        <p:sp>
          <p:nvSpPr>
            <p:cNvPr id="92" name="Shape 92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-69850" algn="ctr">
                <a:spcBef>
                  <a:spcPts val="0"/>
                </a:spcBef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2011</a:t>
              </a:r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-6985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Big Change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Caches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Level 1: Network Cache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Level 2: Server Cache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Level 3: Redis Cache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Level 4: SQL Server Cache</a:t>
            </a:r>
          </a:p>
          <a:p>
            <a:pPr marL="457200" lvl="0" indent="-419100" rtl="0">
              <a:spcBef>
                <a:spcPts val="0"/>
              </a:spcBef>
              <a:buSzPts val="3000"/>
              <a:buChar char="▷"/>
            </a:pPr>
            <a:r>
              <a:rPr lang="en"/>
              <a:t>Level 5: SSD Cache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893700" y="3550"/>
            <a:ext cx="3232500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Performance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Performance As A Feature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600" y="522775"/>
            <a:ext cx="2608700" cy="20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Performance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 dirty="0"/>
              <a:t>Cloud Server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 dirty="0"/>
              <a:t>Load Main Page in 50ms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 dirty="0"/>
              <a:t>Can be as low as 28ms</a:t>
            </a:r>
          </a:p>
          <a:p>
            <a:pPr marL="457200" lvl="0" indent="-419100" rtl="0">
              <a:spcBef>
                <a:spcPts val="0"/>
              </a:spcBef>
              <a:buSzPts val="3000"/>
              <a:buChar char="▷"/>
            </a:pPr>
            <a:r>
              <a:rPr lang="en" dirty="0"/>
              <a:t>Record Single Request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893700" y="3550"/>
            <a:ext cx="3232500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Code Lifecycle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Move fast and break things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698" y="180914"/>
            <a:ext cx="3232500" cy="2770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8079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Stack</a:t>
            </a:r>
            <a:r>
              <a:rPr lang="en" b="1"/>
              <a:t>overflow</a:t>
            </a:r>
            <a:r>
              <a:rPr lang="en"/>
              <a:t> Code Lifecycle</a:t>
            </a:r>
          </a:p>
        </p:txBody>
      </p:sp>
      <p:grpSp>
        <p:nvGrpSpPr>
          <p:cNvPr id="267" name="Shape 267"/>
          <p:cNvGrpSpPr/>
          <p:nvPr/>
        </p:nvGrpSpPr>
        <p:grpSpPr>
          <a:xfrm>
            <a:off x="2585436" y="1899786"/>
            <a:ext cx="3973128" cy="3973128"/>
            <a:chOff x="2820225" y="891450"/>
            <a:chExt cx="3175200" cy="3175200"/>
          </a:xfrm>
        </p:grpSpPr>
        <p:sp>
          <p:nvSpPr>
            <p:cNvPr id="268" name="Shape 268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name="adj1" fmla="val 5399801"/>
                <a:gd name="adj2" fmla="val 3012680"/>
                <a:gd name="adj3" fmla="val 6939"/>
              </a:avLst>
            </a:prstGeom>
            <a:gradFill>
              <a:gsLst>
                <a:gs pos="0">
                  <a:srgbClr val="DFE9FB"/>
                </a:gs>
                <a:gs pos="100000">
                  <a:srgbClr val="6E9BE7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gradFill>
              <a:gsLst>
                <a:gs pos="0">
                  <a:srgbClr val="DFE9FB"/>
                </a:gs>
                <a:gs pos="100000">
                  <a:srgbClr val="6E9BE7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3822750" y="1623852"/>
            <a:ext cx="1332300" cy="914700"/>
            <a:chOff x="3798075" y="775532"/>
            <a:chExt cx="1332300" cy="914700"/>
          </a:xfrm>
        </p:grpSpPr>
        <p:sp>
          <p:nvSpPr>
            <p:cNvPr id="271" name="Shape 271"/>
            <p:cNvSpPr/>
            <p:nvPr/>
          </p:nvSpPr>
          <p:spPr>
            <a:xfrm>
              <a:off x="3798075" y="1060532"/>
              <a:ext cx="1332300" cy="6297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Initialize New Feature</a:t>
              </a:r>
            </a:p>
          </p:txBody>
        </p:sp>
        <p:sp>
          <p:nvSpPr>
            <p:cNvPr id="272" name="Shape 272"/>
            <p:cNvSpPr/>
            <p:nvPr/>
          </p:nvSpPr>
          <p:spPr>
            <a:xfrm>
              <a:off x="3798075" y="775532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2A56C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Step 1</a:t>
              </a:r>
            </a:p>
          </p:txBody>
        </p:sp>
      </p:grpSp>
      <p:grpSp>
        <p:nvGrpSpPr>
          <p:cNvPr id="273" name="Shape 273"/>
          <p:cNvGrpSpPr/>
          <p:nvPr/>
        </p:nvGrpSpPr>
        <p:grpSpPr>
          <a:xfrm>
            <a:off x="1935700" y="4229998"/>
            <a:ext cx="1332300" cy="914700"/>
            <a:chOff x="2389575" y="2071477"/>
            <a:chExt cx="1332300" cy="914700"/>
          </a:xfrm>
        </p:grpSpPr>
        <p:sp>
          <p:nvSpPr>
            <p:cNvPr id="274" name="Shape 274"/>
            <p:cNvSpPr/>
            <p:nvPr/>
          </p:nvSpPr>
          <p:spPr>
            <a:xfrm>
              <a:off x="2389575" y="2356477"/>
              <a:ext cx="1332300" cy="6297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Test at meta.stackexchange.com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2389575" y="2071477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2A56C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Step 5</a:t>
              </a:r>
            </a:p>
          </p:txBody>
        </p:sp>
      </p:grpSp>
      <p:grpSp>
        <p:nvGrpSpPr>
          <p:cNvPr id="276" name="Shape 276"/>
          <p:cNvGrpSpPr/>
          <p:nvPr/>
        </p:nvGrpSpPr>
        <p:grpSpPr>
          <a:xfrm>
            <a:off x="5834225" y="4230123"/>
            <a:ext cx="1332300" cy="914450"/>
            <a:chOff x="4731075" y="3367427"/>
            <a:chExt cx="1332300" cy="914450"/>
          </a:xfrm>
        </p:grpSpPr>
        <p:sp>
          <p:nvSpPr>
            <p:cNvPr id="277" name="Shape 277"/>
            <p:cNvSpPr/>
            <p:nvPr/>
          </p:nvSpPr>
          <p:spPr>
            <a:xfrm>
              <a:off x="4731075" y="3652177"/>
              <a:ext cx="1332300" cy="6297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Push Code to Code Repository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4731075" y="3367427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2A56C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Step 3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3905850" y="5144698"/>
            <a:ext cx="1332300" cy="914700"/>
            <a:chOff x="2734175" y="3367177"/>
            <a:chExt cx="1332300" cy="914700"/>
          </a:xfrm>
        </p:grpSpPr>
        <p:sp>
          <p:nvSpPr>
            <p:cNvPr id="280" name="Shape 280"/>
            <p:cNvSpPr/>
            <p:nvPr/>
          </p:nvSpPr>
          <p:spPr>
            <a:xfrm>
              <a:off x="2734175" y="3652177"/>
              <a:ext cx="1332300" cy="6297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CI Build, Test and Deploy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2734175" y="3367177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2A56C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Step 4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5834225" y="2695073"/>
            <a:ext cx="1332300" cy="914700"/>
            <a:chOff x="5206575" y="2071477"/>
            <a:chExt cx="1332300" cy="914700"/>
          </a:xfrm>
        </p:grpSpPr>
        <p:sp>
          <p:nvSpPr>
            <p:cNvPr id="283" name="Shape 283"/>
            <p:cNvSpPr/>
            <p:nvPr/>
          </p:nvSpPr>
          <p:spPr>
            <a:xfrm>
              <a:off x="5206575" y="2356477"/>
              <a:ext cx="1332300" cy="6297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Coding and Testing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5206575" y="2071477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2A56C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Step 2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1935700" y="2695077"/>
            <a:ext cx="1332300" cy="914700"/>
            <a:chOff x="3798075" y="775532"/>
            <a:chExt cx="1332300" cy="914700"/>
          </a:xfrm>
        </p:grpSpPr>
        <p:sp>
          <p:nvSpPr>
            <p:cNvPr id="286" name="Shape 286"/>
            <p:cNvSpPr/>
            <p:nvPr/>
          </p:nvSpPr>
          <p:spPr>
            <a:xfrm>
              <a:off x="3798075" y="1060532"/>
              <a:ext cx="1332300" cy="6297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If there are errors,</a:t>
              </a:r>
            </a:p>
            <a:p>
              <a:pPr marL="0" lvl="0" indent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Revert to Latest Version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3798075" y="775532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2A56C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Step 6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7200">
                <a:solidFill>
                  <a:srgbClr val="7ECEFD"/>
                </a:solidFill>
              </a:rPr>
              <a:t>Conclusion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0"/>
              <a:t>Scalable @ stack</a:t>
            </a:r>
            <a:r>
              <a:rPr lang="en"/>
              <a:t>overflow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893625" y="2286000"/>
            <a:ext cx="3136800" cy="227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Vertical Scaling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Upgrade and Update (2009)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Use SSD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893700" y="9604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Scaling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2"/>
          </p:nvPr>
        </p:nvSpPr>
        <p:spPr>
          <a:xfrm>
            <a:off x="4219450" y="2286000"/>
            <a:ext cx="3633900" cy="227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Horizontal Scaling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Add More Servers (2011&amp; 2014)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138" y="204150"/>
            <a:ext cx="4761725" cy="64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 b="1"/>
              <a:t>COPY </a:t>
            </a:r>
            <a:r>
              <a:rPr lang="en" sz="3600"/>
              <a:t>AND </a:t>
            </a:r>
            <a:r>
              <a:rPr lang="en" sz="3600" b="1"/>
              <a:t>PASTE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3600"/>
              <a:t>IS A DESIGN ERROR.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DAVID PARNAS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7200">
                <a:solidFill>
                  <a:srgbClr val="7ECEFD"/>
                </a:solidFill>
              </a:rPr>
              <a:t>2009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Microsoft Full Stack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 idx="4294967295"/>
          </p:nvPr>
        </p:nvSpPr>
        <p:spPr>
          <a:xfrm>
            <a:off x="940500" y="711600"/>
            <a:ext cx="75177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16 Millions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4294967295"/>
          </p:nvPr>
        </p:nvSpPr>
        <p:spPr>
          <a:xfrm>
            <a:off x="940500" y="1729346"/>
            <a:ext cx="75177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2400"/>
              <a:t>Page views a month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ctrTitle" idx="4294967295"/>
          </p:nvPr>
        </p:nvSpPr>
        <p:spPr>
          <a:xfrm>
            <a:off x="940500" y="4521603"/>
            <a:ext cx="75177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30%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ubTitle" idx="4294967295"/>
          </p:nvPr>
        </p:nvSpPr>
        <p:spPr>
          <a:xfrm>
            <a:off x="940500" y="5539350"/>
            <a:ext cx="75177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2400"/>
              <a:t>Programmer in the world use stack</a:t>
            </a:r>
            <a:r>
              <a:rPr lang="en" sz="2400" b="1"/>
              <a:t>overflow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ctrTitle" idx="4294967295"/>
          </p:nvPr>
        </p:nvSpPr>
        <p:spPr>
          <a:xfrm>
            <a:off x="940500" y="2616602"/>
            <a:ext cx="75177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3 Millions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4294967295"/>
          </p:nvPr>
        </p:nvSpPr>
        <p:spPr>
          <a:xfrm>
            <a:off x="940500" y="3634348"/>
            <a:ext cx="75177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2400"/>
              <a:t>Unique visitors a month</a:t>
            </a:r>
          </a:p>
        </p:txBody>
      </p:sp>
      <p:sp>
        <p:nvSpPr>
          <p:cNvPr id="110" name="Shape 110"/>
          <p:cNvSpPr/>
          <p:nvPr/>
        </p:nvSpPr>
        <p:spPr>
          <a:xfrm>
            <a:off x="0" y="862500"/>
            <a:ext cx="9405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0" y="2767500"/>
            <a:ext cx="9405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0" y="4672500"/>
            <a:ext cx="9405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893700" y="1305125"/>
            <a:ext cx="3094800" cy="874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Hardware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93700" y="2362200"/>
            <a:ext cx="3094800" cy="218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400"/>
              <a:t>2 Web Servers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/>
              <a:t>1 Database Server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1 NAS (Backup)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l="31989" r="31989"/>
          <a:stretch/>
        </p:blipFill>
        <p:spPr>
          <a:xfrm>
            <a:off x="4612500" y="0"/>
            <a:ext cx="4531500" cy="6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Database design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Bottleneck at Database Server</a:t>
            </a:r>
          </a:p>
          <a:p>
            <a:pPr marL="457200" lvl="0" indent="-419100" rtl="0">
              <a:spcBef>
                <a:spcPts val="0"/>
              </a:spcBef>
              <a:buSzPts val="3000"/>
              <a:buChar char="▷"/>
            </a:pPr>
            <a:r>
              <a:rPr lang="en"/>
              <a:t>Full-text Search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Scaling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 b="1"/>
              <a:t>Upgrade</a:t>
            </a:r>
            <a:r>
              <a:rPr lang="en"/>
              <a:t> Database CPU Speed 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 b="1"/>
              <a:t>Upgrade</a:t>
            </a:r>
            <a:r>
              <a:rPr lang="en"/>
              <a:t> Database Ram to 48 GB</a:t>
            </a:r>
          </a:p>
          <a:p>
            <a:pPr marL="457200" lvl="0" indent="-419100" rtl="0">
              <a:spcBef>
                <a:spcPts val="0"/>
              </a:spcBef>
              <a:buSzPts val="3000"/>
              <a:buChar char="▷"/>
            </a:pPr>
            <a:r>
              <a:rPr lang="en" b="1"/>
              <a:t>Update</a:t>
            </a:r>
            <a:r>
              <a:rPr lang="en"/>
              <a:t> Network Driver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l="6933" r="6933"/>
          <a:stretch/>
        </p:blipFill>
        <p:spPr>
          <a:xfrm>
            <a:off x="0" y="0"/>
            <a:ext cx="9144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0" y="4285725"/>
            <a:ext cx="7352400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924125" y="4514325"/>
            <a:ext cx="5796000" cy="73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Why don’t use NoSQL?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24125" y="5079350"/>
            <a:ext cx="5796000" cy="86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“NoSQL is hard”</a:t>
            </a:r>
          </a:p>
        </p:txBody>
      </p:sp>
      <p:sp>
        <p:nvSpPr>
          <p:cNvPr id="140" name="Shape 140"/>
          <p:cNvSpPr/>
          <p:nvPr/>
        </p:nvSpPr>
        <p:spPr>
          <a:xfrm>
            <a:off x="3675952" y="5925825"/>
            <a:ext cx="1837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514495" y="5925825"/>
            <a:ext cx="1837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0" y="5925825"/>
            <a:ext cx="1837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1838038" y="5925825"/>
            <a:ext cx="1837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7200">
                <a:solidFill>
                  <a:srgbClr val="7ECEFD"/>
                </a:solidFill>
              </a:rPr>
              <a:t>2011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Big Change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870</Words>
  <Application>Microsoft Office PowerPoint</Application>
  <PresentationFormat>On-screen Show (4:3)</PresentationFormat>
  <Paragraphs>190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Lato</vt:lpstr>
      <vt:lpstr>Arial</vt:lpstr>
      <vt:lpstr>Raleway</vt:lpstr>
      <vt:lpstr>Leelawadee</vt:lpstr>
      <vt:lpstr>Antonio template</vt:lpstr>
      <vt:lpstr>Scalability</vt:lpstr>
      <vt:lpstr>Big Scaling Event</vt:lpstr>
      <vt:lpstr>2009</vt:lpstr>
      <vt:lpstr>16 Millions</vt:lpstr>
      <vt:lpstr>Hardware</vt:lpstr>
      <vt:lpstr>Problems</vt:lpstr>
      <vt:lpstr>Scaling</vt:lpstr>
      <vt:lpstr>Why don’t use NoSQL?</vt:lpstr>
      <vt:lpstr>2011</vt:lpstr>
      <vt:lpstr>95 Millions</vt:lpstr>
      <vt:lpstr>Hardware</vt:lpstr>
      <vt:lpstr>Difference from 2009?</vt:lpstr>
      <vt:lpstr>Else?</vt:lpstr>
      <vt:lpstr>2014</vt:lpstr>
      <vt:lpstr>560 Millions</vt:lpstr>
      <vt:lpstr>8 Millions</vt:lpstr>
      <vt:lpstr>Hardware</vt:lpstr>
      <vt:lpstr>PowerPoint Presentation</vt:lpstr>
      <vt:lpstr>Caches</vt:lpstr>
      <vt:lpstr>Caches</vt:lpstr>
      <vt:lpstr>Performance</vt:lpstr>
      <vt:lpstr>Performance</vt:lpstr>
      <vt:lpstr>Code Lifecycle</vt:lpstr>
      <vt:lpstr>Stackoverflow Code Lifecycle</vt:lpstr>
      <vt:lpstr>Conclusion</vt:lpstr>
      <vt:lpstr>Scaling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Scalability</dc:title>
  <cp:lastModifiedBy>thetong</cp:lastModifiedBy>
  <cp:revision>1</cp:revision>
  <dcterms:modified xsi:type="dcterms:W3CDTF">2017-12-18T05:37:29Z</dcterms:modified>
</cp:coreProperties>
</file>