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4" r:id="rId6"/>
    <p:sldId id="265" r:id="rId7"/>
    <p:sldId id="267" r:id="rId8"/>
    <p:sldId id="266" r:id="rId9"/>
    <p:sldId id="261" r:id="rId10"/>
    <p:sldId id="268" r:id="rId11"/>
    <p:sldId id="269" r:id="rId12"/>
    <p:sldId id="262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3B4E-2611-4383-AD5D-6A005FA171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499F-F399-4438-AFF2-D641A5FF9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0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3B4E-2611-4383-AD5D-6A005FA171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499F-F399-4438-AFF2-D641A5FF9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4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3B4E-2611-4383-AD5D-6A005FA171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499F-F399-4438-AFF2-D641A5FF9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3B4E-2611-4383-AD5D-6A005FA171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499F-F399-4438-AFF2-D641A5FF9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3B4E-2611-4383-AD5D-6A005FA171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499F-F399-4438-AFF2-D641A5FF9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3B4E-2611-4383-AD5D-6A005FA171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499F-F399-4438-AFF2-D641A5FF9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0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3B4E-2611-4383-AD5D-6A005FA171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499F-F399-4438-AFF2-D641A5FF9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7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3B4E-2611-4383-AD5D-6A005FA171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499F-F399-4438-AFF2-D641A5FF9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3B4E-2611-4383-AD5D-6A005FA171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499F-F399-4438-AFF2-D641A5FF9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3B4E-2611-4383-AD5D-6A005FA171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499F-F399-4438-AFF2-D641A5FF9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3B4E-2611-4383-AD5D-6A005FA171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499F-F399-4438-AFF2-D641A5FF9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3B4E-2611-4383-AD5D-6A005FA171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499F-F399-4438-AFF2-D641A5FF9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ighscalability.com/blog/2012/4/9/the-instagram-architecture-facebook-bought-for-a-cool-billio.html" TargetMode="External"/><Relationship Id="rId2" Type="http://schemas.openxmlformats.org/officeDocument/2006/relationships/hyperlink" Target="https://www.blognone.com/node/3159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gineering.instagram.com/" TargetMode="External"/><Relationship Id="rId4" Type="http://schemas.openxmlformats.org/officeDocument/2006/relationships/hyperlink" Target="https://www.infoq.com/presentations/instagram-scale-infrastructur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ws.amazon.com/route5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arman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nstagram-1581266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4201138" cy="416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14800" y="1371600"/>
            <a:ext cx="480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 err="1"/>
              <a:t>อินส</a:t>
            </a:r>
            <a:r>
              <a:rPr lang="th-TH" sz="4400" b="1" dirty="0"/>
              <a:t>ตาแกรม</a:t>
            </a:r>
            <a:r>
              <a:rPr lang="en-US" sz="4400" b="1" dirty="0"/>
              <a:t>(Instagram)</a:t>
            </a:r>
            <a:r>
              <a:rPr lang="th-TH" sz="4400" b="1" dirty="0"/>
              <a:t> เป็นผู้ให้บริการในการแบ่งปันรูปภาพและคลิปสั้นๆและแบ่งปัน ผ่าน </a:t>
            </a:r>
            <a:r>
              <a:rPr lang="en-US" sz="4400" b="1" dirty="0"/>
              <a:t>social network</a:t>
            </a:r>
            <a:r>
              <a:rPr lang="th-TH" sz="4400" b="1" dirty="0"/>
              <a:t> โดยให้บริการกับผู้ใช้บริการ ทั่วโลก</a:t>
            </a:r>
          </a:p>
        </p:txBody>
      </p:sp>
    </p:spTree>
    <p:extLst>
      <p:ext uri="{BB962C8B-B14F-4D97-AF65-F5344CB8AC3E}">
        <p14:creationId xmlns:p14="http://schemas.microsoft.com/office/powerpoint/2010/main" val="377069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5EAE-6ED3-42F0-9D44-304CAAC68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007803"/>
            <a:ext cx="8382000" cy="208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US" dirty="0"/>
              <a:t>CDN </a:t>
            </a:r>
            <a:r>
              <a:rPr lang="th-TH" dirty="0"/>
              <a:t>ในการ</a:t>
            </a:r>
            <a:r>
              <a:rPr lang="en-US" dirty="0"/>
              <a:t> cache static file </a:t>
            </a:r>
            <a:r>
              <a:rPr lang="th-TH" dirty="0"/>
              <a:t>โดย รูปจะเก็บอยู่ใน </a:t>
            </a:r>
            <a:r>
              <a:rPr lang="en-US" dirty="0"/>
              <a:t>amazon s3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US" dirty="0"/>
              <a:t>MASTER-SLAVE REPLICATION </a:t>
            </a:r>
            <a:r>
              <a:rPr lang="th-TH" dirty="0"/>
              <a:t>ช่วยในการสำรองข้อมูล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2EAD4-9359-402E-81EC-E7EF6A93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380999"/>
            <a:ext cx="4963047" cy="2438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EBD59-D4F5-4BC6-A76F-21070A907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" y="2798065"/>
            <a:ext cx="4942857" cy="10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CA534-4B8D-4001-9432-D38C3DFE2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132" y="762634"/>
            <a:ext cx="3991057" cy="26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4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2DF5-830A-437C-B97C-85F7EBEA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486" y="1486524"/>
            <a:ext cx="3715314" cy="4639639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5. </a:t>
            </a:r>
            <a:r>
              <a:rPr lang="en-US" dirty="0"/>
              <a:t>ASYNCHRONOUS PROCESSING </a:t>
            </a:r>
            <a:r>
              <a:rPr lang="th-TH" dirty="0"/>
              <a:t>ช่วยในการทำงานที่ซ้อนกันโดยไม่ต้องรอให้อีก </a:t>
            </a:r>
            <a:r>
              <a:rPr lang="en-US" dirty="0"/>
              <a:t>process </a:t>
            </a:r>
            <a:r>
              <a:rPr lang="th-TH" dirty="0"/>
              <a:t>ทำงานเสร็จ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40D92-E6D2-4C53-A28D-E5F52E67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4514286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6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แหล่งอ้างอิง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https://www.blognone.com/node/31590</a:t>
            </a:r>
            <a:endParaRPr lang="en-US" dirty="0"/>
          </a:p>
          <a:p>
            <a:pPr fontAlgn="base"/>
            <a:r>
              <a:rPr lang="en-US" u="sng" dirty="0">
                <a:hlinkClick r:id="rId3"/>
              </a:rPr>
              <a:t>http://highscalability.com/blog/2012/4/9/the-instagram-architecture-facebook-bought-for-a-cool-billio.html</a:t>
            </a:r>
            <a:r>
              <a:rPr lang="en-US" dirty="0"/>
              <a:t> </a:t>
            </a:r>
          </a:p>
          <a:p>
            <a:pPr fontAlgn="base"/>
            <a:r>
              <a:rPr lang="en-US" u="sng" dirty="0">
                <a:hlinkClick r:id="rId4"/>
              </a:rPr>
              <a:t>https://www.infoq.com/presentations/instagram-scale-infrastructure</a:t>
            </a:r>
            <a:r>
              <a:rPr lang="en-US" dirty="0"/>
              <a:t> </a:t>
            </a:r>
          </a:p>
          <a:p>
            <a:pPr fontAlgn="base"/>
            <a:r>
              <a:rPr lang="en-US" u="sng" dirty="0">
                <a:hlinkClick r:id="rId5"/>
              </a:rPr>
              <a:t>https://engineering.instagram.com/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D6D8-83B4-470C-9BC5-A383541B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จัดทำโดย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8F00-EF84-46CE-9444-A30A4C7E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นาย ปฏิรูป รวมหมู่ธรรม 5809680068</a:t>
            </a:r>
          </a:p>
        </p:txBody>
      </p:sp>
    </p:spTree>
    <p:extLst>
      <p:ext uri="{BB962C8B-B14F-4D97-AF65-F5344CB8AC3E}">
        <p14:creationId xmlns:p14="http://schemas.microsoft.com/office/powerpoint/2010/main" val="39862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267200"/>
            <a:ext cx="8382000" cy="1858963"/>
          </a:xfrm>
        </p:spPr>
        <p:txBody>
          <a:bodyPr/>
          <a:lstStyle/>
          <a:p>
            <a:r>
              <a:rPr lang="th-TH" dirty="0"/>
              <a:t>จำนวนผู้ใช้ในแต่ละวันของ  </a:t>
            </a:r>
            <a:r>
              <a:rPr lang="en-US" dirty="0" err="1"/>
              <a:t>instagram</a:t>
            </a:r>
            <a:r>
              <a:rPr lang="en-US" dirty="0"/>
              <a:t> </a:t>
            </a:r>
            <a:r>
              <a:rPr lang="th-TH" dirty="0"/>
              <a:t>แต่ช่วงเวลาที่เป็นเวลาที่คนเล่นเยอะๆ เป็นพิเศษเช่นวันเสาร์</a:t>
            </a:r>
            <a:r>
              <a:rPr lang="en-US" dirty="0"/>
              <a:t>-</a:t>
            </a:r>
            <a:r>
              <a:rPr lang="th-TH" dirty="0"/>
              <a:t>อาทิตย์หรือวันหยุด ทำให้</a:t>
            </a:r>
            <a:r>
              <a:rPr lang="en-US" dirty="0"/>
              <a:t> </a:t>
            </a:r>
            <a:r>
              <a:rPr lang="th-TH" dirty="0"/>
              <a:t>มีการ </a:t>
            </a:r>
            <a:r>
              <a:rPr lang="en-US" dirty="0"/>
              <a:t>request </a:t>
            </a:r>
            <a:r>
              <a:rPr lang="th-TH" dirty="0"/>
              <a:t>ไปที่ </a:t>
            </a:r>
            <a:r>
              <a:rPr lang="en-US" dirty="0"/>
              <a:t>server </a:t>
            </a:r>
            <a:r>
              <a:rPr lang="th-TH" dirty="0"/>
              <a:t>จำนวนมากทำให้ </a:t>
            </a:r>
            <a:r>
              <a:rPr lang="en-US" dirty="0" err="1"/>
              <a:t>cpu</a:t>
            </a:r>
            <a:r>
              <a:rPr lang="th-TH" dirty="0"/>
              <a:t> </a:t>
            </a:r>
            <a:r>
              <a:rPr lang="en-US" dirty="0"/>
              <a:t>load</a:t>
            </a:r>
            <a:r>
              <a:rPr lang="th-TH" dirty="0"/>
              <a:t> นั้นสูง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81001"/>
            <a:ext cx="558885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2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381000"/>
            <a:ext cx="46482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จำนวนคนโหลดรูปภาพเยอะเกินไปในแค่ละวัน จึงต้องมีฐานข้อมูลที่พร้อมใช้งานตลอดเวลา และเมื่อมีการใช้งานเยอะๆ จึงทำให้ฐานข้อมูลสามารถ</a:t>
            </a:r>
            <a:r>
              <a:rPr lang="th-TH"/>
              <a:t>ล่มได้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th-TH" dirty="0"/>
              <a:t>ในการบริการของ </a:t>
            </a:r>
            <a:r>
              <a:rPr lang="en-US" dirty="0" err="1"/>
              <a:t>instagram</a:t>
            </a:r>
            <a:r>
              <a:rPr lang="th-TH" dirty="0"/>
              <a:t> ทำได้หลายอย่างเช่น อัพรูป ดูรูปคนอื่นภาพ เพื่อทำให้ไม่เกิดการรอและสามารถทำได้หลายอย่างในเวลาเดียวกัน </a:t>
            </a:r>
            <a:endParaRPr lang="en-US" dirty="0"/>
          </a:p>
        </p:txBody>
      </p:sp>
      <p:pic>
        <p:nvPicPr>
          <p:cNvPr id="9218" name="Picture 2" descr="C:\Users\USER\Desktop\tumblr_inline_mr63m8T91i1qz4rg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2743200" cy="486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79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เทคนิควิธี หรือสถาปัตยกรรมที่ใช้ในการแก้ปัญหา</a:t>
            </a:r>
            <a:br>
              <a:rPr lang="th-TH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325" y="1219200"/>
            <a:ext cx="5172075" cy="4830763"/>
          </a:xfrm>
        </p:spPr>
        <p:txBody>
          <a:bodyPr>
            <a:normAutofit fontScale="92500" lnSpcReduction="10000"/>
          </a:bodyPr>
          <a:lstStyle/>
          <a:p>
            <a:r>
              <a:rPr lang="th-TH" dirty="0">
                <a:effectLst/>
              </a:rPr>
              <a:t>เดิมที</a:t>
            </a:r>
            <a:r>
              <a:rPr lang="en-US" dirty="0">
                <a:effectLst/>
              </a:rPr>
              <a:t> Instagram </a:t>
            </a:r>
            <a:r>
              <a:rPr lang="th-TH" dirty="0">
                <a:effectLst/>
              </a:rPr>
              <a:t>ใช้ </a:t>
            </a:r>
            <a:r>
              <a:rPr lang="en-US" dirty="0">
                <a:effectLst/>
              </a:rPr>
              <a:t>server </a:t>
            </a:r>
            <a:r>
              <a:rPr lang="th-TH" dirty="0">
                <a:effectLst/>
              </a:rPr>
              <a:t>เป็น </a:t>
            </a:r>
            <a:r>
              <a:rPr lang="en-US" dirty="0" err="1">
                <a:effectLst/>
              </a:rPr>
              <a:t>nginx</a:t>
            </a:r>
            <a:r>
              <a:rPr lang="en-US" dirty="0">
                <a:effectLst/>
              </a:rPr>
              <a:t> 2 </a:t>
            </a:r>
            <a:r>
              <a:rPr lang="th-TH" dirty="0">
                <a:effectLst/>
              </a:rPr>
              <a:t>ตัว สลับกันแบบ </a:t>
            </a:r>
            <a:r>
              <a:rPr lang="en-US" dirty="0">
                <a:effectLst/>
              </a:rPr>
              <a:t>DNS round balancer </a:t>
            </a:r>
            <a:r>
              <a:rPr lang="th-TH" dirty="0">
                <a:effectLst/>
              </a:rPr>
              <a:t>ภาย</a:t>
            </a:r>
            <a:r>
              <a:rPr lang="th-TH" dirty="0"/>
              <a:t>หลัง เปลี่ยนมาใช้</a:t>
            </a:r>
            <a:r>
              <a:rPr lang="en-US" dirty="0">
                <a:effectLst/>
              </a:rPr>
              <a:t> Amazon’s Elastic Load Balancer, with 3 NGINX instances </a:t>
            </a:r>
            <a:r>
              <a:rPr lang="th-TH" dirty="0">
                <a:effectLst/>
              </a:rPr>
              <a:t> ที่สามารถ สลับ </a:t>
            </a:r>
            <a:r>
              <a:rPr lang="th-TH" dirty="0"/>
              <a:t>กระจาย </a:t>
            </a:r>
            <a:r>
              <a:rPr lang="en-US" dirty="0"/>
              <a:t>traffic</a:t>
            </a:r>
            <a:r>
              <a:rPr lang="th-TH" dirty="0">
                <a:effectLst/>
              </a:rPr>
              <a:t>เข้า</a:t>
            </a:r>
            <a:r>
              <a:rPr lang="en-US" dirty="0">
                <a:effectLst/>
              </a:rPr>
              <a:t>-</a:t>
            </a:r>
            <a:r>
              <a:rPr lang="th-TH" dirty="0">
                <a:effectLst/>
              </a:rPr>
              <a:t>ออกได้ และ </a:t>
            </a:r>
            <a:r>
              <a:rPr lang="th-TH" dirty="0"/>
              <a:t>ใช้เทคนิคตัดการเชื่อมต่อแบบ </a:t>
            </a:r>
            <a:r>
              <a:rPr lang="en-US" dirty="0"/>
              <a:t>SSL </a:t>
            </a:r>
            <a:r>
              <a:rPr lang="th-TH" dirty="0"/>
              <a:t>ที่ตัว </a:t>
            </a:r>
            <a:r>
              <a:rPr lang="en-US" dirty="0"/>
              <a:t>ELB </a:t>
            </a:r>
            <a:r>
              <a:rPr lang="th-TH" dirty="0"/>
              <a:t>เพื่อลดโหลดของ </a:t>
            </a:r>
            <a:r>
              <a:rPr lang="en-US" dirty="0"/>
              <a:t>NGINX </a:t>
            </a:r>
            <a:r>
              <a:rPr lang="th-TH" dirty="0"/>
              <a:t>ใช้ </a:t>
            </a:r>
            <a:r>
              <a:rPr lang="en-US" dirty="0">
                <a:hlinkClick r:id="rId2"/>
              </a:rPr>
              <a:t>Amazon Route53</a:t>
            </a:r>
            <a:r>
              <a:rPr lang="en-US" dirty="0"/>
              <a:t> </a:t>
            </a:r>
            <a:r>
              <a:rPr lang="th-TH" dirty="0"/>
              <a:t>สำหรับ </a:t>
            </a:r>
            <a:r>
              <a:rPr lang="en-US" dirty="0"/>
              <a:t>DNS</a:t>
            </a:r>
          </a:p>
          <a:p>
            <a:pPr lvl="1"/>
            <a:r>
              <a:rPr lang="th-TH" dirty="0"/>
              <a:t>ซึ่งสามารถลด </a:t>
            </a:r>
            <a:r>
              <a:rPr lang="en-US" dirty="0" err="1"/>
              <a:t>cpu</a:t>
            </a:r>
            <a:r>
              <a:rPr lang="en-US" dirty="0"/>
              <a:t> load </a:t>
            </a:r>
            <a:r>
              <a:rPr lang="th-TH" dirty="0"/>
              <a:t>ของ </a:t>
            </a:r>
            <a:r>
              <a:rPr lang="en-US" dirty="0" err="1"/>
              <a:t>nginx</a:t>
            </a:r>
            <a:r>
              <a:rPr lang="en-US" dirty="0"/>
              <a:t> </a:t>
            </a:r>
            <a:endParaRPr lang="th-TH" dirty="0">
              <a:effectLst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5147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26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AmazonWebservices_Logo.svg_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59436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3124200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th-TH" sz="2800" dirty="0"/>
              <a:t>ใช้ </a:t>
            </a:r>
            <a:r>
              <a:rPr lang="en-US" sz="2800" dirty="0" err="1"/>
              <a:t>Django</a:t>
            </a:r>
            <a:r>
              <a:rPr lang="en-US" sz="2800" dirty="0"/>
              <a:t> </a:t>
            </a:r>
            <a:r>
              <a:rPr lang="th-TH" sz="2800" dirty="0"/>
              <a:t>เป็น </a:t>
            </a:r>
            <a:r>
              <a:rPr lang="en-US" sz="2800" dirty="0"/>
              <a:t>application server (</a:t>
            </a:r>
            <a:r>
              <a:rPr lang="th-TH" sz="2800" dirty="0"/>
              <a:t>ภาษา </a:t>
            </a:r>
            <a:r>
              <a:rPr lang="en-US" sz="2800" dirty="0"/>
              <a:t>Python)</a:t>
            </a:r>
          </a:p>
          <a:p>
            <a:pPr fontAlgn="base"/>
            <a:r>
              <a:rPr lang="th-TH" sz="2800" dirty="0"/>
              <a:t>เครื่องที่รันเป็นเครื่องรองรับโหลดหนักพิเศษของ </a:t>
            </a:r>
            <a:r>
              <a:rPr lang="en-US" sz="2800" dirty="0"/>
              <a:t>EC2 </a:t>
            </a:r>
            <a:r>
              <a:rPr lang="th-TH" sz="2800" dirty="0"/>
              <a:t>คือรุ่น </a:t>
            </a:r>
            <a:r>
              <a:rPr lang="en-US" sz="2800" dirty="0"/>
              <a:t>High-CPU Extra-Large (</a:t>
            </a:r>
            <a:r>
              <a:rPr lang="th-TH" sz="2800" dirty="0"/>
              <a:t>ใช้ 25 </a:t>
            </a:r>
            <a:r>
              <a:rPr lang="en-US" sz="2800" dirty="0"/>
              <a:t>instance)</a:t>
            </a:r>
          </a:p>
          <a:p>
            <a:pPr fontAlgn="base"/>
            <a:r>
              <a:rPr lang="th-TH" sz="2800" dirty="0"/>
              <a:t>เพราะลักษณะงานของ </a:t>
            </a:r>
            <a:r>
              <a:rPr lang="en-US" sz="2800" dirty="0" err="1"/>
              <a:t>Instagram</a:t>
            </a:r>
            <a:r>
              <a:rPr lang="en-US" sz="2800" dirty="0"/>
              <a:t> </a:t>
            </a:r>
            <a:r>
              <a:rPr lang="th-TH" sz="2800" dirty="0"/>
              <a:t>เน้นซีพียูมากกว่าแรม จึงเลือกรุ่น </a:t>
            </a:r>
            <a:r>
              <a:rPr lang="en-US" sz="2800" dirty="0"/>
              <a:t>High-CPU Extra-Large</a:t>
            </a:r>
            <a:r>
              <a:rPr lang="th-TH" sz="2800" dirty="0"/>
              <a:t> และช่วยในการรับ </a:t>
            </a:r>
            <a:r>
              <a:rPr lang="en-US" sz="2800" dirty="0"/>
              <a:t>request </a:t>
            </a:r>
            <a:r>
              <a:rPr lang="th-TH" sz="2800" dirty="0"/>
              <a:t>ได้มากขึ้น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519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3538"/>
            <a:ext cx="8382000" cy="5072062"/>
          </a:xfrm>
        </p:spPr>
        <p:txBody>
          <a:bodyPr/>
          <a:lstStyle/>
          <a:p>
            <a:r>
              <a:rPr lang="th-TH" dirty="0"/>
              <a:t>ข้อมูลส่วนใหญ่เก็บใน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th-TH" dirty="0"/>
              <a:t>เครื่องที่รัน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th-TH" dirty="0"/>
              <a:t>ทุกเครื่องจะต่อแบบ </a:t>
            </a:r>
            <a:r>
              <a:rPr lang="en-US" dirty="0"/>
              <a:t>master-replica </a:t>
            </a:r>
            <a:r>
              <a:rPr lang="th-TH" dirty="0"/>
              <a:t>โดยใช้ </a:t>
            </a:r>
            <a:r>
              <a:rPr lang="en-US" dirty="0"/>
              <a:t>Streaming Replication</a:t>
            </a:r>
            <a:endParaRPr lang="th-TH" dirty="0"/>
          </a:p>
          <a:p>
            <a:pPr lvl="1"/>
            <a:r>
              <a:rPr lang="th-TH" dirty="0"/>
              <a:t>มีผล ทำให้ช่วยในการสำรองข้อมูล  เผื่อ </a:t>
            </a:r>
            <a:r>
              <a:rPr lang="en-US" dirty="0"/>
              <a:t>database </a:t>
            </a:r>
            <a:r>
              <a:rPr lang="th-TH" dirty="0"/>
              <a:t>ตัวแรกล่ม ก็มีอีกตัวในการทำงานต่อได้เลย </a:t>
            </a:r>
            <a:endParaRPr lang="en-US" dirty="0"/>
          </a:p>
          <a:p>
            <a:r>
              <a:rPr lang="th-TH" dirty="0"/>
              <a:t>รูปภาพทั้งหมดเก็บอยู่บน </a:t>
            </a:r>
            <a:r>
              <a:rPr lang="en-US" dirty="0"/>
              <a:t>Amazon S3</a:t>
            </a:r>
          </a:p>
          <a:p>
            <a:r>
              <a:rPr lang="th-TH" dirty="0"/>
              <a:t>ใช้ </a:t>
            </a:r>
            <a:r>
              <a:rPr lang="en-US" dirty="0"/>
              <a:t>Amazon </a:t>
            </a:r>
            <a:r>
              <a:rPr lang="en-US" dirty="0" err="1"/>
              <a:t>CloudFront</a:t>
            </a:r>
            <a:r>
              <a:rPr lang="en-US" dirty="0"/>
              <a:t> </a:t>
            </a:r>
            <a:r>
              <a:rPr lang="th-TH" dirty="0"/>
              <a:t>เป็น </a:t>
            </a:r>
            <a:r>
              <a:rPr lang="en-US" dirty="0"/>
              <a:t>CDN </a:t>
            </a:r>
            <a:r>
              <a:rPr lang="th-TH" dirty="0"/>
              <a:t>ช่วยกระจายโหลดรูปภาพ</a:t>
            </a:r>
          </a:p>
          <a:p>
            <a:pPr lvl="1"/>
            <a:r>
              <a:rPr lang="th-TH" dirty="0"/>
              <a:t>ลด</a:t>
            </a:r>
            <a:r>
              <a:rPr lang="en-US" dirty="0"/>
              <a:t>load </a:t>
            </a:r>
            <a:r>
              <a:rPr lang="th-TH" dirty="0"/>
              <a:t>ที่ </a:t>
            </a:r>
            <a:r>
              <a:rPr lang="en-US" dirty="0"/>
              <a:t>server</a:t>
            </a:r>
            <a:r>
              <a:rPr lang="th-TH" dirty="0"/>
              <a:t>หลักในการส่งรูป โดย </a:t>
            </a:r>
            <a:r>
              <a:rPr lang="en-US" dirty="0"/>
              <a:t>CDN </a:t>
            </a:r>
            <a:r>
              <a:rPr lang="th-TH" dirty="0"/>
              <a:t>จะช่วยในการเก็บ รูปภาพที่เป็น </a:t>
            </a:r>
            <a:r>
              <a:rPr lang="en-US" dirty="0"/>
              <a:t>static file </a:t>
            </a:r>
            <a:r>
              <a:rPr lang="th-TH" dirty="0"/>
              <a:t>และส่งถึงผู้ใช้ ที่ใกล้เคียงได้เร็ว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170" name="Picture 2" descr="C:\Users\USER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5738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01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25963"/>
          </a:xfrm>
        </p:spPr>
        <p:txBody>
          <a:bodyPr/>
          <a:lstStyle/>
          <a:p>
            <a:r>
              <a:rPr lang="th-TH" dirty="0"/>
              <a:t>เครื่องที่ใช้รันฐานข้อมูลเป็นรุ่น </a:t>
            </a:r>
            <a:r>
              <a:rPr lang="en-US" dirty="0"/>
              <a:t>Quadruple Extra-Large memory </a:t>
            </a:r>
            <a:r>
              <a:rPr lang="th-TH" dirty="0"/>
              <a:t>จำนวน 12 </a:t>
            </a:r>
            <a:r>
              <a:rPr lang="en-US" dirty="0"/>
              <a:t>instance</a:t>
            </a:r>
            <a:endParaRPr lang="th-TH" dirty="0"/>
          </a:p>
          <a:p>
            <a:pPr lvl="1"/>
            <a:r>
              <a:rPr lang="th-TH" dirty="0"/>
              <a:t>งานเกือบทั้งหมดรันบนหน่วยความจำตลอดเวลา เพื่อประสิทธิภาพที่ดี เพราะระบบการเก็บข้อมูลบนดิสก์ของ </a:t>
            </a:r>
            <a:r>
              <a:rPr lang="en-US" dirty="0"/>
              <a:t>Amazon </a:t>
            </a:r>
            <a:r>
              <a:rPr lang="th-TH" dirty="0"/>
              <a:t>ตอบสนองช้าเกินไป</a:t>
            </a:r>
          </a:p>
          <a:p>
            <a:endParaRPr lang="en-US" dirty="0"/>
          </a:p>
        </p:txBody>
      </p:sp>
      <p:pic>
        <p:nvPicPr>
          <p:cNvPr id="4" name="Picture 2" descr="C:\Users\USER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5738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98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5436"/>
            <a:ext cx="47720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3962400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hlinkClick r:id="rId3"/>
              </a:rPr>
              <a:t>Gearman</a:t>
            </a:r>
            <a:r>
              <a:rPr lang="en-US" sz="2800" dirty="0"/>
              <a:t> </a:t>
            </a:r>
            <a:r>
              <a:rPr lang="th-TH" sz="2800" dirty="0"/>
              <a:t>สำหรับการจัดคิวงานแบบ </a:t>
            </a:r>
            <a:r>
              <a:rPr lang="en-US" sz="2800" dirty="0"/>
              <a:t>asynchronous </a:t>
            </a:r>
            <a:endParaRPr lang="th-TH" sz="2800" dirty="0"/>
          </a:p>
          <a:p>
            <a:r>
              <a:rPr lang="en-US" sz="2800" dirty="0"/>
              <a:t>-</a:t>
            </a:r>
            <a:r>
              <a:rPr lang="th-TH" sz="2800" dirty="0"/>
              <a:t>งานพวกอัพรูปไปยัง </a:t>
            </a:r>
            <a:r>
              <a:rPr lang="en-US" sz="2800" dirty="0"/>
              <a:t>social network </a:t>
            </a:r>
            <a:r>
              <a:rPr lang="th-TH" sz="2800" dirty="0"/>
              <a:t>อื่น เช่น </a:t>
            </a:r>
            <a:r>
              <a:rPr lang="en-US" sz="2800" dirty="0" err="1"/>
              <a:t>facebook</a:t>
            </a:r>
            <a:r>
              <a:rPr lang="en-US" sz="2800" dirty="0"/>
              <a:t> </a:t>
            </a:r>
            <a:r>
              <a:rPr lang="th-TH" sz="2800" dirty="0"/>
              <a:t>หรือ </a:t>
            </a:r>
            <a:r>
              <a:rPr lang="en-US" sz="2800" dirty="0"/>
              <a:t>twitter </a:t>
            </a:r>
            <a:r>
              <a:rPr lang="th-TH" sz="2800" dirty="0"/>
              <a:t>จะรันอยู่เบื้องหลังผ่านระบบคิวงานนี้แยกจากการอัพไฟล์รูป</a:t>
            </a:r>
            <a:r>
              <a:rPr lang="en-US" sz="2800" dirty="0"/>
              <a:t> </a:t>
            </a:r>
            <a:r>
              <a:rPr lang="th-TH" sz="2800" dirty="0"/>
              <a:t>ทำให้ไม่ต้องรอรูปที่จะอัพไปยัง </a:t>
            </a:r>
            <a:r>
              <a:rPr lang="en-US" sz="2800" dirty="0"/>
              <a:t>social network </a:t>
            </a:r>
            <a:r>
              <a:rPr lang="th-TH" sz="2800" dirty="0"/>
              <a:t>อื่น  สามารถอัพไฟล์รูปใน </a:t>
            </a:r>
            <a:r>
              <a:rPr lang="en-US" sz="2800" dirty="0" err="1"/>
              <a:t>instagram</a:t>
            </a:r>
            <a:r>
              <a:rPr lang="en-US" sz="2800" dirty="0"/>
              <a:t> </a:t>
            </a:r>
            <a:r>
              <a:rPr lang="th-TH" sz="2800" dirty="0"/>
              <a:t>ได้ทันที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52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ความสัมพันธ์กับเนื้อหา ที่เรียนใน ชม. บรรยาย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419600"/>
            <a:ext cx="8001000" cy="1706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US" dirty="0"/>
              <a:t>load balancers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th-TH" dirty="0"/>
              <a:t>การเพิ่มประสิทธิภาพแบบ </a:t>
            </a:r>
            <a:r>
              <a:rPr lang="en-US" dirty="0"/>
              <a:t>vertical </a:t>
            </a:r>
            <a:r>
              <a:rPr lang="th-TH" dirty="0"/>
              <a:t>และ </a:t>
            </a:r>
            <a:r>
              <a:rPr lang="en-US" dirty="0"/>
              <a:t>horizontal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8140E-9E83-4BC4-B7B7-D242F334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7638"/>
            <a:ext cx="4619210" cy="2521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972318-E67E-400B-AAC0-0BDAF66F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02" y="1898226"/>
            <a:ext cx="3657143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6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496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Angsana New</vt:lpstr>
      <vt:lpstr>Arial</vt:lpstr>
      <vt:lpstr>Calibri</vt:lpstr>
      <vt:lpstr>Cordia New</vt:lpstr>
      <vt:lpstr>Office Theme</vt:lpstr>
      <vt:lpstr>PowerPoint Presentation</vt:lpstr>
      <vt:lpstr>PowerPoint Presentation</vt:lpstr>
      <vt:lpstr>PowerPoint Presentation</vt:lpstr>
      <vt:lpstr>เทคนิควิธี หรือสถาปัตยกรรมที่ใช้ในการแก้ปัญหา </vt:lpstr>
      <vt:lpstr>PowerPoint Presentation</vt:lpstr>
      <vt:lpstr>PowerPoint Presentation</vt:lpstr>
      <vt:lpstr>PowerPoint Presentation</vt:lpstr>
      <vt:lpstr>PowerPoint Presentation</vt:lpstr>
      <vt:lpstr>ความสัมพันธ์กับเนื้อหา ที่เรียนใน ชม. บรรยาย</vt:lpstr>
      <vt:lpstr>PowerPoint Presentation</vt:lpstr>
      <vt:lpstr>PowerPoint Presentation</vt:lpstr>
      <vt:lpstr>แหล่งอ้างอิง</vt:lpstr>
      <vt:lpstr>จัดทำโดย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wut 1</cp:lastModifiedBy>
  <cp:revision>45</cp:revision>
  <dcterms:created xsi:type="dcterms:W3CDTF">2017-12-14T09:58:43Z</dcterms:created>
  <dcterms:modified xsi:type="dcterms:W3CDTF">2017-12-18T15:41:15Z</dcterms:modified>
</cp:coreProperties>
</file>