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84" r:id="rId7"/>
    <p:sldId id="271" r:id="rId8"/>
    <p:sldId id="262" r:id="rId9"/>
    <p:sldId id="285" r:id="rId10"/>
    <p:sldId id="261" r:id="rId11"/>
    <p:sldId id="286" r:id="rId12"/>
    <p:sldId id="264" r:id="rId13"/>
    <p:sldId id="287" r:id="rId14"/>
    <p:sldId id="263" r:id="rId15"/>
    <p:sldId id="288" r:id="rId16"/>
    <p:sldId id="266" r:id="rId17"/>
    <p:sldId id="270" r:id="rId18"/>
    <p:sldId id="279" r:id="rId19"/>
    <p:sldId id="265" r:id="rId20"/>
    <p:sldId id="267" r:id="rId21"/>
    <p:sldId id="268" r:id="rId22"/>
    <p:sldId id="26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TH Sarabun New" panose="020B0500040200020003" pitchFamily="34" charset="-34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Lato Hairline" panose="020B0604020202020204" charset="0"/>
      <p:regular r:id="rId44"/>
      <p:bold r:id="rId45"/>
      <p:italic r:id="rId46"/>
      <p:boldItalic r:id="rId47"/>
    </p:embeddedFont>
    <p:embeddedFont>
      <p:font typeface="Lato Light" panose="020B0604020202020204" charset="0"/>
      <p:regular r:id="rId48"/>
      <p:bold r:id="rId49"/>
      <p:italic r:id="rId50"/>
      <p:boldItalic r:id="rId51"/>
    </p:embeddedFont>
    <p:embeddedFont>
      <p:font typeface="Cordia New" panose="020B0304020202020204" pitchFamily="34" charset="-34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B15808-18ED-4E5A-8F14-3704CE323DF4}">
  <a:tblStyle styleId="{B1B15808-18ED-4E5A-8F14-3704CE323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1201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74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08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11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54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73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89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144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960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21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5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32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90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2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09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316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87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958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86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697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45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09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84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98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16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7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×"/>
              <a:defRPr/>
            </a:lvl1pPr>
            <a:lvl2pPr lvl="1">
              <a:spcBef>
                <a:spcPts val="0"/>
              </a:spcBef>
              <a:buSzPts val="1800"/>
              <a:buChar char="×"/>
              <a:defRPr/>
            </a:lvl2pPr>
            <a:lvl3pPr lvl="2">
              <a:spcBef>
                <a:spcPts val="0"/>
              </a:spcBef>
              <a:buSzPts val="1800"/>
              <a:buChar char="×"/>
              <a:defRPr/>
            </a:lvl3pPr>
            <a:lvl4pPr lvl="3">
              <a:spcBef>
                <a:spcPts val="0"/>
              </a:spcBef>
              <a:buSzPts val="1800"/>
              <a:buChar char="×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600"/>
              <a:buChar char="×"/>
              <a:defRPr sz="1600"/>
            </a:lvl1pPr>
            <a:lvl2pPr lvl="1">
              <a:spcBef>
                <a:spcPts val="0"/>
              </a:spcBef>
              <a:buSzPts val="1600"/>
              <a:buChar char="×"/>
              <a:defRPr sz="1600"/>
            </a:lvl2pPr>
            <a:lvl3pPr lvl="2">
              <a:spcBef>
                <a:spcPts val="0"/>
              </a:spcBef>
              <a:buSzPts val="1600"/>
              <a:buChar char="×"/>
              <a:defRPr sz="1600"/>
            </a:lvl3pPr>
            <a:lvl4pPr lvl="3">
              <a:spcBef>
                <a:spcPts val="0"/>
              </a:spcBef>
              <a:buSzPts val="1600"/>
              <a:buChar char="×"/>
              <a:defRPr sz="1600"/>
            </a:lvl4pPr>
            <a:lvl5pPr lvl="4">
              <a:spcBef>
                <a:spcPts val="0"/>
              </a:spcBef>
              <a:buSzPts val="1600"/>
              <a:buChar char="○"/>
              <a:defRPr sz="1600"/>
            </a:lvl5pPr>
            <a:lvl6pPr lvl="5">
              <a:spcBef>
                <a:spcPts val="0"/>
              </a:spcBef>
              <a:buSzPts val="1600"/>
              <a:buChar char="■"/>
              <a:defRPr sz="1600"/>
            </a:lvl6pPr>
            <a:lvl7pPr lvl="6">
              <a:spcBef>
                <a:spcPts val="0"/>
              </a:spcBef>
              <a:buSzPts val="1600"/>
              <a:buChar char="●"/>
              <a:defRPr sz="1600"/>
            </a:lvl7pPr>
            <a:lvl8pPr lvl="7">
              <a:spcBef>
                <a:spcPts val="0"/>
              </a:spcBef>
              <a:buSzPts val="1600"/>
              <a:buChar char="○"/>
              <a:defRPr sz="1600"/>
            </a:lvl8pPr>
            <a:lvl9pPr lvl="8">
              <a:spcBef>
                <a:spcPts val="0"/>
              </a:spcBef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/>
            </a:lvl1pPr>
            <a:lvl2pPr lvl="1" rtl="0">
              <a:spcBef>
                <a:spcPts val="0"/>
              </a:spcBef>
              <a:buSzPts val="4800"/>
              <a:buNone/>
              <a:defRPr/>
            </a:lvl2pPr>
            <a:lvl3pPr lvl="2" rtl="0">
              <a:spcBef>
                <a:spcPts val="0"/>
              </a:spcBef>
              <a:buSzPts val="4800"/>
              <a:buNone/>
              <a:defRPr/>
            </a:lvl3pPr>
            <a:lvl4pPr lvl="3" rtl="0">
              <a:spcBef>
                <a:spcPts val="0"/>
              </a:spcBef>
              <a:buSzPts val="4800"/>
              <a:buNone/>
              <a:defRPr/>
            </a:lvl4pPr>
            <a:lvl5pPr lvl="4" rtl="0">
              <a:spcBef>
                <a:spcPts val="0"/>
              </a:spcBef>
              <a:buSzPts val="4800"/>
              <a:buNone/>
              <a:defRPr/>
            </a:lvl5pPr>
            <a:lvl6pPr lvl="5" rtl="0">
              <a:spcBef>
                <a:spcPts val="0"/>
              </a:spcBef>
              <a:buSzPts val="4800"/>
              <a:buNone/>
              <a:defRPr/>
            </a:lvl6pPr>
            <a:lvl7pPr lvl="6" rtl="0">
              <a:spcBef>
                <a:spcPts val="0"/>
              </a:spcBef>
              <a:buSzPts val="4800"/>
              <a:buNone/>
              <a:defRPr/>
            </a:lvl7pPr>
            <a:lvl8pPr lvl="7" rtl="0">
              <a:spcBef>
                <a:spcPts val="0"/>
              </a:spcBef>
              <a:buSzPts val="4800"/>
              <a:buNone/>
              <a:defRPr/>
            </a:lvl8pPr>
            <a:lvl9pPr lvl="8" rtl="0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×"/>
              <a:defRPr sz="1200"/>
            </a:lvl1pPr>
            <a:lvl2pPr lvl="1" rtl="0">
              <a:spcBef>
                <a:spcPts val="0"/>
              </a:spcBef>
              <a:buSzPts val="1200"/>
              <a:buChar char="×"/>
              <a:defRPr sz="1200"/>
            </a:lvl2pPr>
            <a:lvl3pPr lvl="2" rtl="0">
              <a:spcBef>
                <a:spcPts val="0"/>
              </a:spcBef>
              <a:buSzPts val="1200"/>
              <a:buChar char="×"/>
              <a:defRPr sz="1200"/>
            </a:lvl3pPr>
            <a:lvl4pPr lvl="3" rtl="0">
              <a:spcBef>
                <a:spcPts val="0"/>
              </a:spcBef>
              <a:buSzPts val="1200"/>
              <a:buChar char="×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800"/>
              <a:buNone/>
              <a:defRPr/>
            </a:lvl1pPr>
            <a:lvl2pPr lvl="1">
              <a:spcBef>
                <a:spcPts val="0"/>
              </a:spcBef>
              <a:buSzPts val="4800"/>
              <a:buNone/>
              <a:defRPr/>
            </a:lvl2pPr>
            <a:lvl3pPr lvl="2">
              <a:spcBef>
                <a:spcPts val="0"/>
              </a:spcBef>
              <a:buSzPts val="4800"/>
              <a:buNone/>
              <a:defRPr/>
            </a:lvl3pPr>
            <a:lvl4pPr lvl="3">
              <a:spcBef>
                <a:spcPts val="0"/>
              </a:spcBef>
              <a:buSzPts val="4800"/>
              <a:buNone/>
              <a:defRPr/>
            </a:lvl4pPr>
            <a:lvl5pPr lvl="4">
              <a:spcBef>
                <a:spcPts val="0"/>
              </a:spcBef>
              <a:buSzPts val="4800"/>
              <a:buNone/>
              <a:defRPr/>
            </a:lvl5pPr>
            <a:lvl6pPr lvl="5">
              <a:spcBef>
                <a:spcPts val="0"/>
              </a:spcBef>
              <a:buSzPts val="4800"/>
              <a:buNone/>
              <a:defRPr/>
            </a:lvl6pPr>
            <a:lvl7pPr lvl="6">
              <a:spcBef>
                <a:spcPts val="0"/>
              </a:spcBef>
              <a:buSzPts val="4800"/>
              <a:buNone/>
              <a:defRPr/>
            </a:lvl7pPr>
            <a:lvl8pPr lvl="7">
              <a:spcBef>
                <a:spcPts val="0"/>
              </a:spcBef>
              <a:buSzPts val="4800"/>
              <a:buNone/>
              <a:defRPr/>
            </a:lvl8pPr>
            <a:lvl9pPr lvl="8">
              <a:spcBef>
                <a:spcPts val="0"/>
              </a:spcBef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639639" y="4437931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7200" dirty="0" smtClean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YouTube Scalability</a:t>
            </a:r>
            <a:r>
              <a:rPr lang="en-GB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/>
            </a:r>
            <a:br>
              <a:rPr lang="en-GB" dirty="0">
                <a:latin typeface="Kozuka Mincho Pro H" panose="02020A00000000000000" pitchFamily="18" charset="-128"/>
                <a:ea typeface="Kozuka Mincho Pro H" panose="02020A00000000000000" pitchFamily="18" charset="-128"/>
              </a:rPr>
            </a:br>
            <a:r>
              <a:rPr lang="en-GB" sz="16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/>
            </a:r>
            <a:br>
              <a:rPr lang="en-GB" sz="1600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</a:br>
            <a:endParaRPr lang="en" sz="1600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>
            <a:spLocks/>
          </p:cNvSpPr>
          <p:nvPr/>
        </p:nvSpPr>
        <p:spPr bwMode="auto">
          <a:xfrm>
            <a:off x="306705" y="2379181"/>
            <a:ext cx="1504950" cy="1009650"/>
          </a:xfrm>
          <a:custGeom>
            <a:avLst/>
            <a:gdLst>
              <a:gd name="T0" fmla="*/ 163489 w 43200"/>
              <a:gd name="T1" fmla="*/ 611796 h 43200"/>
              <a:gd name="T2" fmla="*/ 75248 w 43200"/>
              <a:gd name="T3" fmla="*/ 593169 h 43200"/>
              <a:gd name="T4" fmla="*/ 241349 w 43200"/>
              <a:gd name="T5" fmla="*/ 815643 h 43200"/>
              <a:gd name="T6" fmla="*/ 202750 w 43200"/>
              <a:gd name="T7" fmla="*/ 824548 h 43200"/>
              <a:gd name="T8" fmla="*/ 574041 w 43200"/>
              <a:gd name="T9" fmla="*/ 913593 h 43200"/>
              <a:gd name="T10" fmla="*/ 550770 w 43200"/>
              <a:gd name="T11" fmla="*/ 872927 h 43200"/>
              <a:gd name="T12" fmla="*/ 1004241 w 43200"/>
              <a:gd name="T13" fmla="*/ 812184 h 43200"/>
              <a:gd name="T14" fmla="*/ 994939 w 43200"/>
              <a:gd name="T15" fmla="*/ 856800 h 43200"/>
              <a:gd name="T16" fmla="*/ 1188945 w 43200"/>
              <a:gd name="T17" fmla="*/ 536470 h 43200"/>
              <a:gd name="T18" fmla="*/ 1302200 w 43200"/>
              <a:gd name="T19" fmla="*/ 703249 h 43200"/>
              <a:gd name="T20" fmla="*/ 1456109 w 43200"/>
              <a:gd name="T21" fmla="*/ 358846 h 43200"/>
              <a:gd name="T22" fmla="*/ 1405665 w 43200"/>
              <a:gd name="T23" fmla="*/ 421389 h 43200"/>
              <a:gd name="T24" fmla="*/ 1335086 w 43200"/>
              <a:gd name="T25" fmla="*/ 126814 h 43200"/>
              <a:gd name="T26" fmla="*/ 1337733 w 43200"/>
              <a:gd name="T27" fmla="*/ 156356 h 43200"/>
              <a:gd name="T28" fmla="*/ 1012985 w 43200"/>
              <a:gd name="T29" fmla="*/ 92364 h 43200"/>
              <a:gd name="T30" fmla="*/ 1038834 w 43200"/>
              <a:gd name="T31" fmla="*/ 54689 h 43200"/>
              <a:gd name="T32" fmla="*/ 771322 w 43200"/>
              <a:gd name="T33" fmla="*/ 110314 h 43200"/>
              <a:gd name="T34" fmla="*/ 783828 w 43200"/>
              <a:gd name="T35" fmla="*/ 77827 h 43200"/>
              <a:gd name="T36" fmla="*/ 487715 w 43200"/>
              <a:gd name="T37" fmla="*/ 121345 h 43200"/>
              <a:gd name="T38" fmla="*/ 533003 w 43200"/>
              <a:gd name="T39" fmla="*/ 152850 h 43200"/>
              <a:gd name="T40" fmla="*/ 143771 w 43200"/>
              <a:gd name="T41" fmla="*/ 369013 h 43200"/>
              <a:gd name="T42" fmla="*/ 135864 w 43200"/>
              <a:gd name="T43" fmla="*/ 335849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3200"/>
              <a:gd name="T67" fmla="*/ 0 h 43200"/>
              <a:gd name="T68" fmla="*/ 43200 w 43200"/>
              <a:gd name="T69" fmla="*/ 43200 h 432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Internet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3" name="Cloud 2"/>
          <p:cNvSpPr>
            <a:spLocks/>
          </p:cNvSpPr>
          <p:nvPr/>
        </p:nvSpPr>
        <p:spPr bwMode="auto">
          <a:xfrm>
            <a:off x="2487612" y="325749"/>
            <a:ext cx="1390650" cy="990600"/>
          </a:xfrm>
          <a:custGeom>
            <a:avLst/>
            <a:gdLst>
              <a:gd name="T0" fmla="*/ 151072 w 43200"/>
              <a:gd name="T1" fmla="*/ 600253 h 43200"/>
              <a:gd name="T2" fmla="*/ 69533 w 43200"/>
              <a:gd name="T3" fmla="*/ 581978 h 43200"/>
              <a:gd name="T4" fmla="*/ 223019 w 43200"/>
              <a:gd name="T5" fmla="*/ 800253 h 43200"/>
              <a:gd name="T6" fmla="*/ 187351 w 43200"/>
              <a:gd name="T7" fmla="*/ 808990 h 43200"/>
              <a:gd name="T8" fmla="*/ 530443 w 43200"/>
              <a:gd name="T9" fmla="*/ 896355 h 43200"/>
              <a:gd name="T10" fmla="*/ 508939 w 43200"/>
              <a:gd name="T11" fmla="*/ 856456 h 43200"/>
              <a:gd name="T12" fmla="*/ 927969 w 43200"/>
              <a:gd name="T13" fmla="*/ 796860 h 43200"/>
              <a:gd name="T14" fmla="*/ 919374 w 43200"/>
              <a:gd name="T15" fmla="*/ 840634 h 43200"/>
              <a:gd name="T16" fmla="*/ 1098646 w 43200"/>
              <a:gd name="T17" fmla="*/ 526348 h 43200"/>
              <a:gd name="T18" fmla="*/ 1203299 w 43200"/>
              <a:gd name="T19" fmla="*/ 689980 h 43200"/>
              <a:gd name="T20" fmla="*/ 1345518 w 43200"/>
              <a:gd name="T21" fmla="*/ 352076 h 43200"/>
              <a:gd name="T22" fmla="*/ 1298906 w 43200"/>
              <a:gd name="T23" fmla="*/ 413438 h 43200"/>
              <a:gd name="T24" fmla="*/ 1233687 w 43200"/>
              <a:gd name="T25" fmla="*/ 124421 h 43200"/>
              <a:gd name="T26" fmla="*/ 1236133 w 43200"/>
              <a:gd name="T27" fmla="*/ 153405 h 43200"/>
              <a:gd name="T28" fmla="*/ 936049 w 43200"/>
              <a:gd name="T29" fmla="*/ 90622 h 43200"/>
              <a:gd name="T30" fmla="*/ 959935 w 43200"/>
              <a:gd name="T31" fmla="*/ 53658 h 43200"/>
              <a:gd name="T32" fmla="*/ 712740 w 43200"/>
              <a:gd name="T33" fmla="*/ 108232 h 43200"/>
              <a:gd name="T34" fmla="*/ 724297 w 43200"/>
              <a:gd name="T35" fmla="*/ 76359 h 43200"/>
              <a:gd name="T36" fmla="*/ 450674 w 43200"/>
              <a:gd name="T37" fmla="*/ 119055 h 43200"/>
              <a:gd name="T38" fmla="*/ 492522 w 43200"/>
              <a:gd name="T39" fmla="*/ 149966 h 43200"/>
              <a:gd name="T40" fmla="*/ 132852 w 43200"/>
              <a:gd name="T41" fmla="*/ 362051 h 43200"/>
              <a:gd name="T42" fmla="*/ 125545 w 43200"/>
              <a:gd name="T43" fmla="*/ 329512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3200"/>
              <a:gd name="T67" fmla="*/ 0 h 43200"/>
              <a:gd name="T68" fmla="*/ 43200 w 43200"/>
              <a:gd name="T69" fmla="*/ 43200 h 432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CDN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515564" y="1553542"/>
            <a:ext cx="1657350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YouTube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Colo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5" name="Rounded Rectangle 5"/>
          <p:cNvSpPr>
            <a:spLocks noChangeArrowheads="1"/>
          </p:cNvSpPr>
          <p:nvPr/>
        </p:nvSpPr>
        <p:spPr bwMode="auto">
          <a:xfrm>
            <a:off x="4521914" y="4264992"/>
            <a:ext cx="1657350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YouTube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Colo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6" name="Rounded Rectangle 6"/>
          <p:cNvSpPr>
            <a:spLocks noChangeArrowheads="1"/>
          </p:cNvSpPr>
          <p:nvPr/>
        </p:nvSpPr>
        <p:spPr bwMode="auto">
          <a:xfrm>
            <a:off x="4512389" y="3372817"/>
            <a:ext cx="1657350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YouTube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Colo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4521914" y="2458417"/>
            <a:ext cx="1657350" cy="695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>
            <a:noFill/>
          </a:ln>
          <a:effectLst>
            <a:outerShdw dist="12700" dir="54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YouTube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Colo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1460" y="1112356"/>
            <a:ext cx="106680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6575" y="2864956"/>
            <a:ext cx="271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6735" y="2864956"/>
            <a:ext cx="268605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835150" y="2055331"/>
            <a:ext cx="2695575" cy="80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44675" y="2884006"/>
            <a:ext cx="2657475" cy="180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49935" y="1424955"/>
            <a:ext cx="2609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The most popular content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092324" y="3154500"/>
            <a:ext cx="21812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Moderately Played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               and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Kozuka Mincho Pro B" panose="02020800000000000000" pitchFamily="18" charset="-128"/>
                <a:ea typeface="Kozuka Mincho Pro B" panose="02020800000000000000" pitchFamily="18" charset="-128"/>
                <a:cs typeface="Cordia New" panose="020B0304020202020204" pitchFamily="34" charset="-34"/>
              </a:rPr>
              <a:t>Long-tail content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7200" y="8048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57200" y="5376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	</a:t>
            </a: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0" y="5376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57200" y="5376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57200" y="5376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kumimoji="0" lang="en-GB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457200" y="5376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688" y="4846542"/>
            <a:ext cx="3914700" cy="593915"/>
          </a:xfrm>
        </p:spPr>
        <p:txBody>
          <a:bodyPr/>
          <a:lstStyle/>
          <a:p>
            <a: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The result</a:t>
            </a:r>
            <a:b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567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3362" y="1181528"/>
            <a:ext cx="5511300" cy="291529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1. Bottlenecks </a:t>
            </a:r>
            <a: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can be </a:t>
            </a: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resolved</a:t>
            </a:r>
            <a:b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2. More users </a:t>
            </a:r>
            <a: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can access </a:t>
            </a: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the website</a:t>
            </a:r>
            <a:b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3. Users </a:t>
            </a:r>
            <a: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can access </a:t>
            </a: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videos faster</a:t>
            </a:r>
            <a:b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4. Reduce the network traffic</a:t>
            </a:r>
            <a: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5. Reduce costs</a:t>
            </a:r>
            <a: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-GB" sz="2200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2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6. Online Backup</a:t>
            </a:r>
            <a:r>
              <a:rPr lang="en-GB" sz="18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-GB" sz="18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endParaRPr lang="en" sz="18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46" y="4672875"/>
            <a:ext cx="3914700" cy="285690"/>
          </a:xfrm>
        </p:spPr>
        <p:txBody>
          <a:bodyPr/>
          <a:lstStyle/>
          <a:p>
            <a: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Knowledge in </a:t>
            </a: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classroom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0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29120" y="1315092"/>
            <a:ext cx="5511300" cy="82193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-GB" sz="40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40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-GB" sz="40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endParaRPr lang="en-GB" sz="40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120" y="1116525"/>
            <a:ext cx="4936733" cy="3753926"/>
          </a:xfrm>
        </p:spPr>
        <p:txBody>
          <a:bodyPr/>
          <a:lstStyle/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Availability</a:t>
            </a: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Scalability</a:t>
            </a: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CDN</a:t>
            </a: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Cache</a:t>
            </a:r>
          </a:p>
          <a:p>
            <a:pPr marL="571500" indent="-571500">
              <a:buClrTx/>
              <a:buFont typeface="Wingdings" panose="05000000000000000000" pitchFamily="2" charset="2"/>
              <a:buChar char="Ø"/>
            </a:pPr>
            <a:r>
              <a:rPr lang="en-GB" sz="3600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Replication</a:t>
            </a:r>
            <a:endParaRPr lang="en-GB" sz="3600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81" y="3782875"/>
            <a:ext cx="3914700" cy="1159800"/>
          </a:xfrm>
        </p:spPr>
        <p:txBody>
          <a:bodyPr/>
          <a:lstStyle/>
          <a:p>
            <a:r>
              <a:rPr lang="en-GB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Reference</a:t>
            </a:r>
            <a:endParaRPr lang="en-GB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726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sz="1400" dirty="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" name="Shape 129"/>
          <p:cNvSpPr txBox="1">
            <a:spLocks/>
          </p:cNvSpPr>
          <p:nvPr/>
        </p:nvSpPr>
        <p:spPr>
          <a:xfrm>
            <a:off x="1266967" y="918473"/>
            <a:ext cx="6301842" cy="35921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 b="0" i="0" u="none" strike="noStrike" cap="non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[1] https://www.infoq.com/presentations/YouTube-Scalability-Lessons</a:t>
            </a:r>
            <a:b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[2] http://highscalability.com/youtube-architecture</a:t>
            </a:r>
            <a:b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[3] http://www.beenets.com/bee_link_bandwidth</a:t>
            </a:r>
            <a:b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[4] http://www.technointrend.com/what-is-youtube</a:t>
            </a:r>
            <a:b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[5] https://www.techtalkthai.com/akamai-next-generation-content-delivery-network</a:t>
            </a:r>
            <a:b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-GB" sz="2000" dirty="0" smtClean="0">
                <a:solidFill>
                  <a:schemeClr val="bg1">
                    <a:lumMod val="95000"/>
                  </a:schemeClr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[6] http://ibe.travox.co.th</a:t>
            </a:r>
            <a:r>
              <a:rPr lang="en-GB" dirty="0" smtClean="0"/>
              <a:t/>
            </a:r>
            <a:br>
              <a:rPr lang="en-GB" dirty="0" smtClean="0"/>
            </a:b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2222609" y="1688660"/>
            <a:ext cx="5637900" cy="222842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6200" dirty="0" smtClean="0">
                <a:solidFill>
                  <a:srgbClr val="FFFFFF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YOU </a:t>
            </a:r>
            <a:r>
              <a:rPr lang="en" sz="6200" dirty="0" smtClean="0">
                <a:solidFill>
                  <a:schemeClr val="bg1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NEVER</a:t>
            </a:r>
            <a:r>
              <a:rPr lang="en" sz="6200" dirty="0" smtClean="0">
                <a:solidFill>
                  <a:srgbClr val="FFFFFF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 GET BORED WITH</a:t>
            </a:r>
            <a:endParaRPr lang="en" sz="6200" dirty="0">
              <a:solidFill>
                <a:srgbClr val="FFFFFF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89" y="2282237"/>
            <a:ext cx="3248603" cy="2165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 idx="4294967295"/>
          </p:nvPr>
        </p:nvSpPr>
        <p:spPr>
          <a:xfrm>
            <a:off x="2140050" y="1380817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232518" y="2430886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6000" dirty="0">
                <a:solidFill>
                  <a:srgbClr val="FFFFFF"/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Hello!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FFFFFF"/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I am </a:t>
            </a:r>
            <a:r>
              <a:rPr lang="en" sz="1400" b="1" dirty="0" smtClean="0">
                <a:solidFill>
                  <a:srgbClr val="FFFFFF"/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Supanut Boonsuebpan 5709611916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GB" sz="1400" b="1" dirty="0">
                <a:solidFill>
                  <a:srgbClr val="FFFFFF"/>
                </a:solidFill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CS447 Operating System2</a:t>
            </a:r>
            <a:endParaRPr lang="en" sz="1400" b="1" dirty="0">
              <a:solidFill>
                <a:srgbClr val="FFFFFF"/>
              </a:solidFill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4" name="Shape 14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{B1B15808-18ED-4E5A-8F14-3704CE323DF4}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13" name="Shape 2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Agenda</a:t>
            </a:r>
            <a:endParaRPr lang="en" dirty="0"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922998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What is YouTube</a:t>
            </a:r>
            <a:r>
              <a:rPr lang="th-TH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</a:t>
            </a:r>
            <a: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</a:t>
            </a: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ervice</a:t>
            </a:r>
          </a:p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What is YouTube Problem</a:t>
            </a:r>
          </a:p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The problem solution</a:t>
            </a:r>
          </a:p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The result</a:t>
            </a:r>
          </a:p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Knowledge in classroom</a:t>
            </a:r>
          </a:p>
          <a:p>
            <a:pPr marL="101600" indent="-171450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Reference</a:t>
            </a:r>
            <a:endParaRPr lang="en" b="1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B45F0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ts val="1400"/>
              <a:buChar char="×"/>
            </a:pPr>
            <a:r>
              <a:rPr lang="en" sz="1400"/>
              <a:t>Body copy: Lato Light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7" name="Shape 267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572784" y="3710651"/>
            <a:ext cx="514992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What </a:t>
            </a:r>
            <a:r>
              <a:rPr lang="en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is </a:t>
            </a:r>
            <a:r>
              <a:rPr lang="en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/>
            </a:r>
            <a:br>
              <a:rPr lang="en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YouTube</a:t>
            </a:r>
            <a:r>
              <a:rPr lang="th-TH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</a:t>
            </a: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Service</a:t>
            </a:r>
            <a:endParaRPr lang="en-GB" b="1" dirty="0">
              <a:latin typeface="Kozuka Mincho Pro B" panose="02020800000000000000" pitchFamily="18" charset="-128"/>
              <a:ea typeface="Kozuka Mincho Pro B" panose="02020800000000000000" pitchFamily="18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400" y="1202351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GB" sz="3200" dirty="0"/>
              <a:t>YouTube allows users to upload, view, rate, share, add to </a:t>
            </a:r>
            <a:r>
              <a:rPr lang="en-GB" sz="3200" dirty="0" err="1"/>
              <a:t>favorites</a:t>
            </a:r>
            <a:r>
              <a:rPr lang="en-GB" sz="3200" dirty="0"/>
              <a:t>, report, comment on videos</a:t>
            </a:r>
            <a:endParaRPr lang="e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66" y="123290"/>
            <a:ext cx="2757968" cy="1838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94" y="3762327"/>
            <a:ext cx="5540339" cy="1159800"/>
          </a:xfrm>
        </p:spPr>
        <p:txBody>
          <a:bodyPr/>
          <a:lstStyle/>
          <a:p>
            <a:r>
              <a:rPr lang="en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What is </a:t>
            </a:r>
            <a:br>
              <a:rPr lang="en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r>
              <a:rPr lang="en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YouTube</a:t>
            </a:r>
            <a:r>
              <a:rPr lang="th-TH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 </a:t>
            </a:r>
            <a:r>
              <a:rPr lang="en-GB" b="1" dirty="0" smtClean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50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4 Billion users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FFFFFF"/>
                </a:solidFill>
              </a:rPr>
              <a:t>Views a day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3279038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-GB" dirty="0">
                <a:solidFill>
                  <a:srgbClr val="FFFFFF"/>
                </a:solidFill>
              </a:rPr>
              <a:t>24 </a:t>
            </a:r>
            <a:r>
              <a:rPr lang="en-GB" dirty="0" smtClean="0">
                <a:solidFill>
                  <a:srgbClr val="FFFFFF"/>
                </a:solidFill>
              </a:rPr>
              <a:t>/ 7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-GB" dirty="0">
                <a:solidFill>
                  <a:srgbClr val="FFFFFF"/>
                </a:solidFill>
              </a:rPr>
              <a:t>60 hours of </a:t>
            </a:r>
            <a:r>
              <a:rPr lang="en-GB" dirty="0" smtClean="0">
                <a:solidFill>
                  <a:srgbClr val="FFFFFF"/>
                </a:solidFill>
              </a:rPr>
              <a:t>video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400" dirty="0">
                <a:solidFill>
                  <a:srgbClr val="FFFFFF"/>
                </a:solidFill>
              </a:rPr>
              <a:t>is uploaded every minute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/>
            <a:r>
              <a:rPr lang="en-GB" sz="6000" dirty="0">
                <a:solidFill>
                  <a:srgbClr val="FFFFFF"/>
                </a:solidFill>
              </a:rPr>
              <a:t>Bottleneck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400" dirty="0" smtClean="0">
                <a:solidFill>
                  <a:srgbClr val="FFFFFF"/>
                </a:solidFill>
              </a:rPr>
              <a:t>The stage </a:t>
            </a:r>
            <a:r>
              <a:rPr lang="en-GB" sz="1400" dirty="0">
                <a:solidFill>
                  <a:srgbClr val="FFFFFF"/>
                </a:solidFill>
              </a:rPr>
              <a:t>in a process that causes the entire process to slow down or stop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962" y="4460970"/>
            <a:ext cx="3914700" cy="1159800"/>
          </a:xfrm>
        </p:spPr>
        <p:txBody>
          <a:bodyPr/>
          <a:lstStyle/>
          <a:p>
            <a: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  <a:t>The problem solution</a:t>
            </a:r>
            <a:br>
              <a:rPr lang="en-GB" b="1" dirty="0">
                <a:latin typeface="Kozuka Mincho Pro B" panose="02020800000000000000" pitchFamily="18" charset="-128"/>
                <a:ea typeface="Kozuka Mincho Pro B" panose="02020800000000000000" pitchFamily="18" charset="-128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56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605</Words>
  <Application>Microsoft Office PowerPoint</Application>
  <PresentationFormat>On-screen Show (16:9)</PresentationFormat>
  <Paragraphs>130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Kozuka Mincho Pro H</vt:lpstr>
      <vt:lpstr>TH Sarabun New</vt:lpstr>
      <vt:lpstr>Kozuka Mincho Pro B</vt:lpstr>
      <vt:lpstr>Calibri</vt:lpstr>
      <vt:lpstr>Lato Hairline</vt:lpstr>
      <vt:lpstr>Lato Light</vt:lpstr>
      <vt:lpstr>Wingdings</vt:lpstr>
      <vt:lpstr>Arial</vt:lpstr>
      <vt:lpstr>Cordia New</vt:lpstr>
      <vt:lpstr>Eglamour template</vt:lpstr>
      <vt:lpstr>YouTube Scalability  </vt:lpstr>
      <vt:lpstr>Hello!</vt:lpstr>
      <vt:lpstr>Agenda</vt:lpstr>
      <vt:lpstr>What is  YouTube Service</vt:lpstr>
      <vt:lpstr>PowerPoint Presentation</vt:lpstr>
      <vt:lpstr>What is  YouTube Problem</vt:lpstr>
      <vt:lpstr>4 Billion users</vt:lpstr>
      <vt:lpstr>Bottleneck</vt:lpstr>
      <vt:lpstr>The problem solution </vt:lpstr>
      <vt:lpstr>PowerPoint Presentation</vt:lpstr>
      <vt:lpstr>The result </vt:lpstr>
      <vt:lpstr> 1. Bottlenecks can be resolved  2. More users can access the website  3. Users can access videos faster  4. Reduce the network traffic  5. Reduce costs  6. Online Backup </vt:lpstr>
      <vt:lpstr>Knowledge in classroom</vt:lpstr>
      <vt:lpstr>  </vt:lpstr>
      <vt:lpstr>Reference</vt:lpstr>
      <vt:lpstr>PowerPoint Presentation</vt:lpstr>
      <vt:lpstr>YOU NEVER GET BORED WITH</vt:lpstr>
      <vt:lpstr>Thanks!</vt:lpstr>
      <vt:lpstr>PowerPoint Presentation</vt:lpstr>
      <vt:lpstr>Use charts to explain your ideas</vt:lpstr>
      <vt:lpstr>And tables to compare data</vt:lpstr>
      <vt:lpstr>PowerPoint Presentation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Scalability</dc:title>
  <dc:creator>Punnnnn ' n</dc:creator>
  <cp:lastModifiedBy>Punnnnn ' n</cp:lastModifiedBy>
  <cp:revision>15</cp:revision>
  <dcterms:modified xsi:type="dcterms:W3CDTF">2017-12-17T22:15:58Z</dcterms:modified>
</cp:coreProperties>
</file>