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67" r:id="rId6"/>
    <p:sldId id="277" r:id="rId7"/>
    <p:sldId id="274" r:id="rId8"/>
    <p:sldId id="288" r:id="rId9"/>
    <p:sldId id="289" r:id="rId10"/>
    <p:sldId id="290" r:id="rId11"/>
    <p:sldId id="275" r:id="rId12"/>
    <p:sldId id="276" r:id="rId13"/>
    <p:sldId id="279" r:id="rId14"/>
    <p:sldId id="281" r:id="rId15"/>
    <p:sldId id="269" r:id="rId16"/>
    <p:sldId id="283" r:id="rId17"/>
    <p:sldId id="286" r:id="rId18"/>
    <p:sldId id="291" r:id="rId19"/>
    <p:sldId id="285" r:id="rId20"/>
    <p:sldId id="287"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57" d="100"/>
          <a:sy n="57" d="100"/>
        </p:scale>
        <p:origin x="842"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1811076645722353"/>
          <c:y val="4.9217002237136598E-2"/>
          <c:w val="0.65189780570358247"/>
          <c:h val="0.74381792879916897"/>
        </c:manualLayout>
      </c:layout>
      <c:barChart>
        <c:barDir val="bar"/>
        <c:grouping val="stacked"/>
        <c:varyColors val="0"/>
        <c:ser>
          <c:idx val="0"/>
          <c:order val="0"/>
          <c:tx>
            <c:strRef>
              <c:f>Sheet1!$B$1</c:f>
              <c:strCache>
                <c:ptCount val="1"/>
                <c:pt idx="0">
                  <c:v>Start</c:v>
                </c:pt>
              </c:strCache>
            </c:strRef>
          </c:tx>
          <c:spPr>
            <a:noFill/>
            <a:ln>
              <a:noFill/>
            </a:ln>
          </c:spPr>
          <c:invertIfNegative val="0"/>
          <c:cat>
            <c:strRef>
              <c:f>Sheet1!$A$10:$A$15</c:f>
              <c:strCache>
                <c:ptCount val="6"/>
                <c:pt idx="0">
                  <c:v>Documentation and Report</c:v>
                </c:pt>
                <c:pt idx="1">
                  <c:v>Testing and Debugging</c:v>
                </c:pt>
                <c:pt idx="2">
                  <c:v>Coding</c:v>
                </c:pt>
                <c:pt idx="3">
                  <c:v>Designing</c:v>
                </c:pt>
                <c:pt idx="4">
                  <c:v>Familiarization of Tools</c:v>
                </c:pt>
                <c:pt idx="5">
                  <c:v>Research</c:v>
                </c:pt>
              </c:strCache>
            </c:strRef>
          </c:cat>
          <c:val>
            <c:numRef>
              <c:f>Sheet1!$B$10:$B$15</c:f>
              <c:numCache>
                <c:formatCode>General</c:formatCode>
                <c:ptCount val="6"/>
                <c:pt idx="1">
                  <c:v>12</c:v>
                </c:pt>
                <c:pt idx="2">
                  <c:v>9</c:v>
                </c:pt>
                <c:pt idx="3">
                  <c:v>6</c:v>
                </c:pt>
                <c:pt idx="4">
                  <c:v>5</c:v>
                </c:pt>
                <c:pt idx="5">
                  <c:v>0</c:v>
                </c:pt>
              </c:numCache>
            </c:numRef>
          </c:val>
          <c:extLst>
            <c:ext xmlns:c16="http://schemas.microsoft.com/office/drawing/2014/chart" uri="{C3380CC4-5D6E-409C-BE32-E72D297353CC}">
              <c16:uniqueId val="{00000000-8A23-44E2-B1A5-446476466DBF}"/>
            </c:ext>
          </c:extLst>
        </c:ser>
        <c:ser>
          <c:idx val="1"/>
          <c:order val="1"/>
          <c:tx>
            <c:strRef>
              <c:f>Sheet1!$C$1</c:f>
              <c:strCache>
                <c:ptCount val="1"/>
                <c:pt idx="0">
                  <c:v>Duration</c:v>
                </c:pt>
              </c:strCache>
            </c:strRef>
          </c:tx>
          <c:spPr>
            <a:solidFill>
              <a:schemeClr val="tx1"/>
            </a:solidFill>
            <a:effectLst>
              <a:outerShdw blurRad="50800" dist="50800" dir="5400000" algn="ctr" rotWithShape="0">
                <a:schemeClr val="bg1"/>
              </a:outerShdw>
            </a:effectLst>
          </c:spPr>
          <c:invertIfNegative val="0"/>
          <c:cat>
            <c:strRef>
              <c:f>Sheet1!$A$10:$A$15</c:f>
              <c:strCache>
                <c:ptCount val="6"/>
                <c:pt idx="0">
                  <c:v>Documentation and Report</c:v>
                </c:pt>
                <c:pt idx="1">
                  <c:v>Testing and Debugging</c:v>
                </c:pt>
                <c:pt idx="2">
                  <c:v>Coding</c:v>
                </c:pt>
                <c:pt idx="3">
                  <c:v>Designing</c:v>
                </c:pt>
                <c:pt idx="4">
                  <c:v>Familiarization of Tools</c:v>
                </c:pt>
                <c:pt idx="5">
                  <c:v>Research</c:v>
                </c:pt>
              </c:strCache>
            </c:strRef>
          </c:cat>
          <c:val>
            <c:numRef>
              <c:f>Sheet1!$C$10:$C$15</c:f>
              <c:numCache>
                <c:formatCode>General</c:formatCode>
                <c:ptCount val="6"/>
                <c:pt idx="0">
                  <c:v>20</c:v>
                </c:pt>
                <c:pt idx="1">
                  <c:v>7</c:v>
                </c:pt>
                <c:pt idx="2">
                  <c:v>9</c:v>
                </c:pt>
                <c:pt idx="3">
                  <c:v>5</c:v>
                </c:pt>
                <c:pt idx="4">
                  <c:v>1</c:v>
                </c:pt>
                <c:pt idx="5">
                  <c:v>18</c:v>
                </c:pt>
              </c:numCache>
            </c:numRef>
          </c:val>
          <c:extLst>
            <c:ext xmlns:c16="http://schemas.microsoft.com/office/drawing/2014/chart" uri="{C3380CC4-5D6E-409C-BE32-E72D297353CC}">
              <c16:uniqueId val="{00000001-8A23-44E2-B1A5-446476466DBF}"/>
            </c:ext>
          </c:extLst>
        </c:ser>
        <c:dLbls>
          <c:showLegendKey val="0"/>
          <c:showVal val="0"/>
          <c:showCatName val="0"/>
          <c:showSerName val="0"/>
          <c:showPercent val="0"/>
          <c:showBubbleSize val="0"/>
        </c:dLbls>
        <c:gapWidth val="150"/>
        <c:overlap val="100"/>
        <c:axId val="163296384"/>
        <c:axId val="163297920"/>
      </c:barChart>
      <c:catAx>
        <c:axId val="163296384"/>
        <c:scaling>
          <c:orientation val="minMax"/>
        </c:scaling>
        <c:delete val="0"/>
        <c:axPos val="l"/>
        <c:numFmt formatCode="General" sourceLinked="1"/>
        <c:majorTickMark val="out"/>
        <c:minorTickMark val="none"/>
        <c:tickLblPos val="nextTo"/>
        <c:txPr>
          <a:bodyPr rot="-60000000" spcFirstLastPara="0" vertOverflow="ellipsis" vert="horz" wrap="square" anchor="ctr" anchorCtr="1"/>
          <a:lstStyle/>
          <a:p>
            <a:pPr>
              <a:defRPr lang="en-US" sz="1200" b="0" i="0" u="none" strike="noStrike" kern="1200" baseline="0">
                <a:solidFill>
                  <a:schemeClr val="tx1"/>
                </a:solidFill>
                <a:latin typeface="Times New Roman" panose="02020603050405020304" charset="0"/>
                <a:ea typeface="+mn-ea"/>
                <a:cs typeface="Times New Roman" panose="02020603050405020304" charset="0"/>
              </a:defRPr>
            </a:pPr>
            <a:endParaRPr lang="en-US"/>
          </a:p>
        </c:txPr>
        <c:crossAx val="163297920"/>
        <c:crosses val="autoZero"/>
        <c:auto val="1"/>
        <c:lblAlgn val="ctr"/>
        <c:lblOffset val="100"/>
        <c:noMultiLvlLbl val="0"/>
      </c:catAx>
      <c:valAx>
        <c:axId val="163297920"/>
        <c:scaling>
          <c:orientation val="minMax"/>
          <c:max val="20"/>
        </c:scaling>
        <c:delete val="0"/>
        <c:axPos val="b"/>
        <c:majorGridlines/>
        <c:title>
          <c:tx>
            <c:rich>
              <a:bodyPr rot="0" spcFirstLastPara="0" vertOverflow="ellipsis" vert="horz" wrap="square" anchor="ctr" anchorCtr="1"/>
              <a:lstStyle/>
              <a:p>
                <a:pPr>
                  <a:defRPr lang="en-US" sz="1200" b="1" i="0" u="none" strike="noStrike" kern="1200" baseline="0">
                    <a:solidFill>
                      <a:schemeClr val="tx1"/>
                    </a:solidFill>
                    <a:latin typeface="Times New Roman" panose="02020603050405020304" charset="0"/>
                    <a:ea typeface="+mn-ea"/>
                    <a:cs typeface="Times New Roman" panose="02020603050405020304" charset="0"/>
                  </a:defRPr>
                </a:pPr>
                <a:r>
                  <a:rPr lang="en-US"/>
                  <a:t>weeks</a:t>
                </a:r>
              </a:p>
            </c:rich>
          </c:tx>
          <c:layout>
            <c:manualLayout>
              <c:xMode val="edge"/>
              <c:yMode val="edge"/>
              <c:x val="0.90342392096821156"/>
              <c:y val="0.89601174853143362"/>
            </c:manualLayout>
          </c:layout>
          <c:overlay val="0"/>
        </c:title>
        <c:numFmt formatCode="General" sourceLinked="1"/>
        <c:majorTickMark val="out"/>
        <c:minorTickMark val="none"/>
        <c:tickLblPos val="nextTo"/>
        <c:txPr>
          <a:bodyPr rot="-60000000" spcFirstLastPara="0" vertOverflow="ellipsis" vert="horz" wrap="square" anchor="ctr" anchorCtr="1"/>
          <a:lstStyle/>
          <a:p>
            <a:pPr>
              <a:defRPr lang="en-US" sz="1200" b="0" i="0" u="none" strike="noStrike" kern="1200" baseline="0">
                <a:solidFill>
                  <a:schemeClr val="tx1"/>
                </a:solidFill>
                <a:latin typeface="Times New Roman" panose="02020603050405020304" charset="0"/>
                <a:ea typeface="+mn-ea"/>
                <a:cs typeface="Times New Roman" panose="02020603050405020304" charset="0"/>
              </a:defRPr>
            </a:pPr>
            <a:endParaRPr lang="en-US"/>
          </a:p>
        </c:txPr>
        <c:crossAx val="163296384"/>
        <c:crosses val="autoZero"/>
        <c:crossBetween val="between"/>
      </c:valAx>
    </c:plotArea>
    <c:plotVisOnly val="1"/>
    <c:dispBlanksAs val="gap"/>
    <c:showDLblsOverMax val="0"/>
  </c:chart>
  <c:txPr>
    <a:bodyPr/>
    <a:lstStyle/>
    <a:p>
      <a:pPr>
        <a:defRPr lang="en-US" sz="1200">
          <a:latin typeface="Times New Roman" panose="02020603050405020304" charset="0"/>
          <a:cs typeface="Times New Roman" panose="02020603050405020304" charset="0"/>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EFD375E-C2F0-4EA1-8670-DD76AD955F14}" type="datetimeFigureOut">
              <a:rPr lang="en-US" smtClean="0"/>
              <a:t>5/1/2020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AE2F7-859D-4500-9AC7-E5A64436C36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FD375E-C2F0-4EA1-8670-DD76AD955F1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AE2F7-859D-4500-9AC7-E5A64436C36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AE2F7-859D-4500-9AC7-E5A64436C36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EFD375E-C2F0-4EA1-8670-DD76AD955F1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AEFD375E-C2F0-4EA1-8670-DD76AD955F14}"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AE2F7-859D-4500-9AC7-E5A64436C36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EFD375E-C2F0-4EA1-8670-DD76AD955F14}" type="datetimeFigureOut">
              <a:rPr lang="en-US" smtClean="0"/>
              <a:t>5/1/2020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AE2F7-859D-4500-9AC7-E5A64436C36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AEFD375E-C2F0-4EA1-8670-DD76AD955F14}"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AE2F7-859D-4500-9AC7-E5A64436C36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EFD375E-C2F0-4EA1-8670-DD76AD955F14}" type="datetimeFigureOut">
              <a:rPr lang="en-US" smtClean="0"/>
              <a:t>5/1/2020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AE2F7-859D-4500-9AC7-E5A64436C36E}"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EFD375E-C2F0-4EA1-8670-DD76AD955F14}"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AE2F7-859D-4500-9AC7-E5A64436C3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EFD375E-C2F0-4EA1-8670-DD76AD955F14}"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AE2F7-859D-4500-9AC7-E5A64436C3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AE2F7-859D-4500-9AC7-E5A64436C36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EFD375E-C2F0-4EA1-8670-DD76AD955F14}" type="datetimeFigureOut">
              <a:rPr lang="en-US" smtClean="0"/>
              <a:t>5/1/2020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AE2F7-859D-4500-9AC7-E5A64436C36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EFD375E-C2F0-4EA1-8670-DD76AD955F14}" type="datetimeFigureOut">
              <a:rPr lang="en-US" smtClean="0"/>
              <a:t>5/1/2020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EFD375E-C2F0-4EA1-8670-DD76AD955F14}" type="datetimeFigureOut">
              <a:rPr lang="en-US" smtClean="0"/>
              <a:t>5/1/2020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AE2F7-859D-4500-9AC7-E5A64436C36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838200"/>
            <a:ext cx="8229600" cy="1143000"/>
          </a:xfrm>
        </p:spPr>
        <p:txBody>
          <a:bodyPr>
            <a:noAutofit/>
          </a:bodyPr>
          <a:lstStyle/>
          <a:p>
            <a:r>
              <a:rPr lang="en-US" sz="5400" b="1" dirty="0"/>
              <a:t>CINEMATICS</a:t>
            </a:r>
            <a:br>
              <a:rPr lang="en-US" sz="5400" dirty="0"/>
            </a:br>
            <a:endParaRPr lang="en-US" sz="5400" dirty="0"/>
          </a:p>
        </p:txBody>
      </p:sp>
      <p:sp>
        <p:nvSpPr>
          <p:cNvPr id="5" name="Content Placeholder 4"/>
          <p:cNvSpPr>
            <a:spLocks noGrp="1"/>
          </p:cNvSpPr>
          <p:nvPr>
            <p:ph sz="quarter" idx="1"/>
          </p:nvPr>
        </p:nvSpPr>
        <p:spPr>
          <a:xfrm>
            <a:off x="533400" y="3742190"/>
            <a:ext cx="5486400" cy="2505307"/>
          </a:xfrm>
        </p:spPr>
        <p:txBody>
          <a:bodyPr>
            <a:normAutofit fontScale="25000" lnSpcReduction="20000"/>
          </a:bodyPr>
          <a:lstStyle/>
          <a:p>
            <a:pPr marL="0" indent="0">
              <a:buNone/>
            </a:pPr>
            <a:r>
              <a:rPr lang="en-US" sz="2000" b="1" dirty="0"/>
              <a:t>		</a:t>
            </a:r>
          </a:p>
          <a:p>
            <a:pPr marL="0" indent="0">
              <a:buNone/>
            </a:pPr>
            <a:r>
              <a:rPr lang="en-US" sz="2000" b="1" dirty="0"/>
              <a:t>				</a:t>
            </a:r>
          </a:p>
          <a:p>
            <a:pPr marL="0" indent="0">
              <a:buNone/>
            </a:pPr>
            <a:r>
              <a:rPr lang="en-US" sz="2000" b="1" dirty="0"/>
              <a:t>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800" dirty="0"/>
          </a:p>
          <a:p>
            <a:pPr marL="0" indent="0" algn="r">
              <a:buNone/>
            </a:pPr>
            <a:endParaRPr lang="en-US" sz="2800" b="1" dirty="0"/>
          </a:p>
          <a:p>
            <a:pPr marL="0" indent="0" algn="r">
              <a:buNone/>
            </a:pPr>
            <a:r>
              <a:rPr lang="en-US" sz="8600" b="1" dirty="0"/>
              <a:t>		</a:t>
            </a:r>
            <a:endParaRPr lang="en-US" sz="5500" b="1" dirty="0"/>
          </a:p>
          <a:p>
            <a:pPr marL="0" indent="0">
              <a:buNone/>
            </a:pPr>
            <a:r>
              <a:rPr lang="en-US" sz="9600" b="1" dirty="0"/>
              <a:t>Submitted to:	</a:t>
            </a:r>
          </a:p>
          <a:p>
            <a:pPr marL="0" indent="0">
              <a:buNone/>
            </a:pPr>
            <a:r>
              <a:rPr lang="en-US" sz="9600" b="1" dirty="0"/>
              <a:t>Dr. Jake A. </a:t>
            </a:r>
            <a:r>
              <a:rPr lang="en-US" sz="9600" b="1"/>
              <a:t>Qualls </a:t>
            </a:r>
            <a:r>
              <a:rPr lang="en-US" sz="9600" b="1" dirty="0"/>
              <a:t>		</a:t>
            </a:r>
          </a:p>
          <a:p>
            <a:pPr marL="0" indent="0">
              <a:buNone/>
            </a:pPr>
            <a:r>
              <a:rPr lang="en-US" sz="7200" b="1" dirty="0"/>
              <a:t>Department of Computer </a:t>
            </a:r>
            <a:r>
              <a:rPr lang="en-US" sz="7200" b="1" dirty="0" err="1"/>
              <a:t>Computer</a:t>
            </a:r>
            <a:r>
              <a:rPr lang="en-US" sz="7200" b="1" dirty="0"/>
              <a:t> Science </a:t>
            </a:r>
          </a:p>
          <a:p>
            <a:pPr marL="0" indent="0">
              <a:buNone/>
            </a:pPr>
            <a:r>
              <a:rPr lang="en-US" sz="7200" b="1" dirty="0"/>
              <a:t>May 2020</a:t>
            </a:r>
            <a:endParaRPr lang="en-US" sz="7200" dirty="0"/>
          </a:p>
        </p:txBody>
      </p:sp>
      <p:sp>
        <p:nvSpPr>
          <p:cNvPr id="2" name="Rectangle 1">
            <a:extLst>
              <a:ext uri="{FF2B5EF4-FFF2-40B4-BE49-F238E27FC236}">
                <a16:creationId xmlns:a16="http://schemas.microsoft.com/office/drawing/2014/main" id="{63841491-7E94-4791-B0CD-D358F6160873}"/>
              </a:ext>
            </a:extLst>
          </p:cNvPr>
          <p:cNvSpPr/>
          <p:nvPr/>
        </p:nvSpPr>
        <p:spPr>
          <a:xfrm>
            <a:off x="3810000" y="4994844"/>
            <a:ext cx="4572000" cy="1015663"/>
          </a:xfrm>
          <a:prstGeom prst="rect">
            <a:avLst/>
          </a:prstGeom>
        </p:spPr>
        <p:txBody>
          <a:bodyPr>
            <a:spAutoFit/>
          </a:bodyPr>
          <a:lstStyle/>
          <a:p>
            <a:pPr algn="r"/>
            <a:r>
              <a:rPr lang="en-US" sz="2400" b="1" dirty="0"/>
              <a:t>Submitted by:</a:t>
            </a:r>
            <a:endParaRPr lang="en-US" sz="2400" dirty="0"/>
          </a:p>
          <a:p>
            <a:pPr algn="r"/>
            <a:r>
              <a:rPr lang="en-US" b="1" dirty="0"/>
              <a:t>Nishchit Pandey</a:t>
            </a:r>
          </a:p>
          <a:p>
            <a:pPr algn="r"/>
            <a:r>
              <a:rPr lang="en-US" b="1" dirty="0"/>
              <a:t>50551164</a:t>
            </a:r>
          </a:p>
        </p:txBody>
      </p:sp>
      <p:sp>
        <p:nvSpPr>
          <p:cNvPr id="4" name="Rectangle 3">
            <a:extLst>
              <a:ext uri="{FF2B5EF4-FFF2-40B4-BE49-F238E27FC236}">
                <a16:creationId xmlns:a16="http://schemas.microsoft.com/office/drawing/2014/main" id="{2D9822B4-932B-4A4B-B3A4-6994A671409C}"/>
              </a:ext>
            </a:extLst>
          </p:cNvPr>
          <p:cNvSpPr/>
          <p:nvPr/>
        </p:nvSpPr>
        <p:spPr>
          <a:xfrm>
            <a:off x="381000" y="2921169"/>
            <a:ext cx="7848600" cy="461665"/>
          </a:xfrm>
          <a:prstGeom prst="rect">
            <a:avLst/>
          </a:prstGeom>
        </p:spPr>
        <p:txBody>
          <a:bodyPr wrap="square">
            <a:spAutoFit/>
          </a:bodyPr>
          <a:lstStyle/>
          <a:p>
            <a:pPr algn="ctr"/>
            <a:r>
              <a:rPr lang="en-US" sz="2400" b="1" dirty="0"/>
              <a:t>	     Mobile Application Development</a:t>
            </a:r>
            <a:endParaRPr lang="en-US" b="1" dirty="0"/>
          </a:p>
        </p:txBody>
      </p:sp>
    </p:spTree>
    <p:extLst>
      <p:ext uri="{BB962C8B-B14F-4D97-AF65-F5344CB8AC3E}">
        <p14:creationId xmlns:p14="http://schemas.microsoft.com/office/powerpoint/2010/main" val="419914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0728-F0BC-41FF-B158-FFE3CB98CC09}"/>
              </a:ext>
            </a:extLst>
          </p:cNvPr>
          <p:cNvSpPr>
            <a:spLocks noGrp="1"/>
          </p:cNvSpPr>
          <p:nvPr>
            <p:ph type="title"/>
          </p:nvPr>
        </p:nvSpPr>
        <p:spPr/>
        <p:txBody>
          <a:bodyPr/>
          <a:lstStyle/>
          <a:p>
            <a:r>
              <a:rPr lang="en-US" dirty="0"/>
              <a:t>Activity Diagram</a:t>
            </a:r>
          </a:p>
        </p:txBody>
      </p:sp>
      <p:sp>
        <p:nvSpPr>
          <p:cNvPr id="3" name="Content Placeholder 2">
            <a:extLst>
              <a:ext uri="{FF2B5EF4-FFF2-40B4-BE49-F238E27FC236}">
                <a16:creationId xmlns:a16="http://schemas.microsoft.com/office/drawing/2014/main" id="{B2B7A0C3-D88D-4099-8E03-11931D2F281C}"/>
              </a:ext>
            </a:extLst>
          </p:cNvPr>
          <p:cNvSpPr>
            <a:spLocks noGrp="1"/>
          </p:cNvSpPr>
          <p:nvPr>
            <p:ph sz="quarter" idx="1"/>
          </p:nvPr>
        </p:nvSpPr>
        <p:spPr/>
        <p:txBody>
          <a:bodyPr/>
          <a:lstStyle/>
          <a:p>
            <a:endParaRPr lang="en-US" dirty="0"/>
          </a:p>
        </p:txBody>
      </p:sp>
      <p:pic>
        <p:nvPicPr>
          <p:cNvPr id="4" name="Picture 3">
            <a:extLst>
              <a:ext uri="{FF2B5EF4-FFF2-40B4-BE49-F238E27FC236}">
                <a16:creationId xmlns:a16="http://schemas.microsoft.com/office/drawing/2014/main" id="{6C715689-0E11-420B-A591-E6874112656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2057400"/>
            <a:ext cx="2581275" cy="3689350"/>
          </a:xfrm>
          <a:prstGeom prst="rect">
            <a:avLst/>
          </a:prstGeom>
          <a:noFill/>
          <a:ln>
            <a:noFill/>
          </a:ln>
        </p:spPr>
      </p:pic>
    </p:spTree>
    <p:extLst>
      <p:ext uri="{BB962C8B-B14F-4D97-AF65-F5344CB8AC3E}">
        <p14:creationId xmlns:p14="http://schemas.microsoft.com/office/powerpoint/2010/main" val="257033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B16C23C-6F0F-4B66-BEB5-C61A451BB05D}"/>
              </a:ext>
            </a:extLst>
          </p:cNvPr>
          <p:cNvSpPr>
            <a:spLocks noGrp="1"/>
          </p:cNvSpPr>
          <p:nvPr>
            <p:ph sz="quarter"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WHAT DOES THE SYSTEM DO?</a:t>
            </a:r>
          </a:p>
        </p:txBody>
      </p:sp>
    </p:spTree>
    <p:extLst>
      <p:ext uri="{BB962C8B-B14F-4D97-AF65-F5344CB8AC3E}">
        <p14:creationId xmlns:p14="http://schemas.microsoft.com/office/powerpoint/2010/main" val="391765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MODEL</a:t>
            </a:r>
          </a:p>
        </p:txBody>
      </p:sp>
      <p:sp>
        <p:nvSpPr>
          <p:cNvPr id="3" name="Content Placeholder 2"/>
          <p:cNvSpPr>
            <a:spLocks noGrp="1"/>
          </p:cNvSpPr>
          <p:nvPr>
            <p:ph sz="quarter" idx="1"/>
          </p:nvPr>
        </p:nvSpPr>
        <p:spPr>
          <a:xfrm>
            <a:off x="304800" y="1447800"/>
            <a:ext cx="8229600" cy="4525963"/>
          </a:xfrm>
        </p:spPr>
        <p:txBody>
          <a:bodyPr>
            <a:normAutofit/>
          </a:bodyPr>
          <a:lstStyle/>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828800"/>
            <a:ext cx="4724400" cy="3937001"/>
          </a:xfrm>
          <a:prstGeom prst="rect">
            <a:avLst/>
          </a:prstGeom>
        </p:spPr>
      </p:pic>
      <p:sp>
        <p:nvSpPr>
          <p:cNvPr id="5" name="TextBox 4"/>
          <p:cNvSpPr txBox="1"/>
          <p:nvPr/>
        </p:nvSpPr>
        <p:spPr>
          <a:xfrm>
            <a:off x="7696200" y="6172200"/>
            <a:ext cx="1321196" cy="215444"/>
          </a:xfrm>
          <a:prstGeom prst="rect">
            <a:avLst/>
          </a:prstGeom>
          <a:noFill/>
        </p:spPr>
        <p:txBody>
          <a:bodyPr wrap="none" rtlCol="0">
            <a:spAutoFit/>
          </a:bodyPr>
          <a:lstStyle/>
          <a:p>
            <a:r>
              <a:rPr lang="en-US" sz="800" dirty="0"/>
              <a:t>Source: www.google.com</a:t>
            </a:r>
          </a:p>
        </p:txBody>
      </p:sp>
    </p:spTree>
    <p:extLst>
      <p:ext uri="{BB962C8B-B14F-4D97-AF65-F5344CB8AC3E}">
        <p14:creationId xmlns:p14="http://schemas.microsoft.com/office/powerpoint/2010/main" val="262535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sz="quarter" idx="1"/>
          </p:nvPr>
        </p:nvSpPr>
        <p:spPr/>
        <p:txBody>
          <a:bodyPr/>
          <a:lstStyle/>
          <a:p>
            <a:pPr lvl="0"/>
            <a:endParaRPr lang="en-US" dirty="0"/>
          </a:p>
          <a:p>
            <a:pPr lvl="0"/>
            <a:r>
              <a:rPr lang="en-US" dirty="0"/>
              <a:t>The booking activity of our project does not provide the user with the option of selecting their desired seat or time for their movie.</a:t>
            </a:r>
          </a:p>
          <a:p>
            <a:pPr marL="0" lvl="0" indent="0">
              <a:buNone/>
            </a:pPr>
            <a:endParaRPr lang="en-US" dirty="0"/>
          </a:p>
          <a:p>
            <a:pPr lvl="0"/>
            <a:r>
              <a:rPr lang="en-US" dirty="0"/>
              <a:t>The calendar feature does not display the upcoming movies like planned originally.</a:t>
            </a:r>
          </a:p>
          <a:p>
            <a:pPr marL="0" indent="0">
              <a:buNone/>
            </a:pPr>
            <a:endParaRPr lang="en-US" dirty="0"/>
          </a:p>
        </p:txBody>
      </p:sp>
    </p:spTree>
    <p:extLst>
      <p:ext uri="{BB962C8B-B14F-4D97-AF65-F5344CB8AC3E}">
        <p14:creationId xmlns:p14="http://schemas.microsoft.com/office/powerpoint/2010/main" val="91042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24200"/>
            <a:ext cx="8534400" cy="758952"/>
          </a:xfrm>
        </p:spPr>
        <p:txBody>
          <a:bodyPr/>
          <a:lstStyle/>
          <a:p>
            <a:r>
              <a:rPr lang="en-US" dirty="0"/>
              <a:t>PROBLEM FACED</a:t>
            </a:r>
          </a:p>
        </p:txBody>
      </p:sp>
    </p:spTree>
    <p:extLst>
      <p:ext uri="{BB962C8B-B14F-4D97-AF65-F5344CB8AC3E}">
        <p14:creationId xmlns:p14="http://schemas.microsoft.com/office/powerpoint/2010/main" val="340942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Schedule</a:t>
            </a:r>
          </a:p>
        </p:txBody>
      </p:sp>
      <p:sp>
        <p:nvSpPr>
          <p:cNvPr id="3" name="Content Placeholder 2"/>
          <p:cNvSpPr>
            <a:spLocks noGrp="1"/>
          </p:cNvSpPr>
          <p:nvPr>
            <p:ph sz="quarter" idx="1"/>
          </p:nvPr>
        </p:nvSpPr>
        <p:spPr/>
        <p:txBody>
          <a:bodyPr>
            <a:normAutofit/>
          </a:bodyPr>
          <a:lstStyle/>
          <a:p>
            <a:pPr marL="0" indent="0">
              <a:buNone/>
            </a:pPr>
            <a:endParaRPr lang="en-US" dirty="0"/>
          </a:p>
          <a:p>
            <a:pPr marL="0" indent="0" algn="just">
              <a:buNone/>
            </a:pPr>
            <a:r>
              <a:rPr lang="en-US" b="1" dirty="0"/>
              <a:t> </a:t>
            </a:r>
            <a:endParaRPr lang="en-US" dirty="0"/>
          </a:p>
          <a:p>
            <a:pPr marL="0" indent="0" algn="just">
              <a:buNone/>
            </a:pPr>
            <a:r>
              <a:rPr lang="en-US" b="1" dirty="0"/>
              <a:t> </a:t>
            </a:r>
            <a:endParaRPr lang="en-US" dirty="0"/>
          </a:p>
          <a:p>
            <a:pPr marL="0" indent="0">
              <a:buNone/>
            </a:pPr>
            <a:endParaRPr lang="en-US" dirty="0"/>
          </a:p>
          <a:p>
            <a:endParaRPr lang="en-US" dirty="0"/>
          </a:p>
        </p:txBody>
      </p:sp>
      <p:graphicFrame>
        <p:nvGraphicFramePr>
          <p:cNvPr id="5" name="Chart 4"/>
          <p:cNvGraphicFramePr/>
          <p:nvPr>
            <p:extLst>
              <p:ext uri="{D42A27DB-BD31-4B8C-83A1-F6EECF244321}">
                <p14:modId xmlns:p14="http://schemas.microsoft.com/office/powerpoint/2010/main" val="1319286428"/>
              </p:ext>
            </p:extLst>
          </p:nvPr>
        </p:nvGraphicFramePr>
        <p:xfrm>
          <a:off x="1905000" y="2667000"/>
          <a:ext cx="5274945" cy="2597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37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8" name="Picture 7">
            <a:extLst>
              <a:ext uri="{FF2B5EF4-FFF2-40B4-BE49-F238E27FC236}">
                <a16:creationId xmlns:a16="http://schemas.microsoft.com/office/drawing/2014/main" id="{AE7BA930-965D-43F1-94DD-C39680AFF1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1905000"/>
            <a:ext cx="2314575" cy="4114800"/>
          </a:xfrm>
          <a:prstGeom prst="rect">
            <a:avLst/>
          </a:prstGeom>
        </p:spPr>
      </p:pic>
      <p:pic>
        <p:nvPicPr>
          <p:cNvPr id="10" name="Picture 9">
            <a:extLst>
              <a:ext uri="{FF2B5EF4-FFF2-40B4-BE49-F238E27FC236}">
                <a16:creationId xmlns:a16="http://schemas.microsoft.com/office/drawing/2014/main" id="{3208914B-998F-4776-A0E7-660FB697F2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905000"/>
            <a:ext cx="2314575" cy="4114800"/>
          </a:xfrm>
          <a:prstGeom prst="rect">
            <a:avLst/>
          </a:prstGeom>
        </p:spPr>
      </p:pic>
    </p:spTree>
    <p:extLst>
      <p:ext uri="{BB962C8B-B14F-4D97-AF65-F5344CB8AC3E}">
        <p14:creationId xmlns:p14="http://schemas.microsoft.com/office/powerpoint/2010/main" val="87818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619EC-CC1E-4827-A830-0660784BE0FE}"/>
              </a:ext>
            </a:extLst>
          </p:cNvPr>
          <p:cNvSpPr>
            <a:spLocks noGrp="1"/>
          </p:cNvSpPr>
          <p:nvPr>
            <p:ph type="title"/>
          </p:nvPr>
        </p:nvSpPr>
        <p:spPr/>
        <p:txBody>
          <a:bodyPr/>
          <a:lstStyle/>
          <a:p>
            <a:r>
              <a:rPr lang="en-US" dirty="0"/>
              <a:t>Output</a:t>
            </a:r>
          </a:p>
        </p:txBody>
      </p:sp>
      <p:pic>
        <p:nvPicPr>
          <p:cNvPr id="5" name="Content Placeholder 4" descr="A screenshot of a computer&#10;&#10;Description automatically generated">
            <a:extLst>
              <a:ext uri="{FF2B5EF4-FFF2-40B4-BE49-F238E27FC236}">
                <a16:creationId xmlns:a16="http://schemas.microsoft.com/office/drawing/2014/main" id="{3D857542-B712-4AD1-BD50-6949090CFA5C}"/>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89744" y="1527175"/>
            <a:ext cx="8128000" cy="4572000"/>
          </a:xfrm>
        </p:spPr>
      </p:pic>
    </p:spTree>
    <p:extLst>
      <p:ext uri="{BB962C8B-B14F-4D97-AF65-F5344CB8AC3E}">
        <p14:creationId xmlns:p14="http://schemas.microsoft.com/office/powerpoint/2010/main" val="84114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4030-816E-45A2-BDB3-EF03411FBCAF}"/>
              </a:ext>
            </a:extLst>
          </p:cNvPr>
          <p:cNvSpPr>
            <a:spLocks noGrp="1"/>
          </p:cNvSpPr>
          <p:nvPr>
            <p:ph type="title"/>
          </p:nvPr>
        </p:nvSpPr>
        <p:spPr/>
        <p:txBody>
          <a:bodyPr/>
          <a:lstStyle/>
          <a:p>
            <a:r>
              <a:rPr lang="en-US" dirty="0"/>
              <a:t>Output</a:t>
            </a:r>
          </a:p>
        </p:txBody>
      </p:sp>
      <p:pic>
        <p:nvPicPr>
          <p:cNvPr id="5" name="Content Placeholder 4" descr="A screenshot of a computer&#10;&#10;Description automatically generated">
            <a:extLst>
              <a:ext uri="{FF2B5EF4-FFF2-40B4-BE49-F238E27FC236}">
                <a16:creationId xmlns:a16="http://schemas.microsoft.com/office/drawing/2014/main" id="{8AB15914-F3E0-4AE5-9342-406C8C030EAC}"/>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699725" y="1527175"/>
            <a:ext cx="3708038" cy="4572000"/>
          </a:xfrm>
        </p:spPr>
      </p:pic>
    </p:spTree>
    <p:extLst>
      <p:ext uri="{BB962C8B-B14F-4D97-AF65-F5344CB8AC3E}">
        <p14:creationId xmlns:p14="http://schemas.microsoft.com/office/powerpoint/2010/main" val="372158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C452F-3E35-463D-9A9B-65890C26F6F3}"/>
              </a:ext>
            </a:extLst>
          </p:cNvPr>
          <p:cNvSpPr>
            <a:spLocks noGrp="1"/>
          </p:cNvSpPr>
          <p:nvPr>
            <p:ph sz="quarter" idx="1"/>
          </p:nvPr>
        </p:nvSpPr>
        <p:spPr>
          <a:xfrm>
            <a:off x="301752" y="1527048"/>
            <a:ext cx="8503920" cy="45720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CONCLUSION AND FUTURE ENHANCEMENTS</a:t>
            </a:r>
          </a:p>
        </p:txBody>
      </p:sp>
    </p:spTree>
    <p:extLst>
      <p:ext uri="{BB962C8B-B14F-4D97-AF65-F5344CB8AC3E}">
        <p14:creationId xmlns:p14="http://schemas.microsoft.com/office/powerpoint/2010/main" val="220884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
          </p:nvPr>
        </p:nvSpPr>
        <p:spPr/>
        <p:txBody>
          <a:bodyPr>
            <a:normAutofit/>
          </a:bodyPr>
          <a:lstStyle/>
          <a:p>
            <a:pPr marL="0" indent="0">
              <a:buNone/>
            </a:pPr>
            <a:endParaRPr lang="en-US" dirty="0"/>
          </a:p>
          <a:p>
            <a:pPr marL="571500" indent="-571500">
              <a:buFont typeface="Wingdings 2"/>
              <a:buAutoNum type="romanLcPeriod"/>
            </a:pPr>
            <a:r>
              <a:rPr lang="en-US" dirty="0"/>
              <a:t>To provide a single system for different activities like viewing movies and their details, finding the ratings and reviews, searching, booking tickets, etc.</a:t>
            </a:r>
          </a:p>
          <a:p>
            <a:pPr marL="571500" indent="-571500">
              <a:buFont typeface="Wingdings 2"/>
              <a:buAutoNum type="romanLcPeriod"/>
            </a:pPr>
            <a:endParaRPr lang="en-US" dirty="0"/>
          </a:p>
          <a:p>
            <a:pPr marL="571500" indent="-571500">
              <a:buAutoNum type="romanLcPeriod"/>
            </a:pPr>
            <a:r>
              <a:rPr lang="en-US" dirty="0"/>
              <a:t>To provide an easier and faster arena for all movie lovers.</a:t>
            </a:r>
          </a:p>
        </p:txBody>
      </p:sp>
    </p:spTree>
    <p:extLst>
      <p:ext uri="{BB962C8B-B14F-4D97-AF65-F5344CB8AC3E}">
        <p14:creationId xmlns:p14="http://schemas.microsoft.com/office/powerpoint/2010/main" val="210944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E12B-A517-4CEF-8F0F-7BDEFEB27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79EB76-1053-428C-A9C0-0969DD3DD3C5}"/>
              </a:ext>
            </a:extLst>
          </p:cNvPr>
          <p:cNvSpPr>
            <a:spLocks noGrp="1"/>
          </p:cNvSpPr>
          <p:nvPr>
            <p:ph sz="quarter" idx="1"/>
          </p:nvPr>
        </p:nvSpPr>
        <p:spPr/>
        <p:txBody>
          <a:bodyPr>
            <a:normAutofit fontScale="77500" lnSpcReduction="20000"/>
          </a:bodyPr>
          <a:lstStyle/>
          <a:p>
            <a:r>
              <a:rPr lang="en-US" b="1" dirty="0"/>
              <a:t>Conclusion</a:t>
            </a:r>
            <a:endParaRPr lang="en-US" dirty="0"/>
          </a:p>
          <a:p>
            <a:r>
              <a:rPr lang="en-US" dirty="0"/>
              <a:t>Watching movies gives us to reason to think, imagine, guess and even visualize other’s perspective as our own. Movies are made with proper screenplays succeed more than movies with intense stories, the way the cinematography create a small imaginary world within 3hours is a hidden art inside every films. Keeping this in mind, I have  </a:t>
            </a:r>
            <a:r>
              <a:rPr lang="en-US" dirty="0" err="1"/>
              <a:t>have</a:t>
            </a:r>
            <a:r>
              <a:rPr lang="en-US" dirty="0"/>
              <a:t> created our app “Cinematics” in an attempt to provide movie lovers with a platform that will make their experience a lot more easier.</a:t>
            </a:r>
          </a:p>
          <a:p>
            <a:r>
              <a:rPr lang="en-US" dirty="0"/>
              <a:t>Lastly, I would like to conclude our project by expressing our sincere gratitude towards our university, Arkansas State University for giving us this wonderful opportunity to work on a project. I would also like to thank our respected teachers for their guidance throughout our project. It was due to their suggestions and support that I was able to complete this project.</a:t>
            </a:r>
          </a:p>
          <a:p>
            <a:endParaRPr lang="en-US" dirty="0"/>
          </a:p>
        </p:txBody>
      </p:sp>
    </p:spTree>
    <p:extLst>
      <p:ext uri="{BB962C8B-B14F-4D97-AF65-F5344CB8AC3E}">
        <p14:creationId xmlns:p14="http://schemas.microsoft.com/office/powerpoint/2010/main" val="177936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THANK  YOU</a:t>
            </a:r>
          </a:p>
        </p:txBody>
      </p:sp>
    </p:spTree>
    <p:extLst>
      <p:ext uri="{BB962C8B-B14F-4D97-AF65-F5344CB8AC3E}">
        <p14:creationId xmlns:p14="http://schemas.microsoft.com/office/powerpoint/2010/main" val="164722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APPLCATION</a:t>
            </a:r>
          </a:p>
        </p:txBody>
      </p:sp>
      <p:sp>
        <p:nvSpPr>
          <p:cNvPr id="3" name="Content Placeholder 2"/>
          <p:cNvSpPr>
            <a:spLocks noGrp="1"/>
          </p:cNvSpPr>
          <p:nvPr>
            <p:ph sz="quarter" idx="1"/>
          </p:nvPr>
        </p:nvSpPr>
        <p:spPr/>
        <p:txBody>
          <a:bodyPr>
            <a:normAutofit/>
          </a:bodyPr>
          <a:lstStyle/>
          <a:p>
            <a:pPr marL="571500" indent="-571500">
              <a:buAutoNum type="romanLcPeriod"/>
            </a:pPr>
            <a:r>
              <a:rPr lang="en-US" dirty="0"/>
              <a:t>It can be used by movie admirers to review and rate movies they like.</a:t>
            </a:r>
          </a:p>
          <a:p>
            <a:pPr marL="571500" indent="-571500">
              <a:buFont typeface="Wingdings 2"/>
              <a:buAutoNum type="romanLcPeriod"/>
            </a:pPr>
            <a:r>
              <a:rPr lang="en-US" dirty="0"/>
              <a:t>It can be used to help users to choose a movie based on their choices and type.</a:t>
            </a:r>
          </a:p>
          <a:p>
            <a:pPr marL="571500" indent="-571500">
              <a:buFont typeface="Wingdings 2"/>
              <a:buAutoNum type="romanLcPeriod"/>
            </a:pPr>
            <a:r>
              <a:rPr lang="en-US" dirty="0"/>
              <a:t>It can be used to know about the details and summary of the movies one is searching for.</a:t>
            </a:r>
          </a:p>
          <a:p>
            <a:pPr marL="571500" indent="-571500">
              <a:buFont typeface="Wingdings 2"/>
              <a:buAutoNum type="romanLcPeriod"/>
            </a:pPr>
            <a:r>
              <a:rPr lang="en-US" dirty="0"/>
              <a:t>. It can be used to gain information about the upcoming movies.</a:t>
            </a:r>
          </a:p>
          <a:p>
            <a:pPr marL="0" indent="0">
              <a:buNone/>
            </a:pPr>
            <a:endParaRPr lang="en-US" dirty="0"/>
          </a:p>
          <a:p>
            <a:endParaRPr lang="en-US" dirty="0"/>
          </a:p>
        </p:txBody>
      </p:sp>
    </p:spTree>
    <p:extLst>
      <p:ext uri="{BB962C8B-B14F-4D97-AF65-F5344CB8AC3E}">
        <p14:creationId xmlns:p14="http://schemas.microsoft.com/office/powerpoint/2010/main" val="103721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FEATURES</a:t>
            </a:r>
          </a:p>
        </p:txBody>
      </p:sp>
      <p:sp>
        <p:nvSpPr>
          <p:cNvPr id="3" name="Content Placeholder 2"/>
          <p:cNvSpPr>
            <a:spLocks noGrp="1"/>
          </p:cNvSpPr>
          <p:nvPr>
            <p:ph sz="quarter" idx="1"/>
          </p:nvPr>
        </p:nvSpPr>
        <p:spPr/>
        <p:txBody>
          <a:bodyPr>
            <a:normAutofit/>
          </a:bodyPr>
          <a:lstStyle/>
          <a:p>
            <a:pPr marL="571500" indent="-571500">
              <a:buAutoNum type="romanLcPeriod"/>
            </a:pPr>
            <a:r>
              <a:rPr lang="en-US" dirty="0"/>
              <a:t>Login feature.</a:t>
            </a:r>
          </a:p>
          <a:p>
            <a:pPr marL="571500" indent="-571500">
              <a:buFont typeface="Wingdings 2"/>
              <a:buAutoNum type="romanLcPeriod"/>
            </a:pPr>
            <a:r>
              <a:rPr lang="en-US" dirty="0"/>
              <a:t>Rating.</a:t>
            </a:r>
          </a:p>
          <a:p>
            <a:pPr marL="571500" indent="-571500">
              <a:buFont typeface="Wingdings 2"/>
              <a:buAutoNum type="romanLcPeriod"/>
            </a:pPr>
            <a:r>
              <a:rPr lang="en-US" dirty="0"/>
              <a:t>Writing reviews.</a:t>
            </a:r>
          </a:p>
          <a:p>
            <a:pPr marL="571500" indent="-571500">
              <a:buFont typeface="Wingdings 2"/>
              <a:buAutoNum type="romanLcPeriod"/>
            </a:pPr>
            <a:r>
              <a:rPr lang="en-US" dirty="0"/>
              <a:t>Categorizing movies.</a:t>
            </a:r>
          </a:p>
          <a:p>
            <a:pPr marL="571500" indent="-571500">
              <a:buFont typeface="Wingdings 2"/>
              <a:buAutoNum type="romanLcPeriod"/>
            </a:pPr>
            <a:r>
              <a:rPr lang="en-US" dirty="0"/>
              <a:t>Display upcoming movies.</a:t>
            </a:r>
          </a:p>
          <a:p>
            <a:pPr marL="571500" indent="-571500">
              <a:buFont typeface="Wingdings 2"/>
              <a:buAutoNum type="romanLcPeriod"/>
            </a:pPr>
            <a:r>
              <a:rPr lang="en-US" dirty="0"/>
              <a:t>Search option.</a:t>
            </a:r>
          </a:p>
        </p:txBody>
      </p:sp>
    </p:spTree>
    <p:extLst>
      <p:ext uri="{BB962C8B-B14F-4D97-AF65-F5344CB8AC3E}">
        <p14:creationId xmlns:p14="http://schemas.microsoft.com/office/powerpoint/2010/main" val="169373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REQURIMENTS</a:t>
            </a:r>
          </a:p>
        </p:txBody>
      </p:sp>
      <p:sp>
        <p:nvSpPr>
          <p:cNvPr id="3" name="Content Placeholder 2"/>
          <p:cNvSpPr>
            <a:spLocks noGrp="1"/>
          </p:cNvSpPr>
          <p:nvPr>
            <p:ph sz="quarter" idx="1"/>
          </p:nvPr>
        </p:nvSpPr>
        <p:spPr>
          <a:xfrm>
            <a:off x="381000" y="1676400"/>
            <a:ext cx="8503920" cy="4572000"/>
          </a:xfrm>
        </p:spPr>
        <p:txBody>
          <a:bodyPr>
            <a:normAutofit fontScale="62500" lnSpcReduction="20000"/>
          </a:bodyPr>
          <a:lstStyle/>
          <a:p>
            <a:pPr>
              <a:buFont typeface="Wingdings" pitchFamily="2" charset="2"/>
              <a:buChar char="§"/>
            </a:pPr>
            <a:r>
              <a:rPr lang="en-US" b="1" dirty="0"/>
              <a:t>Software Requirement</a:t>
            </a:r>
          </a:p>
          <a:p>
            <a:pPr>
              <a:buFont typeface="Wingdings" pitchFamily="2" charset="2"/>
              <a:buChar char="§"/>
            </a:pPr>
            <a:endParaRPr lang="en-US" b="1" dirty="0"/>
          </a:p>
          <a:p>
            <a:pPr marL="0" indent="0">
              <a:buNone/>
            </a:pPr>
            <a:r>
              <a:rPr lang="en-US" dirty="0"/>
              <a:t>To run the program:			To build the program:</a:t>
            </a:r>
          </a:p>
          <a:p>
            <a:pPr marL="0" indent="0">
              <a:buNone/>
            </a:pPr>
            <a:r>
              <a:rPr lang="en-US" dirty="0"/>
              <a:t> i. Android 5.0 (Lollipop) or newer		i. Java JDK 8</a:t>
            </a:r>
          </a:p>
          <a:p>
            <a:pPr marL="0" indent="0">
              <a:buNone/>
            </a:pPr>
            <a:r>
              <a:rPr lang="en-US" dirty="0"/>
              <a:t>					ii. Android Studio</a:t>
            </a:r>
          </a:p>
          <a:p>
            <a:pPr marL="0" indent="0">
              <a:buNone/>
            </a:pPr>
            <a:r>
              <a:rPr lang="en-US" dirty="0"/>
              <a:t>					iii. Windows 7 or above</a:t>
            </a:r>
          </a:p>
          <a:p>
            <a:pPr marL="0" indent="0">
              <a:buNone/>
            </a:pPr>
            <a:r>
              <a:rPr lang="en-US" dirty="0"/>
              <a:t>					iv. Linux</a:t>
            </a:r>
          </a:p>
          <a:p>
            <a:pPr marL="0" indent="0">
              <a:buNone/>
            </a:pPr>
            <a:endParaRPr lang="en-US" dirty="0"/>
          </a:p>
          <a:p>
            <a:pPr>
              <a:buFont typeface="Wingdings" pitchFamily="2" charset="2"/>
              <a:buChar char="§"/>
            </a:pPr>
            <a:r>
              <a:rPr lang="en-US" dirty="0"/>
              <a:t> </a:t>
            </a:r>
            <a:r>
              <a:rPr lang="en-US" b="1" dirty="0"/>
              <a:t>Hardware Requirement</a:t>
            </a:r>
          </a:p>
          <a:p>
            <a:pPr marL="0" indent="0">
              <a:buNone/>
            </a:pPr>
            <a:r>
              <a:rPr lang="en-US" dirty="0"/>
              <a:t>To run this program :		To build the program:</a:t>
            </a:r>
          </a:p>
          <a:p>
            <a:pPr marL="0" indent="0">
              <a:buNone/>
            </a:pPr>
            <a:r>
              <a:rPr lang="en-US" dirty="0"/>
              <a:t>  				i.  4 GB of RAM</a:t>
            </a:r>
          </a:p>
          <a:p>
            <a:pPr marL="0" indent="0">
              <a:buNone/>
            </a:pPr>
            <a:r>
              <a:rPr lang="en-US" dirty="0"/>
              <a:t> i.  Integrated graphics		ii. i3 processor or above, 5 GB of Hard   </a:t>
            </a:r>
          </a:p>
          <a:p>
            <a:pPr marL="0" indent="0">
              <a:buNone/>
            </a:pPr>
            <a:r>
              <a:rPr lang="en-US" dirty="0"/>
              <a:t> 				   disk</a:t>
            </a:r>
          </a:p>
          <a:p>
            <a:pPr marL="0" indent="0">
              <a:buNone/>
            </a:pPr>
            <a:endParaRPr lang="en-US" dirty="0"/>
          </a:p>
          <a:p>
            <a:pPr marL="0" indent="0">
              <a:buNone/>
            </a:pPr>
            <a:endParaRPr lang="en-US" dirty="0"/>
          </a:p>
          <a:p>
            <a:pPr marL="0" indent="0">
              <a:buNone/>
            </a:pPr>
            <a:r>
              <a:rPr lang="en-US" b="1" dirty="0"/>
              <a:t>Feasibility</a:t>
            </a:r>
            <a:r>
              <a:rPr lang="en-US" dirty="0"/>
              <a:t>: Technical, economical ,etc.</a:t>
            </a:r>
          </a:p>
          <a:p>
            <a:pPr marL="0" indent="0">
              <a:buNone/>
            </a:pPr>
            <a:r>
              <a:rPr lang="en-US" dirty="0"/>
              <a:t>  </a:t>
            </a:r>
          </a:p>
        </p:txBody>
      </p:sp>
    </p:spTree>
    <p:extLst>
      <p:ext uri="{BB962C8B-B14F-4D97-AF65-F5344CB8AC3E}">
        <p14:creationId xmlns:p14="http://schemas.microsoft.com/office/powerpoint/2010/main" val="348245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sz="quarter" idx="1"/>
          </p:nvPr>
        </p:nvSpPr>
        <p:spPr/>
        <p:txBody>
          <a:bodyPr/>
          <a:lstStyle/>
          <a:p>
            <a:endParaRPr lang="en-US" dirty="0"/>
          </a:p>
          <a:p>
            <a:r>
              <a:rPr lang="en-US" dirty="0"/>
              <a:t>TeeVee3</a:t>
            </a:r>
          </a:p>
          <a:p>
            <a:pPr marL="0" indent="0">
              <a:buNone/>
            </a:pPr>
            <a:endParaRPr lang="en-US" dirty="0"/>
          </a:p>
          <a:p>
            <a:r>
              <a:rPr lang="en-US" dirty="0"/>
              <a:t>IMDb</a:t>
            </a:r>
          </a:p>
          <a:p>
            <a:pPr marL="0" indent="0">
              <a:buNone/>
            </a:pPr>
            <a:endParaRPr lang="en-US" dirty="0"/>
          </a:p>
          <a:p>
            <a:r>
              <a:rPr lang="en-US" dirty="0"/>
              <a:t>Movies by </a:t>
            </a:r>
            <a:r>
              <a:rPr lang="en-US" dirty="0" err="1"/>
              <a:t>Flixter</a:t>
            </a:r>
            <a:endParaRPr lang="en-US" dirty="0"/>
          </a:p>
        </p:txBody>
      </p:sp>
    </p:spTree>
    <p:extLst>
      <p:ext uri="{BB962C8B-B14F-4D97-AF65-F5344CB8AC3E}">
        <p14:creationId xmlns:p14="http://schemas.microsoft.com/office/powerpoint/2010/main" val="126257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0C1C7A-3018-44DE-9999-F77B50DD4286}"/>
              </a:ext>
            </a:extLst>
          </p:cNvPr>
          <p:cNvSpPr txBox="1"/>
          <p:nvPr/>
        </p:nvSpPr>
        <p:spPr>
          <a:xfrm>
            <a:off x="685800" y="3200400"/>
            <a:ext cx="1221809" cy="400110"/>
          </a:xfrm>
          <a:prstGeom prst="rect">
            <a:avLst/>
          </a:prstGeom>
          <a:noFill/>
        </p:spPr>
        <p:txBody>
          <a:bodyPr wrap="none" rtlCol="0">
            <a:spAutoFit/>
          </a:bodyPr>
          <a:lstStyle/>
          <a:p>
            <a:r>
              <a:rPr lang="en-US" sz="2000" dirty="0"/>
              <a:t>1.  TMDb</a:t>
            </a:r>
          </a:p>
        </p:txBody>
      </p:sp>
      <p:sp>
        <p:nvSpPr>
          <p:cNvPr id="8" name="TextBox 7">
            <a:extLst>
              <a:ext uri="{FF2B5EF4-FFF2-40B4-BE49-F238E27FC236}">
                <a16:creationId xmlns:a16="http://schemas.microsoft.com/office/drawing/2014/main" id="{69A7AA3A-150B-4B39-8F2F-554661A08D60}"/>
              </a:ext>
            </a:extLst>
          </p:cNvPr>
          <p:cNvSpPr txBox="1"/>
          <p:nvPr/>
        </p:nvSpPr>
        <p:spPr>
          <a:xfrm>
            <a:off x="646669" y="3838545"/>
            <a:ext cx="1402948" cy="400110"/>
          </a:xfrm>
          <a:prstGeom prst="rect">
            <a:avLst/>
          </a:prstGeom>
          <a:noFill/>
        </p:spPr>
        <p:txBody>
          <a:bodyPr wrap="none" rtlCol="0">
            <a:spAutoFit/>
          </a:bodyPr>
          <a:lstStyle/>
          <a:p>
            <a:r>
              <a:rPr lang="en-US" sz="2000" dirty="0"/>
              <a:t>2.  Retrofit</a:t>
            </a:r>
          </a:p>
        </p:txBody>
      </p:sp>
      <p:sp>
        <p:nvSpPr>
          <p:cNvPr id="9" name="TextBox 8">
            <a:extLst>
              <a:ext uri="{FF2B5EF4-FFF2-40B4-BE49-F238E27FC236}">
                <a16:creationId xmlns:a16="http://schemas.microsoft.com/office/drawing/2014/main" id="{6F36C42C-09DE-4F88-8C3E-F09FD64F6116}"/>
              </a:ext>
            </a:extLst>
          </p:cNvPr>
          <p:cNvSpPr txBox="1"/>
          <p:nvPr/>
        </p:nvSpPr>
        <p:spPr>
          <a:xfrm>
            <a:off x="646669" y="4476690"/>
            <a:ext cx="1252266" cy="400110"/>
          </a:xfrm>
          <a:prstGeom prst="rect">
            <a:avLst/>
          </a:prstGeom>
          <a:noFill/>
        </p:spPr>
        <p:txBody>
          <a:bodyPr wrap="none" rtlCol="0">
            <a:spAutoFit/>
          </a:bodyPr>
          <a:lstStyle/>
          <a:p>
            <a:r>
              <a:rPr lang="en-US" sz="2000" dirty="0"/>
              <a:t>3.  Realm</a:t>
            </a:r>
          </a:p>
        </p:txBody>
      </p:sp>
      <p:sp>
        <p:nvSpPr>
          <p:cNvPr id="10" name="TextBox 9">
            <a:extLst>
              <a:ext uri="{FF2B5EF4-FFF2-40B4-BE49-F238E27FC236}">
                <a16:creationId xmlns:a16="http://schemas.microsoft.com/office/drawing/2014/main" id="{D890E321-D14E-4F7E-880F-E72B89B9E683}"/>
              </a:ext>
            </a:extLst>
          </p:cNvPr>
          <p:cNvSpPr txBox="1"/>
          <p:nvPr/>
        </p:nvSpPr>
        <p:spPr>
          <a:xfrm>
            <a:off x="646669" y="5109336"/>
            <a:ext cx="1361270" cy="400110"/>
          </a:xfrm>
          <a:prstGeom prst="rect">
            <a:avLst/>
          </a:prstGeom>
          <a:noFill/>
        </p:spPr>
        <p:txBody>
          <a:bodyPr wrap="none" rtlCol="0">
            <a:spAutoFit/>
          </a:bodyPr>
          <a:lstStyle/>
          <a:p>
            <a:r>
              <a:rPr lang="en-US" sz="2000" dirty="0"/>
              <a:t>4.  Picasso</a:t>
            </a:r>
          </a:p>
        </p:txBody>
      </p:sp>
      <p:sp>
        <p:nvSpPr>
          <p:cNvPr id="6" name="TextBox 5">
            <a:extLst>
              <a:ext uri="{FF2B5EF4-FFF2-40B4-BE49-F238E27FC236}">
                <a16:creationId xmlns:a16="http://schemas.microsoft.com/office/drawing/2014/main" id="{C4C3372F-CD1A-41F2-947A-DA5D04DF588D}"/>
              </a:ext>
            </a:extLst>
          </p:cNvPr>
          <p:cNvSpPr txBox="1"/>
          <p:nvPr/>
        </p:nvSpPr>
        <p:spPr>
          <a:xfrm>
            <a:off x="3200400" y="2057400"/>
            <a:ext cx="2819400" cy="477054"/>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dk1"/>
          </a:lnRef>
          <a:fillRef idx="2">
            <a:schemeClr val="dk1"/>
          </a:fillRef>
          <a:effectRef idx="1">
            <a:schemeClr val="dk1"/>
          </a:effectRef>
          <a:fontRef idx="minor">
            <a:schemeClr val="dk1"/>
          </a:fontRef>
        </p:style>
        <p:txBody>
          <a:bodyPr wrap="square" rtlCol="0">
            <a:spAutoFit/>
          </a:bodyPr>
          <a:lstStyle/>
          <a:p>
            <a:r>
              <a:rPr lang="en-US" sz="2500" dirty="0"/>
              <a:t>SYSTEM  DESIGN</a:t>
            </a:r>
          </a:p>
        </p:txBody>
      </p:sp>
    </p:spTree>
    <p:extLst>
      <p:ext uri="{BB962C8B-B14F-4D97-AF65-F5344CB8AC3E}">
        <p14:creationId xmlns:p14="http://schemas.microsoft.com/office/powerpoint/2010/main" val="3715301096"/>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1974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139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8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6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E51F2-13CD-4AD3-B4CC-3B354E0E6FA0}"/>
              </a:ext>
            </a:extLst>
          </p:cNvPr>
          <p:cNvSpPr>
            <a:spLocks noGrp="1"/>
          </p:cNvSpPr>
          <p:nvPr>
            <p:ph type="title"/>
          </p:nvPr>
        </p:nvSpPr>
        <p:spPr/>
        <p:txBody>
          <a:bodyPr>
            <a:normAutofit/>
          </a:bodyPr>
          <a:lstStyle/>
          <a:p>
            <a:r>
              <a:rPr lang="en-US" dirty="0"/>
              <a:t>User Case Diagram</a:t>
            </a:r>
          </a:p>
        </p:txBody>
      </p:sp>
      <p:pic>
        <p:nvPicPr>
          <p:cNvPr id="4" name="Content Placeholder 3">
            <a:extLst>
              <a:ext uri="{FF2B5EF4-FFF2-40B4-BE49-F238E27FC236}">
                <a16:creationId xmlns:a16="http://schemas.microsoft.com/office/drawing/2014/main" id="{A66F9266-60CC-49F7-8A0D-B7F0CBDB85A0}"/>
              </a:ext>
            </a:extLst>
          </p:cNvPr>
          <p:cNvPicPr>
            <a:picLocks noGrp="1"/>
          </p:cNvPicPr>
          <p:nvPr>
            <p:ph sz="quarter" idx="1"/>
          </p:nvPr>
        </p:nvPicPr>
        <p:blipFill>
          <a:blip r:embed="rId2" cstate="print"/>
          <a:stretch>
            <a:fillRect/>
          </a:stretch>
        </p:blipFill>
        <p:spPr>
          <a:xfrm>
            <a:off x="1507129" y="1976062"/>
            <a:ext cx="6093229" cy="3674225"/>
          </a:xfrm>
          <a:prstGeom prst="rect">
            <a:avLst/>
          </a:prstGeom>
        </p:spPr>
      </p:pic>
    </p:spTree>
    <p:extLst>
      <p:ext uri="{BB962C8B-B14F-4D97-AF65-F5344CB8AC3E}">
        <p14:creationId xmlns:p14="http://schemas.microsoft.com/office/powerpoint/2010/main" val="161923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B51C-0A6D-4EA5-A844-A8C02CE6180A}"/>
              </a:ext>
            </a:extLst>
          </p:cNvPr>
          <p:cNvSpPr>
            <a:spLocks noGrp="1"/>
          </p:cNvSpPr>
          <p:nvPr>
            <p:ph type="title"/>
          </p:nvPr>
        </p:nvSpPr>
        <p:spPr/>
        <p:txBody>
          <a:bodyPr/>
          <a:lstStyle/>
          <a:p>
            <a:r>
              <a:rPr lang="en-US" dirty="0"/>
              <a:t>Class Diagram</a:t>
            </a:r>
          </a:p>
        </p:txBody>
      </p:sp>
      <p:pic>
        <p:nvPicPr>
          <p:cNvPr id="4" name="Content Placeholder 3">
            <a:extLst>
              <a:ext uri="{FF2B5EF4-FFF2-40B4-BE49-F238E27FC236}">
                <a16:creationId xmlns:a16="http://schemas.microsoft.com/office/drawing/2014/main" id="{866EA58E-01DA-406C-81B3-875C36954E70}"/>
              </a:ext>
            </a:extLst>
          </p:cNvPr>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05036" y="1527175"/>
            <a:ext cx="5697415" cy="4572000"/>
          </a:xfrm>
          <a:prstGeom prst="rect">
            <a:avLst/>
          </a:prstGeom>
          <a:noFill/>
          <a:ln>
            <a:noFill/>
          </a:ln>
        </p:spPr>
      </p:pic>
    </p:spTree>
    <p:extLst>
      <p:ext uri="{BB962C8B-B14F-4D97-AF65-F5344CB8AC3E}">
        <p14:creationId xmlns:p14="http://schemas.microsoft.com/office/powerpoint/2010/main" val="40847555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1692</TotalTime>
  <Words>390</Words>
  <Application>Microsoft Office PowerPoint</Application>
  <PresentationFormat>On-screen Show (4:3)</PresentationFormat>
  <Paragraphs>106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Georgia</vt:lpstr>
      <vt:lpstr>Times New Roman</vt:lpstr>
      <vt:lpstr>Wingdings</vt:lpstr>
      <vt:lpstr>Wingdings 2</vt:lpstr>
      <vt:lpstr>Civic</vt:lpstr>
      <vt:lpstr>CINEMATICS </vt:lpstr>
      <vt:lpstr>OBJECTIVES</vt:lpstr>
      <vt:lpstr>APPLCATION</vt:lpstr>
      <vt:lpstr>PROJECT FEATURES</vt:lpstr>
      <vt:lpstr>SYSTEM REQURIMENTS</vt:lpstr>
      <vt:lpstr>Literature Review</vt:lpstr>
      <vt:lpstr>PowerPoint Presentation</vt:lpstr>
      <vt:lpstr>User Case Diagram</vt:lpstr>
      <vt:lpstr>Class Diagram</vt:lpstr>
      <vt:lpstr>Activity Diagram</vt:lpstr>
      <vt:lpstr>PowerPoint Presentation</vt:lpstr>
      <vt:lpstr>SOFTWARE DEVELOPMENT MODEL</vt:lpstr>
      <vt:lpstr>Limitations</vt:lpstr>
      <vt:lpstr>PROBLEM FACED</vt:lpstr>
      <vt:lpstr>Working Schedule</vt:lpstr>
      <vt:lpstr>OUTPUT</vt:lpstr>
      <vt:lpstr>Output</vt:lpstr>
      <vt:lpstr>Output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Anisha</dc:creator>
  <cp:lastModifiedBy>nishchit ....................</cp:lastModifiedBy>
  <cp:revision>62</cp:revision>
  <dcterms:created xsi:type="dcterms:W3CDTF">2018-01-01T09:52:19Z</dcterms:created>
  <dcterms:modified xsi:type="dcterms:W3CDTF">2020-05-02T22:09:18Z</dcterms:modified>
</cp:coreProperties>
</file>