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620D11-43F4-46A8-BF69-8610A71D379E}" v="3" dt="2020-05-08T04:33:25.1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Gilland" userId="c0d7efa46be35c3d" providerId="LiveId" clId="{F9620D11-43F4-46A8-BF69-8610A71D379E}"/>
    <pc:docChg chg="custSel modSld">
      <pc:chgData name="Steve Gilland" userId="c0d7efa46be35c3d" providerId="LiveId" clId="{F9620D11-43F4-46A8-BF69-8610A71D379E}" dt="2020-05-08T04:33:52.286" v="110" actId="1076"/>
      <pc:docMkLst>
        <pc:docMk/>
      </pc:docMkLst>
      <pc:sldChg chg="addSp delSp modSp mod delDesignElem">
        <pc:chgData name="Steve Gilland" userId="c0d7efa46be35c3d" providerId="LiveId" clId="{F9620D11-43F4-46A8-BF69-8610A71D379E}" dt="2020-05-08T04:33:52.286" v="110" actId="1076"/>
        <pc:sldMkLst>
          <pc:docMk/>
          <pc:sldMk cId="1378635737" sldId="280"/>
        </pc:sldMkLst>
        <pc:spChg chg="mod">
          <ac:chgData name="Steve Gilland" userId="c0d7efa46be35c3d" providerId="LiveId" clId="{F9620D11-43F4-46A8-BF69-8610A71D379E}" dt="2020-05-08T04:33:00.744" v="2"/>
          <ac:spMkLst>
            <pc:docMk/>
            <pc:sldMk cId="1378635737" sldId="280"/>
            <ac:spMk id="2" creationId="{E67E2AAD-01A5-4D74-B39B-D1FF8B2C2292}"/>
          </ac:spMkLst>
        </pc:spChg>
        <pc:spChg chg="del">
          <ac:chgData name="Steve Gilland" userId="c0d7efa46be35c3d" providerId="LiveId" clId="{F9620D11-43F4-46A8-BF69-8610A71D379E}" dt="2020-05-08T04:33:00.744" v="2"/>
          <ac:spMkLst>
            <pc:docMk/>
            <pc:sldMk cId="1378635737" sldId="280"/>
            <ac:spMk id="3" creationId="{CE2D0A13-E818-427A-BFD3-3E4B04004477}"/>
          </ac:spMkLst>
        </pc:spChg>
        <pc:spChg chg="add mod">
          <ac:chgData name="Steve Gilland" userId="c0d7efa46be35c3d" providerId="LiveId" clId="{F9620D11-43F4-46A8-BF69-8610A71D379E}" dt="2020-05-08T04:33:52.286" v="110" actId="1076"/>
          <ac:spMkLst>
            <pc:docMk/>
            <pc:sldMk cId="1378635737" sldId="280"/>
            <ac:spMk id="6" creationId="{F9F0BC6B-6193-42C8-B8A5-AAEF288D008E}"/>
          </ac:spMkLst>
        </pc:spChg>
        <pc:spChg chg="del">
          <ac:chgData name="Steve Gilland" userId="c0d7efa46be35c3d" providerId="LiveId" clId="{F9620D11-43F4-46A8-BF69-8610A71D379E}" dt="2020-05-08T04:33:00.744" v="2"/>
          <ac:spMkLst>
            <pc:docMk/>
            <pc:sldMk cId="1378635737" sldId="280"/>
            <ac:spMk id="8" creationId="{8775F366-526C-4C42-8931-696FFE8AA517}"/>
          </ac:spMkLst>
        </pc:spChg>
        <pc:spChg chg="del">
          <ac:chgData name="Steve Gilland" userId="c0d7efa46be35c3d" providerId="LiveId" clId="{F9620D11-43F4-46A8-BF69-8610A71D379E}" dt="2020-05-08T04:33:00.744" v="2"/>
          <ac:spMkLst>
            <pc:docMk/>
            <pc:sldMk cId="1378635737" sldId="280"/>
            <ac:spMk id="10" creationId="{21DCC7BA-3740-47E1-91B9-6269381397AE}"/>
          </ac:spMkLst>
        </pc:spChg>
        <pc:spChg chg="del">
          <ac:chgData name="Steve Gilland" userId="c0d7efa46be35c3d" providerId="LiveId" clId="{F9620D11-43F4-46A8-BF69-8610A71D379E}" dt="2020-05-08T04:33:00.744" v="2"/>
          <ac:spMkLst>
            <pc:docMk/>
            <pc:sldMk cId="1378635737" sldId="280"/>
            <ac:spMk id="12" creationId="{84CEFA49-6B2F-4FE6-B6AF-31D49E68C23B}"/>
          </ac:spMkLst>
        </pc:spChg>
        <pc:picChg chg="add mod">
          <ac:chgData name="Steve Gilland" userId="c0d7efa46be35c3d" providerId="LiveId" clId="{F9620D11-43F4-46A8-BF69-8610A71D379E}" dt="2020-05-08T04:33:10.251" v="5" actId="1076"/>
          <ac:picMkLst>
            <pc:docMk/>
            <pc:sldMk cId="1378635737" sldId="280"/>
            <ac:picMk id="4" creationId="{8C8B2DD0-0192-458A-A6F9-B9EABDECAB4D}"/>
          </ac:picMkLst>
        </pc:picChg>
        <pc:picChg chg="del">
          <ac:chgData name="Steve Gilland" userId="c0d7efa46be35c3d" providerId="LiveId" clId="{F9620D11-43F4-46A8-BF69-8610A71D379E}" dt="2020-05-08T04:32:23.480" v="0" actId="478"/>
          <ac:picMkLst>
            <pc:docMk/>
            <pc:sldMk cId="1378635737" sldId="280"/>
            <ac:picMk id="5" creationId="{DD465B52-1B16-46E8-9C00-954918D3338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B42DA9-E654-46FA-8DF7-9A8A7F92D059}"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9F5E0-EC2F-4189-8792-1B9766FD4D3C}" type="slidenum">
              <a:rPr lang="en-US" smtClean="0"/>
              <a:t>‹#›</a:t>
            </a:fld>
            <a:endParaRPr lang="en-US"/>
          </a:p>
        </p:txBody>
      </p:sp>
    </p:spTree>
    <p:extLst>
      <p:ext uri="{BB962C8B-B14F-4D97-AF65-F5344CB8AC3E}">
        <p14:creationId xmlns:p14="http://schemas.microsoft.com/office/powerpoint/2010/main" val="71125099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B42DA9-E654-46FA-8DF7-9A8A7F92D059}"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B9F5E0-EC2F-4189-8792-1B9766FD4D3C}" type="slidenum">
              <a:rPr lang="en-US" smtClean="0"/>
              <a:t>‹#›</a:t>
            </a:fld>
            <a:endParaRPr lang="en-US"/>
          </a:p>
        </p:txBody>
      </p:sp>
    </p:spTree>
    <p:extLst>
      <p:ext uri="{BB962C8B-B14F-4D97-AF65-F5344CB8AC3E}">
        <p14:creationId xmlns:p14="http://schemas.microsoft.com/office/powerpoint/2010/main" val="2362591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1AB42DA9-E654-46FA-8DF7-9A8A7F92D059}"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9F5E0-EC2F-4189-8792-1B9766FD4D3C}" type="slidenum">
              <a:rPr lang="en-US" smtClean="0"/>
              <a:t>‹#›</a:t>
            </a:fld>
            <a:endParaRPr lang="en-US"/>
          </a:p>
        </p:txBody>
      </p:sp>
    </p:spTree>
    <p:extLst>
      <p:ext uri="{BB962C8B-B14F-4D97-AF65-F5344CB8AC3E}">
        <p14:creationId xmlns:p14="http://schemas.microsoft.com/office/powerpoint/2010/main" val="2286408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1AB42DA9-E654-46FA-8DF7-9A8A7F92D059}" type="datetimeFigureOut">
              <a:rPr lang="en-US" smtClean="0"/>
              <a:t>5/7/2020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B9F5E0-EC2F-4189-8792-1B9766FD4D3C}" type="slidenum">
              <a:rPr lang="en-US" smtClean="0"/>
              <a:t>‹#›</a:t>
            </a:fld>
            <a:endParaRPr lang="en-US"/>
          </a:p>
        </p:txBody>
      </p:sp>
    </p:spTree>
    <p:extLst>
      <p:ext uri="{BB962C8B-B14F-4D97-AF65-F5344CB8AC3E}">
        <p14:creationId xmlns:p14="http://schemas.microsoft.com/office/powerpoint/2010/main" val="1350638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B42DA9-E654-46FA-8DF7-9A8A7F92D059}"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9F5E0-EC2F-4189-8792-1B9766FD4D3C}" type="slidenum">
              <a:rPr lang="en-US" smtClean="0"/>
              <a:t>‹#›</a:t>
            </a:fld>
            <a:endParaRPr lang="en-US"/>
          </a:p>
        </p:txBody>
      </p:sp>
    </p:spTree>
    <p:extLst>
      <p:ext uri="{BB962C8B-B14F-4D97-AF65-F5344CB8AC3E}">
        <p14:creationId xmlns:p14="http://schemas.microsoft.com/office/powerpoint/2010/main" val="3293017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B42DA9-E654-46FA-8DF7-9A8A7F92D059}"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9F5E0-EC2F-4189-8792-1B9766FD4D3C}" type="slidenum">
              <a:rPr lang="en-US" smtClean="0"/>
              <a:t>‹#›</a:t>
            </a:fld>
            <a:endParaRPr lang="en-US"/>
          </a:p>
        </p:txBody>
      </p:sp>
    </p:spTree>
    <p:extLst>
      <p:ext uri="{BB962C8B-B14F-4D97-AF65-F5344CB8AC3E}">
        <p14:creationId xmlns:p14="http://schemas.microsoft.com/office/powerpoint/2010/main" val="1391147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B42DA9-E654-46FA-8DF7-9A8A7F92D059}"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9F5E0-EC2F-4189-8792-1B9766FD4D3C}" type="slidenum">
              <a:rPr lang="en-US" smtClean="0"/>
              <a:t>‹#›</a:t>
            </a:fld>
            <a:endParaRPr lang="en-US"/>
          </a:p>
        </p:txBody>
      </p:sp>
    </p:spTree>
    <p:extLst>
      <p:ext uri="{BB962C8B-B14F-4D97-AF65-F5344CB8AC3E}">
        <p14:creationId xmlns:p14="http://schemas.microsoft.com/office/powerpoint/2010/main" val="600580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B42DA9-E654-46FA-8DF7-9A8A7F92D059}"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9F5E0-EC2F-4189-8792-1B9766FD4D3C}" type="slidenum">
              <a:rPr lang="en-US" smtClean="0"/>
              <a:t>‹#›</a:t>
            </a:fld>
            <a:endParaRPr lang="en-US"/>
          </a:p>
        </p:txBody>
      </p:sp>
    </p:spTree>
    <p:extLst>
      <p:ext uri="{BB962C8B-B14F-4D97-AF65-F5344CB8AC3E}">
        <p14:creationId xmlns:p14="http://schemas.microsoft.com/office/powerpoint/2010/main" val="184344514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B42DA9-E654-46FA-8DF7-9A8A7F92D059}"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B9F5E0-EC2F-4189-8792-1B9766FD4D3C}" type="slidenum">
              <a:rPr lang="en-US" smtClean="0"/>
              <a:t>‹#›</a:t>
            </a:fld>
            <a:endParaRPr lang="en-US"/>
          </a:p>
        </p:txBody>
      </p:sp>
    </p:spTree>
    <p:extLst>
      <p:ext uri="{BB962C8B-B14F-4D97-AF65-F5344CB8AC3E}">
        <p14:creationId xmlns:p14="http://schemas.microsoft.com/office/powerpoint/2010/main" val="2292992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B42DA9-E654-46FA-8DF7-9A8A7F92D059}" type="datetimeFigureOut">
              <a:rPr lang="en-US" smtClean="0"/>
              <a:t>5/7/2020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B9F5E0-EC2F-4189-8792-1B9766FD4D3C}" type="slidenum">
              <a:rPr lang="en-US" smtClean="0"/>
              <a:t>‹#›</a:t>
            </a:fld>
            <a:endParaRPr lang="en-US"/>
          </a:p>
        </p:txBody>
      </p:sp>
    </p:spTree>
    <p:extLst>
      <p:ext uri="{BB962C8B-B14F-4D97-AF65-F5344CB8AC3E}">
        <p14:creationId xmlns:p14="http://schemas.microsoft.com/office/powerpoint/2010/main" val="489464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B42DA9-E654-46FA-8DF7-9A8A7F92D059}" type="datetimeFigureOut">
              <a:rPr lang="en-US" smtClean="0"/>
              <a:t>5/7/2020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B9F5E0-EC2F-4189-8792-1B9766FD4D3C}" type="slidenum">
              <a:rPr lang="en-US" smtClean="0"/>
              <a:t>‹#›</a:t>
            </a:fld>
            <a:endParaRPr lang="en-US"/>
          </a:p>
        </p:txBody>
      </p:sp>
    </p:spTree>
    <p:extLst>
      <p:ext uri="{BB962C8B-B14F-4D97-AF65-F5344CB8AC3E}">
        <p14:creationId xmlns:p14="http://schemas.microsoft.com/office/powerpoint/2010/main" val="360351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B42DA9-E654-46FA-8DF7-9A8A7F92D059}" type="datetimeFigureOut">
              <a:rPr lang="en-US" smtClean="0"/>
              <a:t>5/7/2020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B9F5E0-EC2F-4189-8792-1B9766FD4D3C}" type="slidenum">
              <a:rPr lang="en-US" smtClean="0"/>
              <a:t>‹#›</a:t>
            </a:fld>
            <a:endParaRPr lang="en-US"/>
          </a:p>
        </p:txBody>
      </p:sp>
    </p:spTree>
    <p:extLst>
      <p:ext uri="{BB962C8B-B14F-4D97-AF65-F5344CB8AC3E}">
        <p14:creationId xmlns:p14="http://schemas.microsoft.com/office/powerpoint/2010/main" val="266130857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B42DA9-E654-46FA-8DF7-9A8A7F92D059}"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B9F5E0-EC2F-4189-8792-1B9766FD4D3C}" type="slidenum">
              <a:rPr lang="en-US" smtClean="0"/>
              <a:t>‹#›</a:t>
            </a:fld>
            <a:endParaRPr lang="en-US"/>
          </a:p>
        </p:txBody>
      </p:sp>
    </p:spTree>
    <p:extLst>
      <p:ext uri="{BB962C8B-B14F-4D97-AF65-F5344CB8AC3E}">
        <p14:creationId xmlns:p14="http://schemas.microsoft.com/office/powerpoint/2010/main" val="4268403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AB42DA9-E654-46FA-8DF7-9A8A7F92D059}" type="datetimeFigureOut">
              <a:rPr lang="en-US" smtClean="0"/>
              <a:t>5/7/2020</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9BB9F5E0-EC2F-4189-8792-1B9766FD4D3C}" type="slidenum">
              <a:rPr lang="en-US" smtClean="0"/>
              <a:t>‹#›</a:t>
            </a:fld>
            <a:endParaRPr lang="en-US"/>
          </a:p>
        </p:txBody>
      </p:sp>
    </p:spTree>
    <p:extLst>
      <p:ext uri="{BB962C8B-B14F-4D97-AF65-F5344CB8AC3E}">
        <p14:creationId xmlns:p14="http://schemas.microsoft.com/office/powerpoint/2010/main" val="1643073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AB42DA9-E654-46FA-8DF7-9A8A7F92D059}" type="datetimeFigureOut">
              <a:rPr lang="en-US" smtClean="0"/>
              <a:t>5/7/2020</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9BB9F5E0-EC2F-4189-8792-1B9766FD4D3C}" type="slidenum">
              <a:rPr lang="en-US" smtClean="0"/>
              <a:t>‹#›</a:t>
            </a:fld>
            <a:endParaRPr lang="en-US"/>
          </a:p>
        </p:txBody>
      </p:sp>
    </p:spTree>
    <p:extLst>
      <p:ext uri="{BB962C8B-B14F-4D97-AF65-F5344CB8AC3E}">
        <p14:creationId xmlns:p14="http://schemas.microsoft.com/office/powerpoint/2010/main" val="1665284019"/>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CBFEA-53C7-459D-9A92-32B91998D16F}"/>
              </a:ext>
            </a:extLst>
          </p:cNvPr>
          <p:cNvSpPr>
            <a:spLocks noGrp="1"/>
          </p:cNvSpPr>
          <p:nvPr>
            <p:ph type="ctrTitle"/>
          </p:nvPr>
        </p:nvSpPr>
        <p:spPr/>
        <p:txBody>
          <a:bodyPr/>
          <a:lstStyle/>
          <a:p>
            <a:r>
              <a:rPr lang="en-US" dirty="0" err="1"/>
              <a:t>Compleat</a:t>
            </a:r>
            <a:r>
              <a:rPr lang="en-US" dirty="0"/>
              <a:t> </a:t>
            </a:r>
          </a:p>
        </p:txBody>
      </p:sp>
      <p:sp>
        <p:nvSpPr>
          <p:cNvPr id="3" name="Subtitle 2">
            <a:extLst>
              <a:ext uri="{FF2B5EF4-FFF2-40B4-BE49-F238E27FC236}">
                <a16:creationId xmlns:a16="http://schemas.microsoft.com/office/drawing/2014/main" id="{7BDB2D6A-28AE-4DBA-89EE-78673BA5D24C}"/>
              </a:ext>
            </a:extLst>
          </p:cNvPr>
          <p:cNvSpPr>
            <a:spLocks noGrp="1"/>
          </p:cNvSpPr>
          <p:nvPr>
            <p:ph type="subTitle" idx="1"/>
          </p:nvPr>
        </p:nvSpPr>
        <p:spPr/>
        <p:txBody>
          <a:bodyPr/>
          <a:lstStyle/>
          <a:p>
            <a:r>
              <a:rPr lang="en-US" dirty="0"/>
              <a:t>No that isn’t spelled wrong</a:t>
            </a:r>
          </a:p>
        </p:txBody>
      </p:sp>
    </p:spTree>
    <p:extLst>
      <p:ext uri="{BB962C8B-B14F-4D97-AF65-F5344CB8AC3E}">
        <p14:creationId xmlns:p14="http://schemas.microsoft.com/office/powerpoint/2010/main" val="2748596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67E2AAD-01A5-4D74-B39B-D1FF8B2C2292}"/>
              </a:ext>
            </a:extLst>
          </p:cNvPr>
          <p:cNvSpPr>
            <a:spLocks noGrp="1"/>
          </p:cNvSpPr>
          <p:nvPr>
            <p:ph type="title"/>
          </p:nvPr>
        </p:nvSpPr>
        <p:spPr>
          <a:xfrm>
            <a:off x="451514" y="947607"/>
            <a:ext cx="4389427" cy="4962786"/>
          </a:xfrm>
        </p:spPr>
        <p:txBody>
          <a:bodyPr vert="horz" lIns="91440" tIns="45720" rIns="91440" bIns="45720" rtlCol="0" anchor="ctr">
            <a:normAutofit/>
          </a:bodyPr>
          <a:lstStyle/>
          <a:p>
            <a:pPr algn="l"/>
            <a:r>
              <a:rPr lang="en-US" sz="5400" dirty="0"/>
              <a:t>Part 2</a:t>
            </a:r>
            <a:br>
              <a:rPr lang="en-US" sz="5400" dirty="0"/>
            </a:br>
            <a:r>
              <a:rPr lang="en-US" sz="4400" dirty="0"/>
              <a:t>Extracurricular Activities</a:t>
            </a:r>
            <a:endParaRPr lang="en-US" sz="5400" dirty="0"/>
          </a:p>
        </p:txBody>
      </p:sp>
      <p:sp>
        <p:nvSpPr>
          <p:cNvPr id="3" name="Text Placeholder 2">
            <a:extLst>
              <a:ext uri="{FF2B5EF4-FFF2-40B4-BE49-F238E27FC236}">
                <a16:creationId xmlns:a16="http://schemas.microsoft.com/office/drawing/2014/main" id="{CE2D0A13-E818-427A-BFD3-3E4B04004477}"/>
              </a:ext>
            </a:extLst>
          </p:cNvPr>
          <p:cNvSpPr>
            <a:spLocks noGrp="1"/>
          </p:cNvSpPr>
          <p:nvPr>
            <p:ph type="body" idx="1"/>
          </p:nvPr>
        </p:nvSpPr>
        <p:spPr>
          <a:xfrm>
            <a:off x="7229345" y="947607"/>
            <a:ext cx="4152655" cy="4962785"/>
          </a:xfrm>
          <a:effectLst/>
        </p:spPr>
        <p:txBody>
          <a:bodyPr vert="horz" lIns="91440" tIns="45720" rIns="91440" bIns="45720" rtlCol="0" anchor="ctr">
            <a:normAutofit/>
          </a:bodyPr>
          <a:lstStyle/>
          <a:p>
            <a:pPr algn="l"/>
            <a:endParaRPr lang="en-US" sz="2800" dirty="0"/>
          </a:p>
        </p:txBody>
      </p:sp>
    </p:spTree>
    <p:extLst>
      <p:ext uri="{BB962C8B-B14F-4D97-AF65-F5344CB8AC3E}">
        <p14:creationId xmlns:p14="http://schemas.microsoft.com/office/powerpoint/2010/main" val="3466958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429787-CB00-4019-B3C6-5122B20FB476}"/>
              </a:ext>
            </a:extLst>
          </p:cNvPr>
          <p:cNvSpPr>
            <a:spLocks noGrp="1"/>
          </p:cNvSpPr>
          <p:nvPr>
            <p:ph type="title"/>
          </p:nvPr>
        </p:nvSpPr>
        <p:spPr>
          <a:xfrm>
            <a:off x="965200" y="1218476"/>
            <a:ext cx="3187318" cy="4421050"/>
          </a:xfrm>
          <a:effectLst/>
        </p:spPr>
        <p:txBody>
          <a:bodyPr anchor="ctr">
            <a:normAutofit/>
          </a:bodyPr>
          <a:lstStyle/>
          <a:p>
            <a:pPr algn="r"/>
            <a:r>
              <a:rPr lang="en-US" sz="3200" dirty="0">
                <a:solidFill>
                  <a:schemeClr val="tx1"/>
                </a:solidFill>
              </a:rPr>
              <a:t>Extracurricular Activities</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D11E7E9-F1EA-414E-8B49-84689B6E6ADC}"/>
              </a:ext>
            </a:extLst>
          </p:cNvPr>
          <p:cNvSpPr>
            <a:spLocks noGrp="1"/>
          </p:cNvSpPr>
          <p:nvPr>
            <p:ph idx="1"/>
          </p:nvPr>
        </p:nvSpPr>
        <p:spPr>
          <a:xfrm>
            <a:off x="5146751" y="1218475"/>
            <a:ext cx="6080050" cy="4421051"/>
          </a:xfrm>
          <a:effectLst/>
        </p:spPr>
        <p:txBody>
          <a:bodyPr>
            <a:normAutofit/>
          </a:bodyPr>
          <a:lstStyle/>
          <a:p>
            <a:r>
              <a:rPr lang="en-US" sz="1600" dirty="0"/>
              <a:t>The second issue that I had was outside the app development itself.</a:t>
            </a:r>
          </a:p>
          <a:p>
            <a:r>
              <a:rPr lang="en-US" sz="1600" dirty="0"/>
              <a:t>Since my project was to touch a lot of facets of a business, it required interfacing with a lot of things, that aren’t readily visible inside the application itself.</a:t>
            </a:r>
          </a:p>
          <a:p>
            <a:r>
              <a:rPr lang="en-US" sz="1600" dirty="0"/>
              <a:t>Especially since a lot of the items I worked on didn’t end up making it into the final product. (Yet….)</a:t>
            </a:r>
          </a:p>
        </p:txBody>
      </p:sp>
    </p:spTree>
    <p:extLst>
      <p:ext uri="{BB962C8B-B14F-4D97-AF65-F5344CB8AC3E}">
        <p14:creationId xmlns:p14="http://schemas.microsoft.com/office/powerpoint/2010/main" val="973496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C12904-FC69-47CD-A6E4-8FB2DD229083}"/>
              </a:ext>
            </a:extLst>
          </p:cNvPr>
          <p:cNvSpPr>
            <a:spLocks noGrp="1"/>
          </p:cNvSpPr>
          <p:nvPr>
            <p:ph type="title"/>
          </p:nvPr>
        </p:nvSpPr>
        <p:spPr>
          <a:xfrm>
            <a:off x="810000" y="447188"/>
            <a:ext cx="10571998" cy="970450"/>
          </a:xfrm>
          <a:effectLst/>
        </p:spPr>
        <p:txBody>
          <a:bodyPr anchor="ctr">
            <a:normAutofit/>
          </a:bodyPr>
          <a:lstStyle/>
          <a:p>
            <a:pPr algn="ctr"/>
            <a:r>
              <a:rPr lang="en-US" sz="2800" dirty="0">
                <a:solidFill>
                  <a:schemeClr val="tx1"/>
                </a:solidFill>
              </a:rPr>
              <a:t>Extracurricular Activities – Label Printing</a:t>
            </a:r>
          </a:p>
        </p:txBody>
      </p:sp>
      <p:sp>
        <p:nvSpPr>
          <p:cNvPr id="10"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2071B1D-29D1-4361-84F7-B13EDE6F9806}"/>
              </a:ext>
            </a:extLst>
          </p:cNvPr>
          <p:cNvSpPr>
            <a:spLocks noGrp="1"/>
          </p:cNvSpPr>
          <p:nvPr>
            <p:ph idx="1"/>
          </p:nvPr>
        </p:nvSpPr>
        <p:spPr>
          <a:xfrm>
            <a:off x="1115732" y="2222287"/>
            <a:ext cx="9966953" cy="3636511"/>
          </a:xfrm>
          <a:effectLst/>
        </p:spPr>
        <p:txBody>
          <a:bodyPr>
            <a:normAutofit lnSpcReduction="10000"/>
          </a:bodyPr>
          <a:lstStyle/>
          <a:p>
            <a:r>
              <a:rPr lang="en-US" dirty="0"/>
              <a:t>One of the first things I tackled was getting the ability to print to an outside printer. Which isn’t all that hard if you are printing to a standard printer that is connected via </a:t>
            </a:r>
            <a:r>
              <a:rPr lang="en-US" dirty="0" err="1"/>
              <a:t>wifi</a:t>
            </a:r>
            <a:r>
              <a:rPr lang="en-US" dirty="0"/>
              <a:t> to a network. It becomes infinitely harder to print to most label printers. This is because most label printers are setup to be always connected to a device via Parallel or USB connection.</a:t>
            </a:r>
          </a:p>
          <a:p>
            <a:r>
              <a:rPr lang="en-US" dirty="0"/>
              <a:t>This was trouble as I would need a print server to act as a repository for images that it would then scrape and print.</a:t>
            </a:r>
          </a:p>
          <a:p>
            <a:r>
              <a:rPr lang="en-US" dirty="0"/>
              <a:t>This was accomplished via a RPI setup with CUPS. The issue is finding drivers that work with CUPS is sometimes a nightmare. I ended up having to compile from source some drivers that I ended up making work with my device.</a:t>
            </a:r>
          </a:p>
          <a:p>
            <a:r>
              <a:rPr lang="en-US" dirty="0"/>
              <a:t>I now have an RPI with CUPS, polling a folder on the device that will then print the barcodes depending on size to different printers!</a:t>
            </a:r>
          </a:p>
        </p:txBody>
      </p:sp>
    </p:spTree>
    <p:extLst>
      <p:ext uri="{BB962C8B-B14F-4D97-AF65-F5344CB8AC3E}">
        <p14:creationId xmlns:p14="http://schemas.microsoft.com/office/powerpoint/2010/main" val="874465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C12904-FC69-47CD-A6E4-8FB2DD229083}"/>
              </a:ext>
            </a:extLst>
          </p:cNvPr>
          <p:cNvSpPr>
            <a:spLocks noGrp="1"/>
          </p:cNvSpPr>
          <p:nvPr>
            <p:ph type="title"/>
          </p:nvPr>
        </p:nvSpPr>
        <p:spPr>
          <a:xfrm>
            <a:off x="810000" y="447188"/>
            <a:ext cx="10571998" cy="970450"/>
          </a:xfrm>
          <a:effectLst/>
        </p:spPr>
        <p:txBody>
          <a:bodyPr anchor="ctr">
            <a:normAutofit/>
          </a:bodyPr>
          <a:lstStyle/>
          <a:p>
            <a:pPr algn="ctr"/>
            <a:r>
              <a:rPr lang="en-US" sz="2800" dirty="0">
                <a:solidFill>
                  <a:schemeClr val="tx1"/>
                </a:solidFill>
              </a:rPr>
              <a:t>Extracurricular Activities – ERP System</a:t>
            </a:r>
          </a:p>
        </p:txBody>
      </p:sp>
      <p:sp>
        <p:nvSpPr>
          <p:cNvPr id="10"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2071B1D-29D1-4361-84F7-B13EDE6F9806}"/>
              </a:ext>
            </a:extLst>
          </p:cNvPr>
          <p:cNvSpPr>
            <a:spLocks noGrp="1"/>
          </p:cNvSpPr>
          <p:nvPr>
            <p:ph idx="1"/>
          </p:nvPr>
        </p:nvSpPr>
        <p:spPr>
          <a:xfrm>
            <a:off x="1115732" y="2222287"/>
            <a:ext cx="9966953" cy="3636511"/>
          </a:xfrm>
          <a:effectLst/>
        </p:spPr>
        <p:txBody>
          <a:bodyPr>
            <a:normAutofit/>
          </a:bodyPr>
          <a:lstStyle/>
          <a:p>
            <a:r>
              <a:rPr lang="en-US" dirty="0"/>
              <a:t>Since we’ve started our business one of the keystone items I’ve wanted to implement into them is an ERP. (Enterprise Resource Planning) These systems roll lots of great features into a single platform.</a:t>
            </a:r>
          </a:p>
          <a:p>
            <a:r>
              <a:rPr lang="en-US" dirty="0"/>
              <a:t>The one in particular I have been eyeing is </a:t>
            </a:r>
            <a:r>
              <a:rPr lang="en-US" dirty="0" err="1"/>
              <a:t>OpenERP</a:t>
            </a:r>
            <a:r>
              <a:rPr lang="en-US" dirty="0"/>
              <a:t>. It has manufacturing, accounting, shipping/receiving, ecommerce, CRM, and loads of other stuff built in.</a:t>
            </a:r>
          </a:p>
          <a:p>
            <a:r>
              <a:rPr lang="en-US" dirty="0"/>
              <a:t>It is a system that is written in python and is open source so it would be a great target for this project and future projects as well.</a:t>
            </a:r>
          </a:p>
          <a:p>
            <a:r>
              <a:rPr lang="en-US" dirty="0"/>
              <a:t>After spending several weeks going through and trying to study the inner workings of the system I decided that I should cut my losses and jump ship as time was waning and it would only be a small addition to my project.</a:t>
            </a:r>
          </a:p>
        </p:txBody>
      </p:sp>
    </p:spTree>
    <p:extLst>
      <p:ext uri="{BB962C8B-B14F-4D97-AF65-F5344CB8AC3E}">
        <p14:creationId xmlns:p14="http://schemas.microsoft.com/office/powerpoint/2010/main" val="3500480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C12904-FC69-47CD-A6E4-8FB2DD229083}"/>
              </a:ext>
            </a:extLst>
          </p:cNvPr>
          <p:cNvSpPr>
            <a:spLocks noGrp="1"/>
          </p:cNvSpPr>
          <p:nvPr>
            <p:ph type="title"/>
          </p:nvPr>
        </p:nvSpPr>
        <p:spPr>
          <a:xfrm>
            <a:off x="810000" y="447188"/>
            <a:ext cx="10571998" cy="970450"/>
          </a:xfrm>
          <a:effectLst/>
        </p:spPr>
        <p:txBody>
          <a:bodyPr anchor="ctr">
            <a:normAutofit/>
          </a:bodyPr>
          <a:lstStyle/>
          <a:p>
            <a:pPr algn="ctr"/>
            <a:r>
              <a:rPr lang="en-US" sz="2800" dirty="0">
                <a:solidFill>
                  <a:schemeClr val="tx1"/>
                </a:solidFill>
              </a:rPr>
              <a:t>Extracurricular Activities – Card Scanning</a:t>
            </a:r>
          </a:p>
        </p:txBody>
      </p:sp>
      <p:sp>
        <p:nvSpPr>
          <p:cNvPr id="10"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2071B1D-29D1-4361-84F7-B13EDE6F9806}"/>
              </a:ext>
            </a:extLst>
          </p:cNvPr>
          <p:cNvSpPr>
            <a:spLocks noGrp="1"/>
          </p:cNvSpPr>
          <p:nvPr>
            <p:ph idx="1"/>
          </p:nvPr>
        </p:nvSpPr>
        <p:spPr>
          <a:xfrm>
            <a:off x="1115732" y="2222287"/>
            <a:ext cx="9966953" cy="3636511"/>
          </a:xfrm>
          <a:effectLst/>
        </p:spPr>
        <p:txBody>
          <a:bodyPr>
            <a:normAutofit/>
          </a:bodyPr>
          <a:lstStyle/>
          <a:p>
            <a:r>
              <a:rPr lang="en-US" dirty="0"/>
              <a:t>One of our business functions is the sell of “Singles”. These individual cards that are split up inventoried, graded, priced, sorted, and stored.</a:t>
            </a:r>
          </a:p>
          <a:p>
            <a:r>
              <a:rPr lang="en-US" dirty="0"/>
              <a:t>There are several applications out there that make it easy to look up singles via scanning them via a camera. I thought that this would be a great project and since I was already using </a:t>
            </a:r>
            <a:r>
              <a:rPr lang="en-US" dirty="0" err="1"/>
              <a:t>FireBase’s</a:t>
            </a:r>
            <a:r>
              <a:rPr lang="en-US" dirty="0"/>
              <a:t> </a:t>
            </a:r>
            <a:r>
              <a:rPr lang="en-US" dirty="0" err="1"/>
              <a:t>MLKit</a:t>
            </a:r>
            <a:r>
              <a:rPr lang="en-US" dirty="0"/>
              <a:t> for Barcode Scanning it shouldn’t too hard to train an accurate model.</a:t>
            </a:r>
          </a:p>
          <a:p>
            <a:r>
              <a:rPr lang="en-US" dirty="0"/>
              <a:t>Boy was I wrong, looking back I think I would approach the situation much differently. I was training a model on the entirety of a card which wasn’t really allowing me to do much with the globs of text on the card. Oh btw the cards have names that are unique identifiers for the most part….</a:t>
            </a:r>
          </a:p>
        </p:txBody>
      </p:sp>
    </p:spTree>
    <p:extLst>
      <p:ext uri="{BB962C8B-B14F-4D97-AF65-F5344CB8AC3E}">
        <p14:creationId xmlns:p14="http://schemas.microsoft.com/office/powerpoint/2010/main" val="441705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67E2AAD-01A5-4D74-B39B-D1FF8B2C2292}"/>
              </a:ext>
            </a:extLst>
          </p:cNvPr>
          <p:cNvSpPr>
            <a:spLocks noGrp="1"/>
          </p:cNvSpPr>
          <p:nvPr>
            <p:ph type="title"/>
          </p:nvPr>
        </p:nvSpPr>
        <p:spPr>
          <a:xfrm>
            <a:off x="451514" y="947607"/>
            <a:ext cx="4389427" cy="4962786"/>
          </a:xfrm>
        </p:spPr>
        <p:txBody>
          <a:bodyPr vert="horz" lIns="91440" tIns="45720" rIns="91440" bIns="45720" rtlCol="0" anchor="ctr">
            <a:normAutofit/>
          </a:bodyPr>
          <a:lstStyle/>
          <a:p>
            <a:pPr algn="l"/>
            <a:r>
              <a:rPr lang="en-US" sz="5400" dirty="0"/>
              <a:t>Part 3</a:t>
            </a:r>
            <a:br>
              <a:rPr lang="en-US" sz="5400" dirty="0"/>
            </a:br>
            <a:r>
              <a:rPr lang="en-US" sz="4400" dirty="0"/>
              <a:t>Life</a:t>
            </a:r>
            <a:endParaRPr lang="en-US" sz="5400" dirty="0"/>
          </a:p>
        </p:txBody>
      </p:sp>
      <p:sp>
        <p:nvSpPr>
          <p:cNvPr id="3" name="Text Placeholder 2">
            <a:extLst>
              <a:ext uri="{FF2B5EF4-FFF2-40B4-BE49-F238E27FC236}">
                <a16:creationId xmlns:a16="http://schemas.microsoft.com/office/drawing/2014/main" id="{CE2D0A13-E818-427A-BFD3-3E4B04004477}"/>
              </a:ext>
            </a:extLst>
          </p:cNvPr>
          <p:cNvSpPr>
            <a:spLocks noGrp="1"/>
          </p:cNvSpPr>
          <p:nvPr>
            <p:ph type="body" idx="1"/>
          </p:nvPr>
        </p:nvSpPr>
        <p:spPr>
          <a:xfrm>
            <a:off x="7229345" y="947607"/>
            <a:ext cx="4152655" cy="4962785"/>
          </a:xfrm>
          <a:effectLst/>
        </p:spPr>
        <p:txBody>
          <a:bodyPr vert="horz" lIns="91440" tIns="45720" rIns="91440" bIns="45720" rtlCol="0" anchor="ctr">
            <a:normAutofit/>
          </a:bodyPr>
          <a:lstStyle/>
          <a:p>
            <a:pPr algn="l"/>
            <a:endParaRPr lang="en-US" sz="2800" dirty="0"/>
          </a:p>
        </p:txBody>
      </p:sp>
    </p:spTree>
    <p:extLst>
      <p:ext uri="{BB962C8B-B14F-4D97-AF65-F5344CB8AC3E}">
        <p14:creationId xmlns:p14="http://schemas.microsoft.com/office/powerpoint/2010/main" val="685732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429787-CB00-4019-B3C6-5122B20FB476}"/>
              </a:ext>
            </a:extLst>
          </p:cNvPr>
          <p:cNvSpPr>
            <a:spLocks noGrp="1"/>
          </p:cNvSpPr>
          <p:nvPr>
            <p:ph type="title"/>
          </p:nvPr>
        </p:nvSpPr>
        <p:spPr>
          <a:xfrm>
            <a:off x="965200" y="1218476"/>
            <a:ext cx="3187318" cy="4421050"/>
          </a:xfrm>
          <a:effectLst/>
        </p:spPr>
        <p:txBody>
          <a:bodyPr anchor="ctr">
            <a:normAutofit/>
          </a:bodyPr>
          <a:lstStyle/>
          <a:p>
            <a:pPr algn="r"/>
            <a:r>
              <a:rPr lang="en-US" sz="3200" dirty="0">
                <a:solidFill>
                  <a:schemeClr val="tx1"/>
                </a:solidFill>
              </a:rPr>
              <a:t>Life</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D11E7E9-F1EA-414E-8B49-84689B6E6ADC}"/>
              </a:ext>
            </a:extLst>
          </p:cNvPr>
          <p:cNvSpPr>
            <a:spLocks noGrp="1"/>
          </p:cNvSpPr>
          <p:nvPr>
            <p:ph idx="1"/>
          </p:nvPr>
        </p:nvSpPr>
        <p:spPr>
          <a:xfrm>
            <a:off x="5146751" y="1218475"/>
            <a:ext cx="6080050" cy="4421051"/>
          </a:xfrm>
          <a:effectLst/>
        </p:spPr>
        <p:txBody>
          <a:bodyPr>
            <a:normAutofit/>
          </a:bodyPr>
          <a:lstStyle/>
          <a:p>
            <a:r>
              <a:rPr lang="en-US" sz="1600" dirty="0"/>
              <a:t>I don’t think it’s really fair to blame the incompletion of my vision on life in general or even COVID-19, but it didn’t help.</a:t>
            </a:r>
          </a:p>
          <a:p>
            <a:r>
              <a:rPr lang="en-US" sz="1600" dirty="0"/>
              <a:t>The virus in general has meant that we have had to change everything about the way we do business including the way we earn a living.</a:t>
            </a:r>
          </a:p>
          <a:p>
            <a:r>
              <a:rPr lang="en-US" sz="1600" dirty="0"/>
              <a:t>In doing so it put immense pressure on us with kids and the business that mostly wouldn’t allow us to focus on things outside of those areas.</a:t>
            </a:r>
          </a:p>
          <a:p>
            <a:r>
              <a:rPr lang="en-US" sz="1600" dirty="0"/>
              <a:t>Again…. Not an excuse, but it is a contributing reason.</a:t>
            </a:r>
          </a:p>
          <a:p>
            <a:r>
              <a:rPr lang="en-US" sz="1600" dirty="0"/>
              <a:t>Oh and I’m a perfectionist…. Jeez I spent way too many hours looking at trying to make the UI better instead of creating a MVP.</a:t>
            </a:r>
          </a:p>
        </p:txBody>
      </p:sp>
    </p:spTree>
    <p:extLst>
      <p:ext uri="{BB962C8B-B14F-4D97-AF65-F5344CB8AC3E}">
        <p14:creationId xmlns:p14="http://schemas.microsoft.com/office/powerpoint/2010/main" val="832339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12839A1C-34CB-4C3C-8531-CA67525FD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FE3D5B-DCF2-4AED-8B07-E807FA3166BA}"/>
              </a:ext>
            </a:extLst>
          </p:cNvPr>
          <p:cNvSpPr>
            <a:spLocks noGrp="1"/>
          </p:cNvSpPr>
          <p:nvPr>
            <p:ph type="title"/>
          </p:nvPr>
        </p:nvSpPr>
        <p:spPr>
          <a:xfrm>
            <a:off x="6095999" y="1032918"/>
            <a:ext cx="5452533" cy="4792165"/>
          </a:xfrm>
          <a:effectLst/>
        </p:spPr>
        <p:txBody>
          <a:bodyPr vert="horz" lIns="91440" tIns="45720" rIns="91440" bIns="45720" rtlCol="0" anchor="ctr">
            <a:normAutofit/>
          </a:bodyPr>
          <a:lstStyle/>
          <a:p>
            <a:pPr algn="l"/>
            <a:r>
              <a:rPr lang="en-US" sz="6600" dirty="0"/>
              <a:t>What went right?</a:t>
            </a:r>
          </a:p>
        </p:txBody>
      </p:sp>
      <p:sp useBgFill="1">
        <p:nvSpPr>
          <p:cNvPr id="13" name="Freeform: Shape 12">
            <a:extLst>
              <a:ext uri="{FF2B5EF4-FFF2-40B4-BE49-F238E27FC236}">
                <a16:creationId xmlns:a16="http://schemas.microsoft.com/office/drawing/2014/main" id="{FAC94EAF-F7F7-4727-AE69-A7036B4A5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DA1C643F-191A-463E-993C-E6AC4469CF04}"/>
              </a:ext>
            </a:extLst>
          </p:cNvPr>
          <p:cNvSpPr>
            <a:spLocks noGrp="1"/>
          </p:cNvSpPr>
          <p:nvPr>
            <p:ph type="body" idx="1"/>
          </p:nvPr>
        </p:nvSpPr>
        <p:spPr>
          <a:xfrm>
            <a:off x="643466" y="2281574"/>
            <a:ext cx="3994015" cy="2294852"/>
          </a:xfrm>
          <a:effectLst/>
        </p:spPr>
        <p:txBody>
          <a:bodyPr vert="horz" lIns="91440" tIns="45720" rIns="91440" bIns="45720" rtlCol="0" anchor="ctr">
            <a:normAutofit/>
          </a:bodyPr>
          <a:lstStyle/>
          <a:p>
            <a:pPr algn="ctr"/>
            <a:endParaRPr lang="en-US" sz="2800"/>
          </a:p>
        </p:txBody>
      </p:sp>
    </p:spTree>
    <p:extLst>
      <p:ext uri="{BB962C8B-B14F-4D97-AF65-F5344CB8AC3E}">
        <p14:creationId xmlns:p14="http://schemas.microsoft.com/office/powerpoint/2010/main" val="3818869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67E2AAD-01A5-4D74-B39B-D1FF8B2C2292}"/>
              </a:ext>
            </a:extLst>
          </p:cNvPr>
          <p:cNvSpPr>
            <a:spLocks noGrp="1"/>
          </p:cNvSpPr>
          <p:nvPr>
            <p:ph type="title"/>
          </p:nvPr>
        </p:nvSpPr>
        <p:spPr>
          <a:xfrm>
            <a:off x="451514" y="947607"/>
            <a:ext cx="4389427" cy="4962786"/>
          </a:xfrm>
        </p:spPr>
        <p:txBody>
          <a:bodyPr vert="horz" lIns="91440" tIns="45720" rIns="91440" bIns="45720" rtlCol="0" anchor="ctr">
            <a:normAutofit/>
          </a:bodyPr>
          <a:lstStyle/>
          <a:p>
            <a:pPr algn="l"/>
            <a:r>
              <a:rPr lang="en-US" sz="5400" dirty="0"/>
              <a:t>Dashboard</a:t>
            </a:r>
          </a:p>
        </p:txBody>
      </p:sp>
      <p:sp>
        <p:nvSpPr>
          <p:cNvPr id="3" name="Text Placeholder 2">
            <a:extLst>
              <a:ext uri="{FF2B5EF4-FFF2-40B4-BE49-F238E27FC236}">
                <a16:creationId xmlns:a16="http://schemas.microsoft.com/office/drawing/2014/main" id="{CE2D0A13-E818-427A-BFD3-3E4B04004477}"/>
              </a:ext>
            </a:extLst>
          </p:cNvPr>
          <p:cNvSpPr>
            <a:spLocks noGrp="1"/>
          </p:cNvSpPr>
          <p:nvPr>
            <p:ph type="body" idx="1"/>
          </p:nvPr>
        </p:nvSpPr>
        <p:spPr>
          <a:xfrm>
            <a:off x="7229345" y="947607"/>
            <a:ext cx="4152655" cy="4962785"/>
          </a:xfrm>
          <a:effectLst/>
        </p:spPr>
        <p:txBody>
          <a:bodyPr vert="horz" lIns="91440" tIns="45720" rIns="91440" bIns="45720" rtlCol="0" anchor="ctr">
            <a:normAutofit/>
          </a:bodyPr>
          <a:lstStyle/>
          <a:p>
            <a:pPr algn="l"/>
            <a:endParaRPr lang="en-US" sz="2800" dirty="0"/>
          </a:p>
        </p:txBody>
      </p:sp>
      <p:pic>
        <p:nvPicPr>
          <p:cNvPr id="4" name="Picture 3">
            <a:extLst>
              <a:ext uri="{FF2B5EF4-FFF2-40B4-BE49-F238E27FC236}">
                <a16:creationId xmlns:a16="http://schemas.microsoft.com/office/drawing/2014/main" id="{5AA2F6F8-70A6-4F73-B20B-CC6C961890F2}"/>
              </a:ext>
            </a:extLst>
          </p:cNvPr>
          <p:cNvPicPr>
            <a:picLocks noChangeAspect="1"/>
          </p:cNvPicPr>
          <p:nvPr/>
        </p:nvPicPr>
        <p:blipFill>
          <a:blip r:embed="rId2"/>
          <a:stretch>
            <a:fillRect/>
          </a:stretch>
        </p:blipFill>
        <p:spPr>
          <a:xfrm>
            <a:off x="7980238" y="718456"/>
            <a:ext cx="2650867" cy="5421086"/>
          </a:xfrm>
          <a:prstGeom prst="rect">
            <a:avLst/>
          </a:prstGeom>
        </p:spPr>
      </p:pic>
    </p:spTree>
    <p:extLst>
      <p:ext uri="{BB962C8B-B14F-4D97-AF65-F5344CB8AC3E}">
        <p14:creationId xmlns:p14="http://schemas.microsoft.com/office/powerpoint/2010/main" val="2514198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429787-CB00-4019-B3C6-5122B20FB476}"/>
              </a:ext>
            </a:extLst>
          </p:cNvPr>
          <p:cNvSpPr>
            <a:spLocks noGrp="1"/>
          </p:cNvSpPr>
          <p:nvPr>
            <p:ph type="title"/>
          </p:nvPr>
        </p:nvSpPr>
        <p:spPr>
          <a:xfrm>
            <a:off x="965200" y="1218476"/>
            <a:ext cx="3187318" cy="4421050"/>
          </a:xfrm>
          <a:effectLst/>
        </p:spPr>
        <p:txBody>
          <a:bodyPr anchor="ctr">
            <a:normAutofit/>
          </a:bodyPr>
          <a:lstStyle/>
          <a:p>
            <a:pPr algn="r"/>
            <a:r>
              <a:rPr lang="en-US" sz="3200" dirty="0">
                <a:solidFill>
                  <a:schemeClr val="tx1"/>
                </a:solidFill>
              </a:rPr>
              <a:t>Dashboard</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D11E7E9-F1EA-414E-8B49-84689B6E6ADC}"/>
              </a:ext>
            </a:extLst>
          </p:cNvPr>
          <p:cNvSpPr>
            <a:spLocks noGrp="1"/>
          </p:cNvSpPr>
          <p:nvPr>
            <p:ph idx="1"/>
          </p:nvPr>
        </p:nvSpPr>
        <p:spPr>
          <a:xfrm>
            <a:off x="5146751" y="1218475"/>
            <a:ext cx="6080050" cy="4421051"/>
          </a:xfrm>
          <a:effectLst/>
        </p:spPr>
        <p:txBody>
          <a:bodyPr>
            <a:normAutofit/>
          </a:bodyPr>
          <a:lstStyle/>
          <a:p>
            <a:r>
              <a:rPr lang="en-US" sz="1600" dirty="0"/>
              <a:t>So the dashboard isn’t perfect.</a:t>
            </a:r>
          </a:p>
          <a:p>
            <a:r>
              <a:rPr lang="en-US" sz="1600" dirty="0"/>
              <a:t>It isn’t linked up to the ERP like I would like it and the API Access Codes aren’t secured through OAuth</a:t>
            </a:r>
          </a:p>
          <a:p>
            <a:r>
              <a:rPr lang="en-US" sz="1600" dirty="0"/>
              <a:t>It isn’t pretty and it doesn’t have graphs to help visualize the data.</a:t>
            </a:r>
          </a:p>
          <a:p>
            <a:r>
              <a:rPr lang="en-US" sz="1600" dirty="0"/>
              <a:t>But, it works somewhat. Currently I have it able to pull data from the day (hardcoded) and month (also hardcoded) of sales. </a:t>
            </a:r>
          </a:p>
          <a:p>
            <a:r>
              <a:rPr lang="en-US" sz="1600" dirty="0"/>
              <a:t>This isn’t great…. But hey its querying and handling the Square API and adding additional items to this as well as sprucing the design up isn’t much more work, just time consuming. </a:t>
            </a:r>
          </a:p>
        </p:txBody>
      </p:sp>
    </p:spTree>
    <p:extLst>
      <p:ext uri="{BB962C8B-B14F-4D97-AF65-F5344CB8AC3E}">
        <p14:creationId xmlns:p14="http://schemas.microsoft.com/office/powerpoint/2010/main" val="1780493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7D713-3DA5-4F80-8C37-72F5EB5E03F4}"/>
              </a:ext>
            </a:extLst>
          </p:cNvPr>
          <p:cNvSpPr>
            <a:spLocks noGrp="1"/>
          </p:cNvSpPr>
          <p:nvPr>
            <p:ph type="title"/>
          </p:nvPr>
        </p:nvSpPr>
        <p:spPr/>
        <p:txBody>
          <a:bodyPr/>
          <a:lstStyle/>
          <a:p>
            <a:r>
              <a:rPr lang="en-US" dirty="0"/>
              <a:t>The Name and it’s Meaning</a:t>
            </a:r>
          </a:p>
        </p:txBody>
      </p:sp>
      <p:sp>
        <p:nvSpPr>
          <p:cNvPr id="3" name="Content Placeholder 2">
            <a:extLst>
              <a:ext uri="{FF2B5EF4-FFF2-40B4-BE49-F238E27FC236}">
                <a16:creationId xmlns:a16="http://schemas.microsoft.com/office/drawing/2014/main" id="{9A02FAC1-BD56-4D22-9AC1-BF879F210615}"/>
              </a:ext>
            </a:extLst>
          </p:cNvPr>
          <p:cNvSpPr>
            <a:spLocks noGrp="1"/>
          </p:cNvSpPr>
          <p:nvPr>
            <p:ph idx="1"/>
          </p:nvPr>
        </p:nvSpPr>
        <p:spPr/>
        <p:txBody>
          <a:bodyPr/>
          <a:lstStyle/>
          <a:p>
            <a:r>
              <a:rPr lang="en-US" dirty="0" err="1"/>
              <a:t>Compleat</a:t>
            </a:r>
            <a:r>
              <a:rPr lang="en-US" dirty="0"/>
              <a:t> is an archaic spelling for the word complete, yet has a bit of a more subtle meaning.</a:t>
            </a:r>
          </a:p>
          <a:p>
            <a:r>
              <a:rPr lang="en-US" dirty="0"/>
              <a:t>com·​pleat | \ </a:t>
            </a:r>
            <a:r>
              <a:rPr lang="en-US" dirty="0" err="1"/>
              <a:t>kəm</a:t>
            </a:r>
            <a:r>
              <a:rPr lang="en-US" dirty="0"/>
              <a:t>-ˈ</a:t>
            </a:r>
            <a:r>
              <a:rPr lang="en-US" dirty="0" err="1"/>
              <a:t>plēt</a:t>
            </a:r>
            <a:r>
              <a:rPr lang="en-US" dirty="0"/>
              <a:t> - having all necessary or desired elements or skills</a:t>
            </a:r>
          </a:p>
          <a:p>
            <a:pPr marL="0" indent="0">
              <a:buNone/>
            </a:pPr>
            <a:endParaRPr lang="en-US" dirty="0"/>
          </a:p>
        </p:txBody>
      </p:sp>
    </p:spTree>
    <p:extLst>
      <p:ext uri="{BB962C8B-B14F-4D97-AF65-F5344CB8AC3E}">
        <p14:creationId xmlns:p14="http://schemas.microsoft.com/office/powerpoint/2010/main" val="3310980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67E2AAD-01A5-4D74-B39B-D1FF8B2C2292}"/>
              </a:ext>
            </a:extLst>
          </p:cNvPr>
          <p:cNvSpPr>
            <a:spLocks noGrp="1"/>
          </p:cNvSpPr>
          <p:nvPr>
            <p:ph type="title"/>
          </p:nvPr>
        </p:nvSpPr>
        <p:spPr>
          <a:xfrm>
            <a:off x="451514" y="947607"/>
            <a:ext cx="4389427" cy="4962786"/>
          </a:xfrm>
        </p:spPr>
        <p:txBody>
          <a:bodyPr vert="horz" lIns="91440" tIns="45720" rIns="91440" bIns="45720" rtlCol="0" anchor="ctr">
            <a:normAutofit/>
          </a:bodyPr>
          <a:lstStyle/>
          <a:p>
            <a:pPr algn="l"/>
            <a:r>
              <a:rPr lang="en-US" sz="5400" dirty="0"/>
              <a:t>Inventory Builder</a:t>
            </a:r>
          </a:p>
        </p:txBody>
      </p:sp>
      <p:sp>
        <p:nvSpPr>
          <p:cNvPr id="3" name="Text Placeholder 2">
            <a:extLst>
              <a:ext uri="{FF2B5EF4-FFF2-40B4-BE49-F238E27FC236}">
                <a16:creationId xmlns:a16="http://schemas.microsoft.com/office/drawing/2014/main" id="{CE2D0A13-E818-427A-BFD3-3E4B04004477}"/>
              </a:ext>
            </a:extLst>
          </p:cNvPr>
          <p:cNvSpPr>
            <a:spLocks noGrp="1"/>
          </p:cNvSpPr>
          <p:nvPr>
            <p:ph type="body" idx="1"/>
          </p:nvPr>
        </p:nvSpPr>
        <p:spPr>
          <a:xfrm>
            <a:off x="7229345" y="947607"/>
            <a:ext cx="4152655" cy="4962785"/>
          </a:xfrm>
          <a:effectLst/>
        </p:spPr>
        <p:txBody>
          <a:bodyPr vert="horz" lIns="91440" tIns="45720" rIns="91440" bIns="45720" rtlCol="0" anchor="ctr">
            <a:normAutofit/>
          </a:bodyPr>
          <a:lstStyle/>
          <a:p>
            <a:pPr algn="l"/>
            <a:endParaRPr lang="en-US" sz="2800" dirty="0"/>
          </a:p>
        </p:txBody>
      </p:sp>
      <p:pic>
        <p:nvPicPr>
          <p:cNvPr id="5" name="Picture 4">
            <a:extLst>
              <a:ext uri="{FF2B5EF4-FFF2-40B4-BE49-F238E27FC236}">
                <a16:creationId xmlns:a16="http://schemas.microsoft.com/office/drawing/2014/main" id="{DD465B52-1B16-46E8-9C00-954918D33381}"/>
              </a:ext>
            </a:extLst>
          </p:cNvPr>
          <p:cNvPicPr>
            <a:picLocks noChangeAspect="1"/>
          </p:cNvPicPr>
          <p:nvPr/>
        </p:nvPicPr>
        <p:blipFill>
          <a:blip r:embed="rId2"/>
          <a:stretch>
            <a:fillRect/>
          </a:stretch>
        </p:blipFill>
        <p:spPr>
          <a:xfrm>
            <a:off x="7821720" y="394281"/>
            <a:ext cx="2967904" cy="6069435"/>
          </a:xfrm>
          <a:prstGeom prst="rect">
            <a:avLst/>
          </a:prstGeom>
        </p:spPr>
      </p:pic>
    </p:spTree>
    <p:extLst>
      <p:ext uri="{BB962C8B-B14F-4D97-AF65-F5344CB8AC3E}">
        <p14:creationId xmlns:p14="http://schemas.microsoft.com/office/powerpoint/2010/main" val="783983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429787-CB00-4019-B3C6-5122B20FB476}"/>
              </a:ext>
            </a:extLst>
          </p:cNvPr>
          <p:cNvSpPr>
            <a:spLocks noGrp="1"/>
          </p:cNvSpPr>
          <p:nvPr>
            <p:ph type="title"/>
          </p:nvPr>
        </p:nvSpPr>
        <p:spPr>
          <a:xfrm>
            <a:off x="965200" y="1218476"/>
            <a:ext cx="3187318" cy="4421050"/>
          </a:xfrm>
          <a:effectLst/>
        </p:spPr>
        <p:txBody>
          <a:bodyPr anchor="ctr">
            <a:normAutofit/>
          </a:bodyPr>
          <a:lstStyle/>
          <a:p>
            <a:pPr algn="r"/>
            <a:r>
              <a:rPr lang="en-US" sz="3200" dirty="0">
                <a:solidFill>
                  <a:schemeClr val="tx1"/>
                </a:solidFill>
              </a:rPr>
              <a:t>Inventory Builder</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D11E7E9-F1EA-414E-8B49-84689B6E6ADC}"/>
              </a:ext>
            </a:extLst>
          </p:cNvPr>
          <p:cNvSpPr>
            <a:spLocks noGrp="1"/>
          </p:cNvSpPr>
          <p:nvPr>
            <p:ph idx="1"/>
          </p:nvPr>
        </p:nvSpPr>
        <p:spPr>
          <a:xfrm>
            <a:off x="5146751" y="1218475"/>
            <a:ext cx="6080050" cy="4421051"/>
          </a:xfrm>
          <a:effectLst/>
        </p:spPr>
        <p:txBody>
          <a:bodyPr>
            <a:normAutofit/>
          </a:bodyPr>
          <a:lstStyle/>
          <a:p>
            <a:r>
              <a:rPr lang="en-US" sz="1600" dirty="0"/>
              <a:t>There is no “builder” in the Inventory Builder!</a:t>
            </a:r>
          </a:p>
          <a:p>
            <a:r>
              <a:rPr lang="en-US" sz="1600" dirty="0"/>
              <a:t>The cake is a lie!</a:t>
            </a:r>
          </a:p>
          <a:p>
            <a:r>
              <a:rPr lang="en-US" sz="1600" dirty="0"/>
              <a:t>So, right now it links up to our square inventory and works. Scan a barcode that exists </a:t>
            </a:r>
            <a:r>
              <a:rPr lang="en-US" sz="1600" dirty="0" err="1"/>
              <a:t>walah</a:t>
            </a:r>
            <a:r>
              <a:rPr lang="en-US" sz="1600" dirty="0"/>
              <a:t> information about that item.</a:t>
            </a:r>
          </a:p>
          <a:p>
            <a:r>
              <a:rPr lang="en-US" sz="1600" dirty="0"/>
              <a:t>Doesn’t allow the adding of items currently, which would require only slightly more time now that all of this is working.</a:t>
            </a:r>
          </a:p>
        </p:txBody>
      </p:sp>
    </p:spTree>
    <p:extLst>
      <p:ext uri="{BB962C8B-B14F-4D97-AF65-F5344CB8AC3E}">
        <p14:creationId xmlns:p14="http://schemas.microsoft.com/office/powerpoint/2010/main" val="3431695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12839A1C-34CB-4C3C-8531-CA67525FD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FE3D5B-DCF2-4AED-8B07-E807FA3166BA}"/>
              </a:ext>
            </a:extLst>
          </p:cNvPr>
          <p:cNvSpPr>
            <a:spLocks noGrp="1"/>
          </p:cNvSpPr>
          <p:nvPr>
            <p:ph type="title"/>
          </p:nvPr>
        </p:nvSpPr>
        <p:spPr>
          <a:xfrm>
            <a:off x="6095999" y="1032918"/>
            <a:ext cx="5452533" cy="4792165"/>
          </a:xfrm>
          <a:effectLst/>
        </p:spPr>
        <p:txBody>
          <a:bodyPr vert="horz" lIns="91440" tIns="45720" rIns="91440" bIns="45720" rtlCol="0" anchor="ctr">
            <a:normAutofit/>
          </a:bodyPr>
          <a:lstStyle/>
          <a:p>
            <a:pPr algn="l"/>
            <a:r>
              <a:rPr lang="en-US" sz="6600" dirty="0"/>
              <a:t>The End of the Day (Semester)</a:t>
            </a:r>
          </a:p>
        </p:txBody>
      </p:sp>
      <p:sp useBgFill="1">
        <p:nvSpPr>
          <p:cNvPr id="13" name="Freeform: Shape 12">
            <a:extLst>
              <a:ext uri="{FF2B5EF4-FFF2-40B4-BE49-F238E27FC236}">
                <a16:creationId xmlns:a16="http://schemas.microsoft.com/office/drawing/2014/main" id="{FAC94EAF-F7F7-4727-AE69-A7036B4A5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DA1C643F-191A-463E-993C-E6AC4469CF04}"/>
              </a:ext>
            </a:extLst>
          </p:cNvPr>
          <p:cNvSpPr>
            <a:spLocks noGrp="1"/>
          </p:cNvSpPr>
          <p:nvPr>
            <p:ph type="body" idx="1"/>
          </p:nvPr>
        </p:nvSpPr>
        <p:spPr>
          <a:xfrm>
            <a:off x="643466" y="2281574"/>
            <a:ext cx="3994015" cy="2294852"/>
          </a:xfrm>
          <a:effectLst/>
        </p:spPr>
        <p:txBody>
          <a:bodyPr vert="horz" lIns="91440" tIns="45720" rIns="91440" bIns="45720" rtlCol="0" anchor="ctr">
            <a:normAutofit/>
          </a:bodyPr>
          <a:lstStyle/>
          <a:p>
            <a:pPr algn="ctr"/>
            <a:endParaRPr lang="en-US" sz="2800"/>
          </a:p>
        </p:txBody>
      </p:sp>
    </p:spTree>
    <p:extLst>
      <p:ext uri="{BB962C8B-B14F-4D97-AF65-F5344CB8AC3E}">
        <p14:creationId xmlns:p14="http://schemas.microsoft.com/office/powerpoint/2010/main" val="3001275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429787-CB00-4019-B3C6-5122B20FB476}"/>
              </a:ext>
            </a:extLst>
          </p:cNvPr>
          <p:cNvSpPr>
            <a:spLocks noGrp="1"/>
          </p:cNvSpPr>
          <p:nvPr>
            <p:ph type="title"/>
          </p:nvPr>
        </p:nvSpPr>
        <p:spPr>
          <a:xfrm>
            <a:off x="965200" y="1218476"/>
            <a:ext cx="3187318" cy="4421050"/>
          </a:xfrm>
          <a:effectLst/>
        </p:spPr>
        <p:txBody>
          <a:bodyPr anchor="ctr">
            <a:normAutofit/>
          </a:bodyPr>
          <a:lstStyle/>
          <a:p>
            <a:pPr algn="r"/>
            <a:r>
              <a:rPr lang="en-US" sz="3200" dirty="0">
                <a:solidFill>
                  <a:schemeClr val="tx1"/>
                </a:solidFill>
              </a:rPr>
              <a:t>The End of the Day</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D11E7E9-F1EA-414E-8B49-84689B6E6ADC}"/>
              </a:ext>
            </a:extLst>
          </p:cNvPr>
          <p:cNvSpPr>
            <a:spLocks noGrp="1"/>
          </p:cNvSpPr>
          <p:nvPr>
            <p:ph idx="1"/>
          </p:nvPr>
        </p:nvSpPr>
        <p:spPr>
          <a:xfrm>
            <a:off x="5146751" y="1218475"/>
            <a:ext cx="6080050" cy="4421051"/>
          </a:xfrm>
          <a:effectLst/>
        </p:spPr>
        <p:txBody>
          <a:bodyPr>
            <a:normAutofit/>
          </a:bodyPr>
          <a:lstStyle/>
          <a:p>
            <a:r>
              <a:rPr lang="en-US" sz="1600" dirty="0"/>
              <a:t>I wish I hadn’t ran though as many holes as I did or at the very least given up when the bottom was nowhere to be found!</a:t>
            </a:r>
          </a:p>
          <a:p>
            <a:r>
              <a:rPr lang="en-US" sz="1600" dirty="0"/>
              <a:t>Some of the side projects for this application ended up getting done, but never implemented into the app so crucial time was spent doing things that had no direct impact on the output at the end of the day.</a:t>
            </a:r>
          </a:p>
          <a:p>
            <a:r>
              <a:rPr lang="en-US" sz="1600" dirty="0"/>
              <a:t>I learned a ton and will probably keep tinkering with this and may turn it into a fully fledged product in the future.</a:t>
            </a:r>
          </a:p>
          <a:p>
            <a:r>
              <a:rPr lang="en-US" sz="1600" dirty="0"/>
              <a:t>I believe I want to make </a:t>
            </a:r>
            <a:r>
              <a:rPr lang="en-US" sz="1600" dirty="0" err="1"/>
              <a:t>Compleat</a:t>
            </a:r>
            <a:r>
              <a:rPr lang="en-US" sz="1600" dirty="0"/>
              <a:t> into a suite of tools for businesses like mine.</a:t>
            </a:r>
          </a:p>
        </p:txBody>
      </p:sp>
    </p:spTree>
    <p:extLst>
      <p:ext uri="{BB962C8B-B14F-4D97-AF65-F5344CB8AC3E}">
        <p14:creationId xmlns:p14="http://schemas.microsoft.com/office/powerpoint/2010/main" val="191124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E2AAD-01A5-4D74-B39B-D1FF8B2C2292}"/>
              </a:ext>
            </a:extLst>
          </p:cNvPr>
          <p:cNvSpPr>
            <a:spLocks noGrp="1"/>
          </p:cNvSpPr>
          <p:nvPr>
            <p:ph type="title"/>
          </p:nvPr>
        </p:nvSpPr>
        <p:spPr/>
        <p:txBody>
          <a:bodyPr vert="horz" lIns="91440" tIns="45720" rIns="91440" bIns="45720" rtlCol="0" anchor="ctr">
            <a:normAutofit/>
          </a:bodyPr>
          <a:lstStyle/>
          <a:p>
            <a:pPr algn="l"/>
            <a:r>
              <a:rPr lang="en-US" sz="5400" dirty="0"/>
              <a:t>Proof of App Store Submission</a:t>
            </a:r>
          </a:p>
        </p:txBody>
      </p:sp>
      <p:pic>
        <p:nvPicPr>
          <p:cNvPr id="4" name="Picture 3">
            <a:extLst>
              <a:ext uri="{FF2B5EF4-FFF2-40B4-BE49-F238E27FC236}">
                <a16:creationId xmlns:a16="http://schemas.microsoft.com/office/drawing/2014/main" id="{8C8B2DD0-0192-458A-A6F9-B9EABDECAB4D}"/>
              </a:ext>
            </a:extLst>
          </p:cNvPr>
          <p:cNvPicPr>
            <a:picLocks noChangeAspect="1"/>
          </p:cNvPicPr>
          <p:nvPr/>
        </p:nvPicPr>
        <p:blipFill>
          <a:blip r:embed="rId2"/>
          <a:stretch>
            <a:fillRect/>
          </a:stretch>
        </p:blipFill>
        <p:spPr>
          <a:xfrm>
            <a:off x="142612" y="2135814"/>
            <a:ext cx="8173673" cy="4427406"/>
          </a:xfrm>
          <a:prstGeom prst="rect">
            <a:avLst/>
          </a:prstGeom>
        </p:spPr>
      </p:pic>
      <p:sp>
        <p:nvSpPr>
          <p:cNvPr id="6" name="TextBox 5">
            <a:extLst>
              <a:ext uri="{FF2B5EF4-FFF2-40B4-BE49-F238E27FC236}">
                <a16:creationId xmlns:a16="http://schemas.microsoft.com/office/drawing/2014/main" id="{F9F0BC6B-6193-42C8-B8A5-AAEF288D008E}"/>
              </a:ext>
            </a:extLst>
          </p:cNvPr>
          <p:cNvSpPr txBox="1"/>
          <p:nvPr/>
        </p:nvSpPr>
        <p:spPr>
          <a:xfrm>
            <a:off x="8548382" y="3412222"/>
            <a:ext cx="3389152" cy="1200329"/>
          </a:xfrm>
          <a:prstGeom prst="rect">
            <a:avLst/>
          </a:prstGeom>
          <a:noFill/>
        </p:spPr>
        <p:txBody>
          <a:bodyPr wrap="square" rtlCol="0">
            <a:spAutoFit/>
          </a:bodyPr>
          <a:lstStyle/>
          <a:p>
            <a:r>
              <a:rPr lang="en-US" dirty="0"/>
              <a:t>My internet right now is crap…. This is only 26MB, but over 1 bar cell signal…. OH FUN!</a:t>
            </a:r>
          </a:p>
        </p:txBody>
      </p:sp>
    </p:spTree>
    <p:extLst>
      <p:ext uri="{BB962C8B-B14F-4D97-AF65-F5344CB8AC3E}">
        <p14:creationId xmlns:p14="http://schemas.microsoft.com/office/powerpoint/2010/main" val="1378635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92F31-6BFB-47FE-87CE-4571CF1813DE}"/>
              </a:ext>
            </a:extLst>
          </p:cNvPr>
          <p:cNvSpPr>
            <a:spLocks noGrp="1"/>
          </p:cNvSpPr>
          <p:nvPr>
            <p:ph type="title"/>
          </p:nvPr>
        </p:nvSpPr>
        <p:spPr/>
        <p:txBody>
          <a:bodyPr/>
          <a:lstStyle/>
          <a:p>
            <a:r>
              <a:rPr lang="en-US" dirty="0"/>
              <a:t>Big Picture</a:t>
            </a:r>
          </a:p>
        </p:txBody>
      </p:sp>
      <p:sp>
        <p:nvSpPr>
          <p:cNvPr id="3" name="Content Placeholder 2">
            <a:extLst>
              <a:ext uri="{FF2B5EF4-FFF2-40B4-BE49-F238E27FC236}">
                <a16:creationId xmlns:a16="http://schemas.microsoft.com/office/drawing/2014/main" id="{AC1F7CF0-F7AB-4220-8345-AB235165ED23}"/>
              </a:ext>
            </a:extLst>
          </p:cNvPr>
          <p:cNvSpPr>
            <a:spLocks noGrp="1"/>
          </p:cNvSpPr>
          <p:nvPr>
            <p:ph idx="1"/>
          </p:nvPr>
        </p:nvSpPr>
        <p:spPr/>
        <p:txBody>
          <a:bodyPr/>
          <a:lstStyle/>
          <a:p>
            <a:r>
              <a:rPr lang="en-US" dirty="0"/>
              <a:t>The application developed within the confines of our classroom was wide and deep, or at least was supposed to be. It would be a tool to help those in similar business lines as mine (as well as our own shop) to more readily conduct business.</a:t>
            </a:r>
          </a:p>
          <a:p>
            <a:r>
              <a:rPr lang="en-US" dirty="0"/>
              <a:t>It was to include a Dashboard for some quick and dirty statistics. This would tie into an ERP system of our own design to pull quick numbers like Sales numbers.</a:t>
            </a:r>
          </a:p>
          <a:p>
            <a:r>
              <a:rPr lang="en-US" dirty="0"/>
              <a:t>It was also to include a host of tools for quick tasks like printing barcode labels, adding inventory to the ERP, etc.</a:t>
            </a:r>
          </a:p>
          <a:p>
            <a:r>
              <a:rPr lang="en-US" dirty="0"/>
              <a:t>It was also to house a task manager to tie into a central tasks repository like Trello or </a:t>
            </a:r>
            <a:r>
              <a:rPr lang="en-US" dirty="0" err="1"/>
              <a:t>NextCloud</a:t>
            </a:r>
            <a:r>
              <a:rPr lang="en-US" dirty="0"/>
              <a:t>.</a:t>
            </a:r>
          </a:p>
        </p:txBody>
      </p:sp>
    </p:spTree>
    <p:extLst>
      <p:ext uri="{BB962C8B-B14F-4D97-AF65-F5344CB8AC3E}">
        <p14:creationId xmlns:p14="http://schemas.microsoft.com/office/powerpoint/2010/main" val="4219323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B8C4E-0B1B-4502-880F-ADB02AD2C8C4}"/>
              </a:ext>
            </a:extLst>
          </p:cNvPr>
          <p:cNvSpPr>
            <a:spLocks noGrp="1"/>
          </p:cNvSpPr>
          <p:nvPr>
            <p:ph type="title"/>
          </p:nvPr>
        </p:nvSpPr>
        <p:spPr/>
        <p:txBody>
          <a:bodyPr/>
          <a:lstStyle/>
          <a:p>
            <a:r>
              <a:rPr lang="en-US" dirty="0"/>
              <a:t>What we Ended up with….</a:t>
            </a:r>
          </a:p>
        </p:txBody>
      </p:sp>
      <p:sp>
        <p:nvSpPr>
          <p:cNvPr id="3" name="Content Placeholder 2">
            <a:extLst>
              <a:ext uri="{FF2B5EF4-FFF2-40B4-BE49-F238E27FC236}">
                <a16:creationId xmlns:a16="http://schemas.microsoft.com/office/drawing/2014/main" id="{E7A61F62-DB18-4809-999B-FBAD61CB479E}"/>
              </a:ext>
            </a:extLst>
          </p:cNvPr>
          <p:cNvSpPr>
            <a:spLocks noGrp="1"/>
          </p:cNvSpPr>
          <p:nvPr>
            <p:ph idx="1"/>
          </p:nvPr>
        </p:nvSpPr>
        <p:spPr/>
        <p:txBody>
          <a:bodyPr/>
          <a:lstStyle/>
          <a:p>
            <a:r>
              <a:rPr lang="en-US" dirty="0"/>
              <a:t>The only functionality currently enabled is a terrible implementation of the dashboard features.</a:t>
            </a:r>
          </a:p>
          <a:p>
            <a:r>
              <a:rPr lang="en-US" dirty="0"/>
              <a:t>And, a inventory builder application that can scan a barcode and query an API to pull data.</a:t>
            </a:r>
          </a:p>
        </p:txBody>
      </p:sp>
    </p:spTree>
    <p:extLst>
      <p:ext uri="{BB962C8B-B14F-4D97-AF65-F5344CB8AC3E}">
        <p14:creationId xmlns:p14="http://schemas.microsoft.com/office/powerpoint/2010/main" val="435335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12839A1C-34CB-4C3C-8531-CA67525FD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FE3D5B-DCF2-4AED-8B07-E807FA3166BA}"/>
              </a:ext>
            </a:extLst>
          </p:cNvPr>
          <p:cNvSpPr>
            <a:spLocks noGrp="1"/>
          </p:cNvSpPr>
          <p:nvPr>
            <p:ph type="title"/>
          </p:nvPr>
        </p:nvSpPr>
        <p:spPr>
          <a:xfrm>
            <a:off x="6095999" y="1032918"/>
            <a:ext cx="5452533" cy="4792165"/>
          </a:xfrm>
          <a:effectLst/>
        </p:spPr>
        <p:txBody>
          <a:bodyPr vert="horz" lIns="91440" tIns="45720" rIns="91440" bIns="45720" rtlCol="0" anchor="ctr">
            <a:normAutofit/>
          </a:bodyPr>
          <a:lstStyle/>
          <a:p>
            <a:pPr algn="l"/>
            <a:r>
              <a:rPr lang="en-US" sz="6600" dirty="0"/>
              <a:t>What Happened? </a:t>
            </a:r>
          </a:p>
        </p:txBody>
      </p:sp>
      <p:sp useBgFill="1">
        <p:nvSpPr>
          <p:cNvPr id="13" name="Freeform: Shape 12">
            <a:extLst>
              <a:ext uri="{FF2B5EF4-FFF2-40B4-BE49-F238E27FC236}">
                <a16:creationId xmlns:a16="http://schemas.microsoft.com/office/drawing/2014/main" id="{FAC94EAF-F7F7-4727-AE69-A7036B4A5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DA1C643F-191A-463E-993C-E6AC4469CF04}"/>
              </a:ext>
            </a:extLst>
          </p:cNvPr>
          <p:cNvSpPr>
            <a:spLocks noGrp="1"/>
          </p:cNvSpPr>
          <p:nvPr>
            <p:ph type="body" idx="1"/>
          </p:nvPr>
        </p:nvSpPr>
        <p:spPr>
          <a:xfrm>
            <a:off x="643466" y="2281574"/>
            <a:ext cx="3994015" cy="2294852"/>
          </a:xfrm>
          <a:effectLst/>
        </p:spPr>
        <p:txBody>
          <a:bodyPr vert="horz" lIns="91440" tIns="45720" rIns="91440" bIns="45720" rtlCol="0" anchor="ctr">
            <a:normAutofit/>
          </a:bodyPr>
          <a:lstStyle/>
          <a:p>
            <a:pPr algn="ctr"/>
            <a:endParaRPr lang="en-US" sz="2800"/>
          </a:p>
        </p:txBody>
      </p:sp>
    </p:spTree>
    <p:extLst>
      <p:ext uri="{BB962C8B-B14F-4D97-AF65-F5344CB8AC3E}">
        <p14:creationId xmlns:p14="http://schemas.microsoft.com/office/powerpoint/2010/main" val="876637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67E2AAD-01A5-4D74-B39B-D1FF8B2C2292}"/>
              </a:ext>
            </a:extLst>
          </p:cNvPr>
          <p:cNvSpPr>
            <a:spLocks noGrp="1"/>
          </p:cNvSpPr>
          <p:nvPr>
            <p:ph type="title"/>
          </p:nvPr>
        </p:nvSpPr>
        <p:spPr>
          <a:xfrm>
            <a:off x="451514" y="947607"/>
            <a:ext cx="4389427" cy="4962786"/>
          </a:xfrm>
        </p:spPr>
        <p:txBody>
          <a:bodyPr vert="horz" lIns="91440" tIns="45720" rIns="91440" bIns="45720" rtlCol="0" anchor="ctr">
            <a:normAutofit/>
          </a:bodyPr>
          <a:lstStyle/>
          <a:p>
            <a:pPr algn="l"/>
            <a:r>
              <a:rPr lang="en-US" sz="5400" dirty="0"/>
              <a:t>Part 1</a:t>
            </a:r>
            <a:br>
              <a:rPr lang="en-US" sz="5400" dirty="0"/>
            </a:br>
            <a:r>
              <a:rPr lang="en-US" sz="5400" dirty="0"/>
              <a:t>Rabbit Holes</a:t>
            </a:r>
          </a:p>
        </p:txBody>
      </p:sp>
      <p:sp>
        <p:nvSpPr>
          <p:cNvPr id="3" name="Text Placeholder 2">
            <a:extLst>
              <a:ext uri="{FF2B5EF4-FFF2-40B4-BE49-F238E27FC236}">
                <a16:creationId xmlns:a16="http://schemas.microsoft.com/office/drawing/2014/main" id="{CE2D0A13-E818-427A-BFD3-3E4B04004477}"/>
              </a:ext>
            </a:extLst>
          </p:cNvPr>
          <p:cNvSpPr>
            <a:spLocks noGrp="1"/>
          </p:cNvSpPr>
          <p:nvPr>
            <p:ph type="body" idx="1"/>
          </p:nvPr>
        </p:nvSpPr>
        <p:spPr>
          <a:xfrm>
            <a:off x="7229345" y="947607"/>
            <a:ext cx="4152655" cy="4962785"/>
          </a:xfrm>
          <a:effectLst/>
        </p:spPr>
        <p:txBody>
          <a:bodyPr vert="horz" lIns="91440" tIns="45720" rIns="91440" bIns="45720" rtlCol="0" anchor="ctr">
            <a:normAutofit/>
          </a:bodyPr>
          <a:lstStyle/>
          <a:p>
            <a:pPr algn="l"/>
            <a:endParaRPr lang="en-US" sz="2800" dirty="0"/>
          </a:p>
        </p:txBody>
      </p:sp>
    </p:spTree>
    <p:extLst>
      <p:ext uri="{BB962C8B-B14F-4D97-AF65-F5344CB8AC3E}">
        <p14:creationId xmlns:p14="http://schemas.microsoft.com/office/powerpoint/2010/main" val="417716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429787-CB00-4019-B3C6-5122B20FB476}"/>
              </a:ext>
            </a:extLst>
          </p:cNvPr>
          <p:cNvSpPr>
            <a:spLocks noGrp="1"/>
          </p:cNvSpPr>
          <p:nvPr>
            <p:ph type="title"/>
          </p:nvPr>
        </p:nvSpPr>
        <p:spPr>
          <a:xfrm>
            <a:off x="965200" y="1218476"/>
            <a:ext cx="3187318" cy="4421050"/>
          </a:xfrm>
          <a:effectLst/>
        </p:spPr>
        <p:txBody>
          <a:bodyPr anchor="ctr">
            <a:normAutofit/>
          </a:bodyPr>
          <a:lstStyle/>
          <a:p>
            <a:pPr algn="r"/>
            <a:r>
              <a:rPr lang="en-US" sz="3200">
                <a:solidFill>
                  <a:schemeClr val="tx1"/>
                </a:solidFill>
              </a:rPr>
              <a:t>Rabbit Holes</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D11E7E9-F1EA-414E-8B49-84689B6E6ADC}"/>
              </a:ext>
            </a:extLst>
          </p:cNvPr>
          <p:cNvSpPr>
            <a:spLocks noGrp="1"/>
          </p:cNvSpPr>
          <p:nvPr>
            <p:ph idx="1"/>
          </p:nvPr>
        </p:nvSpPr>
        <p:spPr>
          <a:xfrm>
            <a:off x="5146751" y="1218475"/>
            <a:ext cx="6080050" cy="4421051"/>
          </a:xfrm>
          <a:effectLst/>
        </p:spPr>
        <p:txBody>
          <a:bodyPr>
            <a:normAutofit/>
          </a:bodyPr>
          <a:lstStyle/>
          <a:p>
            <a:r>
              <a:rPr lang="en-US" sz="1600" dirty="0"/>
              <a:t>One of the big issues I struggled with as a team of one was keeping track of what I was doing from session to session. </a:t>
            </a:r>
          </a:p>
          <a:p>
            <a:r>
              <a:rPr lang="en-US" sz="1600" dirty="0"/>
              <a:t>Since the size of the project was vast and touched many different pieces there were a lot of things in the app development world that took up my time. </a:t>
            </a:r>
          </a:p>
          <a:p>
            <a:r>
              <a:rPr lang="en-US" sz="1600" dirty="0"/>
              <a:t>Here are just a few</a:t>
            </a:r>
          </a:p>
        </p:txBody>
      </p:sp>
    </p:spTree>
    <p:extLst>
      <p:ext uri="{BB962C8B-B14F-4D97-AF65-F5344CB8AC3E}">
        <p14:creationId xmlns:p14="http://schemas.microsoft.com/office/powerpoint/2010/main" val="2484444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C12904-FC69-47CD-A6E4-8FB2DD229083}"/>
              </a:ext>
            </a:extLst>
          </p:cNvPr>
          <p:cNvSpPr>
            <a:spLocks noGrp="1"/>
          </p:cNvSpPr>
          <p:nvPr>
            <p:ph type="title"/>
          </p:nvPr>
        </p:nvSpPr>
        <p:spPr>
          <a:xfrm>
            <a:off x="810000" y="447188"/>
            <a:ext cx="10571998" cy="970450"/>
          </a:xfrm>
          <a:effectLst/>
        </p:spPr>
        <p:txBody>
          <a:bodyPr anchor="ctr">
            <a:normAutofit/>
          </a:bodyPr>
          <a:lstStyle/>
          <a:p>
            <a:pPr algn="ctr"/>
            <a:r>
              <a:rPr lang="en-US" sz="2800">
                <a:solidFill>
                  <a:schemeClr val="tx1"/>
                </a:solidFill>
              </a:rPr>
              <a:t>Rabbit Holes – Part 1</a:t>
            </a:r>
          </a:p>
        </p:txBody>
      </p:sp>
      <p:sp>
        <p:nvSpPr>
          <p:cNvPr id="10"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2071B1D-29D1-4361-84F7-B13EDE6F9806}"/>
              </a:ext>
            </a:extLst>
          </p:cNvPr>
          <p:cNvSpPr>
            <a:spLocks noGrp="1"/>
          </p:cNvSpPr>
          <p:nvPr>
            <p:ph idx="1"/>
          </p:nvPr>
        </p:nvSpPr>
        <p:spPr>
          <a:xfrm>
            <a:off x="1115732" y="2222287"/>
            <a:ext cx="9966953" cy="3636511"/>
          </a:xfrm>
          <a:effectLst/>
        </p:spPr>
        <p:txBody>
          <a:bodyPr>
            <a:normAutofit fontScale="92500"/>
          </a:bodyPr>
          <a:lstStyle/>
          <a:p>
            <a:r>
              <a:rPr lang="en-US" dirty="0"/>
              <a:t>Fragments – These are nice little additions to an application that keeps you from cluttering the app with activities. Once an activity loads all of its Fragments load automatically. This also complicates making simple things like </a:t>
            </a:r>
            <a:r>
              <a:rPr lang="en-US" dirty="0" err="1"/>
              <a:t>RecyclerAdapters</a:t>
            </a:r>
            <a:r>
              <a:rPr lang="en-US" dirty="0"/>
              <a:t> and things work.</a:t>
            </a:r>
          </a:p>
          <a:p>
            <a:r>
              <a:rPr lang="en-US" dirty="0"/>
              <a:t>Layouts – Holy mother of all that is holy…. Why is app layouts harder than HTML!?! Why can I not specify for a particular object to take up half of the screen?!?</a:t>
            </a:r>
          </a:p>
          <a:p>
            <a:r>
              <a:rPr lang="en-US" dirty="0"/>
              <a:t>Outdated APIs – Why is every other person and their brothers out there writing about super old deprecated APIs, and why is the official documentation not updated! You know how hard it is to make the camera work!?!</a:t>
            </a:r>
          </a:p>
          <a:p>
            <a:r>
              <a:rPr lang="en-US" dirty="0"/>
              <a:t>Standard Widgets – Why is there no standard components and layouts available? I get that every app doesn’t need to look the </a:t>
            </a:r>
            <a:r>
              <a:rPr lang="en-US" dirty="0" err="1"/>
              <a:t>same,but</a:t>
            </a:r>
            <a:r>
              <a:rPr lang="en-US" dirty="0"/>
              <a:t> lots of people want a camera and a camera can look the same throughout most apps and everyone is better off because of it!</a:t>
            </a:r>
          </a:p>
        </p:txBody>
      </p:sp>
    </p:spTree>
    <p:extLst>
      <p:ext uri="{BB962C8B-B14F-4D97-AF65-F5344CB8AC3E}">
        <p14:creationId xmlns:p14="http://schemas.microsoft.com/office/powerpoint/2010/main" val="867897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C12904-FC69-47CD-A6E4-8FB2DD229083}"/>
              </a:ext>
            </a:extLst>
          </p:cNvPr>
          <p:cNvSpPr>
            <a:spLocks noGrp="1"/>
          </p:cNvSpPr>
          <p:nvPr>
            <p:ph type="title"/>
          </p:nvPr>
        </p:nvSpPr>
        <p:spPr>
          <a:xfrm>
            <a:off x="810000" y="447188"/>
            <a:ext cx="10571998" cy="970450"/>
          </a:xfrm>
          <a:effectLst/>
        </p:spPr>
        <p:txBody>
          <a:bodyPr anchor="ctr">
            <a:normAutofit/>
          </a:bodyPr>
          <a:lstStyle/>
          <a:p>
            <a:pPr algn="ctr"/>
            <a:r>
              <a:rPr lang="en-US" sz="2800" dirty="0">
                <a:solidFill>
                  <a:schemeClr val="tx1"/>
                </a:solidFill>
              </a:rPr>
              <a:t>Rabbit Holes – Part 2</a:t>
            </a:r>
          </a:p>
        </p:txBody>
      </p:sp>
      <p:sp>
        <p:nvSpPr>
          <p:cNvPr id="10"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2071B1D-29D1-4361-84F7-B13EDE6F9806}"/>
              </a:ext>
            </a:extLst>
          </p:cNvPr>
          <p:cNvSpPr>
            <a:spLocks noGrp="1"/>
          </p:cNvSpPr>
          <p:nvPr>
            <p:ph idx="1"/>
          </p:nvPr>
        </p:nvSpPr>
        <p:spPr>
          <a:xfrm>
            <a:off x="1115732" y="2222287"/>
            <a:ext cx="9966953" cy="3636511"/>
          </a:xfrm>
          <a:effectLst/>
        </p:spPr>
        <p:txBody>
          <a:bodyPr>
            <a:normAutofit fontScale="92500"/>
          </a:bodyPr>
          <a:lstStyle/>
          <a:p>
            <a:r>
              <a:rPr lang="en-US" sz="1700" dirty="0"/>
              <a:t>OAuth – This is one I can kind of understand, but…. It’s pretty ubiquitous…. You would think there would be some easy ways to implement this out there. But guess what, there isn’t. One implementation that I found that didn’t touch the actual accounts on the phone itself was well over 800 lines and wasn’t documented. I spent at least 10 hours and gave up on this one.</a:t>
            </a:r>
          </a:p>
          <a:p>
            <a:r>
              <a:rPr lang="en-US" sz="1700" dirty="0"/>
              <a:t>Kotlin – Actually this one was pretty nice to work with. I wish that more stuff was written in Kotlin as far as examples and such goes, but for the most part JetBrains is able to translate it pretty well.</a:t>
            </a:r>
          </a:p>
          <a:p>
            <a:r>
              <a:rPr lang="en-US" sz="1700" dirty="0"/>
              <a:t>Conflicting Libraries – I ran into this more than I would like to admit. There are libraries that include same or similar functions with wildly different applications of that function. I spent way too much time trying to figure out why my function I basically copy/pasted from another individuals working code wouldn’t work!</a:t>
            </a:r>
          </a:p>
          <a:p>
            <a:r>
              <a:rPr lang="en-US" sz="1700" dirty="0"/>
              <a:t>Asynchronous Communication – Great when it works, a beast when you don’t have time to deep dive into the Olympic Size swimming pool the Android codebase is…..</a:t>
            </a:r>
          </a:p>
        </p:txBody>
      </p:sp>
    </p:spTree>
    <p:extLst>
      <p:ext uri="{BB962C8B-B14F-4D97-AF65-F5344CB8AC3E}">
        <p14:creationId xmlns:p14="http://schemas.microsoft.com/office/powerpoint/2010/main" val="27793455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84</TotalTime>
  <Words>1671</Words>
  <Application>Microsoft Office PowerPoint</Application>
  <PresentationFormat>Widescreen</PresentationFormat>
  <Paragraphs>77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Century Gothic</vt:lpstr>
      <vt:lpstr>Wingdings 2</vt:lpstr>
      <vt:lpstr>Quotable</vt:lpstr>
      <vt:lpstr>Compleat </vt:lpstr>
      <vt:lpstr>The Name and it’s Meaning</vt:lpstr>
      <vt:lpstr>Big Picture</vt:lpstr>
      <vt:lpstr>What we Ended up with….</vt:lpstr>
      <vt:lpstr>What Happened? </vt:lpstr>
      <vt:lpstr>Part 1 Rabbit Holes</vt:lpstr>
      <vt:lpstr>Rabbit Holes</vt:lpstr>
      <vt:lpstr>Rabbit Holes – Part 1</vt:lpstr>
      <vt:lpstr>Rabbit Holes – Part 2</vt:lpstr>
      <vt:lpstr>Part 2 Extracurricular Activities</vt:lpstr>
      <vt:lpstr>Extracurricular Activities</vt:lpstr>
      <vt:lpstr>Extracurricular Activities – Label Printing</vt:lpstr>
      <vt:lpstr>Extracurricular Activities – ERP System</vt:lpstr>
      <vt:lpstr>Extracurricular Activities – Card Scanning</vt:lpstr>
      <vt:lpstr>Part 3 Life</vt:lpstr>
      <vt:lpstr>Life</vt:lpstr>
      <vt:lpstr>What went right?</vt:lpstr>
      <vt:lpstr>Dashboard</vt:lpstr>
      <vt:lpstr>Dashboard</vt:lpstr>
      <vt:lpstr>Inventory Builder</vt:lpstr>
      <vt:lpstr>Inventory Builder</vt:lpstr>
      <vt:lpstr>The End of the Day (Semester)</vt:lpstr>
      <vt:lpstr>The End of the Day</vt:lpstr>
      <vt:lpstr>Proof of App Store 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Compleat </dc:title>
  <dc:creator>Steve Gilland</dc:creator>
  <cp:lastModifiedBy>Steve Gilland</cp:lastModifiedBy>
  <cp:revision>6</cp:revision>
  <dcterms:created xsi:type="dcterms:W3CDTF">2020-05-08T03:09:24Z</dcterms:created>
  <dcterms:modified xsi:type="dcterms:W3CDTF">2020-05-08T04:33:53Z</dcterms:modified>
</cp:coreProperties>
</file>