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7" r:id="rId14"/>
    <p:sldId id="269" r:id="rId15"/>
    <p:sldId id="270" r:id="rId16"/>
    <p:sldId id="274" r:id="rId17"/>
    <p:sldId id="271" r:id="rId18"/>
    <p:sldId id="275" r:id="rId19"/>
    <p:sldId id="272" r:id="rId20"/>
    <p:sldId id="276" r:id="rId21"/>
    <p:sldId id="273" r:id="rId22"/>
    <p:sldId id="277" r:id="rId23"/>
    <p:sldId id="279" r:id="rId24"/>
    <p:sldId id="278" r:id="rId25"/>
    <p:sldId id="282" r:id="rId26"/>
    <p:sldId id="280" r:id="rId27"/>
    <p:sldId id="288" r:id="rId28"/>
    <p:sldId id="283" r:id="rId29"/>
    <p:sldId id="281" r:id="rId30"/>
    <p:sldId id="285" r:id="rId31"/>
    <p:sldId id="284" r:id="rId32"/>
    <p:sldId id="286" r:id="rId33"/>
    <p:sldId id="287"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85" autoAdjust="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57034-D70B-49D5-AB50-99180191F9C5}"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736EE-D737-4812-ACAB-631DF6E4D9AF}" type="slidenum">
              <a:rPr lang="en-US" smtClean="0"/>
              <a:t>‹#›</a:t>
            </a:fld>
            <a:endParaRPr lang="en-US"/>
          </a:p>
        </p:txBody>
      </p:sp>
    </p:spTree>
    <p:extLst>
      <p:ext uri="{BB962C8B-B14F-4D97-AF65-F5344CB8AC3E}">
        <p14:creationId xmlns:p14="http://schemas.microsoft.com/office/powerpoint/2010/main" val="3482573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736EE-D737-4812-ACAB-631DF6E4D9AF}" type="slidenum">
              <a:rPr lang="en-US" smtClean="0"/>
              <a:t>1</a:t>
            </a:fld>
            <a:endParaRPr lang="en-US"/>
          </a:p>
        </p:txBody>
      </p:sp>
    </p:spTree>
    <p:extLst>
      <p:ext uri="{BB962C8B-B14F-4D97-AF65-F5344CB8AC3E}">
        <p14:creationId xmlns:p14="http://schemas.microsoft.com/office/powerpoint/2010/main" val="1629492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736EE-D737-4812-ACAB-631DF6E4D9AF}" type="slidenum">
              <a:rPr lang="en-US" smtClean="0"/>
              <a:t>8</a:t>
            </a:fld>
            <a:endParaRPr lang="en-US"/>
          </a:p>
        </p:txBody>
      </p:sp>
    </p:spTree>
    <p:extLst>
      <p:ext uri="{BB962C8B-B14F-4D97-AF65-F5344CB8AC3E}">
        <p14:creationId xmlns:p14="http://schemas.microsoft.com/office/powerpoint/2010/main" val="2843103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736EE-D737-4812-ACAB-631DF6E4D9AF}" type="slidenum">
              <a:rPr lang="en-US" smtClean="0"/>
              <a:t>11</a:t>
            </a:fld>
            <a:endParaRPr lang="en-US"/>
          </a:p>
        </p:txBody>
      </p:sp>
    </p:spTree>
    <p:extLst>
      <p:ext uri="{BB962C8B-B14F-4D97-AF65-F5344CB8AC3E}">
        <p14:creationId xmlns:p14="http://schemas.microsoft.com/office/powerpoint/2010/main" val="394227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736EE-D737-4812-ACAB-631DF6E4D9AF}" type="slidenum">
              <a:rPr lang="en-US" smtClean="0"/>
              <a:t>32</a:t>
            </a:fld>
            <a:endParaRPr lang="en-US"/>
          </a:p>
        </p:txBody>
      </p:sp>
    </p:spTree>
    <p:extLst>
      <p:ext uri="{BB962C8B-B14F-4D97-AF65-F5344CB8AC3E}">
        <p14:creationId xmlns:p14="http://schemas.microsoft.com/office/powerpoint/2010/main" val="1599244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7D4A5B-67A3-44C8-BB93-E2176369DD6C}"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286674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7D4A5B-67A3-44C8-BB93-E2176369DD6C}"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52117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7D4A5B-67A3-44C8-BB93-E2176369DD6C}"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138404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7D4A5B-67A3-44C8-BB93-E2176369DD6C}"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19AB8-3B79-4A86-A739-9FB2ABC0EFB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488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7D4A5B-67A3-44C8-BB93-E2176369DD6C}"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2811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7D4A5B-67A3-44C8-BB93-E2176369DD6C}"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2698775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7D4A5B-67A3-44C8-BB93-E2176369DD6C}"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3264050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D4A5B-67A3-44C8-BB93-E2176369DD6C}"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4095302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D4A5B-67A3-44C8-BB93-E2176369DD6C}"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23029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D4A5B-67A3-44C8-BB93-E2176369DD6C}"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369414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7D4A5B-67A3-44C8-BB93-E2176369DD6C}"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228918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7D4A5B-67A3-44C8-BB93-E2176369DD6C}"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289776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7D4A5B-67A3-44C8-BB93-E2176369DD6C}"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139104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7D4A5B-67A3-44C8-BB93-E2176369DD6C}"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289604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D4A5B-67A3-44C8-BB93-E2176369DD6C}"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422937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7D4A5B-67A3-44C8-BB93-E2176369DD6C}"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124674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7D4A5B-67A3-44C8-BB93-E2176369DD6C}"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19AB8-3B79-4A86-A739-9FB2ABC0EFBC}" type="slidenum">
              <a:rPr lang="en-US" smtClean="0"/>
              <a:t>‹#›</a:t>
            </a:fld>
            <a:endParaRPr lang="en-US"/>
          </a:p>
        </p:txBody>
      </p:sp>
    </p:spTree>
    <p:extLst>
      <p:ext uri="{BB962C8B-B14F-4D97-AF65-F5344CB8AC3E}">
        <p14:creationId xmlns:p14="http://schemas.microsoft.com/office/powerpoint/2010/main" val="163137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7D4A5B-67A3-44C8-BB93-E2176369DD6C}" type="datetimeFigureOut">
              <a:rPr lang="en-US" smtClean="0"/>
              <a:t>5/1/2020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119AB8-3B79-4A86-A739-9FB2ABC0EFBC}" type="slidenum">
              <a:rPr lang="en-US" smtClean="0"/>
              <a:t>‹#›</a:t>
            </a:fld>
            <a:endParaRPr lang="en-US"/>
          </a:p>
        </p:txBody>
      </p:sp>
    </p:spTree>
    <p:extLst>
      <p:ext uri="{BB962C8B-B14F-4D97-AF65-F5344CB8AC3E}">
        <p14:creationId xmlns:p14="http://schemas.microsoft.com/office/powerpoint/2010/main" val="11218277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FE53-FDD6-4A1E-BD74-E90C60545FEA}"/>
              </a:ext>
            </a:extLst>
          </p:cNvPr>
          <p:cNvSpPr>
            <a:spLocks noGrp="1"/>
          </p:cNvSpPr>
          <p:nvPr>
            <p:ph type="ctrTitle"/>
          </p:nvPr>
        </p:nvSpPr>
        <p:spPr/>
        <p:txBody>
          <a:bodyPr/>
          <a:lstStyle/>
          <a:p>
            <a:r>
              <a:rPr lang="en-US" b="1" dirty="0">
                <a:solidFill>
                  <a:schemeClr val="accent6"/>
                </a:solidFill>
                <a:latin typeface="Arial" panose="020B0604020202020204" pitchFamily="34" charset="0"/>
                <a:ea typeface="Tahoma" panose="020B0604030504040204" pitchFamily="34" charset="0"/>
                <a:cs typeface="Arial" panose="020B0604020202020204" pitchFamily="34" charset="0"/>
              </a:rPr>
              <a:t>MOBILE APPLICATION DEVELOPMENT -</a:t>
            </a:r>
            <a:r>
              <a:rPr lang="en-US" b="1" dirty="0">
                <a:solidFill>
                  <a:srgbClr val="92D050"/>
                </a:solidFill>
                <a:latin typeface="Arial" panose="020B0604020202020204" pitchFamily="34" charset="0"/>
                <a:ea typeface="Tahoma" panose="020B0604030504040204" pitchFamily="34" charset="0"/>
                <a:cs typeface="Arial" panose="020B0604020202020204" pitchFamily="34" charset="0"/>
              </a:rPr>
              <a:t>EduGain</a:t>
            </a:r>
          </a:p>
        </p:txBody>
      </p:sp>
      <p:sp>
        <p:nvSpPr>
          <p:cNvPr id="3" name="Subtitle 2">
            <a:extLst>
              <a:ext uri="{FF2B5EF4-FFF2-40B4-BE49-F238E27FC236}">
                <a16:creationId xmlns:a16="http://schemas.microsoft.com/office/drawing/2014/main" id="{B990FB7E-CEA6-4A86-BA6F-9B9EB0A629C1}"/>
              </a:ext>
            </a:extLst>
          </p:cNvPr>
          <p:cNvSpPr>
            <a:spLocks noGrp="1"/>
          </p:cNvSpPr>
          <p:nvPr>
            <p:ph type="subTitle" idx="1"/>
          </p:nvPr>
        </p:nvSpPr>
        <p:spPr>
          <a:xfrm>
            <a:off x="1595269" y="3699315"/>
            <a:ext cx="9001462" cy="1655762"/>
          </a:xfrm>
        </p:spPr>
        <p:txBody>
          <a:bodyPr>
            <a:normAutofit fontScale="77500" lnSpcReduction="20000"/>
          </a:bodyPr>
          <a:lstStyle/>
          <a:p>
            <a:r>
              <a:rPr lang="en-US" dirty="0"/>
              <a:t>				</a:t>
            </a:r>
          </a:p>
          <a:p>
            <a:r>
              <a:rPr lang="en-US" dirty="0"/>
              <a:t>				</a:t>
            </a:r>
          </a:p>
          <a:p>
            <a:r>
              <a:rPr lang="en-US" dirty="0"/>
              <a:t>				</a:t>
            </a:r>
            <a:r>
              <a:rPr lang="en-US" dirty="0">
                <a:latin typeface="Arial" panose="020B0604020202020204" pitchFamily="34" charset="0"/>
                <a:cs typeface="Arial" panose="020B0604020202020204" pitchFamily="34" charset="0"/>
              </a:rPr>
              <a:t>    Divakar Chowdary Kamma-50518740	</a:t>
            </a:r>
          </a:p>
          <a:p>
            <a:r>
              <a:rPr lang="en-US" dirty="0">
                <a:latin typeface="Arial" panose="020B0604020202020204" pitchFamily="34" charset="0"/>
                <a:cs typeface="Arial" panose="020B0604020202020204" pitchFamily="34" charset="0"/>
              </a:rPr>
              <a:t>				    Sai Sashank Sudunagunta-50568156</a:t>
            </a:r>
          </a:p>
          <a:p>
            <a:endParaRPr lang="en-US" dirty="0"/>
          </a:p>
        </p:txBody>
      </p:sp>
    </p:spTree>
    <p:extLst>
      <p:ext uri="{BB962C8B-B14F-4D97-AF65-F5344CB8AC3E}">
        <p14:creationId xmlns:p14="http://schemas.microsoft.com/office/powerpoint/2010/main" val="606552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3C9-B14A-4D28-BA53-EE8EC1B57D19}"/>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Student Module-ACTIVITIES</a:t>
            </a:r>
            <a:endParaRPr lang="en-US" dirty="0"/>
          </a:p>
        </p:txBody>
      </p:sp>
      <p:sp>
        <p:nvSpPr>
          <p:cNvPr id="3" name="Content Placeholder 2">
            <a:extLst>
              <a:ext uri="{FF2B5EF4-FFF2-40B4-BE49-F238E27FC236}">
                <a16:creationId xmlns:a16="http://schemas.microsoft.com/office/drawing/2014/main" id="{A058B645-9521-467A-9258-66CAF83F3432}"/>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Activities that a student can Perform</a:t>
            </a:r>
          </a:p>
          <a:p>
            <a:pPr lvl="1" algn="just"/>
            <a:r>
              <a:rPr lang="en-US" sz="2000" dirty="0">
                <a:latin typeface="Arial" panose="020B0604020202020204" pitchFamily="34" charset="0"/>
                <a:cs typeface="Arial" panose="020B0604020202020204" pitchFamily="34" charset="0"/>
              </a:rPr>
              <a:t>Registering Courses</a:t>
            </a:r>
          </a:p>
          <a:p>
            <a:pPr lvl="1" algn="just"/>
            <a:r>
              <a:rPr lang="en-US" sz="2000" dirty="0">
                <a:latin typeface="Arial" panose="020B0604020202020204" pitchFamily="34" charset="0"/>
                <a:cs typeface="Arial" panose="020B0604020202020204" pitchFamily="34" charset="0"/>
              </a:rPr>
              <a:t>Unregistering Courses</a:t>
            </a:r>
          </a:p>
          <a:p>
            <a:pPr lvl="1" algn="just"/>
            <a:r>
              <a:rPr lang="en-US" sz="2000" dirty="0">
                <a:latin typeface="Arial" panose="020B0604020202020204" pitchFamily="34" charset="0"/>
                <a:cs typeface="Arial" panose="020B0604020202020204" pitchFamily="34" charset="0"/>
              </a:rPr>
              <a:t>Viewing Attendance</a:t>
            </a:r>
          </a:p>
          <a:p>
            <a:pPr lvl="1" algn="just"/>
            <a:r>
              <a:rPr lang="en-US" sz="2000" dirty="0">
                <a:latin typeface="Arial" panose="020B0604020202020204" pitchFamily="34" charset="0"/>
                <a:cs typeface="Arial" panose="020B0604020202020204" pitchFamily="34" charset="0"/>
              </a:rPr>
              <a:t>Viewing Grades</a:t>
            </a:r>
          </a:p>
          <a:p>
            <a:pPr lvl="1" algn="just"/>
            <a:r>
              <a:rPr lang="en-US" sz="2000" dirty="0">
                <a:latin typeface="Arial" panose="020B0604020202020204" pitchFamily="34" charset="0"/>
                <a:cs typeface="Arial" panose="020B0604020202020204" pitchFamily="34" charset="0"/>
              </a:rPr>
              <a:t>Updating Personal Information</a:t>
            </a:r>
          </a:p>
          <a:p>
            <a:pPr marL="457200" lvl="1" indent="0">
              <a:buNone/>
            </a:pPr>
            <a:endParaRPr lang="en-US" dirty="0"/>
          </a:p>
        </p:txBody>
      </p:sp>
    </p:spTree>
    <p:extLst>
      <p:ext uri="{BB962C8B-B14F-4D97-AF65-F5344CB8AC3E}">
        <p14:creationId xmlns:p14="http://schemas.microsoft.com/office/powerpoint/2010/main" val="185196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0950-CE52-4612-A3EA-A6BE9737D0BE}"/>
              </a:ext>
            </a:extLst>
          </p:cNvPr>
          <p:cNvSpPr>
            <a:spLocks noGrp="1"/>
          </p:cNvSpPr>
          <p:nvPr>
            <p:ph type="title"/>
          </p:nvPr>
        </p:nvSpPr>
        <p:spPr>
          <a:xfrm>
            <a:off x="358372" y="476656"/>
            <a:ext cx="10915985" cy="1099225"/>
          </a:xfrm>
        </p:spPr>
        <p:txBody>
          <a:bodyPr/>
          <a:lstStyle/>
          <a:p>
            <a:r>
              <a:rPr lang="en-US" dirty="0">
                <a:solidFill>
                  <a:schemeClr val="accent6"/>
                </a:solidFill>
                <a:latin typeface="Arial" panose="020B0604020202020204" pitchFamily="34" charset="0"/>
                <a:cs typeface="Arial" panose="020B0604020202020204" pitchFamily="34" charset="0"/>
              </a:rPr>
              <a:t>Instructor MODULE WORKING -STEPS</a:t>
            </a: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3C77DD88-AD30-4089-BC18-5EA2C8D667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372" y="1793562"/>
            <a:ext cx="2535492" cy="4454836"/>
          </a:xfrm>
        </p:spPr>
      </p:pic>
      <p:pic>
        <p:nvPicPr>
          <p:cNvPr id="7" name="Picture 6" descr="A close up of text on a white background&#10;&#10;Description automatically generated">
            <a:extLst>
              <a:ext uri="{FF2B5EF4-FFF2-40B4-BE49-F238E27FC236}">
                <a16:creationId xmlns:a16="http://schemas.microsoft.com/office/drawing/2014/main" id="{783A97C6-6099-4541-8C29-239E90BE6E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856" y="1793561"/>
            <a:ext cx="2664292" cy="4454837"/>
          </a:xfrm>
          <a:prstGeom prst="rect">
            <a:avLst/>
          </a:prstGeom>
        </p:spPr>
      </p:pic>
      <p:pic>
        <p:nvPicPr>
          <p:cNvPr id="9" name="Picture 8" descr="A picture containing screenshot, drawing&#10;&#10;Description automatically generated">
            <a:extLst>
              <a:ext uri="{FF2B5EF4-FFF2-40B4-BE49-F238E27FC236}">
                <a16:creationId xmlns:a16="http://schemas.microsoft.com/office/drawing/2014/main" id="{168F03B4-C55C-4D06-ADB1-C26D4CF5A8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317" y="1793562"/>
            <a:ext cx="2535492" cy="445483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3CF942B-8F03-41BC-92E6-C8C3B0B3F9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0885" y="1793560"/>
            <a:ext cx="2659377" cy="4454837"/>
          </a:xfrm>
          <a:prstGeom prst="rect">
            <a:avLst/>
          </a:prstGeom>
        </p:spPr>
      </p:pic>
      <p:sp>
        <p:nvSpPr>
          <p:cNvPr id="12" name="TextBox 11">
            <a:extLst>
              <a:ext uri="{FF2B5EF4-FFF2-40B4-BE49-F238E27FC236}">
                <a16:creationId xmlns:a16="http://schemas.microsoft.com/office/drawing/2014/main" id="{34B25CF2-013D-4133-AE49-E109C8745571}"/>
              </a:ext>
            </a:extLst>
          </p:cNvPr>
          <p:cNvSpPr txBox="1"/>
          <p:nvPr/>
        </p:nvSpPr>
        <p:spPr>
          <a:xfrm>
            <a:off x="8588779" y="4895850"/>
            <a:ext cx="2685578" cy="1200329"/>
          </a:xfrm>
          <a:prstGeom prst="rect">
            <a:avLst/>
          </a:prstGeom>
          <a:noFill/>
        </p:spPr>
        <p:txBody>
          <a:bodyPr wrap="square" rtlCol="0">
            <a:spAutoFit/>
          </a:bodyPr>
          <a:lstStyle/>
          <a:p>
            <a:endParaRPr lang="en-US" dirty="0">
              <a:solidFill>
                <a:schemeClr val="accent6"/>
              </a:solidFill>
            </a:endParaRPr>
          </a:p>
          <a:p>
            <a:r>
              <a:rPr lang="en-US" dirty="0">
                <a:solidFill>
                  <a:srgbClr val="FF0000"/>
                </a:solidFill>
              </a:rPr>
              <a:t>CLICK MENU </a:t>
            </a:r>
          </a:p>
          <a:p>
            <a:r>
              <a:rPr lang="en-US" dirty="0">
                <a:solidFill>
                  <a:srgbClr val="FF0000"/>
                </a:solidFill>
              </a:rPr>
              <a:t>BUTTON FOR </a:t>
            </a:r>
          </a:p>
          <a:p>
            <a:r>
              <a:rPr lang="en-US" dirty="0">
                <a:solidFill>
                  <a:srgbClr val="FF0000"/>
                </a:solidFill>
              </a:rPr>
              <a:t>VIEWING</a:t>
            </a:r>
          </a:p>
        </p:txBody>
      </p:sp>
    </p:spTree>
    <p:extLst>
      <p:ext uri="{BB962C8B-B14F-4D97-AF65-F5344CB8AC3E}">
        <p14:creationId xmlns:p14="http://schemas.microsoft.com/office/powerpoint/2010/main" val="122024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47B3-69ED-413A-82F2-C39FDCB0B339}"/>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Instructor Module Working</a:t>
            </a:r>
            <a:endParaRPr lang="en-US" dirty="0"/>
          </a:p>
        </p:txBody>
      </p:sp>
      <p:sp>
        <p:nvSpPr>
          <p:cNvPr id="3" name="Content Placeholder 2">
            <a:extLst>
              <a:ext uri="{FF2B5EF4-FFF2-40B4-BE49-F238E27FC236}">
                <a16:creationId xmlns:a16="http://schemas.microsoft.com/office/drawing/2014/main" id="{42E7F692-92CE-4A87-90AD-9CE922A8CF2F}"/>
              </a:ext>
            </a:extLst>
          </p:cNvPr>
          <p:cNvSpPr>
            <a:spLocks noGrp="1"/>
          </p:cNvSpPr>
          <p:nvPr>
            <p:ph idx="1"/>
          </p:nvPr>
        </p:nvSpPr>
        <p:spPr/>
        <p:txBody>
          <a:bodyPr/>
          <a:lstStyle/>
          <a:p>
            <a:pPr algn="just">
              <a:lnSpc>
                <a:spcPct val="150000"/>
              </a:lnSpc>
            </a:pPr>
            <a:r>
              <a:rPr lang="en-US" dirty="0">
                <a:latin typeface="Arial" panose="020B0604020202020204" pitchFamily="34" charset="0"/>
                <a:cs typeface="Arial" panose="020B0604020202020204" pitchFamily="34" charset="0"/>
              </a:rPr>
              <a:t>When App opens a welcome screen is displayed , the instructor must select </a:t>
            </a:r>
            <a:r>
              <a:rPr lang="en-US" b="1" dirty="0">
                <a:solidFill>
                  <a:schemeClr val="accent1"/>
                </a:solidFill>
                <a:latin typeface="Arial" panose="020B0604020202020204" pitchFamily="34" charset="0"/>
                <a:cs typeface="Arial" panose="020B0604020202020204" pitchFamily="34" charset="0"/>
              </a:rPr>
              <a:t>Instructor Interface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shows on the screen.</a:t>
            </a:r>
          </a:p>
          <a:p>
            <a:pPr algn="just">
              <a:lnSpc>
                <a:spcPct val="150000"/>
              </a:lnSpc>
            </a:pPr>
            <a:r>
              <a:rPr lang="en-US" dirty="0">
                <a:latin typeface="Arial" panose="020B0604020202020204" pitchFamily="34" charset="0"/>
                <a:cs typeface="Arial" panose="020B0604020202020204" pitchFamily="34" charset="0"/>
              </a:rPr>
              <a:t>Then the instructor is required to enter his </a:t>
            </a:r>
            <a:r>
              <a:rPr lang="en-US" b="1" dirty="0">
                <a:solidFill>
                  <a:schemeClr val="accent1"/>
                </a:solidFill>
                <a:latin typeface="Arial" panose="020B0604020202020204" pitchFamily="34" charset="0"/>
                <a:cs typeface="Arial" panose="020B0604020202020204" pitchFamily="34" charset="0"/>
              </a:rPr>
              <a:t>Credentials</a:t>
            </a:r>
            <a:r>
              <a:rPr lang="en-US" dirty="0">
                <a:latin typeface="Arial" panose="020B0604020202020204" pitchFamily="34" charset="0"/>
                <a:cs typeface="Arial" panose="020B0604020202020204" pitchFamily="34" charset="0"/>
              </a:rPr>
              <a:t> for authentication , the entered credentials are  checked with the database for providing access to instructor. If the instructor enters wrong credentials, he cannot enter the system.</a:t>
            </a:r>
          </a:p>
          <a:p>
            <a:pPr algn="just">
              <a:lnSpc>
                <a:spcPct val="150000"/>
              </a:lnSpc>
            </a:pPr>
            <a:r>
              <a:rPr lang="en-US" dirty="0">
                <a:latin typeface="Arial" panose="020B0604020202020204" pitchFamily="34" charset="0"/>
                <a:cs typeface="Arial" panose="020B0604020202020204" pitchFamily="34" charset="0"/>
              </a:rPr>
              <a:t>Once the authentication is success ,</a:t>
            </a:r>
            <a:r>
              <a:rPr lang="en-US" b="1" dirty="0">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Instructor welcome screen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displayed then instructor  is supposed to click  “</a:t>
            </a:r>
            <a:r>
              <a:rPr lang="en-US" b="1" dirty="0">
                <a:solidFill>
                  <a:schemeClr val="accent1"/>
                </a:solidFill>
                <a:latin typeface="Arial" panose="020B0604020202020204" pitchFamily="34" charset="0"/>
                <a:cs typeface="Arial" panose="020B0604020202020204" pitchFamily="34" charset="0"/>
              </a:rPr>
              <a:t>Menu</a:t>
            </a:r>
            <a:r>
              <a:rPr lang="en-US" dirty="0">
                <a:latin typeface="Arial" panose="020B0604020202020204" pitchFamily="34" charset="0"/>
                <a:cs typeface="Arial" panose="020B0604020202020204" pitchFamily="34" charset="0"/>
              </a:rPr>
              <a:t>” for displaying activities.</a:t>
            </a:r>
          </a:p>
          <a:p>
            <a:endParaRPr lang="en-US" dirty="0"/>
          </a:p>
        </p:txBody>
      </p:sp>
    </p:spTree>
    <p:extLst>
      <p:ext uri="{BB962C8B-B14F-4D97-AF65-F5344CB8AC3E}">
        <p14:creationId xmlns:p14="http://schemas.microsoft.com/office/powerpoint/2010/main" val="85733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96-ECA2-4A89-9207-50A74C3B78C8}"/>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Instructor MODULE WORKING -ACTIVITIES</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E4B74DD8-0B62-4228-B0D3-0AFAA978B1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234" y="1834067"/>
            <a:ext cx="2388528" cy="4410563"/>
          </a:xfrm>
        </p:spPr>
      </p:pic>
      <p:pic>
        <p:nvPicPr>
          <p:cNvPr id="7" name="Picture 6" descr="A screenshot of a cell phone&#10;&#10;Description automatically generated">
            <a:extLst>
              <a:ext uri="{FF2B5EF4-FFF2-40B4-BE49-F238E27FC236}">
                <a16:creationId xmlns:a16="http://schemas.microsoft.com/office/drawing/2014/main" id="{673AF4F7-105E-41C3-B9D9-159F19532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222" y="1834066"/>
            <a:ext cx="2512011" cy="441056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57B468E-299F-40D6-86A9-6CEEE5B4B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676" y="1819073"/>
            <a:ext cx="2580692" cy="441635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BDFED2D-FAA9-4658-9DD9-872BE337E3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7425" y="1824867"/>
            <a:ext cx="2580692" cy="4410563"/>
          </a:xfrm>
          <a:prstGeom prst="rect">
            <a:avLst/>
          </a:prstGeom>
        </p:spPr>
      </p:pic>
    </p:spTree>
    <p:extLst>
      <p:ext uri="{BB962C8B-B14F-4D97-AF65-F5344CB8AC3E}">
        <p14:creationId xmlns:p14="http://schemas.microsoft.com/office/powerpoint/2010/main" val="128069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ADB6-B81D-4133-87AC-FCEE910B2BB6}"/>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iNSTRUCTOR Module-ACTIVITIES</a:t>
            </a:r>
            <a:endParaRPr lang="en-US" dirty="0"/>
          </a:p>
        </p:txBody>
      </p:sp>
      <p:sp>
        <p:nvSpPr>
          <p:cNvPr id="3" name="Content Placeholder 2">
            <a:extLst>
              <a:ext uri="{FF2B5EF4-FFF2-40B4-BE49-F238E27FC236}">
                <a16:creationId xmlns:a16="http://schemas.microsoft.com/office/drawing/2014/main" id="{39132F7E-7551-4E08-9031-D716D876459A}"/>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Activities that an instructor can Perform</a:t>
            </a:r>
          </a:p>
          <a:p>
            <a:pPr lvl="1" algn="just"/>
            <a:r>
              <a:rPr lang="en-US" sz="2000" dirty="0">
                <a:latin typeface="Arial" panose="020B0604020202020204" pitchFamily="34" charset="0"/>
                <a:cs typeface="Arial" panose="020B0604020202020204" pitchFamily="34" charset="0"/>
              </a:rPr>
              <a:t>Posting Grades</a:t>
            </a:r>
          </a:p>
          <a:p>
            <a:pPr lvl="1" algn="just"/>
            <a:r>
              <a:rPr lang="en-US" sz="2000" dirty="0">
                <a:latin typeface="Arial" panose="020B0604020202020204" pitchFamily="34" charset="0"/>
                <a:cs typeface="Arial" panose="020B0604020202020204" pitchFamily="34" charset="0"/>
              </a:rPr>
              <a:t>Taking Attendance</a:t>
            </a:r>
          </a:p>
          <a:p>
            <a:pPr lvl="1" algn="just"/>
            <a:r>
              <a:rPr lang="en-US" sz="2000" dirty="0">
                <a:latin typeface="Arial" panose="020B0604020202020204" pitchFamily="34" charset="0"/>
                <a:cs typeface="Arial" panose="020B0604020202020204" pitchFamily="34" charset="0"/>
              </a:rPr>
              <a:t>Viewing Attendance</a:t>
            </a:r>
          </a:p>
          <a:p>
            <a:pPr lvl="1" algn="just"/>
            <a:r>
              <a:rPr lang="en-US" sz="2000" dirty="0">
                <a:latin typeface="Arial" panose="020B0604020202020204" pitchFamily="34" charset="0"/>
                <a:cs typeface="Arial" panose="020B0604020202020204" pitchFamily="34" charset="0"/>
              </a:rPr>
              <a:t>Viewing Grades</a:t>
            </a:r>
          </a:p>
          <a:p>
            <a:pPr lvl="1" algn="just"/>
            <a:r>
              <a:rPr lang="en-US" sz="2000" dirty="0">
                <a:latin typeface="Arial" panose="020B0604020202020204" pitchFamily="34" charset="0"/>
                <a:cs typeface="Arial" panose="020B0604020202020204" pitchFamily="34" charset="0"/>
              </a:rPr>
              <a:t>Updating Personal Information</a:t>
            </a:r>
          </a:p>
          <a:p>
            <a:endParaRPr lang="en-US" dirty="0"/>
          </a:p>
        </p:txBody>
      </p:sp>
    </p:spTree>
    <p:extLst>
      <p:ext uri="{BB962C8B-B14F-4D97-AF65-F5344CB8AC3E}">
        <p14:creationId xmlns:p14="http://schemas.microsoft.com/office/powerpoint/2010/main" val="115317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A5DEE-2846-4E5D-82D6-9DC216E79E15}"/>
              </a:ext>
            </a:extLst>
          </p:cNvPr>
          <p:cNvSpPr>
            <a:spLocks noGrp="1"/>
          </p:cNvSpPr>
          <p:nvPr>
            <p:ph type="title"/>
          </p:nvPr>
        </p:nvSpPr>
        <p:spPr>
          <a:xfrm>
            <a:off x="537228" y="609601"/>
            <a:ext cx="10892771" cy="888459"/>
          </a:xfrm>
        </p:spPr>
        <p:txBody>
          <a:bodyPr/>
          <a:lstStyle/>
          <a:p>
            <a:r>
              <a:rPr lang="en-US" dirty="0">
                <a:solidFill>
                  <a:schemeClr val="accent6"/>
                </a:solidFill>
                <a:latin typeface="Arial" panose="020B0604020202020204" pitchFamily="34" charset="0"/>
                <a:cs typeface="Arial" panose="020B0604020202020204" pitchFamily="34" charset="0"/>
              </a:rPr>
              <a:t>Admin MODULE WORKING -STEPS</a:t>
            </a: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49E7AC71-293E-4908-B668-061A7FBA7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29" y="1646295"/>
            <a:ext cx="2638734" cy="4824915"/>
          </a:xfrm>
        </p:spPr>
      </p:pic>
      <p:pic>
        <p:nvPicPr>
          <p:cNvPr id="7" name="Picture 6" descr="A close up of text on a white background&#10;&#10;Description automatically generated">
            <a:extLst>
              <a:ext uri="{FF2B5EF4-FFF2-40B4-BE49-F238E27FC236}">
                <a16:creationId xmlns:a16="http://schemas.microsoft.com/office/drawing/2014/main" id="{D9DECFAC-2FA2-455A-83DF-D7BDF47BD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179" y="1646295"/>
            <a:ext cx="2594868" cy="486060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CE66A56-D376-440F-8751-04B3D86BD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463" y="1685532"/>
            <a:ext cx="2594868" cy="4870581"/>
          </a:xfrm>
          <a:prstGeom prst="rect">
            <a:avLst/>
          </a:prstGeom>
        </p:spPr>
      </p:pic>
    </p:spTree>
    <p:extLst>
      <p:ext uri="{BB962C8B-B14F-4D97-AF65-F5344CB8AC3E}">
        <p14:creationId xmlns:p14="http://schemas.microsoft.com/office/powerpoint/2010/main" val="51863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07EA-C7D0-479E-8DE9-D8F4070DC1EB}"/>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Admin Module Working</a:t>
            </a:r>
            <a:endParaRPr lang="en-US" dirty="0"/>
          </a:p>
        </p:txBody>
      </p:sp>
      <p:sp>
        <p:nvSpPr>
          <p:cNvPr id="3" name="Content Placeholder 2">
            <a:extLst>
              <a:ext uri="{FF2B5EF4-FFF2-40B4-BE49-F238E27FC236}">
                <a16:creationId xmlns:a16="http://schemas.microsoft.com/office/drawing/2014/main" id="{DE5183BA-BEBE-49AD-8317-3477512ED511}"/>
              </a:ext>
            </a:extLst>
          </p:cNvPr>
          <p:cNvSpPr>
            <a:spLocks noGrp="1"/>
          </p:cNvSpPr>
          <p:nvPr>
            <p:ph idx="1"/>
          </p:nvPr>
        </p:nvSpPr>
        <p:spPr/>
        <p:txBody>
          <a:bodyPr/>
          <a:lstStyle/>
          <a:p>
            <a:pPr algn="just">
              <a:lnSpc>
                <a:spcPct val="150000"/>
              </a:lnSpc>
            </a:pPr>
            <a:r>
              <a:rPr lang="en-US" dirty="0">
                <a:latin typeface="Arial" panose="020B0604020202020204" pitchFamily="34" charset="0"/>
                <a:cs typeface="Arial" panose="020B0604020202020204" pitchFamily="34" charset="0"/>
              </a:rPr>
              <a:t>When App opens a welcome screen is displayed , the admin must select </a:t>
            </a:r>
            <a:r>
              <a:rPr lang="en-US" dirty="0">
                <a:solidFill>
                  <a:schemeClr val="accent1"/>
                </a:solidFill>
                <a:latin typeface="Arial" panose="020B0604020202020204" pitchFamily="34" charset="0"/>
                <a:cs typeface="Arial" panose="020B0604020202020204" pitchFamily="34" charset="0"/>
              </a:rPr>
              <a:t>Admin</a:t>
            </a:r>
            <a:r>
              <a:rPr lang="en-US" dirty="0">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Interface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shows on the screen. </a:t>
            </a:r>
          </a:p>
          <a:p>
            <a:pPr algn="just">
              <a:lnSpc>
                <a:spcPct val="150000"/>
              </a:lnSpc>
            </a:pPr>
            <a:r>
              <a:rPr lang="en-US" dirty="0">
                <a:latin typeface="Arial" panose="020B0604020202020204" pitchFamily="34" charset="0"/>
                <a:cs typeface="Arial" panose="020B0604020202020204" pitchFamily="34" charset="0"/>
              </a:rPr>
              <a:t>Then the admin is required to enter his </a:t>
            </a:r>
            <a:r>
              <a:rPr lang="en-US" b="1" dirty="0">
                <a:solidFill>
                  <a:schemeClr val="accent1"/>
                </a:solidFill>
                <a:latin typeface="Arial" panose="020B0604020202020204" pitchFamily="34" charset="0"/>
                <a:cs typeface="Arial" panose="020B0604020202020204" pitchFamily="34" charset="0"/>
              </a:rPr>
              <a:t>Credentials</a:t>
            </a:r>
            <a:r>
              <a:rPr lang="en-US" dirty="0">
                <a:latin typeface="Arial" panose="020B0604020202020204" pitchFamily="34" charset="0"/>
                <a:cs typeface="Arial" panose="020B0604020202020204" pitchFamily="34" charset="0"/>
              </a:rPr>
              <a:t> for authentication , the entered credentials are  checked with the database for providing access to admin. If the admin enters wrong credentials, he cannot enter the system.</a:t>
            </a:r>
          </a:p>
          <a:p>
            <a:pPr algn="just">
              <a:lnSpc>
                <a:spcPct val="150000"/>
              </a:lnSpc>
            </a:pPr>
            <a:r>
              <a:rPr lang="en-US" dirty="0">
                <a:latin typeface="Arial" panose="020B0604020202020204" pitchFamily="34" charset="0"/>
                <a:cs typeface="Arial" panose="020B0604020202020204" pitchFamily="34" charset="0"/>
              </a:rPr>
              <a:t>Once the authentication is success ,</a:t>
            </a:r>
            <a:r>
              <a:rPr lang="en-US" b="1" dirty="0">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Admin welcome screen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displayed with a set of activities the admin has to select the required activity for operation.</a:t>
            </a:r>
          </a:p>
          <a:p>
            <a:endParaRPr lang="en-US" dirty="0"/>
          </a:p>
          <a:p>
            <a:endParaRPr lang="en-US" dirty="0"/>
          </a:p>
        </p:txBody>
      </p:sp>
    </p:spTree>
    <p:extLst>
      <p:ext uri="{BB962C8B-B14F-4D97-AF65-F5344CB8AC3E}">
        <p14:creationId xmlns:p14="http://schemas.microsoft.com/office/powerpoint/2010/main" val="116875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5389-4EF9-4B57-AA59-C590D9E823D4}"/>
              </a:ext>
            </a:extLst>
          </p:cNvPr>
          <p:cNvSpPr>
            <a:spLocks noGrp="1"/>
          </p:cNvSpPr>
          <p:nvPr>
            <p:ph type="title"/>
          </p:nvPr>
        </p:nvSpPr>
        <p:spPr>
          <a:xfrm>
            <a:off x="571501" y="609600"/>
            <a:ext cx="10696056" cy="847725"/>
          </a:xfrm>
        </p:spPr>
        <p:txBody>
          <a:bodyPr/>
          <a:lstStyle/>
          <a:p>
            <a:r>
              <a:rPr lang="en-US" dirty="0">
                <a:solidFill>
                  <a:schemeClr val="accent6"/>
                </a:solidFill>
                <a:latin typeface="Arial" panose="020B0604020202020204" pitchFamily="34" charset="0"/>
                <a:cs typeface="Arial" panose="020B0604020202020204" pitchFamily="34" charset="0"/>
              </a:rPr>
              <a:t>Admin’s Student Activities</a:t>
            </a:r>
          </a:p>
        </p:txBody>
      </p:sp>
      <p:pic>
        <p:nvPicPr>
          <p:cNvPr id="9" name="Content Placeholder 8" descr="A screenshot of a cell phone&#10;&#10;Description automatically generated">
            <a:extLst>
              <a:ext uri="{FF2B5EF4-FFF2-40B4-BE49-F238E27FC236}">
                <a16:creationId xmlns:a16="http://schemas.microsoft.com/office/drawing/2014/main" id="{58049D4B-F25A-416F-A6F9-1D43A4E3E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0531" y="1743470"/>
            <a:ext cx="2747693" cy="4817788"/>
          </a:xfrm>
        </p:spPr>
      </p:pic>
      <p:pic>
        <p:nvPicPr>
          <p:cNvPr id="11" name="Picture 10" descr="A screenshot of a cell phone&#10;&#10;Description automatically generated">
            <a:extLst>
              <a:ext uri="{FF2B5EF4-FFF2-40B4-BE49-F238E27FC236}">
                <a16:creationId xmlns:a16="http://schemas.microsoft.com/office/drawing/2014/main" id="{B24A11E2-4D30-43BE-8B78-19CC6D731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035" y="1781534"/>
            <a:ext cx="2747693" cy="4785370"/>
          </a:xfrm>
          <a:prstGeom prst="rect">
            <a:avLst/>
          </a:prstGeom>
        </p:spPr>
      </p:pic>
    </p:spTree>
    <p:extLst>
      <p:ext uri="{BB962C8B-B14F-4D97-AF65-F5344CB8AC3E}">
        <p14:creationId xmlns:p14="http://schemas.microsoft.com/office/powerpoint/2010/main" val="364715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023B-76A5-49D4-A2C0-E58CF7ECECA9}"/>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Admin’s Student Activities</a:t>
            </a:r>
            <a:endParaRPr lang="en-US" dirty="0"/>
          </a:p>
        </p:txBody>
      </p:sp>
      <p:sp>
        <p:nvSpPr>
          <p:cNvPr id="3" name="Content Placeholder 2">
            <a:extLst>
              <a:ext uri="{FF2B5EF4-FFF2-40B4-BE49-F238E27FC236}">
                <a16:creationId xmlns:a16="http://schemas.microsoft.com/office/drawing/2014/main" id="{5D94E97D-3CA7-4792-A1E4-9C3DD9D957E6}"/>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Activities that an admin can perform on admin’s student activities are:</a:t>
            </a:r>
          </a:p>
          <a:p>
            <a:pPr lvl="1" algn="just"/>
            <a:r>
              <a:rPr lang="en-US" sz="2000" dirty="0">
                <a:latin typeface="Arial" panose="020B0604020202020204" pitchFamily="34" charset="0"/>
                <a:cs typeface="Arial" panose="020B0604020202020204" pitchFamily="34" charset="0"/>
              </a:rPr>
              <a:t>Adding a Student and providing details like </a:t>
            </a:r>
            <a:r>
              <a:rPr lang="en-US" sz="2000" dirty="0">
                <a:solidFill>
                  <a:schemeClr val="accent1"/>
                </a:solidFill>
                <a:latin typeface="Arial" panose="020B0604020202020204" pitchFamily="34" charset="0"/>
                <a:cs typeface="Arial" panose="020B0604020202020204" pitchFamily="34" charset="0"/>
              </a:rPr>
              <a:t>Email</a:t>
            </a:r>
            <a:r>
              <a:rPr lang="en-US" sz="2000" dirty="0">
                <a:latin typeface="Arial" panose="020B0604020202020204" pitchFamily="34" charset="0"/>
                <a:cs typeface="Arial" panose="020B0604020202020204" pitchFamily="34" charset="0"/>
              </a:rPr>
              <a:t> and </a:t>
            </a:r>
            <a:r>
              <a:rPr lang="en-US" sz="2000" dirty="0">
                <a:solidFill>
                  <a:schemeClr val="accent1"/>
                </a:solidFill>
                <a:latin typeface="Arial" panose="020B0604020202020204" pitchFamily="34" charset="0"/>
                <a:cs typeface="Arial" panose="020B0604020202020204" pitchFamily="34" charset="0"/>
              </a:rPr>
              <a:t>Password</a:t>
            </a:r>
            <a:r>
              <a:rPr lang="en-US" sz="2000" dirty="0">
                <a:latin typeface="Arial" panose="020B0604020202020204" pitchFamily="34" charset="0"/>
                <a:cs typeface="Arial" panose="020B0604020202020204" pitchFamily="34" charset="0"/>
              </a:rPr>
              <a:t> to the added student.</a:t>
            </a:r>
          </a:p>
          <a:p>
            <a:pPr lvl="1" algn="just"/>
            <a:r>
              <a:rPr lang="en-US" sz="2000" dirty="0">
                <a:latin typeface="Arial" panose="020B0604020202020204" pitchFamily="34" charset="0"/>
                <a:cs typeface="Arial" panose="020B0604020202020204" pitchFamily="34" charset="0"/>
              </a:rPr>
              <a:t>Viewing Student Grades</a:t>
            </a:r>
          </a:p>
          <a:p>
            <a:pPr lvl="1" algn="just"/>
            <a:r>
              <a:rPr lang="en-US" sz="2000" dirty="0">
                <a:latin typeface="Arial" panose="020B0604020202020204" pitchFamily="34" charset="0"/>
                <a:cs typeface="Arial" panose="020B0604020202020204" pitchFamily="34" charset="0"/>
              </a:rPr>
              <a:t>Viewing Student Attendance</a:t>
            </a:r>
          </a:p>
          <a:p>
            <a:pPr lvl="1" algn="just"/>
            <a:r>
              <a:rPr lang="en-US" sz="2000" dirty="0">
                <a:latin typeface="Arial" panose="020B0604020202020204" pitchFamily="34" charset="0"/>
                <a:cs typeface="Arial" panose="020B0604020202020204" pitchFamily="34" charset="0"/>
              </a:rPr>
              <a:t>Viewing Student Courses</a:t>
            </a:r>
          </a:p>
          <a:p>
            <a:pPr marL="457200" lvl="1" indent="0" algn="just">
              <a:buNone/>
            </a:pPr>
            <a:endParaRPr lang="en-US" sz="2000"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2"/>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86123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4E0A-E674-4054-952C-072E2A077731}"/>
              </a:ext>
            </a:extLst>
          </p:cNvPr>
          <p:cNvSpPr>
            <a:spLocks noGrp="1"/>
          </p:cNvSpPr>
          <p:nvPr>
            <p:ph type="title"/>
          </p:nvPr>
        </p:nvSpPr>
        <p:spPr>
          <a:xfrm>
            <a:off x="1085850" y="609601"/>
            <a:ext cx="10181706" cy="933450"/>
          </a:xfrm>
        </p:spPr>
        <p:txBody>
          <a:bodyPr/>
          <a:lstStyle/>
          <a:p>
            <a:r>
              <a:rPr lang="en-US" dirty="0">
                <a:solidFill>
                  <a:schemeClr val="accent6"/>
                </a:solidFill>
                <a:latin typeface="Arial" panose="020B0604020202020204" pitchFamily="34" charset="0"/>
                <a:cs typeface="Arial" panose="020B0604020202020204" pitchFamily="34" charset="0"/>
              </a:rPr>
              <a:t>Admin’s Instructor Activities</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EE999FF5-6F8A-4AB7-80AF-0753E84A9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282" y="1935919"/>
            <a:ext cx="2412454" cy="4241143"/>
          </a:xfrm>
        </p:spPr>
      </p:pic>
      <p:pic>
        <p:nvPicPr>
          <p:cNvPr id="7" name="Picture 6" descr="A screenshot of a cell phone&#10;&#10;Description automatically generated">
            <a:extLst>
              <a:ext uri="{FF2B5EF4-FFF2-40B4-BE49-F238E27FC236}">
                <a16:creationId xmlns:a16="http://schemas.microsoft.com/office/drawing/2014/main" id="{CB14D09E-12B2-4475-9BF6-8D0E5C860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384" y="1935919"/>
            <a:ext cx="2499348" cy="4241143"/>
          </a:xfrm>
          <a:prstGeom prst="rect">
            <a:avLst/>
          </a:prstGeom>
        </p:spPr>
      </p:pic>
    </p:spTree>
    <p:extLst>
      <p:ext uri="{BB962C8B-B14F-4D97-AF65-F5344CB8AC3E}">
        <p14:creationId xmlns:p14="http://schemas.microsoft.com/office/powerpoint/2010/main" val="39310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AA39-E48D-45B5-B624-4B6239F9919B}"/>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206FE629-9AC1-4E26-A1B6-004FC0486107}"/>
              </a:ext>
            </a:extLst>
          </p:cNvPr>
          <p:cNvSpPr>
            <a:spLocks noGrp="1"/>
          </p:cNvSpPr>
          <p:nvPr>
            <p:ph idx="1"/>
          </p:nvPr>
        </p:nvSpPr>
        <p:spPr/>
        <p:txBody>
          <a:bodyPr/>
          <a:lstStyle/>
          <a:p>
            <a:pPr algn="just">
              <a:lnSpc>
                <a:spcPct val="150000"/>
              </a:lnSpc>
            </a:pPr>
            <a:r>
              <a:rPr lang="en-US" dirty="0">
                <a:effectLst/>
                <a:latin typeface="Arial" panose="020B0604020202020204" pitchFamily="34" charset="0"/>
                <a:cs typeface="Arial" panose="020B0604020202020204" pitchFamily="34" charset="0"/>
              </a:rPr>
              <a:t>EduGain is an android app which is useful for students as well as instructors and other academic staff. This app is based on course management system. In paper-based systems all the work is done manually, which is time consuming. Due to this we are developing an android application where time can be saved. Through our application, students can search their results using Android mobile. All information is stored in a backend server. The faculty member is authorized to log into EduGain through user id and password and they can enter the student’s information like attendance, grades, etc.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025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BB3F-590E-40CC-BD9A-DA8652D77B33}"/>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Admin’s Instructor Activities</a:t>
            </a:r>
            <a:endParaRPr lang="en-US" dirty="0"/>
          </a:p>
        </p:txBody>
      </p:sp>
      <p:sp>
        <p:nvSpPr>
          <p:cNvPr id="3" name="Content Placeholder 2">
            <a:extLst>
              <a:ext uri="{FF2B5EF4-FFF2-40B4-BE49-F238E27FC236}">
                <a16:creationId xmlns:a16="http://schemas.microsoft.com/office/drawing/2014/main" id="{DE92B88C-B741-45E8-B577-733A1E879C6B}"/>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Activities that an admin can perform on admin’s instructor activities are:</a:t>
            </a:r>
          </a:p>
          <a:p>
            <a:pPr lvl="1" algn="just"/>
            <a:r>
              <a:rPr lang="en-US" sz="2000" dirty="0">
                <a:latin typeface="Arial" panose="020B0604020202020204" pitchFamily="34" charset="0"/>
                <a:cs typeface="Arial" panose="020B0604020202020204" pitchFamily="34" charset="0"/>
              </a:rPr>
              <a:t>Adding an Instructor and providing details like </a:t>
            </a:r>
            <a:r>
              <a:rPr lang="en-US" sz="2000" dirty="0">
                <a:solidFill>
                  <a:schemeClr val="accent1"/>
                </a:solidFill>
                <a:latin typeface="Arial" panose="020B0604020202020204" pitchFamily="34" charset="0"/>
                <a:cs typeface="Arial" panose="020B0604020202020204" pitchFamily="34" charset="0"/>
              </a:rPr>
              <a:t>Email</a:t>
            </a:r>
            <a:r>
              <a:rPr lang="en-US" sz="2000" dirty="0">
                <a:latin typeface="Arial" panose="020B0604020202020204" pitchFamily="34" charset="0"/>
                <a:cs typeface="Arial" panose="020B0604020202020204" pitchFamily="34" charset="0"/>
              </a:rPr>
              <a:t> and </a:t>
            </a:r>
            <a:r>
              <a:rPr lang="en-US" sz="2000" dirty="0">
                <a:solidFill>
                  <a:schemeClr val="accent1"/>
                </a:solidFill>
                <a:latin typeface="Arial" panose="020B0604020202020204" pitchFamily="34" charset="0"/>
                <a:cs typeface="Arial" panose="020B0604020202020204" pitchFamily="34" charset="0"/>
              </a:rPr>
              <a:t>Password</a:t>
            </a:r>
            <a:r>
              <a:rPr lang="en-US" sz="2000" dirty="0">
                <a:latin typeface="Arial" panose="020B0604020202020204" pitchFamily="34" charset="0"/>
                <a:cs typeface="Arial" panose="020B0604020202020204" pitchFamily="34" charset="0"/>
              </a:rPr>
              <a:t> to the added instructor.</a:t>
            </a:r>
          </a:p>
          <a:p>
            <a:pPr lvl="1" algn="just"/>
            <a:r>
              <a:rPr lang="en-US" sz="2000" dirty="0">
                <a:latin typeface="Arial" panose="020B0604020202020204" pitchFamily="34" charset="0"/>
                <a:cs typeface="Arial" panose="020B0604020202020204" pitchFamily="34" charset="0"/>
              </a:rPr>
              <a:t>Assigning courses to instructors.</a:t>
            </a:r>
          </a:p>
          <a:p>
            <a:pPr lvl="1" algn="just"/>
            <a:r>
              <a:rPr lang="en-US" sz="2000" dirty="0">
                <a:latin typeface="Arial" panose="020B0604020202020204" pitchFamily="34" charset="0"/>
                <a:cs typeface="Arial" panose="020B0604020202020204" pitchFamily="34" charset="0"/>
              </a:rPr>
              <a:t>Viewing Teaching courses</a:t>
            </a:r>
          </a:p>
          <a:p>
            <a:pPr lvl="1" algn="just"/>
            <a:endParaRPr lang="en-US" sz="2000" dirty="0">
              <a:latin typeface="Arial" panose="020B0604020202020204" pitchFamily="34" charset="0"/>
              <a:cs typeface="Arial" panose="020B0604020202020204" pitchFamily="34" charset="0"/>
            </a:endParaRPr>
          </a:p>
          <a:p>
            <a:pPr marL="457200" lvl="1" indent="0" algn="just">
              <a:buNone/>
            </a:pPr>
            <a:endParaRPr lang="en-US" sz="2000"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2"/>
            <a:endParaRPr lang="en-US" dirty="0">
              <a:latin typeface="Arial" panose="020B0604020202020204" pitchFamily="34" charset="0"/>
              <a:cs typeface="Arial" panose="020B060402020202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1198743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E8C7-6AC1-4A5F-9F22-8F742C13E9C6}"/>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ADMIN’S TOOLS</a:t>
            </a:r>
          </a:p>
        </p:txBody>
      </p:sp>
      <p:pic>
        <p:nvPicPr>
          <p:cNvPr id="5" name="Content Placeholder 4" descr="A screenshot of a cell phone&#10;&#10;Description automatically generated">
            <a:extLst>
              <a:ext uri="{FF2B5EF4-FFF2-40B4-BE49-F238E27FC236}">
                <a16:creationId xmlns:a16="http://schemas.microsoft.com/office/drawing/2014/main" id="{7DF9470F-48AF-48CA-B0BA-B4387BC0F7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3307" y="2091014"/>
            <a:ext cx="2456174" cy="4157386"/>
          </a:xfrm>
        </p:spPr>
      </p:pic>
    </p:spTree>
    <p:extLst>
      <p:ext uri="{BB962C8B-B14F-4D97-AF65-F5344CB8AC3E}">
        <p14:creationId xmlns:p14="http://schemas.microsoft.com/office/powerpoint/2010/main" val="244337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0825-F9CF-4471-90A2-2A89D9F88E0C}"/>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ADMIN’S TOOLS-Activities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B2853F-79A8-48F1-8CAE-0EBA6F41B908}"/>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Activities that an admin can perform on admin’s tools activities are</a:t>
            </a:r>
            <a:endParaRPr lang="en-US" dirty="0"/>
          </a:p>
          <a:p>
            <a:r>
              <a:rPr lang="en-US" dirty="0"/>
              <a:t>Adding new Courses </a:t>
            </a:r>
          </a:p>
          <a:p>
            <a:r>
              <a:rPr lang="en-US" dirty="0"/>
              <a:t>Adding new Departments</a:t>
            </a:r>
          </a:p>
        </p:txBody>
      </p:sp>
    </p:spTree>
    <p:extLst>
      <p:ext uri="{BB962C8B-B14F-4D97-AF65-F5344CB8AC3E}">
        <p14:creationId xmlns:p14="http://schemas.microsoft.com/office/powerpoint/2010/main" val="436519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97B3-925D-4CE8-A8E6-AF45AAB865AD}"/>
              </a:ext>
            </a:extLst>
          </p:cNvPr>
          <p:cNvSpPr>
            <a:spLocks noGrp="1"/>
          </p:cNvSpPr>
          <p:nvPr>
            <p:ph type="ctrTitle"/>
          </p:nvPr>
        </p:nvSpPr>
        <p:spPr/>
        <p:txBody>
          <a:bodyPr/>
          <a:lstStyle/>
          <a:p>
            <a:r>
              <a:rPr lang="en-US" dirty="0">
                <a:solidFill>
                  <a:schemeClr val="accent6"/>
                </a:solidFill>
                <a:latin typeface="Arial" panose="020B0604020202020204" pitchFamily="34" charset="0"/>
                <a:cs typeface="Arial" panose="020B0604020202020204" pitchFamily="34" charset="0"/>
              </a:rPr>
              <a:t>Database</a:t>
            </a:r>
          </a:p>
        </p:txBody>
      </p:sp>
    </p:spTree>
    <p:extLst>
      <p:ext uri="{BB962C8B-B14F-4D97-AF65-F5344CB8AC3E}">
        <p14:creationId xmlns:p14="http://schemas.microsoft.com/office/powerpoint/2010/main" val="3213067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3E93-F923-4BEE-A2AB-13C68CFAA08F}"/>
              </a:ext>
            </a:extLst>
          </p:cNvPr>
          <p:cNvSpPr>
            <a:spLocks noGrp="1"/>
          </p:cNvSpPr>
          <p:nvPr>
            <p:ph type="title"/>
          </p:nvPr>
        </p:nvSpPr>
        <p:spPr>
          <a:xfrm>
            <a:off x="913795" y="609600"/>
            <a:ext cx="10353761" cy="1326321"/>
          </a:xfrm>
        </p:spPr>
        <p:txBody>
          <a:bodyPr>
            <a:normAutofit/>
          </a:bodyPr>
          <a:lstStyle/>
          <a:p>
            <a:r>
              <a:rPr lang="en-US" dirty="0">
                <a:solidFill>
                  <a:schemeClr val="accent6"/>
                </a:solidFill>
                <a:latin typeface="Arial" panose="020B0604020202020204" pitchFamily="34" charset="0"/>
                <a:cs typeface="Arial" panose="020B0604020202020204" pitchFamily="34" charset="0"/>
              </a:rPr>
              <a:t>Firebase</a:t>
            </a:r>
          </a:p>
        </p:txBody>
      </p:sp>
      <p:sp>
        <p:nvSpPr>
          <p:cNvPr id="6" name="Content Placeholder 5">
            <a:extLst>
              <a:ext uri="{FF2B5EF4-FFF2-40B4-BE49-F238E27FC236}">
                <a16:creationId xmlns:a16="http://schemas.microsoft.com/office/drawing/2014/main" id="{0F4F7C33-5AAB-4B6D-92B5-4AA50C1EBDD2}"/>
              </a:ext>
            </a:extLst>
          </p:cNvPr>
          <p:cNvSpPr>
            <a:spLocks noGrp="1"/>
          </p:cNvSpPr>
          <p:nvPr>
            <p:ph idx="1"/>
          </p:nvPr>
        </p:nvSpPr>
        <p:spPr>
          <a:xfrm>
            <a:off x="913794" y="2096064"/>
            <a:ext cx="10821006" cy="4152336"/>
          </a:xfrm>
        </p:spPr>
        <p:txBody>
          <a:bodyPr>
            <a:normAutofit/>
          </a:bodyPr>
          <a:lstStyle/>
          <a:p>
            <a:pPr>
              <a:lnSpc>
                <a:spcPct val="150000"/>
              </a:lnSpc>
            </a:pPr>
            <a:r>
              <a:rPr lang="en-US" dirty="0">
                <a:latin typeface="Arial" panose="020B0604020202020204" pitchFamily="34" charset="0"/>
                <a:cs typeface="Arial" panose="020B0604020202020204" pitchFamily="34" charset="0"/>
              </a:rPr>
              <a:t>It is a platform for building Android ,iOS and web apps .It provides services like</a:t>
            </a:r>
          </a:p>
          <a:p>
            <a:pPr lvl="1">
              <a:lnSpc>
                <a:spcPct val="150000"/>
              </a:lnSpc>
            </a:pPr>
            <a:r>
              <a:rPr lang="en-US" dirty="0">
                <a:latin typeface="Arial" panose="020B0604020202020204" pitchFamily="34" charset="0"/>
                <a:cs typeface="Arial" panose="020B0604020202020204" pitchFamily="34" charset="0"/>
              </a:rPr>
              <a:t>Authentication</a:t>
            </a:r>
          </a:p>
          <a:p>
            <a:pPr lvl="1">
              <a:lnSpc>
                <a:spcPct val="150000"/>
              </a:lnSpc>
            </a:pPr>
            <a:r>
              <a:rPr lang="en-US" dirty="0">
                <a:latin typeface="Arial" panose="020B0604020202020204" pitchFamily="34" charset="0"/>
                <a:cs typeface="Arial" panose="020B0604020202020204" pitchFamily="34" charset="0"/>
              </a:rPr>
              <a:t>Messaging</a:t>
            </a:r>
          </a:p>
          <a:p>
            <a:pPr lvl="1">
              <a:lnSpc>
                <a:spcPct val="150000"/>
              </a:lnSpc>
            </a:pPr>
            <a:r>
              <a:rPr lang="en-US" dirty="0">
                <a:latin typeface="Arial" panose="020B0604020202020204" pitchFamily="34" charset="0"/>
                <a:cs typeface="Arial" panose="020B0604020202020204" pitchFamily="34" charset="0"/>
              </a:rPr>
              <a:t>Cloud Storage</a:t>
            </a:r>
          </a:p>
          <a:p>
            <a:pPr lvl="1">
              <a:lnSpc>
                <a:spcPct val="150000"/>
              </a:lnSpc>
            </a:pPr>
            <a:r>
              <a:rPr lang="en-US" dirty="0">
                <a:latin typeface="Arial" panose="020B0604020202020204" pitchFamily="34" charset="0"/>
                <a:cs typeface="Arial" panose="020B0604020202020204" pitchFamily="34" charset="0"/>
              </a:rPr>
              <a:t>Real Time database</a:t>
            </a:r>
          </a:p>
          <a:p>
            <a:pPr marL="0" indent="0">
              <a:lnSpc>
                <a:spcPct val="150000"/>
              </a:lnSpc>
              <a:buNone/>
            </a:pPr>
            <a:endParaRPr lang="en-US" dirty="0">
              <a:latin typeface="Arial" panose="020B0604020202020204" pitchFamily="34" charset="0"/>
              <a:cs typeface="Arial" panose="020B0604020202020204" pitchFamily="34" charset="0"/>
            </a:endParaRPr>
          </a:p>
          <a:p>
            <a:pPr lvl="1">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931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BB22-B876-4BCE-9D94-33180A8C281C}"/>
              </a:ext>
            </a:extLst>
          </p:cNvPr>
          <p:cNvSpPr>
            <a:spLocks noGrp="1"/>
          </p:cNvSpPr>
          <p:nvPr>
            <p:ph type="title"/>
          </p:nvPr>
        </p:nvSpPr>
        <p:spPr>
          <a:xfrm>
            <a:off x="913796" y="609600"/>
            <a:ext cx="10321652" cy="674451"/>
          </a:xfrm>
        </p:spPr>
        <p:txBody>
          <a:bodyPr/>
          <a:lstStyle/>
          <a:p>
            <a:r>
              <a:rPr lang="en-US" dirty="0">
                <a:solidFill>
                  <a:schemeClr val="accent6"/>
                </a:solidFill>
                <a:latin typeface="Arial" panose="020B0604020202020204" pitchFamily="34" charset="0"/>
                <a:cs typeface="Arial" panose="020B0604020202020204" pitchFamily="34" charset="0"/>
              </a:rPr>
              <a:t>Firebase</a:t>
            </a:r>
          </a:p>
        </p:txBody>
      </p:sp>
      <p:pic>
        <p:nvPicPr>
          <p:cNvPr id="5" name="Content Placeholder 4" descr="A screenshot of a social media post&#10;&#10;Description automatically generated">
            <a:extLst>
              <a:ext uri="{FF2B5EF4-FFF2-40B4-BE49-F238E27FC236}">
                <a16:creationId xmlns:a16="http://schemas.microsoft.com/office/drawing/2014/main" id="{444F9C89-071F-44CB-BEC3-C52CC62C7E4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126" r="1028" b="4872"/>
          <a:stretch/>
        </p:blipFill>
        <p:spPr>
          <a:xfrm>
            <a:off x="917562" y="1507787"/>
            <a:ext cx="10181698" cy="5034515"/>
          </a:xfrm>
        </p:spPr>
      </p:pic>
    </p:spTree>
    <p:extLst>
      <p:ext uri="{BB962C8B-B14F-4D97-AF65-F5344CB8AC3E}">
        <p14:creationId xmlns:p14="http://schemas.microsoft.com/office/powerpoint/2010/main" val="134431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8062-9A71-4835-8C1C-00EDDBF8588F}"/>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Why Firebase</a:t>
            </a:r>
          </a:p>
        </p:txBody>
      </p:sp>
      <p:sp>
        <p:nvSpPr>
          <p:cNvPr id="3" name="Content Placeholder 2">
            <a:extLst>
              <a:ext uri="{FF2B5EF4-FFF2-40B4-BE49-F238E27FC236}">
                <a16:creationId xmlns:a16="http://schemas.microsoft.com/office/drawing/2014/main" id="{32C180FF-18EF-4D34-B78F-B3119A613922}"/>
              </a:ext>
            </a:extLst>
          </p:cNvPr>
          <p:cNvSpPr>
            <a:spLocks noGrp="1"/>
          </p:cNvSpPr>
          <p:nvPr>
            <p:ph idx="1"/>
          </p:nvPr>
        </p:nvSpPr>
        <p:spPr>
          <a:xfrm>
            <a:off x="913795" y="2096064"/>
            <a:ext cx="10353762" cy="4325056"/>
          </a:xfrm>
        </p:spPr>
        <p:txBody>
          <a:bodyPr>
            <a:normAutofit fontScale="92500" lnSpcReduction="10000"/>
          </a:bodyPr>
          <a:lstStyle/>
          <a:p>
            <a:pPr lvl="1" algn="just">
              <a:lnSpc>
                <a:spcPct val="170000"/>
              </a:lnSpc>
            </a:pPr>
            <a:r>
              <a:rPr lang="en-US" sz="2000" dirty="0">
                <a:latin typeface="Arial" panose="020B0604020202020204" pitchFamily="34" charset="0"/>
                <a:cs typeface="Arial" panose="020B0604020202020204" pitchFamily="34" charset="0"/>
              </a:rPr>
              <a:t>Creation of application can be done without any backend server.</a:t>
            </a:r>
          </a:p>
          <a:p>
            <a:pPr lvl="1" algn="just">
              <a:lnSpc>
                <a:spcPct val="170000"/>
              </a:lnSpc>
            </a:pPr>
            <a:r>
              <a:rPr lang="en-US" sz="2000" dirty="0">
                <a:latin typeface="Arial" panose="020B0604020202020204" pitchFamily="34" charset="0"/>
                <a:cs typeface="Arial" panose="020B0604020202020204" pitchFamily="34" charset="0"/>
              </a:rPr>
              <a:t>It has libraries for JAVA, JavaScript, Android and iOS.</a:t>
            </a:r>
          </a:p>
          <a:p>
            <a:pPr lvl="1" algn="just">
              <a:lnSpc>
                <a:spcPct val="170000"/>
              </a:lnSpc>
            </a:pPr>
            <a:r>
              <a:rPr lang="en-US" sz="2000" dirty="0">
                <a:latin typeface="Arial" panose="020B0604020202020204" pitchFamily="34" charset="0"/>
                <a:cs typeface="Arial" panose="020B0604020202020204" pitchFamily="34" charset="0"/>
              </a:rPr>
              <a:t>It automatically saves data to backend and can be used in any instances of application through  synchronization</a:t>
            </a:r>
            <a:r>
              <a:rPr lang="en-US" dirty="0">
                <a:latin typeface="Arial" panose="020B0604020202020204" pitchFamily="34" charset="0"/>
                <a:cs typeface="Arial" panose="020B0604020202020204" pitchFamily="34" charset="0"/>
              </a:rPr>
              <a:t>.</a:t>
            </a:r>
          </a:p>
          <a:p>
            <a:pPr lvl="1" algn="just">
              <a:lnSpc>
                <a:spcPct val="170000"/>
              </a:lnSpc>
            </a:pPr>
            <a:r>
              <a:rPr lang="en-US" sz="2000" dirty="0">
                <a:latin typeface="Arial" panose="020B0604020202020204" pitchFamily="34" charset="0"/>
                <a:cs typeface="Arial" panose="020B0604020202020204" pitchFamily="34" charset="0"/>
              </a:rPr>
              <a:t>It uses Json so it is faster than any other backend web services</a:t>
            </a:r>
            <a:r>
              <a:rPr lang="en-US" dirty="0">
                <a:latin typeface="Arial" panose="020B0604020202020204" pitchFamily="34" charset="0"/>
                <a:cs typeface="Arial" panose="020B0604020202020204" pitchFamily="34" charset="0"/>
              </a:rPr>
              <a:t>.</a:t>
            </a:r>
          </a:p>
          <a:p>
            <a:pPr lvl="1" algn="just">
              <a:lnSpc>
                <a:spcPct val="170000"/>
              </a:lnSpc>
            </a:pPr>
            <a:r>
              <a:rPr lang="en-US" sz="2000" dirty="0">
                <a:latin typeface="Arial" panose="020B0604020202020204" pitchFamily="34" charset="0"/>
                <a:cs typeface="Arial" panose="020B0604020202020204" pitchFamily="34" charset="0"/>
              </a:rPr>
              <a:t>Without Server-side programming ,applications can be created</a:t>
            </a:r>
          </a:p>
          <a:p>
            <a:pPr lvl="1" algn="just">
              <a:lnSpc>
                <a:spcPct val="170000"/>
              </a:lnSpc>
            </a:pPr>
            <a:r>
              <a:rPr lang="en-US" sz="2000" dirty="0">
                <a:latin typeface="Arial" panose="020B0604020202020204" pitchFamily="34" charset="0"/>
                <a:cs typeface="Arial" panose="020B0604020202020204" pitchFamily="34" charset="0"/>
              </a:rPr>
              <a:t>Only write front end code</a:t>
            </a:r>
          </a:p>
          <a:p>
            <a:pPr lvl="1" algn="just">
              <a:lnSpc>
                <a:spcPct val="170000"/>
              </a:lnSpc>
            </a:pPr>
            <a:r>
              <a:rPr lang="en-US" sz="2000" dirty="0">
                <a:latin typeface="Arial" panose="020B0604020202020204" pitchFamily="34" charset="0"/>
                <a:cs typeface="Arial" panose="020B0604020202020204" pitchFamily="34" charset="0"/>
              </a:rPr>
              <a:t>Secured and Data monitoring is easy</a:t>
            </a:r>
          </a:p>
          <a:p>
            <a:pPr lvl="1" algn="just">
              <a:lnSpc>
                <a:spcPct val="170000"/>
              </a:lnSpc>
            </a:pPr>
            <a:endParaRPr lang="en-US" sz="2000" dirty="0">
              <a:latin typeface="Arial" panose="020B0604020202020204" pitchFamily="34" charset="0"/>
              <a:cs typeface="Arial" panose="020B0604020202020204" pitchFamily="34" charset="0"/>
            </a:endParaRPr>
          </a:p>
          <a:p>
            <a:pPr lvl="1" algn="just">
              <a:lnSpc>
                <a:spcPct val="170000"/>
              </a:lnSpc>
            </a:pPr>
            <a:endParaRPr lang="en-US" sz="2000" dirty="0">
              <a:latin typeface="Arial" panose="020B0604020202020204" pitchFamily="34" charset="0"/>
              <a:cs typeface="Arial" panose="020B0604020202020204" pitchFamily="34" charset="0"/>
            </a:endParaRPr>
          </a:p>
          <a:p>
            <a:pPr>
              <a:lnSpc>
                <a:spcPct val="17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3296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1122-DF3E-4FBB-8D7E-C6F980D20425}"/>
              </a:ext>
            </a:extLst>
          </p:cNvPr>
          <p:cNvSpPr>
            <a:spLocks noGrp="1"/>
          </p:cNvSpPr>
          <p:nvPr>
            <p:ph type="title"/>
          </p:nvPr>
        </p:nvSpPr>
        <p:spPr/>
        <p:txBody>
          <a:bodyPr/>
          <a:lstStyle/>
          <a:p>
            <a:r>
              <a:rPr lang="en-US" dirty="0">
                <a:solidFill>
                  <a:schemeClr val="accent6"/>
                </a:solidFill>
              </a:rPr>
              <a:t>Firebase-Database(Real-Time)</a:t>
            </a:r>
            <a:endParaRPr lang="en-US" dirty="0"/>
          </a:p>
        </p:txBody>
      </p:sp>
      <p:sp>
        <p:nvSpPr>
          <p:cNvPr id="3" name="Content Placeholder 2">
            <a:extLst>
              <a:ext uri="{FF2B5EF4-FFF2-40B4-BE49-F238E27FC236}">
                <a16:creationId xmlns:a16="http://schemas.microsoft.com/office/drawing/2014/main" id="{BF16D424-9792-44A4-AEC1-C639DD0B2178}"/>
              </a:ext>
            </a:extLst>
          </p:cNvPr>
          <p:cNvSpPr>
            <a:spLocks noGrp="1"/>
          </p:cNvSpPr>
          <p:nvPr>
            <p:ph idx="1"/>
          </p:nvPr>
        </p:nvSpPr>
        <p:spPr/>
        <p:txBody>
          <a:bodyPr/>
          <a:lstStyle/>
          <a:p>
            <a:pPr algn="just">
              <a:lnSpc>
                <a:spcPct val="150000"/>
              </a:lnSpc>
            </a:pPr>
            <a:r>
              <a:rPr lang="en-US" dirty="0">
                <a:latin typeface="Arial" panose="020B0604020202020204" pitchFamily="34" charset="0"/>
                <a:cs typeface="Arial" panose="020B0604020202020204" pitchFamily="34" charset="0"/>
              </a:rPr>
              <a:t>Whatever the data is entered in Android Phone it is added in the Realtime database therefore the effective changes can be seen in the Json file.</a:t>
            </a:r>
          </a:p>
          <a:p>
            <a:pPr algn="just">
              <a:lnSpc>
                <a:spcPct val="150000"/>
              </a:lnSpc>
            </a:pPr>
            <a:r>
              <a:rPr lang="en-US" dirty="0">
                <a:latin typeface="Arial" panose="020B0604020202020204" pitchFamily="34" charset="0"/>
                <a:cs typeface="Arial" panose="020B0604020202020204" pitchFamily="34" charset="0"/>
              </a:rPr>
              <a:t>There is also a provision to add anything in Json file directly through Firebase .</a:t>
            </a:r>
          </a:p>
          <a:p>
            <a:pPr algn="just">
              <a:lnSpc>
                <a:spcPct val="150000"/>
              </a:lnSpc>
            </a:pPr>
            <a:r>
              <a:rPr lang="en-US" dirty="0">
                <a:latin typeface="Arial" panose="020B0604020202020204" pitchFamily="34" charset="0"/>
                <a:cs typeface="Arial" panose="020B0604020202020204" pitchFamily="34" charset="0"/>
              </a:rPr>
              <a:t>The Added data through Firebase can be retrieved from android phone by refreshing the app.</a:t>
            </a:r>
          </a:p>
        </p:txBody>
      </p:sp>
    </p:spTree>
    <p:extLst>
      <p:ext uri="{BB962C8B-B14F-4D97-AF65-F5344CB8AC3E}">
        <p14:creationId xmlns:p14="http://schemas.microsoft.com/office/powerpoint/2010/main" val="210412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116E-BFB4-4F29-9125-97853D1F6C50}"/>
              </a:ext>
            </a:extLst>
          </p:cNvPr>
          <p:cNvSpPr>
            <a:spLocks noGrp="1"/>
          </p:cNvSpPr>
          <p:nvPr>
            <p:ph type="title"/>
          </p:nvPr>
        </p:nvSpPr>
        <p:spPr>
          <a:xfrm>
            <a:off x="651753" y="609601"/>
            <a:ext cx="10615803" cy="528536"/>
          </a:xfrm>
        </p:spPr>
        <p:txBody>
          <a:bodyPr>
            <a:normAutofit fontScale="90000"/>
          </a:bodyPr>
          <a:lstStyle/>
          <a:p>
            <a:r>
              <a:rPr lang="en-US" dirty="0">
                <a:solidFill>
                  <a:schemeClr val="accent6"/>
                </a:solidFill>
              </a:rPr>
              <a:t>Firebase-Database(Real-Time)</a:t>
            </a:r>
          </a:p>
        </p:txBody>
      </p:sp>
      <p:pic>
        <p:nvPicPr>
          <p:cNvPr id="5" name="Content Placeholder 4" descr="A screenshot of a cell phone&#10;&#10;Description automatically generated">
            <a:extLst>
              <a:ext uri="{FF2B5EF4-FFF2-40B4-BE49-F238E27FC236}">
                <a16:creationId xmlns:a16="http://schemas.microsoft.com/office/drawing/2014/main" id="{BFEC528C-B46A-4CDE-8049-11C91A4265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861" r="1836" b="4423"/>
          <a:stretch/>
        </p:blipFill>
        <p:spPr>
          <a:xfrm>
            <a:off x="1429966" y="1374683"/>
            <a:ext cx="9662906" cy="5000177"/>
          </a:xfrm>
        </p:spPr>
      </p:pic>
    </p:spTree>
    <p:extLst>
      <p:ext uri="{BB962C8B-B14F-4D97-AF65-F5344CB8AC3E}">
        <p14:creationId xmlns:p14="http://schemas.microsoft.com/office/powerpoint/2010/main" val="3710766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82F7-34A7-4D19-9820-2079DB8F8BC4}"/>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JSON FILE</a:t>
            </a:r>
          </a:p>
        </p:txBody>
      </p:sp>
      <p:sp>
        <p:nvSpPr>
          <p:cNvPr id="3" name="Content Placeholder 2">
            <a:extLst>
              <a:ext uri="{FF2B5EF4-FFF2-40B4-BE49-F238E27FC236}">
                <a16:creationId xmlns:a16="http://schemas.microsoft.com/office/drawing/2014/main" id="{B0863329-55FA-4649-AFFE-07FC436B015F}"/>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The entire Database is stored in a Json File</a:t>
            </a:r>
          </a:p>
          <a:p>
            <a:pPr algn="just"/>
            <a:r>
              <a:rPr lang="en-US" dirty="0">
                <a:effectLst/>
                <a:latin typeface="Arial" panose="020B0604020202020204" pitchFamily="34" charset="0"/>
                <a:cs typeface="Arial" panose="020B0604020202020204" pitchFamily="34" charset="0"/>
              </a:rPr>
              <a:t>A </a:t>
            </a:r>
            <a:r>
              <a:rPr lang="en-US" b="1" dirty="0">
                <a:effectLst/>
                <a:latin typeface="Arial" panose="020B0604020202020204" pitchFamily="34" charset="0"/>
                <a:cs typeface="Arial" panose="020B0604020202020204" pitchFamily="34" charset="0"/>
              </a:rPr>
              <a:t>JSON file</a:t>
            </a:r>
            <a:r>
              <a:rPr lang="en-US" dirty="0">
                <a:effectLst/>
                <a:latin typeface="Arial" panose="020B0604020202020204" pitchFamily="34" charset="0"/>
                <a:cs typeface="Arial" panose="020B0604020202020204" pitchFamily="34" charset="0"/>
              </a:rPr>
              <a:t> is a </a:t>
            </a:r>
            <a:r>
              <a:rPr lang="en-US" b="1" dirty="0">
                <a:effectLst/>
                <a:latin typeface="Arial" panose="020B0604020202020204" pitchFamily="34" charset="0"/>
                <a:cs typeface="Arial" panose="020B0604020202020204" pitchFamily="34" charset="0"/>
              </a:rPr>
              <a:t>file</a:t>
            </a:r>
            <a:r>
              <a:rPr lang="en-US" dirty="0">
                <a:effectLst/>
                <a:latin typeface="Arial" panose="020B0604020202020204" pitchFamily="34" charset="0"/>
                <a:cs typeface="Arial" panose="020B0604020202020204" pitchFamily="34" charset="0"/>
              </a:rPr>
              <a:t> that stores simple data structures and objects in JavaScript Object Notation (</a:t>
            </a:r>
            <a:r>
              <a:rPr lang="en-US" b="1" dirty="0">
                <a:effectLst/>
                <a:latin typeface="Arial" panose="020B0604020202020204" pitchFamily="34" charset="0"/>
                <a:cs typeface="Arial" panose="020B0604020202020204" pitchFamily="34" charset="0"/>
              </a:rPr>
              <a:t>JSON</a:t>
            </a:r>
            <a:r>
              <a:rPr lang="en-US" dirty="0">
                <a:effectLst/>
                <a:latin typeface="Arial" panose="020B0604020202020204" pitchFamily="34" charset="0"/>
                <a:cs typeface="Arial" panose="020B0604020202020204" pitchFamily="34" charset="0"/>
              </a:rPr>
              <a:t>) format, which is a standard data interchange format. It is primarily used for transmitting data between a web application and a server.</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30021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1A28-9371-408E-8D25-89C0730271F2}"/>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Key idea</a:t>
            </a:r>
          </a:p>
        </p:txBody>
      </p:sp>
      <p:sp>
        <p:nvSpPr>
          <p:cNvPr id="3" name="Content Placeholder 2">
            <a:extLst>
              <a:ext uri="{FF2B5EF4-FFF2-40B4-BE49-F238E27FC236}">
                <a16:creationId xmlns:a16="http://schemas.microsoft.com/office/drawing/2014/main" id="{69D888BE-C245-4880-AF12-35CEF9DEAE2A}"/>
              </a:ext>
            </a:extLst>
          </p:cNvPr>
          <p:cNvSpPr>
            <a:spLocks noGrp="1"/>
          </p:cNvSpPr>
          <p:nvPr>
            <p:ph idx="1"/>
          </p:nvPr>
        </p:nvSpPr>
        <p:spPr/>
        <p:txBody>
          <a:bodyPr/>
          <a:lstStyle/>
          <a:p>
            <a:pPr algn="just">
              <a:lnSpc>
                <a:spcPct val="150000"/>
              </a:lnSpc>
            </a:pPr>
            <a:r>
              <a:rPr lang="en-US" dirty="0">
                <a:effectLst/>
                <a:latin typeface="Arial" panose="020B0604020202020204" pitchFamily="34" charset="0"/>
                <a:cs typeface="Arial" panose="020B0604020202020204" pitchFamily="34" charset="0"/>
              </a:rPr>
              <a:t>The key idea is to implement an android project using Java with the help of backend database where entire data is stored.</a:t>
            </a:r>
          </a:p>
          <a:p>
            <a:pPr algn="just">
              <a:lnSpc>
                <a:spcPct val="150000"/>
              </a:lnSpc>
            </a:pPr>
            <a:r>
              <a:rPr lang="en-US" dirty="0">
                <a:effectLst/>
                <a:latin typeface="Arial" panose="020B0604020202020204" pitchFamily="34" charset="0"/>
                <a:cs typeface="Arial" panose="020B0604020202020204" pitchFamily="34" charset="0"/>
              </a:rPr>
              <a:t>The implementation of database is through Json file using Firebase where authentication is also done through firebase.</a:t>
            </a:r>
          </a:p>
          <a:p>
            <a:pPr algn="just">
              <a:lnSpc>
                <a:spcPct val="150000"/>
              </a:lnSpc>
            </a:pPr>
            <a:r>
              <a:rPr lang="en-US" dirty="0">
                <a:effectLst/>
                <a:latin typeface="Arial" panose="020B0604020202020204" pitchFamily="34" charset="0"/>
                <a:cs typeface="Arial" panose="020B0604020202020204" pitchFamily="34" charset="0"/>
              </a:rPr>
              <a:t>The Implementation is done through Android Studio Software.</a:t>
            </a:r>
          </a:p>
          <a:p>
            <a:pPr marL="0" indent="0" algn="r">
              <a:buNone/>
            </a:pPr>
            <a:endParaRPr lang="en-US" dirty="0"/>
          </a:p>
          <a:p>
            <a:pPr marL="0" indent="0" algn="r">
              <a:buNone/>
            </a:pPr>
            <a:endParaRPr lang="en-US" dirty="0"/>
          </a:p>
        </p:txBody>
      </p:sp>
    </p:spTree>
    <p:extLst>
      <p:ext uri="{BB962C8B-B14F-4D97-AF65-F5344CB8AC3E}">
        <p14:creationId xmlns:p14="http://schemas.microsoft.com/office/powerpoint/2010/main" val="334879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909A-F919-44EA-8ECF-7335B3EC1873}"/>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Firebase-Authentication</a:t>
            </a:r>
            <a:endParaRPr lang="en-US" dirty="0"/>
          </a:p>
        </p:txBody>
      </p:sp>
      <p:sp>
        <p:nvSpPr>
          <p:cNvPr id="3" name="Content Placeholder 2">
            <a:extLst>
              <a:ext uri="{FF2B5EF4-FFF2-40B4-BE49-F238E27FC236}">
                <a16:creationId xmlns:a16="http://schemas.microsoft.com/office/drawing/2014/main" id="{F9F829FB-6FEB-47F4-AED9-03BA76FFB62C}"/>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In the Firebase Authentication when ever a user enters the Email and password in the user-interface it goes to the backend server which is firebase authentication and checks whether it is an authorized user or not.</a:t>
            </a:r>
          </a:p>
          <a:p>
            <a:pPr algn="just"/>
            <a:r>
              <a:rPr lang="en-US" dirty="0">
                <a:latin typeface="Arial" panose="020B0604020202020204" pitchFamily="34" charset="0"/>
                <a:cs typeface="Arial" panose="020B0604020202020204" pitchFamily="34" charset="0"/>
              </a:rPr>
              <a:t>If the Provided details are wrong the user cannot log into system and it shows the error message as “</a:t>
            </a:r>
            <a:r>
              <a:rPr lang="en-US" dirty="0">
                <a:solidFill>
                  <a:schemeClr val="accent1"/>
                </a:solidFill>
                <a:latin typeface="Arial" panose="020B0604020202020204" pitchFamily="34" charset="0"/>
                <a:cs typeface="Arial" panose="020B0604020202020204" pitchFamily="34" charset="0"/>
              </a:rPr>
              <a:t>Invalid id or Password” </a:t>
            </a:r>
            <a:r>
              <a:rPr lang="en-US" dirty="0">
                <a:latin typeface="Arial" panose="020B0604020202020204" pitchFamily="34" charset="0"/>
                <a:cs typeface="Arial" panose="020B0604020202020204" pitchFamily="34" charset="0"/>
              </a:rPr>
              <a:t>in the Login page .</a:t>
            </a:r>
            <a:endParaRPr lang="en-US"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8027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1A30-CA5A-4B67-B370-8F27348F85D3}"/>
              </a:ext>
            </a:extLst>
          </p:cNvPr>
          <p:cNvSpPr>
            <a:spLocks noGrp="1"/>
          </p:cNvSpPr>
          <p:nvPr>
            <p:ph type="title"/>
          </p:nvPr>
        </p:nvSpPr>
        <p:spPr>
          <a:xfrm>
            <a:off x="710119" y="609600"/>
            <a:ext cx="10557437" cy="460443"/>
          </a:xfrm>
        </p:spPr>
        <p:txBody>
          <a:bodyPr>
            <a:noAutofit/>
          </a:bodyPr>
          <a:lstStyle/>
          <a:p>
            <a:r>
              <a:rPr lang="en-US" sz="2800" dirty="0">
                <a:solidFill>
                  <a:schemeClr val="accent6"/>
                </a:solidFill>
                <a:latin typeface="Arial" panose="020B0604020202020204" pitchFamily="34" charset="0"/>
                <a:cs typeface="Arial" panose="020B0604020202020204" pitchFamily="34" charset="0"/>
              </a:rPr>
              <a:t>Firebase-Authentication</a:t>
            </a:r>
          </a:p>
        </p:txBody>
      </p:sp>
      <p:pic>
        <p:nvPicPr>
          <p:cNvPr id="5" name="Content Placeholder 4" descr="A screenshot of a computer&#10;&#10;Description automatically generated">
            <a:extLst>
              <a:ext uri="{FF2B5EF4-FFF2-40B4-BE49-F238E27FC236}">
                <a16:creationId xmlns:a16="http://schemas.microsoft.com/office/drawing/2014/main" id="{E4D567A1-2E70-4A37-BE40-4872C8A017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0" t="441" r="456" b="4522"/>
          <a:stretch/>
        </p:blipFill>
        <p:spPr>
          <a:xfrm>
            <a:off x="833989" y="1293779"/>
            <a:ext cx="9866438" cy="5421857"/>
          </a:xfrm>
        </p:spPr>
      </p:pic>
      <p:sp>
        <p:nvSpPr>
          <p:cNvPr id="6" name="TextBox 5">
            <a:extLst>
              <a:ext uri="{FF2B5EF4-FFF2-40B4-BE49-F238E27FC236}">
                <a16:creationId xmlns:a16="http://schemas.microsoft.com/office/drawing/2014/main" id="{1C808E8D-691F-466B-83FA-E5B4A59A9397}"/>
              </a:ext>
            </a:extLst>
          </p:cNvPr>
          <p:cNvSpPr txBox="1"/>
          <p:nvPr/>
        </p:nvSpPr>
        <p:spPr>
          <a:xfrm>
            <a:off x="5988837" y="2186089"/>
            <a:ext cx="2586217" cy="523220"/>
          </a:xfrm>
          <a:prstGeom prst="rect">
            <a:avLst/>
          </a:prstGeom>
          <a:noFill/>
        </p:spPr>
        <p:txBody>
          <a:bodyPr wrap="square" rtlCol="0">
            <a:spAutoFit/>
          </a:bodyPr>
          <a:lstStyle/>
          <a:p>
            <a:r>
              <a:rPr lang="en-US" sz="2800" dirty="0">
                <a:solidFill>
                  <a:schemeClr val="accent6"/>
                </a:solidFill>
                <a:latin typeface="Arial" panose="020B0604020202020204" pitchFamily="34" charset="0"/>
                <a:cs typeface="Arial" panose="020B0604020202020204" pitchFamily="34" charset="0"/>
              </a:rPr>
              <a:t>USERS</a:t>
            </a:r>
          </a:p>
        </p:txBody>
      </p:sp>
    </p:spTree>
    <p:extLst>
      <p:ext uri="{BB962C8B-B14F-4D97-AF65-F5344CB8AC3E}">
        <p14:creationId xmlns:p14="http://schemas.microsoft.com/office/powerpoint/2010/main" val="694538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0C40-19D7-415D-A936-7FAE85A81B36}"/>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Security Features</a:t>
            </a:r>
          </a:p>
        </p:txBody>
      </p:sp>
      <p:sp>
        <p:nvSpPr>
          <p:cNvPr id="3" name="Content Placeholder 2">
            <a:extLst>
              <a:ext uri="{FF2B5EF4-FFF2-40B4-BE49-F238E27FC236}">
                <a16:creationId xmlns:a16="http://schemas.microsoft.com/office/drawing/2014/main" id="{015CE7F3-CE64-463A-BD2C-4AB86EEC2760}"/>
              </a:ext>
            </a:extLst>
          </p:cNvPr>
          <p:cNvSpPr>
            <a:spLocks noGrp="1"/>
          </p:cNvSpPr>
          <p:nvPr>
            <p:ph idx="1"/>
          </p:nvPr>
        </p:nvSpPr>
        <p:spPr>
          <a:xfrm>
            <a:off x="913795" y="2096064"/>
            <a:ext cx="10353762" cy="4353374"/>
          </a:xfrm>
        </p:spPr>
        <p:txBody>
          <a:bodyPr/>
          <a:lstStyle/>
          <a:p>
            <a:pPr algn="just"/>
            <a:r>
              <a:rPr lang="en-US" dirty="0">
                <a:latin typeface="Arial" panose="020B0604020202020204" pitchFamily="34" charset="0"/>
                <a:cs typeface="Arial" panose="020B0604020202020204" pitchFamily="34" charset="0"/>
              </a:rPr>
              <a:t>Any user cannot login without providing required Details or Valid information.</a:t>
            </a:r>
          </a:p>
          <a:p>
            <a:pPr algn="just"/>
            <a:r>
              <a:rPr lang="en-US" dirty="0">
                <a:latin typeface="Arial" panose="020B0604020202020204" pitchFamily="34" charset="0"/>
                <a:cs typeface="Arial" panose="020B0604020202020204" pitchFamily="34" charset="0"/>
              </a:rPr>
              <a:t>Regular Monitoring is done through firebase and reports are send through  Quality service.</a:t>
            </a:r>
          </a:p>
          <a:p>
            <a:pPr algn="just"/>
            <a:endParaRPr lang="en-US" dirty="0">
              <a:latin typeface="Arial" panose="020B0604020202020204" pitchFamily="34" charset="0"/>
              <a:cs typeface="Arial" panose="020B0604020202020204" pitchFamily="34" charset="0"/>
            </a:endParaRPr>
          </a:p>
        </p:txBody>
      </p:sp>
      <p:pic>
        <p:nvPicPr>
          <p:cNvPr id="5" name="Picture 4" descr="A close up of text on a white background&#10;&#10;Description automatically generated">
            <a:extLst>
              <a:ext uri="{FF2B5EF4-FFF2-40B4-BE49-F238E27FC236}">
                <a16:creationId xmlns:a16="http://schemas.microsoft.com/office/drawing/2014/main" id="{2C016A65-6F49-4BD1-89F7-81928F6CF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010" y="3166880"/>
            <a:ext cx="1685694" cy="3081520"/>
          </a:xfrm>
          <a:prstGeom prst="rect">
            <a:avLst/>
          </a:prstGeom>
        </p:spPr>
      </p:pic>
    </p:spTree>
    <p:extLst>
      <p:ext uri="{BB962C8B-B14F-4D97-AF65-F5344CB8AC3E}">
        <p14:creationId xmlns:p14="http://schemas.microsoft.com/office/powerpoint/2010/main" val="319316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4CF8-AC60-440C-BE7C-6B0E94A99DB1}"/>
              </a:ext>
            </a:extLst>
          </p:cNvPr>
          <p:cNvSpPr>
            <a:spLocks noGrp="1"/>
          </p:cNvSpPr>
          <p:nvPr>
            <p:ph type="title"/>
          </p:nvPr>
        </p:nvSpPr>
        <p:spPr/>
        <p:txBody>
          <a:bodyPr/>
          <a:lstStyle/>
          <a:p>
            <a:r>
              <a:rPr lang="en-US" dirty="0">
                <a:solidFill>
                  <a:schemeClr val="accent6"/>
                </a:solidFill>
              </a:rPr>
              <a:t>APK File and Play console Status</a:t>
            </a:r>
          </a:p>
        </p:txBody>
      </p:sp>
      <p:sp>
        <p:nvSpPr>
          <p:cNvPr id="3" name="Content Placeholder 2">
            <a:extLst>
              <a:ext uri="{FF2B5EF4-FFF2-40B4-BE49-F238E27FC236}">
                <a16:creationId xmlns:a16="http://schemas.microsoft.com/office/drawing/2014/main" id="{5CD894CC-C6B8-475E-97BD-0E742E52918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https://drive.google.com/file/d/1_DLeNVVG8M5FKRHIEaJAUObx9Tsst6wP/view?usp=sharing</a:t>
            </a:r>
          </a:p>
        </p:txBody>
      </p:sp>
      <p:pic>
        <p:nvPicPr>
          <p:cNvPr id="6" name="Picture 5" descr="A screenshot of a social media post&#10;&#10;Description automatically generated">
            <a:extLst>
              <a:ext uri="{FF2B5EF4-FFF2-40B4-BE49-F238E27FC236}">
                <a16:creationId xmlns:a16="http://schemas.microsoft.com/office/drawing/2014/main" id="{2CCC527D-8FFD-440B-8ABA-B72F424FA903}"/>
              </a:ext>
            </a:extLst>
          </p:cNvPr>
          <p:cNvPicPr>
            <a:picLocks noChangeAspect="1"/>
          </p:cNvPicPr>
          <p:nvPr/>
        </p:nvPicPr>
        <p:blipFill rotWithShape="1">
          <a:blip r:embed="rId2">
            <a:extLst>
              <a:ext uri="{28A0092B-C50C-407E-A947-70E740481C1C}">
                <a14:useLocalDpi xmlns:a14="http://schemas.microsoft.com/office/drawing/2010/main" val="0"/>
              </a:ext>
            </a:extLst>
          </a:blip>
          <a:srcRect l="-1" r="467" b="5644"/>
          <a:stretch/>
        </p:blipFill>
        <p:spPr>
          <a:xfrm>
            <a:off x="2558374" y="2719084"/>
            <a:ext cx="6215975" cy="3350976"/>
          </a:xfrm>
          <a:prstGeom prst="rect">
            <a:avLst/>
          </a:prstGeom>
        </p:spPr>
      </p:pic>
    </p:spTree>
    <p:extLst>
      <p:ext uri="{BB962C8B-B14F-4D97-AF65-F5344CB8AC3E}">
        <p14:creationId xmlns:p14="http://schemas.microsoft.com/office/powerpoint/2010/main" val="3441131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97B3-925D-4CE8-A8E6-AF45AAB865AD}"/>
              </a:ext>
            </a:extLst>
          </p:cNvPr>
          <p:cNvSpPr>
            <a:spLocks noGrp="1"/>
          </p:cNvSpPr>
          <p:nvPr>
            <p:ph type="ctrTitle"/>
          </p:nvPr>
        </p:nvSpPr>
        <p:spPr/>
        <p:txBody>
          <a:bodyPr/>
          <a:lstStyle/>
          <a:p>
            <a:r>
              <a:rPr lang="en-US" dirty="0">
                <a:solidFill>
                  <a:schemeClr val="accent6"/>
                </a:solidFill>
                <a:latin typeface="Arial" panose="020B0604020202020204" pitchFamily="34" charset="0"/>
                <a:cs typeface="Arial" panose="020B0604020202020204" pitchFamily="34" charset="0"/>
              </a:rPr>
              <a:t>Thankyou</a:t>
            </a:r>
          </a:p>
        </p:txBody>
      </p:sp>
    </p:spTree>
    <p:extLst>
      <p:ext uri="{BB962C8B-B14F-4D97-AF65-F5344CB8AC3E}">
        <p14:creationId xmlns:p14="http://schemas.microsoft.com/office/powerpoint/2010/main" val="41532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90C3-D3C0-4058-9967-E68611EE7467}"/>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Requirements For Implementation</a:t>
            </a:r>
          </a:p>
        </p:txBody>
      </p:sp>
      <p:sp>
        <p:nvSpPr>
          <p:cNvPr id="3" name="Content Placeholder 2">
            <a:extLst>
              <a:ext uri="{FF2B5EF4-FFF2-40B4-BE49-F238E27FC236}">
                <a16:creationId xmlns:a16="http://schemas.microsoft.com/office/drawing/2014/main" id="{770E8F64-EBD6-4490-8A93-6A4386E9B03D}"/>
              </a:ext>
            </a:extLst>
          </p:cNvPr>
          <p:cNvSpPr>
            <a:spLocks noGrp="1"/>
          </p:cNvSpPr>
          <p:nvPr>
            <p:ph idx="1"/>
          </p:nvPr>
        </p:nvSpPr>
        <p:spPr/>
        <p:txBody>
          <a:bodyPr>
            <a:normAutofit/>
          </a:bodyPr>
          <a:lstStyle/>
          <a:p>
            <a:pPr>
              <a:lnSpc>
                <a:spcPct val="150000"/>
              </a:lnSpc>
            </a:pPr>
            <a:r>
              <a:rPr lang="en-US" dirty="0">
                <a:latin typeface="Arial" panose="020B0604020202020204" pitchFamily="34" charset="0"/>
                <a:cs typeface="Arial" panose="020B0604020202020204" pitchFamily="34" charset="0"/>
              </a:rPr>
              <a:t>Android Studio</a:t>
            </a:r>
          </a:p>
          <a:p>
            <a:pPr>
              <a:lnSpc>
                <a:spcPct val="150000"/>
              </a:lnSpc>
            </a:pPr>
            <a:r>
              <a:rPr lang="en-US" dirty="0">
                <a:latin typeface="Arial" panose="020B0604020202020204" pitchFamily="34" charset="0"/>
                <a:cs typeface="Arial" panose="020B0604020202020204" pitchFamily="34" charset="0"/>
              </a:rPr>
              <a:t>Firebase</a:t>
            </a:r>
          </a:p>
          <a:p>
            <a:pPr>
              <a:lnSpc>
                <a:spcPct val="150000"/>
              </a:lnSpc>
            </a:pPr>
            <a:r>
              <a:rPr lang="en-US" dirty="0">
                <a:latin typeface="Arial" panose="020B0604020202020204" pitchFamily="34" charset="0"/>
                <a:cs typeface="Arial" panose="020B0604020202020204" pitchFamily="34" charset="0"/>
              </a:rPr>
              <a:t>Json file support software like Visual Studio or Visual Studio Code</a:t>
            </a:r>
          </a:p>
          <a:p>
            <a:pPr>
              <a:lnSpc>
                <a:spcPct val="150000"/>
              </a:lnSpc>
            </a:pPr>
            <a:r>
              <a:rPr lang="en-US" dirty="0">
                <a:latin typeface="Arial" panose="020B0604020202020204" pitchFamily="34" charset="0"/>
                <a:cs typeface="Arial" panose="020B0604020202020204" pitchFamily="34" charset="0"/>
              </a:rPr>
              <a:t>Java Programming Knowledge</a:t>
            </a:r>
          </a:p>
          <a:p>
            <a:pPr>
              <a:lnSpc>
                <a:spcPct val="150000"/>
              </a:lnSpc>
            </a:pPr>
            <a:r>
              <a:rPr lang="en-US" dirty="0">
                <a:latin typeface="Arial" panose="020B0604020202020204" pitchFamily="34" charset="0"/>
                <a:cs typeface="Arial" panose="020B0604020202020204" pitchFamily="34" charset="0"/>
              </a:rPr>
              <a:t>Real Time database (Firebase is sufficient)</a:t>
            </a:r>
          </a:p>
          <a:p>
            <a:pPr>
              <a:lnSpc>
                <a:spcPct val="150000"/>
              </a:lnSpc>
            </a:pPr>
            <a:r>
              <a:rPr lang="en-US" dirty="0">
                <a:latin typeface="Arial" panose="020B0604020202020204" pitchFamily="34" charset="0"/>
                <a:cs typeface="Arial" panose="020B0604020202020204" pitchFamily="34" charset="0"/>
              </a:rPr>
              <a:t>Android Phone </a:t>
            </a:r>
          </a:p>
        </p:txBody>
      </p:sp>
    </p:spTree>
    <p:extLst>
      <p:ext uri="{BB962C8B-B14F-4D97-AF65-F5344CB8AC3E}">
        <p14:creationId xmlns:p14="http://schemas.microsoft.com/office/powerpoint/2010/main" val="240150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97B3-925D-4CE8-A8E6-AF45AAB865AD}"/>
              </a:ext>
            </a:extLst>
          </p:cNvPr>
          <p:cNvSpPr>
            <a:spLocks noGrp="1"/>
          </p:cNvSpPr>
          <p:nvPr>
            <p:ph type="ctrTitle"/>
          </p:nvPr>
        </p:nvSpPr>
        <p:spPr/>
        <p:txBody>
          <a:bodyPr/>
          <a:lstStyle/>
          <a:p>
            <a:r>
              <a:rPr lang="en-US" dirty="0">
                <a:solidFill>
                  <a:schemeClr val="accent6"/>
                </a:solidFill>
                <a:latin typeface="Arial" panose="020B0604020202020204" pitchFamily="34" charset="0"/>
                <a:cs typeface="Arial" panose="020B0604020202020204" pitchFamily="34" charset="0"/>
              </a:rPr>
              <a:t>WORKING </a:t>
            </a:r>
          </a:p>
        </p:txBody>
      </p:sp>
    </p:spTree>
    <p:extLst>
      <p:ext uri="{BB962C8B-B14F-4D97-AF65-F5344CB8AC3E}">
        <p14:creationId xmlns:p14="http://schemas.microsoft.com/office/powerpoint/2010/main" val="39731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5A44-63DB-444B-A279-9F9108D74AF9}"/>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HOW It WORKS?</a:t>
            </a:r>
          </a:p>
        </p:txBody>
      </p:sp>
      <p:sp>
        <p:nvSpPr>
          <p:cNvPr id="3" name="Content Placeholder 2">
            <a:extLst>
              <a:ext uri="{FF2B5EF4-FFF2-40B4-BE49-F238E27FC236}">
                <a16:creationId xmlns:a16="http://schemas.microsoft.com/office/drawing/2014/main" id="{E994F2F0-32F6-4A9B-A7D8-D7365379DBB3}"/>
              </a:ext>
            </a:extLst>
          </p:cNvPr>
          <p:cNvSpPr>
            <a:spLocks noGrp="1"/>
          </p:cNvSpPr>
          <p:nvPr>
            <p:ph idx="1"/>
          </p:nvPr>
        </p:nvSpPr>
        <p:spPr/>
        <p:txBody>
          <a:bodyPr>
            <a:normAutofit fontScale="85000" lnSpcReduction="20000"/>
          </a:bodyPr>
          <a:lstStyle/>
          <a:p>
            <a:pPr marL="0" indent="0">
              <a:lnSpc>
                <a:spcPct val="150000"/>
              </a:lnSpc>
              <a:buNone/>
            </a:pPr>
            <a:r>
              <a:rPr lang="en-US" dirty="0">
                <a:effectLst/>
                <a:latin typeface="Arial" panose="020B0604020202020204" pitchFamily="34" charset="0"/>
                <a:cs typeface="Arial" panose="020B0604020202020204" pitchFamily="34" charset="0"/>
              </a:rPr>
              <a:t>This app has three modules:</a:t>
            </a:r>
          </a:p>
          <a:p>
            <a:pPr algn="just">
              <a:lnSpc>
                <a:spcPct val="170000"/>
              </a:lnSpc>
            </a:pPr>
            <a:r>
              <a:rPr lang="en-US" sz="2200" b="1" dirty="0">
                <a:solidFill>
                  <a:schemeClr val="accent1"/>
                </a:solidFill>
                <a:effectLst/>
                <a:latin typeface="Arial" panose="020B0604020202020204" pitchFamily="34" charset="0"/>
                <a:cs typeface="Arial" panose="020B0604020202020204" pitchFamily="34" charset="0"/>
              </a:rPr>
              <a:t>Student:</a:t>
            </a:r>
            <a:r>
              <a:rPr lang="en-US" sz="2200" dirty="0">
                <a:solidFill>
                  <a:schemeClr val="accent1"/>
                </a:solidFill>
                <a:effectLst/>
                <a:latin typeface="Arial" panose="020B0604020202020204" pitchFamily="34" charset="0"/>
                <a:cs typeface="Arial" panose="020B0604020202020204" pitchFamily="34" charset="0"/>
              </a:rPr>
              <a:t> </a:t>
            </a:r>
            <a:r>
              <a:rPr lang="en-US" sz="2200" dirty="0">
                <a:effectLst/>
                <a:latin typeface="Arial" panose="020B0604020202020204" pitchFamily="34" charset="0"/>
                <a:cs typeface="Arial" panose="020B0604020202020204" pitchFamily="34" charset="0"/>
              </a:rPr>
              <a:t>In this module can view their Grades, Attendance,  Register and  Unregister for courses , update their Personal Information like address, Mobile Number etc.,</a:t>
            </a:r>
          </a:p>
          <a:p>
            <a:pPr algn="just">
              <a:lnSpc>
                <a:spcPct val="170000"/>
              </a:lnSpc>
            </a:pPr>
            <a:r>
              <a:rPr lang="en-US" sz="2200" b="1" dirty="0">
                <a:solidFill>
                  <a:schemeClr val="accent1"/>
                </a:solidFill>
                <a:effectLst/>
                <a:latin typeface="Arial" panose="020B0604020202020204" pitchFamily="34" charset="0"/>
                <a:cs typeface="Arial" panose="020B0604020202020204" pitchFamily="34" charset="0"/>
              </a:rPr>
              <a:t>Faculty</a:t>
            </a:r>
            <a:r>
              <a:rPr lang="en-US" sz="2200" b="1" dirty="0">
                <a:effectLst/>
                <a:latin typeface="Arial" panose="020B0604020202020204" pitchFamily="34" charset="0"/>
                <a:cs typeface="Arial" panose="020B0604020202020204" pitchFamily="34" charset="0"/>
              </a:rPr>
              <a:t>:</a:t>
            </a:r>
            <a:r>
              <a:rPr lang="en-US" sz="2200" dirty="0">
                <a:effectLst/>
                <a:latin typeface="Arial" panose="020B0604020202020204" pitchFamily="34" charset="0"/>
                <a:cs typeface="Arial" panose="020B0604020202020204" pitchFamily="34" charset="0"/>
              </a:rPr>
              <a:t> They enters Grades and Attendance for students, and they can view reports.</a:t>
            </a:r>
          </a:p>
          <a:p>
            <a:pPr algn="just">
              <a:lnSpc>
                <a:spcPct val="170000"/>
              </a:lnSpc>
            </a:pPr>
            <a:r>
              <a:rPr lang="en-US" sz="2200" b="1" dirty="0">
                <a:solidFill>
                  <a:schemeClr val="accent1"/>
                </a:solidFill>
                <a:effectLst/>
                <a:latin typeface="Arial" panose="020B0604020202020204" pitchFamily="34" charset="0"/>
                <a:cs typeface="Arial" panose="020B0604020202020204" pitchFamily="34" charset="0"/>
              </a:rPr>
              <a:t>Admin:</a:t>
            </a:r>
            <a:r>
              <a:rPr lang="en-US" sz="2200" dirty="0">
                <a:solidFill>
                  <a:schemeClr val="accent1"/>
                </a:solidFill>
                <a:effectLst/>
                <a:latin typeface="Arial" panose="020B0604020202020204" pitchFamily="34" charset="0"/>
                <a:cs typeface="Arial" panose="020B0604020202020204" pitchFamily="34" charset="0"/>
              </a:rPr>
              <a:t> </a:t>
            </a:r>
            <a:r>
              <a:rPr lang="en-US" sz="2200" dirty="0">
                <a:effectLst/>
                <a:latin typeface="Arial" panose="020B0604020202020204" pitchFamily="34" charset="0"/>
                <a:cs typeface="Arial" panose="020B0604020202020204" pitchFamily="34" charset="0"/>
              </a:rPr>
              <a:t>Handles all academic details like Updating Courses, Adding Student, Adding Instructors, Adding Departments, viewing reports etc.</a:t>
            </a:r>
          </a:p>
          <a:p>
            <a:pPr marL="0" indent="0">
              <a:buNone/>
            </a:pPr>
            <a:br>
              <a:rPr lang="en-US" dirty="0">
                <a:effectLst/>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402721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25F4-8941-4071-A96B-ECC55A5E43D1}"/>
              </a:ext>
            </a:extLst>
          </p:cNvPr>
          <p:cNvSpPr>
            <a:spLocks noGrp="1"/>
          </p:cNvSpPr>
          <p:nvPr>
            <p:ph type="title"/>
          </p:nvPr>
        </p:nvSpPr>
        <p:spPr>
          <a:xfrm>
            <a:off x="369652" y="518474"/>
            <a:ext cx="11376177" cy="959018"/>
          </a:xfrm>
        </p:spPr>
        <p:txBody>
          <a:bodyPr/>
          <a:lstStyle/>
          <a:p>
            <a:r>
              <a:rPr lang="en-US" dirty="0">
                <a:solidFill>
                  <a:schemeClr val="accent6"/>
                </a:solidFill>
                <a:latin typeface="Arial" panose="020B0604020202020204" pitchFamily="34" charset="0"/>
                <a:cs typeface="Arial" panose="020B0604020202020204" pitchFamily="34" charset="0"/>
              </a:rPr>
              <a:t>Student MODULE WORKING -STEPS</a:t>
            </a:r>
          </a:p>
        </p:txBody>
      </p:sp>
      <p:pic>
        <p:nvPicPr>
          <p:cNvPr id="23" name="Content Placeholder 22" descr="A close up of a logo&#10;&#10;Description automatically generated">
            <a:extLst>
              <a:ext uri="{FF2B5EF4-FFF2-40B4-BE49-F238E27FC236}">
                <a16:creationId xmlns:a16="http://schemas.microsoft.com/office/drawing/2014/main" id="{7CAED7AB-175A-4DFB-B660-E82BB96E5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652" y="1516906"/>
            <a:ext cx="2882595" cy="5059555"/>
          </a:xfrm>
        </p:spPr>
      </p:pic>
      <p:pic>
        <p:nvPicPr>
          <p:cNvPr id="25" name="Picture 24" descr="A close up of text on a white background&#10;&#10;Description automatically generated">
            <a:extLst>
              <a:ext uri="{FF2B5EF4-FFF2-40B4-BE49-F238E27FC236}">
                <a16:creationId xmlns:a16="http://schemas.microsoft.com/office/drawing/2014/main" id="{D91481B9-F7EB-4CF9-A62B-F0DB15269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969" y="1531777"/>
            <a:ext cx="2819015" cy="5039720"/>
          </a:xfrm>
          <a:prstGeom prst="rect">
            <a:avLst/>
          </a:prstGeom>
        </p:spPr>
      </p:pic>
      <p:pic>
        <p:nvPicPr>
          <p:cNvPr id="28" name="Picture 27" descr="A picture containing drawing, game&#10;&#10;Description automatically generated">
            <a:extLst>
              <a:ext uri="{FF2B5EF4-FFF2-40B4-BE49-F238E27FC236}">
                <a16:creationId xmlns:a16="http://schemas.microsoft.com/office/drawing/2014/main" id="{CF79E9CC-0129-4C78-8A51-09A26DA77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988" y="1531777"/>
            <a:ext cx="2677914" cy="5039720"/>
          </a:xfrm>
          <a:prstGeom prst="rect">
            <a:avLst/>
          </a:prstGeom>
        </p:spPr>
      </p:pic>
      <p:sp>
        <p:nvSpPr>
          <p:cNvPr id="31" name="TextBox 30">
            <a:extLst>
              <a:ext uri="{FF2B5EF4-FFF2-40B4-BE49-F238E27FC236}">
                <a16:creationId xmlns:a16="http://schemas.microsoft.com/office/drawing/2014/main" id="{26D5CD1D-5FF9-42EF-93D1-C10AFD3B81D8}"/>
              </a:ext>
            </a:extLst>
          </p:cNvPr>
          <p:cNvSpPr txBox="1"/>
          <p:nvPr/>
        </p:nvSpPr>
        <p:spPr>
          <a:xfrm>
            <a:off x="457200" y="6147880"/>
            <a:ext cx="2470826" cy="369332"/>
          </a:xfrm>
          <a:prstGeom prst="rect">
            <a:avLst/>
          </a:prstGeom>
          <a:noFill/>
        </p:spPr>
        <p:txBody>
          <a:bodyPr wrap="square" rtlCol="0">
            <a:spAutoFit/>
          </a:bodyPr>
          <a:lstStyle/>
          <a:p>
            <a:r>
              <a:rPr lang="en-US" dirty="0">
                <a:solidFill>
                  <a:schemeClr val="accent6"/>
                </a:solidFill>
                <a:latin typeface="Arial" panose="020B0604020202020204" pitchFamily="34" charset="0"/>
                <a:cs typeface="Arial" panose="020B0604020202020204" pitchFamily="34" charset="0"/>
              </a:rPr>
              <a:t>WELCOME SCREEN</a:t>
            </a:r>
          </a:p>
        </p:txBody>
      </p:sp>
      <p:sp>
        <p:nvSpPr>
          <p:cNvPr id="37" name="TextBox 36">
            <a:extLst>
              <a:ext uri="{FF2B5EF4-FFF2-40B4-BE49-F238E27FC236}">
                <a16:creationId xmlns:a16="http://schemas.microsoft.com/office/drawing/2014/main" id="{BE9DFF0D-B2A8-4A8F-8D2C-447ED5E3160A}"/>
              </a:ext>
            </a:extLst>
          </p:cNvPr>
          <p:cNvSpPr txBox="1"/>
          <p:nvPr/>
        </p:nvSpPr>
        <p:spPr>
          <a:xfrm>
            <a:off x="3443591" y="5863472"/>
            <a:ext cx="2410454" cy="653740"/>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AUTHENTICATION</a:t>
            </a:r>
          </a:p>
        </p:txBody>
      </p:sp>
      <p:sp>
        <p:nvSpPr>
          <p:cNvPr id="40" name="TextBox 39">
            <a:extLst>
              <a:ext uri="{FF2B5EF4-FFF2-40B4-BE49-F238E27FC236}">
                <a16:creationId xmlns:a16="http://schemas.microsoft.com/office/drawing/2014/main" id="{C355C046-B080-4CE8-B1D5-927B260E5B1A}"/>
              </a:ext>
            </a:extLst>
          </p:cNvPr>
          <p:cNvSpPr txBox="1"/>
          <p:nvPr/>
        </p:nvSpPr>
        <p:spPr>
          <a:xfrm>
            <a:off x="6375328" y="5863472"/>
            <a:ext cx="2127649"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AFTER LOGGING</a:t>
            </a:r>
          </a:p>
        </p:txBody>
      </p:sp>
      <p:pic>
        <p:nvPicPr>
          <p:cNvPr id="43" name="Picture 42" descr="A screenshot of a cell phone&#10;&#10;Description automatically generated">
            <a:extLst>
              <a:ext uri="{FF2B5EF4-FFF2-40B4-BE49-F238E27FC236}">
                <a16:creationId xmlns:a16="http://schemas.microsoft.com/office/drawing/2014/main" id="{178B41EB-C1F9-43DD-992A-6017E150E3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7916" y="1531778"/>
            <a:ext cx="2677914" cy="5039720"/>
          </a:xfrm>
          <a:prstGeom prst="rect">
            <a:avLst/>
          </a:prstGeom>
        </p:spPr>
      </p:pic>
      <p:sp>
        <p:nvSpPr>
          <p:cNvPr id="44" name="TextBox 43">
            <a:extLst>
              <a:ext uri="{FF2B5EF4-FFF2-40B4-BE49-F238E27FC236}">
                <a16:creationId xmlns:a16="http://schemas.microsoft.com/office/drawing/2014/main" id="{1CF9EAF5-5C0C-4562-AEFE-3F29AB866C64}"/>
              </a:ext>
            </a:extLst>
          </p:cNvPr>
          <p:cNvSpPr txBox="1"/>
          <p:nvPr/>
        </p:nvSpPr>
        <p:spPr>
          <a:xfrm>
            <a:off x="9075906" y="5863472"/>
            <a:ext cx="2509636"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STUDENT ACTIVITIES</a:t>
            </a:r>
          </a:p>
        </p:txBody>
      </p:sp>
      <p:cxnSp>
        <p:nvCxnSpPr>
          <p:cNvPr id="47" name="Straight Arrow Connector 46">
            <a:extLst>
              <a:ext uri="{FF2B5EF4-FFF2-40B4-BE49-F238E27FC236}">
                <a16:creationId xmlns:a16="http://schemas.microsoft.com/office/drawing/2014/main" id="{337E249E-6C71-4393-808D-9D802585BC40}"/>
              </a:ext>
            </a:extLst>
          </p:cNvPr>
          <p:cNvCxnSpPr>
            <a:cxnSpLocks/>
          </p:cNvCxnSpPr>
          <p:nvPr/>
        </p:nvCxnSpPr>
        <p:spPr>
          <a:xfrm>
            <a:off x="7975076" y="5646656"/>
            <a:ext cx="744718" cy="55618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9" name="TextBox 48">
            <a:extLst>
              <a:ext uri="{FF2B5EF4-FFF2-40B4-BE49-F238E27FC236}">
                <a16:creationId xmlns:a16="http://schemas.microsoft.com/office/drawing/2014/main" id="{2FCE280B-97C1-4ACE-B333-CA11DAEDB44F}"/>
              </a:ext>
            </a:extLst>
          </p:cNvPr>
          <p:cNvSpPr txBox="1"/>
          <p:nvPr/>
        </p:nvSpPr>
        <p:spPr>
          <a:xfrm>
            <a:off x="6375329" y="5277995"/>
            <a:ext cx="2203064" cy="369332"/>
          </a:xfrm>
          <a:prstGeom prst="rect">
            <a:avLst/>
          </a:prstGeom>
          <a:noFill/>
        </p:spPr>
        <p:txBody>
          <a:bodyPr wrap="square" rtlCol="0">
            <a:spAutoFit/>
          </a:bodyPr>
          <a:lstStyle/>
          <a:p>
            <a:r>
              <a:rPr lang="en-US" dirty="0">
                <a:solidFill>
                  <a:schemeClr val="accent6"/>
                </a:solidFill>
              </a:rPr>
              <a:t>LOGOUT BUTTON</a:t>
            </a:r>
          </a:p>
        </p:txBody>
      </p:sp>
    </p:spTree>
    <p:extLst>
      <p:ext uri="{BB962C8B-B14F-4D97-AF65-F5344CB8AC3E}">
        <p14:creationId xmlns:p14="http://schemas.microsoft.com/office/powerpoint/2010/main" val="107221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4AB0-4BFA-4C2F-B2CE-E4E5C1DF1626}"/>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Student Module Working</a:t>
            </a:r>
          </a:p>
        </p:txBody>
      </p:sp>
      <p:sp>
        <p:nvSpPr>
          <p:cNvPr id="3" name="Content Placeholder 2">
            <a:extLst>
              <a:ext uri="{FF2B5EF4-FFF2-40B4-BE49-F238E27FC236}">
                <a16:creationId xmlns:a16="http://schemas.microsoft.com/office/drawing/2014/main" id="{6D41E8B0-5F5F-49EF-883B-DB82D593368C}"/>
              </a:ext>
            </a:extLst>
          </p:cNvPr>
          <p:cNvSpPr>
            <a:spLocks noGrp="1"/>
          </p:cNvSpPr>
          <p:nvPr>
            <p:ph idx="1"/>
          </p:nvPr>
        </p:nvSpPr>
        <p:spPr/>
        <p:txBody>
          <a:bodyPr/>
          <a:lstStyle/>
          <a:p>
            <a:pPr algn="just">
              <a:lnSpc>
                <a:spcPct val="150000"/>
              </a:lnSpc>
            </a:pPr>
            <a:r>
              <a:rPr lang="en-US" dirty="0">
                <a:latin typeface="Arial" panose="020B0604020202020204" pitchFamily="34" charset="0"/>
                <a:cs typeface="Arial" panose="020B0604020202020204" pitchFamily="34" charset="0"/>
              </a:rPr>
              <a:t>When App opens a welcome screen is displayed , the student must select </a:t>
            </a:r>
            <a:r>
              <a:rPr lang="en-US" b="1" dirty="0">
                <a:solidFill>
                  <a:schemeClr val="accent1"/>
                </a:solidFill>
                <a:latin typeface="Arial" panose="020B0604020202020204" pitchFamily="34" charset="0"/>
                <a:cs typeface="Arial" panose="020B0604020202020204" pitchFamily="34" charset="0"/>
              </a:rPr>
              <a:t>student</a:t>
            </a:r>
            <a:r>
              <a:rPr lang="en-US" dirty="0">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interface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shows on the screen.</a:t>
            </a:r>
          </a:p>
          <a:p>
            <a:pPr algn="just">
              <a:lnSpc>
                <a:spcPct val="150000"/>
              </a:lnSpc>
            </a:pPr>
            <a:r>
              <a:rPr lang="en-US" dirty="0">
                <a:latin typeface="Arial" panose="020B0604020202020204" pitchFamily="34" charset="0"/>
                <a:cs typeface="Arial" panose="020B0604020202020204" pitchFamily="34" charset="0"/>
              </a:rPr>
              <a:t>Then the student is required to enter his </a:t>
            </a:r>
            <a:r>
              <a:rPr lang="en-US" b="1" dirty="0">
                <a:solidFill>
                  <a:schemeClr val="accent1"/>
                </a:solidFill>
                <a:latin typeface="Arial" panose="020B0604020202020204" pitchFamily="34" charset="0"/>
                <a:cs typeface="Arial" panose="020B0604020202020204" pitchFamily="34" charset="0"/>
              </a:rPr>
              <a:t>Credentials</a:t>
            </a:r>
            <a:r>
              <a:rPr lang="en-US" dirty="0">
                <a:latin typeface="Arial" panose="020B0604020202020204" pitchFamily="34" charset="0"/>
                <a:cs typeface="Arial" panose="020B0604020202020204" pitchFamily="34" charset="0"/>
              </a:rPr>
              <a:t> for authentication , the entered credentials are  checked with the database for providing access to student. If the student enters wrong credentials, he cannot enter the system.</a:t>
            </a:r>
          </a:p>
          <a:p>
            <a:pPr algn="just">
              <a:lnSpc>
                <a:spcPct val="150000"/>
              </a:lnSpc>
            </a:pPr>
            <a:r>
              <a:rPr lang="en-US" dirty="0">
                <a:latin typeface="Arial" panose="020B0604020202020204" pitchFamily="34" charset="0"/>
                <a:cs typeface="Arial" panose="020B0604020202020204" pitchFamily="34" charset="0"/>
              </a:rPr>
              <a:t>Once the authentication is success ,</a:t>
            </a:r>
            <a:r>
              <a:rPr lang="en-US" b="1" dirty="0">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Student welcome screen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displayed then instructor is supposed to click  “</a:t>
            </a:r>
            <a:r>
              <a:rPr lang="en-US" b="1" dirty="0">
                <a:solidFill>
                  <a:schemeClr val="accent1"/>
                </a:solidFill>
                <a:latin typeface="Arial" panose="020B0604020202020204" pitchFamily="34" charset="0"/>
                <a:cs typeface="Arial" panose="020B0604020202020204" pitchFamily="34" charset="0"/>
              </a:rPr>
              <a:t>Menu</a:t>
            </a:r>
            <a:r>
              <a:rPr lang="en-US" dirty="0">
                <a:latin typeface="Arial" panose="020B0604020202020204" pitchFamily="34" charset="0"/>
                <a:cs typeface="Arial" panose="020B0604020202020204" pitchFamily="34" charset="0"/>
              </a:rPr>
              <a:t>” for displaying activities.</a:t>
            </a:r>
          </a:p>
          <a:p>
            <a:endParaRPr lang="en-US" dirty="0"/>
          </a:p>
        </p:txBody>
      </p:sp>
    </p:spTree>
    <p:extLst>
      <p:ext uri="{BB962C8B-B14F-4D97-AF65-F5344CB8AC3E}">
        <p14:creationId xmlns:p14="http://schemas.microsoft.com/office/powerpoint/2010/main" val="242226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0D87-9ECA-4BC4-BA54-AAADA7D440EA}"/>
              </a:ext>
            </a:extLst>
          </p:cNvPr>
          <p:cNvSpPr>
            <a:spLocks noGrp="1"/>
          </p:cNvSpPr>
          <p:nvPr>
            <p:ph type="title"/>
          </p:nvPr>
        </p:nvSpPr>
        <p:spPr>
          <a:xfrm>
            <a:off x="220657" y="609601"/>
            <a:ext cx="11217532" cy="752271"/>
          </a:xfrm>
        </p:spPr>
        <p:txBody>
          <a:bodyPr/>
          <a:lstStyle/>
          <a:p>
            <a:r>
              <a:rPr lang="en-US" dirty="0">
                <a:solidFill>
                  <a:schemeClr val="accent6"/>
                </a:solidFill>
                <a:latin typeface="Arial" panose="020B0604020202020204" pitchFamily="34" charset="0"/>
                <a:cs typeface="Arial" panose="020B0604020202020204" pitchFamily="34" charset="0"/>
              </a:rPr>
              <a:t>Student MODULE-ACTIVITIES</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2CAEBB3E-B31D-4334-AB98-9D314DF2F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57" y="1506299"/>
            <a:ext cx="2745485" cy="4801814"/>
          </a:xfrm>
        </p:spPr>
      </p:pic>
      <p:pic>
        <p:nvPicPr>
          <p:cNvPr id="13" name="Picture 12" descr="A screenshot of a cell phone&#10;&#10;Description automatically generated">
            <a:extLst>
              <a:ext uri="{FF2B5EF4-FFF2-40B4-BE49-F238E27FC236}">
                <a16:creationId xmlns:a16="http://schemas.microsoft.com/office/drawing/2014/main" id="{CDAF23BC-3AC8-4A93-8EC6-05163B792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459" y="1523549"/>
            <a:ext cx="2749467" cy="4831425"/>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6E7590B6-8DF6-46BB-9857-4C80BACAA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5246" y="1523549"/>
            <a:ext cx="2782943" cy="4831425"/>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9653BE7B-C392-4161-8CE4-CCB9EE0993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0673" y="1506299"/>
            <a:ext cx="2798465" cy="4831139"/>
          </a:xfrm>
          <a:prstGeom prst="rect">
            <a:avLst/>
          </a:prstGeom>
        </p:spPr>
      </p:pic>
    </p:spTree>
    <p:extLst>
      <p:ext uri="{BB962C8B-B14F-4D97-AF65-F5344CB8AC3E}">
        <p14:creationId xmlns:p14="http://schemas.microsoft.com/office/powerpoint/2010/main" val="1627095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1104</Words>
  <Application>Microsoft Office PowerPoint</Application>
  <PresentationFormat>Widescreen</PresentationFormat>
  <Paragraphs>136</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Bookman Old Style</vt:lpstr>
      <vt:lpstr>Calibri</vt:lpstr>
      <vt:lpstr>Rockwell</vt:lpstr>
      <vt:lpstr>Damask</vt:lpstr>
      <vt:lpstr>MOBILE APPLICATION DEVELOPMENT -EduGain</vt:lpstr>
      <vt:lpstr>Introduction</vt:lpstr>
      <vt:lpstr>Key idea</vt:lpstr>
      <vt:lpstr>Requirements For Implementation</vt:lpstr>
      <vt:lpstr>WORKING </vt:lpstr>
      <vt:lpstr>HOW It WORKS?</vt:lpstr>
      <vt:lpstr>Student MODULE WORKING -STEPS</vt:lpstr>
      <vt:lpstr>Student Module Working</vt:lpstr>
      <vt:lpstr>Student MODULE-ACTIVITIES</vt:lpstr>
      <vt:lpstr>Student Module-ACTIVITIES</vt:lpstr>
      <vt:lpstr>Instructor MODULE WORKING -STEPS</vt:lpstr>
      <vt:lpstr>Instructor Module Working</vt:lpstr>
      <vt:lpstr>Instructor MODULE WORKING -ACTIVITIES</vt:lpstr>
      <vt:lpstr>iNSTRUCTOR Module-ACTIVITIES</vt:lpstr>
      <vt:lpstr>Admin MODULE WORKING -STEPS</vt:lpstr>
      <vt:lpstr>Admin Module Working</vt:lpstr>
      <vt:lpstr>Admin’s Student Activities</vt:lpstr>
      <vt:lpstr>Admin’s Student Activities</vt:lpstr>
      <vt:lpstr>Admin’s Instructor Activities</vt:lpstr>
      <vt:lpstr>Admin’s Instructor Activities</vt:lpstr>
      <vt:lpstr>ADMIN’S TOOLS</vt:lpstr>
      <vt:lpstr>ADMIN’S TOOLS-Activities</vt:lpstr>
      <vt:lpstr>Database</vt:lpstr>
      <vt:lpstr>Firebase</vt:lpstr>
      <vt:lpstr>Firebase</vt:lpstr>
      <vt:lpstr>Why Firebase</vt:lpstr>
      <vt:lpstr>Firebase-Database(Real-Time)</vt:lpstr>
      <vt:lpstr>Firebase-Database(Real-Time)</vt:lpstr>
      <vt:lpstr>JSON FILE</vt:lpstr>
      <vt:lpstr>Firebase-Authentication</vt:lpstr>
      <vt:lpstr>Firebase-Authentication</vt:lpstr>
      <vt:lpstr>Security Features</vt:lpstr>
      <vt:lpstr>APK File and Play console Status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 -EduGain</dc:title>
  <dc:creator>Divakar Chowdary</dc:creator>
  <cp:lastModifiedBy>Divakar Chowdary</cp:lastModifiedBy>
  <cp:revision>9</cp:revision>
  <dcterms:created xsi:type="dcterms:W3CDTF">2020-04-30T21:00:41Z</dcterms:created>
  <dcterms:modified xsi:type="dcterms:W3CDTF">2020-05-01T19:25:41Z</dcterms:modified>
</cp:coreProperties>
</file>