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9144000" cy="5143500"/>
  <p:embeddedFontLst>
    <p:embeddedFont>
      <p:font typeface="Pacifico"/>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cifico-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51cd0263a_0_3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851cd0263a_0_3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51cd0263a_0_5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851cd0263a_0_5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51cd0263a_0_3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851cd0263a_0_3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7eb18fb9a_0_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77eb18fb9a_0_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51cd0263a_0_5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851cd0263a_0_5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7eb18fb9a_0_1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77eb18fb9a_0_1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51cd0263a_0_7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851cd0263a_0_7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51cd0263a_0_6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851cd0263a_0_6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51cd0263a_0_7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851cd0263a_0_7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51cd0263a_0_8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851cd0263a_0_8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7904cbc28_0_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77904cbc28_0_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7eb18fb9a_0_2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77eb18fb9a_0_2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7ce98ecca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77ce98ecca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7ce98ecca_0_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77ce98ecca_0_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51cd0263a_0_1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851cd0263a_0_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7ce98ecca_0_1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77ce98ecca_0_1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7eb18fb9a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77eb18fb9a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51cd0263a_0_4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851cd0263a_0_4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479449" y="285082"/>
            <a:ext cx="8185100"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u="sng">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1" name="Shape 21"/>
        <p:cNvGrpSpPr/>
        <p:nvPr/>
      </p:nvGrpSpPr>
      <p:grpSpPr>
        <a:xfrm>
          <a:off x="0" y="0"/>
          <a:ext cx="0" cy="0"/>
          <a:chOff x="0" y="0"/>
          <a:chExt cx="0" cy="0"/>
        </a:xfrm>
      </p:grpSpPr>
      <p:sp>
        <p:nvSpPr>
          <p:cNvPr id="22" name="Google Shape;22;p4"/>
          <p:cNvSpPr txBox="1"/>
          <p:nvPr>
            <p:ph type="title"/>
          </p:nvPr>
        </p:nvSpPr>
        <p:spPr>
          <a:xfrm>
            <a:off x="479449" y="285082"/>
            <a:ext cx="8185100"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u="sng">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7" name="Shape 27"/>
        <p:cNvGrpSpPr/>
        <p:nvPr/>
      </p:nvGrpSpPr>
      <p:grpSpPr>
        <a:xfrm>
          <a:off x="0" y="0"/>
          <a:ext cx="0" cy="0"/>
          <a:chOff x="0" y="0"/>
          <a:chExt cx="0" cy="0"/>
        </a:xfrm>
      </p:grpSpPr>
      <p:sp>
        <p:nvSpPr>
          <p:cNvPr id="28" name="Google Shape;28;p5"/>
          <p:cNvSpPr txBox="1"/>
          <p:nvPr>
            <p:ph type="ctrTitle"/>
          </p:nvPr>
        </p:nvSpPr>
        <p:spPr>
          <a:xfrm>
            <a:off x="685800" y="1594485"/>
            <a:ext cx="7772400" cy="10801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6"/>
          <p:cNvSpPr txBox="1"/>
          <p:nvPr>
            <p:ph type="title"/>
          </p:nvPr>
        </p:nvSpPr>
        <p:spPr>
          <a:xfrm>
            <a:off x="479449" y="285082"/>
            <a:ext cx="8185100"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u="sng">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3999" cy="514349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txBox="1"/>
          <p:nvPr>
            <p:ph type="title"/>
          </p:nvPr>
        </p:nvSpPr>
        <p:spPr>
          <a:xfrm>
            <a:off x="479449" y="285082"/>
            <a:ext cx="8185100" cy="39115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400" u="sng"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3" name="Shape 43"/>
        <p:cNvGrpSpPr/>
        <p:nvPr/>
      </p:nvGrpSpPr>
      <p:grpSpPr>
        <a:xfrm>
          <a:off x="0" y="0"/>
          <a:ext cx="0" cy="0"/>
          <a:chOff x="0" y="0"/>
          <a:chExt cx="0" cy="0"/>
        </a:xfrm>
      </p:grpSpPr>
      <p:sp>
        <p:nvSpPr>
          <p:cNvPr id="44" name="Google Shape;44;p7"/>
          <p:cNvSpPr/>
          <p:nvPr/>
        </p:nvSpPr>
        <p:spPr>
          <a:xfrm>
            <a:off x="0" y="0"/>
            <a:ext cx="9143999" cy="5143499"/>
          </a:xfrm>
          <a:prstGeom prst="rect">
            <a:avLst/>
          </a:prstGeom>
          <a:blipFill rotWithShape="1">
            <a:blip r:embed="rId3">
              <a:alphaModFix/>
            </a:blip>
            <a:stretch>
              <a:fillRect b="0" l="0" r="0" t="0"/>
            </a:stretch>
          </a:blipFill>
          <a:ln>
            <a:noFill/>
          </a:ln>
          <a:effectLst>
            <a:reflection blurRad="0" dir="5400000" dist="38100" endA="0" endPos="30000" fadeDir="5400012" kx="0" rotWithShape="0" algn="bl" stPos="0" sy="-100000" ky="0"/>
          </a:effectLst>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7"/>
          <p:cNvSpPr txBox="1"/>
          <p:nvPr>
            <p:ph type="title"/>
          </p:nvPr>
        </p:nvSpPr>
        <p:spPr>
          <a:xfrm>
            <a:off x="6017375" y="3455250"/>
            <a:ext cx="1339500" cy="573600"/>
          </a:xfrm>
          <a:prstGeom prst="rect">
            <a:avLst/>
          </a:prstGeom>
          <a:noFill/>
          <a:ln>
            <a:noFill/>
          </a:ln>
        </p:spPr>
        <p:txBody>
          <a:bodyPr anchorCtr="0" anchor="t" bIns="0" lIns="0" spcFirstLastPara="1" rIns="0" wrap="square" tIns="12700">
            <a:noAutofit/>
          </a:bodyPr>
          <a:lstStyle/>
          <a:p>
            <a:pPr indent="24130" lvl="0" marL="12700" marR="5080" rtl="0" algn="l">
              <a:lnSpc>
                <a:spcPct val="126099"/>
              </a:lnSpc>
              <a:spcBef>
                <a:spcPts val="0"/>
              </a:spcBef>
              <a:spcAft>
                <a:spcPts val="0"/>
              </a:spcAft>
              <a:buNone/>
            </a:pPr>
            <a:r>
              <a:rPr lang="en-US" u="none">
                <a:latin typeface="PMingLiU"/>
                <a:ea typeface="PMingLiU"/>
                <a:cs typeface="PMingLiU"/>
                <a:sym typeface="PMingLiU"/>
              </a:rPr>
              <a:t>Naga Sai</a:t>
            </a:r>
            <a:endParaRPr/>
          </a:p>
        </p:txBody>
      </p:sp>
      <p:sp>
        <p:nvSpPr>
          <p:cNvPr id="46" name="Google Shape;46;p7"/>
          <p:cNvSpPr txBox="1"/>
          <p:nvPr/>
        </p:nvSpPr>
        <p:spPr>
          <a:xfrm>
            <a:off x="772325" y="541425"/>
            <a:ext cx="4586100" cy="13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Pacifico"/>
                <a:ea typeface="Pacifico"/>
                <a:cs typeface="Pacifico"/>
                <a:sym typeface="Pacifico"/>
              </a:rPr>
              <a:t>Welcome </a:t>
            </a:r>
            <a:endParaRPr sz="2400">
              <a:solidFill>
                <a:srgbClr val="FFFFFF"/>
              </a:solidFill>
              <a:latin typeface="Pacifico"/>
              <a:ea typeface="Pacifico"/>
              <a:cs typeface="Pacifico"/>
              <a:sym typeface="Pacifico"/>
            </a:endParaRPr>
          </a:p>
          <a:p>
            <a:pPr indent="0" lvl="0" marL="0" rtl="0" algn="l">
              <a:spcBef>
                <a:spcPts val="0"/>
              </a:spcBef>
              <a:spcAft>
                <a:spcPts val="0"/>
              </a:spcAft>
              <a:buNone/>
            </a:pPr>
            <a:r>
              <a:rPr lang="en-US" sz="2400">
                <a:solidFill>
                  <a:srgbClr val="FFFFFF"/>
                </a:solidFill>
                <a:latin typeface="Pacifico"/>
                <a:ea typeface="Pacifico"/>
                <a:cs typeface="Pacifico"/>
                <a:sym typeface="Pacifico"/>
              </a:rPr>
              <a:t>     to </a:t>
            </a:r>
            <a:endParaRPr sz="2400">
              <a:solidFill>
                <a:srgbClr val="FFFFFF"/>
              </a:solidFill>
              <a:latin typeface="Pacifico"/>
              <a:ea typeface="Pacifico"/>
              <a:cs typeface="Pacifico"/>
              <a:sym typeface="Pacifico"/>
            </a:endParaRPr>
          </a:p>
          <a:p>
            <a:pPr indent="0" lvl="0" marL="0" rtl="0" algn="l">
              <a:spcBef>
                <a:spcPts val="0"/>
              </a:spcBef>
              <a:spcAft>
                <a:spcPts val="0"/>
              </a:spcAft>
              <a:buNone/>
            </a:pPr>
            <a:r>
              <a:rPr lang="en-US" sz="2400">
                <a:solidFill>
                  <a:srgbClr val="FFFFFF"/>
                </a:solidFill>
                <a:latin typeface="Pacifico"/>
                <a:ea typeface="Pacifico"/>
                <a:cs typeface="Pacifico"/>
                <a:sym typeface="Pacifico"/>
              </a:rPr>
              <a:t> Foodie</a:t>
            </a:r>
            <a:endParaRPr sz="2400">
              <a:solidFill>
                <a:srgbClr val="FFFFFF"/>
              </a:solidFill>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txBox="1"/>
          <p:nvPr/>
        </p:nvSpPr>
        <p:spPr>
          <a:xfrm>
            <a:off x="428500" y="95306"/>
            <a:ext cx="14718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rPr>
              <a:t>Signup / Login</a:t>
            </a:r>
            <a:endParaRPr sz="1800">
              <a:latin typeface="Arial"/>
              <a:ea typeface="Arial"/>
              <a:cs typeface="Arial"/>
              <a:sym typeface="Arial"/>
            </a:endParaRPr>
          </a:p>
        </p:txBody>
      </p:sp>
      <p:pic>
        <p:nvPicPr>
          <p:cNvPr id="114" name="Google Shape;114;p16"/>
          <p:cNvPicPr preferRelativeResize="0"/>
          <p:nvPr/>
        </p:nvPicPr>
        <p:blipFill>
          <a:blip r:embed="rId3">
            <a:alphaModFix/>
          </a:blip>
          <a:stretch>
            <a:fillRect/>
          </a:stretch>
        </p:blipFill>
        <p:spPr>
          <a:xfrm>
            <a:off x="1095300" y="792550"/>
            <a:ext cx="1945875" cy="4046697"/>
          </a:xfrm>
          <a:prstGeom prst="rect">
            <a:avLst/>
          </a:prstGeom>
          <a:noFill/>
          <a:ln>
            <a:noFill/>
          </a:ln>
        </p:spPr>
      </p:pic>
      <p:sp>
        <p:nvSpPr>
          <p:cNvPr id="115" name="Google Shape;115;p16"/>
          <p:cNvSpPr txBox="1"/>
          <p:nvPr/>
        </p:nvSpPr>
        <p:spPr>
          <a:xfrm>
            <a:off x="3505525" y="10830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After successful registration, the user can login with the email and password, if login is user will redirected to the home screen inside the app</a:t>
            </a:r>
            <a:endParaRPr>
              <a:solidFill>
                <a:srgbClr val="F3F3F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nvSpPr>
        <p:spPr>
          <a:xfrm>
            <a:off x="428500" y="95300"/>
            <a:ext cx="3592200" cy="2997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Clr>
                <a:schemeClr val="dk1"/>
              </a:buClr>
              <a:buFont typeface="Arial"/>
              <a:buNone/>
            </a:pPr>
            <a:r>
              <a:rPr lang="en-US" sz="1800" u="sng">
                <a:solidFill>
                  <a:schemeClr val="lt1"/>
                </a:solidFill>
              </a:rPr>
              <a:t>Components used in this screen</a:t>
            </a:r>
            <a:endParaRPr sz="1800">
              <a:solidFill>
                <a:schemeClr val="dk1"/>
              </a:solidFill>
            </a:endParaRPr>
          </a:p>
          <a:p>
            <a:pPr indent="0" lvl="0" marL="12700" marR="0" rtl="0" algn="l">
              <a:lnSpc>
                <a:spcPct val="100000"/>
              </a:lnSpc>
              <a:spcBef>
                <a:spcPts val="0"/>
              </a:spcBef>
              <a:spcAft>
                <a:spcPts val="0"/>
              </a:spcAft>
              <a:buNone/>
            </a:pPr>
            <a:r>
              <a:t/>
            </a:r>
            <a:endParaRPr sz="1800" u="sng">
              <a:solidFill>
                <a:srgbClr val="FFFFFF"/>
              </a:solidFill>
            </a:endParaRPr>
          </a:p>
        </p:txBody>
      </p:sp>
      <p:pic>
        <p:nvPicPr>
          <p:cNvPr id="121" name="Google Shape;121;p17"/>
          <p:cNvPicPr preferRelativeResize="0"/>
          <p:nvPr/>
        </p:nvPicPr>
        <p:blipFill>
          <a:blip r:embed="rId3">
            <a:alphaModFix/>
          </a:blip>
          <a:stretch>
            <a:fillRect/>
          </a:stretch>
        </p:blipFill>
        <p:spPr>
          <a:xfrm>
            <a:off x="1095300" y="792550"/>
            <a:ext cx="1945875" cy="4046697"/>
          </a:xfrm>
          <a:prstGeom prst="rect">
            <a:avLst/>
          </a:prstGeom>
          <a:noFill/>
          <a:ln>
            <a:noFill/>
          </a:ln>
        </p:spPr>
      </p:pic>
      <p:sp>
        <p:nvSpPr>
          <p:cNvPr id="122" name="Google Shape;122;p17"/>
          <p:cNvSpPr txBox="1"/>
          <p:nvPr/>
        </p:nvSpPr>
        <p:spPr>
          <a:xfrm>
            <a:off x="3505525" y="1083025"/>
            <a:ext cx="45861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Material EditText</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Button</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Toolbar</a:t>
            </a:r>
            <a:endParaRPr>
              <a:solidFill>
                <a:srgbClr val="F3F3F3"/>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nvSpPr>
        <p:spPr>
          <a:xfrm>
            <a:off x="428500" y="95306"/>
            <a:ext cx="14718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rPr>
              <a:t>Signup / Login</a:t>
            </a:r>
            <a:endParaRPr sz="1800">
              <a:latin typeface="Arial"/>
              <a:ea typeface="Arial"/>
              <a:cs typeface="Arial"/>
              <a:sym typeface="Arial"/>
            </a:endParaRPr>
          </a:p>
        </p:txBody>
      </p:sp>
      <p:pic>
        <p:nvPicPr>
          <p:cNvPr id="128" name="Google Shape;128;p18"/>
          <p:cNvPicPr preferRelativeResize="0"/>
          <p:nvPr/>
        </p:nvPicPr>
        <p:blipFill>
          <a:blip r:embed="rId3">
            <a:alphaModFix/>
          </a:blip>
          <a:stretch>
            <a:fillRect/>
          </a:stretch>
        </p:blipFill>
        <p:spPr>
          <a:xfrm>
            <a:off x="428500" y="780025"/>
            <a:ext cx="1945882" cy="4046702"/>
          </a:xfrm>
          <a:prstGeom prst="rect">
            <a:avLst/>
          </a:prstGeom>
          <a:noFill/>
          <a:ln>
            <a:noFill/>
          </a:ln>
        </p:spPr>
      </p:pic>
      <p:pic>
        <p:nvPicPr>
          <p:cNvPr id="129" name="Google Shape;129;p18"/>
          <p:cNvPicPr preferRelativeResize="0"/>
          <p:nvPr/>
        </p:nvPicPr>
        <p:blipFill>
          <a:blip r:embed="rId4">
            <a:alphaModFix/>
          </a:blip>
          <a:stretch>
            <a:fillRect/>
          </a:stretch>
        </p:blipFill>
        <p:spPr>
          <a:xfrm>
            <a:off x="6200700" y="792550"/>
            <a:ext cx="1945875" cy="4046697"/>
          </a:xfrm>
          <a:prstGeom prst="rect">
            <a:avLst/>
          </a:prstGeom>
          <a:noFill/>
          <a:ln>
            <a:noFill/>
          </a:ln>
        </p:spPr>
      </p:pic>
      <p:pic>
        <p:nvPicPr>
          <p:cNvPr id="130" name="Google Shape;130;p18"/>
          <p:cNvPicPr preferRelativeResize="0"/>
          <p:nvPr/>
        </p:nvPicPr>
        <p:blipFill>
          <a:blip r:embed="rId5">
            <a:alphaModFix/>
          </a:blip>
          <a:stretch>
            <a:fillRect/>
          </a:stretch>
        </p:blipFill>
        <p:spPr>
          <a:xfrm>
            <a:off x="3291125" y="780025"/>
            <a:ext cx="1945875" cy="4046688"/>
          </a:xfrm>
          <a:prstGeom prst="rect">
            <a:avLst/>
          </a:prstGeom>
          <a:noFill/>
          <a:ln>
            <a:noFill/>
          </a:ln>
        </p:spPr>
      </p:pic>
      <p:sp>
        <p:nvSpPr>
          <p:cNvPr id="131" name="Google Shape;131;p18"/>
          <p:cNvSpPr txBox="1"/>
          <p:nvPr/>
        </p:nvSpPr>
        <p:spPr>
          <a:xfrm>
            <a:off x="2286325" y="2448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Signup and login look in one slide</a:t>
            </a:r>
            <a:endParaRPr>
              <a:solidFill>
                <a:srgbClr val="F3F3F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184325" y="194850"/>
            <a:ext cx="1869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i="1" lang="en-US" sz="1800" u="none"/>
              <a:t>Home page</a:t>
            </a:r>
            <a:endParaRPr sz="1800"/>
          </a:p>
        </p:txBody>
      </p:sp>
      <p:pic>
        <p:nvPicPr>
          <p:cNvPr id="137" name="Google Shape;137;p19"/>
          <p:cNvPicPr preferRelativeResize="0"/>
          <p:nvPr/>
        </p:nvPicPr>
        <p:blipFill>
          <a:blip r:embed="rId3">
            <a:alphaModFix/>
          </a:blip>
          <a:stretch>
            <a:fillRect/>
          </a:stretch>
        </p:blipFill>
        <p:spPr>
          <a:xfrm>
            <a:off x="1321775" y="520100"/>
            <a:ext cx="2189800" cy="4553973"/>
          </a:xfrm>
          <a:prstGeom prst="rect">
            <a:avLst/>
          </a:prstGeom>
          <a:noFill/>
          <a:ln>
            <a:noFill/>
          </a:ln>
        </p:spPr>
      </p:pic>
      <p:sp>
        <p:nvSpPr>
          <p:cNvPr id="138" name="Google Shape;138;p19"/>
          <p:cNvSpPr txBox="1"/>
          <p:nvPr/>
        </p:nvSpPr>
        <p:spPr>
          <a:xfrm>
            <a:off x="4353075" y="707575"/>
            <a:ext cx="34317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After successful login user will redirected to this home page</a:t>
            </a:r>
            <a:endParaRPr>
              <a:solidFill>
                <a:srgbClr val="F3F3F3"/>
              </a:solidFill>
              <a:latin typeface="Calibri"/>
              <a:ea typeface="Calibri"/>
              <a:cs typeface="Calibri"/>
              <a:sym typeface="Calibri"/>
            </a:endParaRPr>
          </a:p>
          <a:p>
            <a:pPr indent="0" lvl="0" marL="0" rtl="0" algn="l">
              <a:spcBef>
                <a:spcPts val="0"/>
              </a:spcBef>
              <a:spcAft>
                <a:spcPts val="0"/>
              </a:spcAft>
              <a:buNone/>
            </a:pPr>
            <a:r>
              <a:t/>
            </a:r>
            <a:endParaRPr>
              <a:solidFill>
                <a:srgbClr val="F3F3F3"/>
              </a:solidFill>
              <a:latin typeface="Calibri"/>
              <a:ea typeface="Calibri"/>
              <a:cs typeface="Calibri"/>
              <a:sym typeface="Calibri"/>
            </a:endParaRPr>
          </a:p>
          <a:p>
            <a:pPr indent="0" lvl="0" marL="0" rtl="0" algn="l">
              <a:spcBef>
                <a:spcPts val="0"/>
              </a:spcBef>
              <a:spcAft>
                <a:spcPts val="0"/>
              </a:spcAft>
              <a:buNone/>
            </a:pPr>
            <a:r>
              <a:t/>
            </a:r>
            <a:endParaRPr>
              <a:solidFill>
                <a:srgbClr val="F3F3F3"/>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184325" y="194850"/>
            <a:ext cx="1869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i="1" lang="en-US" sz="1800" u="none"/>
              <a:t>Home page</a:t>
            </a:r>
            <a:endParaRPr sz="1800"/>
          </a:p>
        </p:txBody>
      </p:sp>
      <p:pic>
        <p:nvPicPr>
          <p:cNvPr id="144" name="Google Shape;144;p20"/>
          <p:cNvPicPr preferRelativeResize="0"/>
          <p:nvPr/>
        </p:nvPicPr>
        <p:blipFill>
          <a:blip r:embed="rId3">
            <a:alphaModFix/>
          </a:blip>
          <a:stretch>
            <a:fillRect/>
          </a:stretch>
        </p:blipFill>
        <p:spPr>
          <a:xfrm>
            <a:off x="1093175" y="520100"/>
            <a:ext cx="2189800" cy="4553973"/>
          </a:xfrm>
          <a:prstGeom prst="rect">
            <a:avLst/>
          </a:prstGeom>
          <a:noFill/>
          <a:ln>
            <a:noFill/>
          </a:ln>
        </p:spPr>
      </p:pic>
      <p:sp>
        <p:nvSpPr>
          <p:cNvPr id="145" name="Google Shape;145;p20"/>
          <p:cNvSpPr txBox="1"/>
          <p:nvPr/>
        </p:nvSpPr>
        <p:spPr>
          <a:xfrm>
            <a:off x="4429275" y="631375"/>
            <a:ext cx="3431700" cy="3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Home page that can shows all the categories present in the foodie application </a:t>
            </a:r>
            <a:endParaRPr>
              <a:solidFill>
                <a:srgbClr val="F3F3F3"/>
              </a:solidFill>
              <a:latin typeface="Calibri"/>
              <a:ea typeface="Calibri"/>
              <a:cs typeface="Calibri"/>
              <a:sym typeface="Calibri"/>
            </a:endParaRPr>
          </a:p>
          <a:p>
            <a:pPr indent="0" lvl="0" marL="0" rtl="0" algn="l">
              <a:spcBef>
                <a:spcPts val="0"/>
              </a:spcBef>
              <a:spcAft>
                <a:spcPts val="0"/>
              </a:spcAft>
              <a:buNone/>
            </a:pPr>
            <a:r>
              <a:t/>
            </a:r>
            <a:endParaRPr>
              <a:solidFill>
                <a:srgbClr val="F3F3F3"/>
              </a:solidFill>
              <a:latin typeface="Calibri"/>
              <a:ea typeface="Calibri"/>
              <a:cs typeface="Calibri"/>
              <a:sym typeface="Calibri"/>
            </a:endParaRPr>
          </a:p>
          <a:p>
            <a:pPr indent="0" lvl="0" marL="0" rtl="0" algn="l">
              <a:spcBef>
                <a:spcPts val="0"/>
              </a:spcBef>
              <a:spcAft>
                <a:spcPts val="0"/>
              </a:spcAft>
              <a:buNone/>
            </a:pPr>
            <a:r>
              <a:rPr lang="en-US">
                <a:solidFill>
                  <a:srgbClr val="F3F3F3"/>
                </a:solidFill>
                <a:latin typeface="Calibri"/>
                <a:ea typeface="Calibri"/>
                <a:cs typeface="Calibri"/>
                <a:sym typeface="Calibri"/>
              </a:rPr>
              <a:t>	1.All offers</a:t>
            </a:r>
            <a:endParaRPr>
              <a:solidFill>
                <a:srgbClr val="F3F3F3"/>
              </a:solidFill>
              <a:latin typeface="Calibri"/>
              <a:ea typeface="Calibri"/>
              <a:cs typeface="Calibri"/>
              <a:sym typeface="Calibri"/>
            </a:endParaRPr>
          </a:p>
          <a:p>
            <a:pPr indent="0" lvl="0" marL="0" rtl="0" algn="l">
              <a:spcBef>
                <a:spcPts val="0"/>
              </a:spcBef>
              <a:spcAft>
                <a:spcPts val="0"/>
              </a:spcAft>
              <a:buNone/>
            </a:pPr>
            <a:r>
              <a:rPr lang="en-US">
                <a:solidFill>
                  <a:srgbClr val="F3F3F3"/>
                </a:solidFill>
                <a:latin typeface="Calibri"/>
                <a:ea typeface="Calibri"/>
                <a:cs typeface="Calibri"/>
                <a:sym typeface="Calibri"/>
              </a:rPr>
              <a:t>	2.All Best sellers</a:t>
            </a:r>
            <a:endParaRPr>
              <a:solidFill>
                <a:srgbClr val="F3F3F3"/>
              </a:solidFill>
              <a:latin typeface="Calibri"/>
              <a:ea typeface="Calibri"/>
              <a:cs typeface="Calibri"/>
              <a:sym typeface="Calibri"/>
            </a:endParaRPr>
          </a:p>
          <a:p>
            <a:pPr indent="0" lvl="0" marL="0" rtl="0" algn="l">
              <a:spcBef>
                <a:spcPts val="0"/>
              </a:spcBef>
              <a:spcAft>
                <a:spcPts val="0"/>
              </a:spcAft>
              <a:buNone/>
            </a:pPr>
            <a:r>
              <a:rPr lang="en-US">
                <a:solidFill>
                  <a:srgbClr val="F3F3F3"/>
                </a:solidFill>
                <a:latin typeface="Calibri"/>
                <a:ea typeface="Calibri"/>
                <a:cs typeface="Calibri"/>
                <a:sym typeface="Calibri"/>
              </a:rPr>
              <a:t>	3.Menu</a:t>
            </a:r>
            <a:endParaRPr>
              <a:solidFill>
                <a:srgbClr val="F3F3F3"/>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84325" y="194850"/>
            <a:ext cx="37251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Clr>
                <a:schemeClr val="dk1"/>
              </a:buClr>
              <a:buFont typeface="Arial"/>
              <a:buNone/>
            </a:pPr>
            <a:r>
              <a:rPr lang="en-US" sz="1800"/>
              <a:t>Components used in this screen</a:t>
            </a:r>
            <a:endParaRPr sz="1800" u="none">
              <a:solidFill>
                <a:schemeClr val="dk1"/>
              </a:solidFill>
            </a:endParaRPr>
          </a:p>
          <a:p>
            <a:pPr indent="0" lvl="0" marL="12700" rtl="0" algn="l">
              <a:spcBef>
                <a:spcPts val="0"/>
              </a:spcBef>
              <a:spcAft>
                <a:spcPts val="0"/>
              </a:spcAft>
              <a:buClr>
                <a:schemeClr val="dk1"/>
              </a:buClr>
              <a:buFont typeface="Arial"/>
              <a:buNone/>
            </a:pPr>
            <a:r>
              <a:t/>
            </a:r>
            <a:endParaRPr sz="1800"/>
          </a:p>
          <a:p>
            <a:pPr indent="0" lvl="0" marL="12700" rtl="0" algn="l">
              <a:lnSpc>
                <a:spcPct val="100000"/>
              </a:lnSpc>
              <a:spcBef>
                <a:spcPts val="0"/>
              </a:spcBef>
              <a:spcAft>
                <a:spcPts val="0"/>
              </a:spcAft>
              <a:buNone/>
            </a:pPr>
            <a:r>
              <a:t/>
            </a:r>
            <a:endParaRPr b="1" i="1" sz="1800" u="none"/>
          </a:p>
        </p:txBody>
      </p:sp>
      <p:pic>
        <p:nvPicPr>
          <p:cNvPr id="151" name="Google Shape;151;p21"/>
          <p:cNvPicPr preferRelativeResize="0"/>
          <p:nvPr/>
        </p:nvPicPr>
        <p:blipFill>
          <a:blip r:embed="rId3">
            <a:alphaModFix/>
          </a:blip>
          <a:stretch>
            <a:fillRect/>
          </a:stretch>
        </p:blipFill>
        <p:spPr>
          <a:xfrm>
            <a:off x="712175" y="596300"/>
            <a:ext cx="2146200" cy="4463302"/>
          </a:xfrm>
          <a:prstGeom prst="rect">
            <a:avLst/>
          </a:prstGeom>
          <a:noFill/>
          <a:ln>
            <a:noFill/>
          </a:ln>
        </p:spPr>
      </p:pic>
      <p:sp>
        <p:nvSpPr>
          <p:cNvPr id="152" name="Google Shape;152;p21"/>
          <p:cNvSpPr txBox="1"/>
          <p:nvPr/>
        </p:nvSpPr>
        <p:spPr>
          <a:xfrm>
            <a:off x="3895875" y="402775"/>
            <a:ext cx="3431700" cy="3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3F3F3"/>
              </a:solidFill>
              <a:latin typeface="Calibri"/>
              <a:ea typeface="Calibri"/>
              <a:cs typeface="Calibri"/>
              <a:sym typeface="Calibri"/>
            </a:endParaRPr>
          </a:p>
          <a:p>
            <a:pPr indent="0" lvl="0" marL="0" rtl="0" algn="l">
              <a:spcBef>
                <a:spcPts val="0"/>
              </a:spcBef>
              <a:spcAft>
                <a:spcPts val="0"/>
              </a:spcAft>
              <a:buNone/>
            </a:pPr>
            <a:r>
              <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Appbar layout</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Collapsing Toolbar Layout</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Tab layout</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RecyclerViews</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Overflow menu</a:t>
            </a:r>
            <a:endParaRPr>
              <a:solidFill>
                <a:srgbClr val="F3F3F3"/>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699575" y="407032"/>
            <a:ext cx="1277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Menu</a:t>
            </a:r>
            <a:endParaRPr/>
          </a:p>
        </p:txBody>
      </p:sp>
      <p:pic>
        <p:nvPicPr>
          <p:cNvPr id="158" name="Google Shape;158;p22"/>
          <p:cNvPicPr preferRelativeResize="0"/>
          <p:nvPr/>
        </p:nvPicPr>
        <p:blipFill>
          <a:blip r:embed="rId3">
            <a:alphaModFix/>
          </a:blip>
          <a:stretch>
            <a:fillRect/>
          </a:stretch>
        </p:blipFill>
        <p:spPr>
          <a:xfrm>
            <a:off x="1678650" y="757525"/>
            <a:ext cx="2001451" cy="4162282"/>
          </a:xfrm>
          <a:prstGeom prst="rect">
            <a:avLst/>
          </a:prstGeom>
          <a:noFill/>
          <a:ln>
            <a:noFill/>
          </a:ln>
        </p:spPr>
      </p:pic>
      <p:pic>
        <p:nvPicPr>
          <p:cNvPr id="159" name="Google Shape;159;p22"/>
          <p:cNvPicPr preferRelativeResize="0"/>
          <p:nvPr/>
        </p:nvPicPr>
        <p:blipFill>
          <a:blip r:embed="rId4">
            <a:alphaModFix/>
          </a:blip>
          <a:stretch>
            <a:fillRect/>
          </a:stretch>
        </p:blipFill>
        <p:spPr>
          <a:xfrm>
            <a:off x="4010675" y="806425"/>
            <a:ext cx="2001451" cy="4162276"/>
          </a:xfrm>
          <a:prstGeom prst="rect">
            <a:avLst/>
          </a:prstGeom>
          <a:noFill/>
          <a:ln>
            <a:noFill/>
          </a:ln>
        </p:spPr>
      </p:pic>
      <p:sp>
        <p:nvSpPr>
          <p:cNvPr id="160" name="Google Shape;160;p22"/>
          <p:cNvSpPr txBox="1"/>
          <p:nvPr/>
        </p:nvSpPr>
        <p:spPr>
          <a:xfrm>
            <a:off x="6226350" y="1378750"/>
            <a:ext cx="2762700" cy="10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Its your wish to choose your dish</a:t>
            </a:r>
            <a:endParaRPr>
              <a:solidFill>
                <a:srgbClr val="F3F3F3"/>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699575" y="407032"/>
            <a:ext cx="1277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Menu</a:t>
            </a:r>
            <a:endParaRPr/>
          </a:p>
        </p:txBody>
      </p:sp>
      <p:pic>
        <p:nvPicPr>
          <p:cNvPr id="166" name="Google Shape;166;p23"/>
          <p:cNvPicPr preferRelativeResize="0"/>
          <p:nvPr/>
        </p:nvPicPr>
        <p:blipFill>
          <a:blip r:embed="rId3">
            <a:alphaModFix/>
          </a:blip>
          <a:stretch>
            <a:fillRect/>
          </a:stretch>
        </p:blipFill>
        <p:spPr>
          <a:xfrm>
            <a:off x="1678650" y="757525"/>
            <a:ext cx="2001451" cy="4162282"/>
          </a:xfrm>
          <a:prstGeom prst="rect">
            <a:avLst/>
          </a:prstGeom>
          <a:noFill/>
          <a:ln>
            <a:noFill/>
          </a:ln>
        </p:spPr>
      </p:pic>
      <p:sp>
        <p:nvSpPr>
          <p:cNvPr id="167" name="Google Shape;167;p23"/>
          <p:cNvSpPr txBox="1"/>
          <p:nvPr/>
        </p:nvSpPr>
        <p:spPr>
          <a:xfrm>
            <a:off x="4397550" y="845350"/>
            <a:ext cx="2762700" cy="10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Its your wish to choose your menu from VEG, you can them by clicking on addtocart option</a:t>
            </a:r>
            <a:endParaRPr>
              <a:solidFill>
                <a:srgbClr val="F3F3F3"/>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99575" y="407032"/>
            <a:ext cx="1277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Menu</a:t>
            </a:r>
            <a:endParaRPr/>
          </a:p>
        </p:txBody>
      </p:sp>
      <p:sp>
        <p:nvSpPr>
          <p:cNvPr id="173" name="Google Shape;173;p24"/>
          <p:cNvSpPr txBox="1"/>
          <p:nvPr/>
        </p:nvSpPr>
        <p:spPr>
          <a:xfrm>
            <a:off x="4397550" y="845350"/>
            <a:ext cx="2762700" cy="10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Its your wish to choose your menu from NON-VEG, you can them by clicking on </a:t>
            </a:r>
            <a:r>
              <a:rPr lang="en-US">
                <a:solidFill>
                  <a:srgbClr val="F3F3F3"/>
                </a:solidFill>
                <a:latin typeface="Calibri"/>
                <a:ea typeface="Calibri"/>
                <a:cs typeface="Calibri"/>
                <a:sym typeface="Calibri"/>
              </a:rPr>
              <a:t>add to cart</a:t>
            </a:r>
            <a:r>
              <a:rPr lang="en-US">
                <a:solidFill>
                  <a:srgbClr val="F3F3F3"/>
                </a:solidFill>
                <a:latin typeface="Calibri"/>
                <a:ea typeface="Calibri"/>
                <a:cs typeface="Calibri"/>
                <a:sym typeface="Calibri"/>
              </a:rPr>
              <a:t> option</a:t>
            </a:r>
            <a:endParaRPr>
              <a:solidFill>
                <a:srgbClr val="F3F3F3"/>
              </a:solidFill>
              <a:latin typeface="Calibri"/>
              <a:ea typeface="Calibri"/>
              <a:cs typeface="Calibri"/>
              <a:sym typeface="Calibri"/>
            </a:endParaRPr>
          </a:p>
        </p:txBody>
      </p:sp>
      <p:pic>
        <p:nvPicPr>
          <p:cNvPr id="174" name="Google Shape;174;p24"/>
          <p:cNvPicPr preferRelativeResize="0"/>
          <p:nvPr/>
        </p:nvPicPr>
        <p:blipFill>
          <a:blip r:embed="rId3">
            <a:alphaModFix/>
          </a:blip>
          <a:stretch>
            <a:fillRect/>
          </a:stretch>
        </p:blipFill>
        <p:spPr>
          <a:xfrm>
            <a:off x="1724675" y="806425"/>
            <a:ext cx="2001451" cy="4162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699575" y="407025"/>
            <a:ext cx="35841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Clr>
                <a:schemeClr val="dk1"/>
              </a:buClr>
              <a:buFont typeface="Arial"/>
              <a:buNone/>
            </a:pPr>
            <a:r>
              <a:rPr lang="en-US" sz="1800"/>
              <a:t>Components used in this screen</a:t>
            </a:r>
            <a:endParaRPr sz="1800" u="none">
              <a:solidFill>
                <a:schemeClr val="dk1"/>
              </a:solidFill>
            </a:endParaRPr>
          </a:p>
          <a:p>
            <a:pPr indent="0" lvl="0" marL="12700" rtl="0" algn="l">
              <a:spcBef>
                <a:spcPts val="0"/>
              </a:spcBef>
              <a:spcAft>
                <a:spcPts val="0"/>
              </a:spcAft>
              <a:buClr>
                <a:schemeClr val="dk1"/>
              </a:buClr>
              <a:buFont typeface="Arial"/>
              <a:buNone/>
            </a:pPr>
            <a:r>
              <a:t/>
            </a:r>
            <a:endParaRPr sz="1800"/>
          </a:p>
          <a:p>
            <a:pPr indent="0" lvl="0" marL="12700" rtl="0" algn="l">
              <a:spcBef>
                <a:spcPts val="0"/>
              </a:spcBef>
              <a:spcAft>
                <a:spcPts val="0"/>
              </a:spcAft>
              <a:buClr>
                <a:schemeClr val="dk1"/>
              </a:buClr>
              <a:buFont typeface="Arial"/>
              <a:buNone/>
            </a:pPr>
            <a:r>
              <a:t/>
            </a:r>
            <a:endParaRPr b="1" i="1" sz="1800" u="none"/>
          </a:p>
          <a:p>
            <a:pPr indent="0" lvl="0" marL="12700" rtl="0" algn="l">
              <a:lnSpc>
                <a:spcPct val="100000"/>
              </a:lnSpc>
              <a:spcBef>
                <a:spcPts val="0"/>
              </a:spcBef>
              <a:spcAft>
                <a:spcPts val="0"/>
              </a:spcAft>
              <a:buNone/>
            </a:pPr>
            <a:r>
              <a:t/>
            </a:r>
            <a:endParaRPr/>
          </a:p>
        </p:txBody>
      </p:sp>
      <p:pic>
        <p:nvPicPr>
          <p:cNvPr id="180" name="Google Shape;180;p25"/>
          <p:cNvPicPr preferRelativeResize="0"/>
          <p:nvPr/>
        </p:nvPicPr>
        <p:blipFill>
          <a:blip r:embed="rId3">
            <a:alphaModFix/>
          </a:blip>
          <a:stretch>
            <a:fillRect/>
          </a:stretch>
        </p:blipFill>
        <p:spPr>
          <a:xfrm>
            <a:off x="1678650" y="757525"/>
            <a:ext cx="2001451" cy="4162282"/>
          </a:xfrm>
          <a:prstGeom prst="rect">
            <a:avLst/>
          </a:prstGeom>
          <a:noFill/>
          <a:ln>
            <a:noFill/>
          </a:ln>
        </p:spPr>
      </p:pic>
      <p:sp>
        <p:nvSpPr>
          <p:cNvPr id="181" name="Google Shape;181;p25"/>
          <p:cNvSpPr txBox="1"/>
          <p:nvPr/>
        </p:nvSpPr>
        <p:spPr>
          <a:xfrm>
            <a:off x="4321350" y="845350"/>
            <a:ext cx="2762700" cy="100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Tab layout</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RecyclerView</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Button</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Card View</a:t>
            </a:r>
            <a:endParaRPr>
              <a:solidFill>
                <a:srgbClr val="F3F3F3"/>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8"/>
          <p:cNvSpPr txBox="1"/>
          <p:nvPr/>
        </p:nvSpPr>
        <p:spPr>
          <a:xfrm>
            <a:off x="611925" y="709405"/>
            <a:ext cx="128143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latin typeface="Arial"/>
                <a:ea typeface="Arial"/>
                <a:cs typeface="Arial"/>
                <a:sym typeface="Arial"/>
              </a:rPr>
              <a:t>CONTENTS</a:t>
            </a:r>
            <a:endParaRPr sz="1800">
              <a:latin typeface="Arial"/>
              <a:ea typeface="Arial"/>
              <a:cs typeface="Arial"/>
              <a:sym typeface="Arial"/>
            </a:endParaRPr>
          </a:p>
        </p:txBody>
      </p:sp>
      <p:sp>
        <p:nvSpPr>
          <p:cNvPr id="52" name="Google Shape;52;p8"/>
          <p:cNvSpPr txBox="1"/>
          <p:nvPr/>
        </p:nvSpPr>
        <p:spPr>
          <a:xfrm>
            <a:off x="911800" y="1740825"/>
            <a:ext cx="2368500" cy="2702100"/>
          </a:xfrm>
          <a:prstGeom prst="rect">
            <a:avLst/>
          </a:prstGeom>
          <a:noFill/>
          <a:ln>
            <a:noFill/>
          </a:ln>
        </p:spPr>
        <p:txBody>
          <a:bodyPr anchorCtr="0" anchor="t" bIns="0" lIns="0" spcFirstLastPara="1" rIns="0" wrap="square" tIns="12700">
            <a:noAutofit/>
          </a:bodyPr>
          <a:lstStyle/>
          <a:p>
            <a:pPr indent="-419733" lvl="0" marL="469900" marR="0" rtl="0" algn="l">
              <a:lnSpc>
                <a:spcPct val="100000"/>
              </a:lnSpc>
              <a:spcBef>
                <a:spcPts val="0"/>
              </a:spcBef>
              <a:spcAft>
                <a:spcPts val="0"/>
              </a:spcAft>
              <a:buClr>
                <a:srgbClr val="FFFFFF"/>
              </a:buClr>
              <a:buSzPts val="1800"/>
              <a:buFont typeface="Arial"/>
              <a:buAutoNum type="arabicPeriod"/>
            </a:pPr>
            <a:r>
              <a:rPr lang="en-US" sz="1800">
                <a:solidFill>
                  <a:srgbClr val="FFFFFF"/>
                </a:solidFill>
              </a:rPr>
              <a:t>Signup / Login</a:t>
            </a:r>
            <a:endParaRPr sz="1800">
              <a:latin typeface="Arial"/>
              <a:ea typeface="Arial"/>
              <a:cs typeface="Arial"/>
              <a:sym typeface="Arial"/>
            </a:endParaRPr>
          </a:p>
          <a:p>
            <a:pPr indent="0" lvl="0" marL="0" marR="0" rtl="0" algn="l">
              <a:lnSpc>
                <a:spcPct val="100000"/>
              </a:lnSpc>
              <a:spcBef>
                <a:spcPts val="5"/>
              </a:spcBef>
              <a:spcAft>
                <a:spcPts val="0"/>
              </a:spcAft>
              <a:buClr>
                <a:srgbClr val="FFFFFF"/>
              </a:buClr>
              <a:buSzPts val="1900"/>
              <a:buFont typeface="Arial"/>
              <a:buNone/>
            </a:pPr>
            <a:r>
              <a:t/>
            </a:r>
            <a:endParaRPr sz="1900">
              <a:latin typeface="Times New Roman"/>
              <a:ea typeface="Times New Roman"/>
              <a:cs typeface="Times New Roman"/>
              <a:sym typeface="Times New Roman"/>
            </a:endParaRPr>
          </a:p>
          <a:p>
            <a:pPr indent="-443865" lvl="0" marL="455930" marR="0" rtl="0" algn="l">
              <a:lnSpc>
                <a:spcPct val="100000"/>
              </a:lnSpc>
              <a:spcBef>
                <a:spcPts val="0"/>
              </a:spcBef>
              <a:spcAft>
                <a:spcPts val="0"/>
              </a:spcAft>
              <a:buClr>
                <a:srgbClr val="FFFFFF"/>
              </a:buClr>
              <a:buSzPts val="1800"/>
              <a:buFont typeface="Arial"/>
              <a:buAutoNum type="arabicPeriod"/>
            </a:pPr>
            <a:r>
              <a:rPr lang="en-US" sz="1800">
                <a:solidFill>
                  <a:srgbClr val="FFFFFF"/>
                </a:solidFill>
              </a:rPr>
              <a:t>Home page</a:t>
            </a:r>
            <a:endParaRPr sz="1800">
              <a:latin typeface="Arial"/>
              <a:ea typeface="Arial"/>
              <a:cs typeface="Arial"/>
              <a:sym typeface="Arial"/>
            </a:endParaRPr>
          </a:p>
          <a:p>
            <a:pPr indent="0" lvl="0" marL="0" marR="0" rtl="0" algn="l">
              <a:lnSpc>
                <a:spcPct val="100000"/>
              </a:lnSpc>
              <a:spcBef>
                <a:spcPts val="5"/>
              </a:spcBef>
              <a:spcAft>
                <a:spcPts val="0"/>
              </a:spcAft>
              <a:buClr>
                <a:srgbClr val="FFFFFF"/>
              </a:buClr>
              <a:buSzPts val="1900"/>
              <a:buFont typeface="Arial"/>
              <a:buNone/>
            </a:pPr>
            <a:r>
              <a:t/>
            </a:r>
            <a:endParaRPr sz="1900">
              <a:latin typeface="Times New Roman"/>
              <a:ea typeface="Times New Roman"/>
              <a:cs typeface="Times New Roman"/>
              <a:sym typeface="Times New Roman"/>
            </a:endParaRPr>
          </a:p>
          <a:p>
            <a:pPr indent="-443865" lvl="0" marL="455930" marR="0" rtl="0" algn="l">
              <a:lnSpc>
                <a:spcPct val="100000"/>
              </a:lnSpc>
              <a:spcBef>
                <a:spcPts val="0"/>
              </a:spcBef>
              <a:spcAft>
                <a:spcPts val="0"/>
              </a:spcAft>
              <a:buClr>
                <a:srgbClr val="FFFFFF"/>
              </a:buClr>
              <a:buSzPts val="1800"/>
              <a:buFont typeface="Arial"/>
              <a:buAutoNum type="arabicPeriod"/>
            </a:pPr>
            <a:r>
              <a:rPr lang="en-US" sz="1800">
                <a:solidFill>
                  <a:srgbClr val="FFFFFF"/>
                </a:solidFill>
              </a:rPr>
              <a:t>Menu</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443865" lvl="0" marL="455930" marR="0" rtl="0" algn="l">
              <a:lnSpc>
                <a:spcPct val="100000"/>
              </a:lnSpc>
              <a:spcBef>
                <a:spcPts val="0"/>
              </a:spcBef>
              <a:spcAft>
                <a:spcPts val="0"/>
              </a:spcAft>
              <a:buClr>
                <a:srgbClr val="FFFFFF"/>
              </a:buClr>
              <a:buSzPts val="1800"/>
              <a:buAutoNum type="arabicPeriod"/>
            </a:pPr>
            <a:r>
              <a:rPr lang="en-US" sz="1800">
                <a:solidFill>
                  <a:srgbClr val="FFFFFF"/>
                </a:solidFill>
              </a:rPr>
              <a:t>Offers</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443865" lvl="0" marL="455930" marR="0" rtl="0" algn="l">
              <a:lnSpc>
                <a:spcPct val="100000"/>
              </a:lnSpc>
              <a:spcBef>
                <a:spcPts val="0"/>
              </a:spcBef>
              <a:spcAft>
                <a:spcPts val="0"/>
              </a:spcAft>
              <a:buClr>
                <a:srgbClr val="FFFFFF"/>
              </a:buClr>
              <a:buSzPts val="1800"/>
              <a:buAutoNum type="arabicPeriod"/>
            </a:pPr>
            <a:r>
              <a:rPr lang="en-US" sz="1800">
                <a:solidFill>
                  <a:srgbClr val="FFFFFF"/>
                </a:solidFill>
              </a:rPr>
              <a:t>Best Sellers</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99575" y="407025"/>
            <a:ext cx="35841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None/>
            </a:pPr>
            <a:r>
              <a:rPr lang="en-US" sz="1800"/>
              <a:t>Components used in this screen</a:t>
            </a:r>
            <a:endParaRPr sz="1800" u="none">
              <a:solidFill>
                <a:schemeClr val="dk1"/>
              </a:solidFill>
            </a:endParaRPr>
          </a:p>
          <a:p>
            <a:pPr indent="0" lvl="0" marL="12700" rtl="0" algn="l">
              <a:spcBef>
                <a:spcPts val="0"/>
              </a:spcBef>
              <a:spcAft>
                <a:spcPts val="0"/>
              </a:spcAft>
              <a:buNone/>
            </a:pPr>
            <a:r>
              <a:t/>
            </a:r>
            <a:endParaRPr sz="1800"/>
          </a:p>
          <a:p>
            <a:pPr indent="0" lvl="0" marL="12700" rtl="0" algn="l">
              <a:spcBef>
                <a:spcPts val="0"/>
              </a:spcBef>
              <a:spcAft>
                <a:spcPts val="0"/>
              </a:spcAft>
              <a:buNone/>
            </a:pPr>
            <a:r>
              <a:t/>
            </a:r>
            <a:endParaRPr b="1" i="1" sz="1800" u="none"/>
          </a:p>
          <a:p>
            <a:pPr indent="0" lvl="0" marL="12700" rtl="0" algn="l">
              <a:lnSpc>
                <a:spcPct val="100000"/>
              </a:lnSpc>
              <a:spcBef>
                <a:spcPts val="0"/>
              </a:spcBef>
              <a:spcAft>
                <a:spcPts val="0"/>
              </a:spcAft>
              <a:buNone/>
            </a:pPr>
            <a:r>
              <a:t/>
            </a:r>
            <a:endParaRPr/>
          </a:p>
        </p:txBody>
      </p:sp>
      <p:sp>
        <p:nvSpPr>
          <p:cNvPr id="187" name="Google Shape;187;p26"/>
          <p:cNvSpPr txBox="1"/>
          <p:nvPr/>
        </p:nvSpPr>
        <p:spPr>
          <a:xfrm>
            <a:off x="4321350" y="845350"/>
            <a:ext cx="2762700" cy="100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Tab layout</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RecyclerView</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Button</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Card View</a:t>
            </a:r>
            <a:endParaRPr>
              <a:solidFill>
                <a:srgbClr val="F3F3F3"/>
              </a:solidFill>
              <a:latin typeface="Calibri"/>
              <a:ea typeface="Calibri"/>
              <a:cs typeface="Calibri"/>
              <a:sym typeface="Calibri"/>
            </a:endParaRPr>
          </a:p>
        </p:txBody>
      </p:sp>
      <p:pic>
        <p:nvPicPr>
          <p:cNvPr id="188" name="Google Shape;188;p26"/>
          <p:cNvPicPr preferRelativeResize="0"/>
          <p:nvPr/>
        </p:nvPicPr>
        <p:blipFill>
          <a:blip r:embed="rId3">
            <a:alphaModFix/>
          </a:blip>
          <a:stretch>
            <a:fillRect/>
          </a:stretch>
        </p:blipFill>
        <p:spPr>
          <a:xfrm>
            <a:off x="1797575" y="816675"/>
            <a:ext cx="2001451" cy="41622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479449" y="285082"/>
            <a:ext cx="110807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Offers</a:t>
            </a:r>
            <a:endParaRPr/>
          </a:p>
        </p:txBody>
      </p:sp>
      <p:pic>
        <p:nvPicPr>
          <p:cNvPr id="194" name="Google Shape;194;p27"/>
          <p:cNvPicPr preferRelativeResize="0"/>
          <p:nvPr/>
        </p:nvPicPr>
        <p:blipFill>
          <a:blip r:embed="rId3">
            <a:alphaModFix/>
          </a:blip>
          <a:stretch>
            <a:fillRect/>
          </a:stretch>
        </p:blipFill>
        <p:spPr>
          <a:xfrm>
            <a:off x="1892325" y="304800"/>
            <a:ext cx="2278965" cy="4739425"/>
          </a:xfrm>
          <a:prstGeom prst="rect">
            <a:avLst/>
          </a:prstGeom>
          <a:noFill/>
          <a:ln>
            <a:noFill/>
          </a:ln>
        </p:spPr>
      </p:pic>
      <p:sp>
        <p:nvSpPr>
          <p:cNvPr id="195" name="Google Shape;195;p27"/>
          <p:cNvSpPr txBox="1"/>
          <p:nvPr/>
        </p:nvSpPr>
        <p:spPr>
          <a:xfrm>
            <a:off x="5597350" y="740475"/>
            <a:ext cx="3025500" cy="13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Shows all the offers available in foodie</a:t>
            </a:r>
            <a:endParaRPr>
              <a:solidFill>
                <a:srgbClr val="F3F3F3"/>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447603" y="261175"/>
            <a:ext cx="42021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Clr>
                <a:schemeClr val="dk1"/>
              </a:buClr>
              <a:buFont typeface="Arial"/>
              <a:buNone/>
            </a:pPr>
            <a:r>
              <a:rPr lang="en-US" sz="1800"/>
              <a:t>Components used in this screen</a:t>
            </a:r>
            <a:endParaRPr sz="1800" u="none">
              <a:solidFill>
                <a:schemeClr val="dk1"/>
              </a:solidFill>
            </a:endParaRPr>
          </a:p>
          <a:p>
            <a:pPr indent="0" lvl="0" marL="12700" rtl="0" algn="l">
              <a:spcBef>
                <a:spcPts val="0"/>
              </a:spcBef>
              <a:spcAft>
                <a:spcPts val="0"/>
              </a:spcAft>
              <a:buClr>
                <a:schemeClr val="dk1"/>
              </a:buClr>
              <a:buFont typeface="Arial"/>
              <a:buNone/>
            </a:pPr>
            <a:r>
              <a:t/>
            </a:r>
            <a:endParaRPr sz="1800"/>
          </a:p>
          <a:p>
            <a:pPr indent="0" lvl="0" marL="12700" rtl="0" algn="l">
              <a:spcBef>
                <a:spcPts val="0"/>
              </a:spcBef>
              <a:spcAft>
                <a:spcPts val="0"/>
              </a:spcAft>
              <a:buClr>
                <a:schemeClr val="dk1"/>
              </a:buClr>
              <a:buFont typeface="Arial"/>
              <a:buNone/>
            </a:pPr>
            <a:r>
              <a:t/>
            </a:r>
            <a:endParaRPr b="1" i="1" sz="1800" u="none"/>
          </a:p>
          <a:p>
            <a:pPr indent="0" lvl="0" marL="12700" rtl="0" algn="l">
              <a:spcBef>
                <a:spcPts val="0"/>
              </a:spcBef>
              <a:spcAft>
                <a:spcPts val="0"/>
              </a:spcAft>
              <a:buClr>
                <a:schemeClr val="dk1"/>
              </a:buClr>
              <a:buFont typeface="Arial"/>
              <a:buNone/>
            </a:pPr>
            <a:r>
              <a:t/>
            </a:r>
            <a:endParaRPr/>
          </a:p>
          <a:p>
            <a:pPr indent="0" lvl="0" marL="12700" rtl="0" algn="l">
              <a:lnSpc>
                <a:spcPct val="100000"/>
              </a:lnSpc>
              <a:spcBef>
                <a:spcPts val="0"/>
              </a:spcBef>
              <a:spcAft>
                <a:spcPts val="0"/>
              </a:spcAft>
              <a:buNone/>
            </a:pPr>
            <a:r>
              <a:t/>
            </a:r>
            <a:endParaRPr/>
          </a:p>
        </p:txBody>
      </p:sp>
      <p:pic>
        <p:nvPicPr>
          <p:cNvPr id="201" name="Google Shape;201;p28"/>
          <p:cNvPicPr preferRelativeResize="0"/>
          <p:nvPr/>
        </p:nvPicPr>
        <p:blipFill>
          <a:blip r:embed="rId3">
            <a:alphaModFix/>
          </a:blip>
          <a:stretch>
            <a:fillRect/>
          </a:stretch>
        </p:blipFill>
        <p:spPr>
          <a:xfrm>
            <a:off x="1892325" y="609600"/>
            <a:ext cx="2224074" cy="4283700"/>
          </a:xfrm>
          <a:prstGeom prst="rect">
            <a:avLst/>
          </a:prstGeom>
          <a:noFill/>
          <a:ln>
            <a:noFill/>
          </a:ln>
        </p:spPr>
      </p:pic>
      <p:sp>
        <p:nvSpPr>
          <p:cNvPr id="202" name="Google Shape;202;p28"/>
          <p:cNvSpPr txBox="1"/>
          <p:nvPr/>
        </p:nvSpPr>
        <p:spPr>
          <a:xfrm>
            <a:off x="4606750" y="740475"/>
            <a:ext cx="3025500" cy="137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Card View</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RecyclerView</a:t>
            </a:r>
            <a:endParaRPr>
              <a:solidFill>
                <a:srgbClr val="F3F3F3"/>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103500" y="285075"/>
            <a:ext cx="1484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1800"/>
              <a:t>Best Sellers</a:t>
            </a:r>
            <a:endParaRPr sz="1800"/>
          </a:p>
        </p:txBody>
      </p:sp>
      <p:sp>
        <p:nvSpPr>
          <p:cNvPr id="208" name="Google Shape;208;p29"/>
          <p:cNvSpPr txBox="1"/>
          <p:nvPr/>
        </p:nvSpPr>
        <p:spPr>
          <a:xfrm>
            <a:off x="5111650" y="740475"/>
            <a:ext cx="3511200" cy="13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Shows all the best sellers available in foodie</a:t>
            </a:r>
            <a:endParaRPr>
              <a:solidFill>
                <a:srgbClr val="F3F3F3"/>
              </a:solidFill>
              <a:latin typeface="Calibri"/>
              <a:ea typeface="Calibri"/>
              <a:cs typeface="Calibri"/>
              <a:sym typeface="Calibri"/>
            </a:endParaRPr>
          </a:p>
        </p:txBody>
      </p:sp>
      <p:pic>
        <p:nvPicPr>
          <p:cNvPr id="209" name="Google Shape;209;p29"/>
          <p:cNvPicPr preferRelativeResize="0"/>
          <p:nvPr/>
        </p:nvPicPr>
        <p:blipFill>
          <a:blip r:embed="rId3">
            <a:alphaModFix/>
          </a:blip>
          <a:stretch>
            <a:fillRect/>
          </a:stretch>
        </p:blipFill>
        <p:spPr>
          <a:xfrm>
            <a:off x="1663800" y="304800"/>
            <a:ext cx="2264925" cy="4710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103499" y="285075"/>
            <a:ext cx="39891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Clr>
                <a:schemeClr val="dk1"/>
              </a:buClr>
              <a:buFont typeface="Arial"/>
              <a:buNone/>
            </a:pPr>
            <a:r>
              <a:rPr lang="en-US" sz="1800"/>
              <a:t>Components used in this screen</a:t>
            </a:r>
            <a:endParaRPr sz="1800" u="none">
              <a:solidFill>
                <a:schemeClr val="dk1"/>
              </a:solidFill>
            </a:endParaRPr>
          </a:p>
          <a:p>
            <a:pPr indent="0" lvl="0" marL="12700" rtl="0" algn="l">
              <a:spcBef>
                <a:spcPts val="0"/>
              </a:spcBef>
              <a:spcAft>
                <a:spcPts val="0"/>
              </a:spcAft>
              <a:buClr>
                <a:schemeClr val="dk1"/>
              </a:buClr>
              <a:buFont typeface="Arial"/>
              <a:buNone/>
            </a:pPr>
            <a:r>
              <a:t/>
            </a:r>
            <a:endParaRPr sz="1800"/>
          </a:p>
          <a:p>
            <a:pPr indent="0" lvl="0" marL="12700" rtl="0" algn="l">
              <a:spcBef>
                <a:spcPts val="0"/>
              </a:spcBef>
              <a:spcAft>
                <a:spcPts val="0"/>
              </a:spcAft>
              <a:buClr>
                <a:schemeClr val="dk1"/>
              </a:buClr>
              <a:buFont typeface="Arial"/>
              <a:buNone/>
            </a:pPr>
            <a:r>
              <a:t/>
            </a:r>
            <a:endParaRPr b="1" i="1" sz="1800" u="none"/>
          </a:p>
          <a:p>
            <a:pPr indent="0" lvl="0" marL="12700" rtl="0" algn="l">
              <a:spcBef>
                <a:spcPts val="0"/>
              </a:spcBef>
              <a:spcAft>
                <a:spcPts val="0"/>
              </a:spcAft>
              <a:buClr>
                <a:schemeClr val="dk1"/>
              </a:buClr>
              <a:buFont typeface="Arial"/>
              <a:buNone/>
            </a:pPr>
            <a:r>
              <a:t/>
            </a:r>
            <a:endParaRPr/>
          </a:p>
          <a:p>
            <a:pPr indent="0" lvl="0" marL="12700" rtl="0" algn="l">
              <a:spcBef>
                <a:spcPts val="0"/>
              </a:spcBef>
              <a:spcAft>
                <a:spcPts val="0"/>
              </a:spcAft>
              <a:buClr>
                <a:schemeClr val="dk1"/>
              </a:buClr>
              <a:buFont typeface="Arial"/>
              <a:buNone/>
            </a:pPr>
            <a:r>
              <a:t/>
            </a:r>
            <a:endParaRPr/>
          </a:p>
          <a:p>
            <a:pPr indent="0" lvl="0" marL="12700" rtl="0" algn="l">
              <a:lnSpc>
                <a:spcPct val="100000"/>
              </a:lnSpc>
              <a:spcBef>
                <a:spcPts val="0"/>
              </a:spcBef>
              <a:spcAft>
                <a:spcPts val="0"/>
              </a:spcAft>
              <a:buNone/>
            </a:pPr>
            <a:r>
              <a:t/>
            </a:r>
            <a:endParaRPr sz="1800"/>
          </a:p>
        </p:txBody>
      </p:sp>
      <p:sp>
        <p:nvSpPr>
          <p:cNvPr id="215" name="Google Shape;215;p30"/>
          <p:cNvSpPr txBox="1"/>
          <p:nvPr/>
        </p:nvSpPr>
        <p:spPr>
          <a:xfrm>
            <a:off x="4349650" y="740475"/>
            <a:ext cx="3511200" cy="137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CardView</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RecyclerView</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TextView</a:t>
            </a:r>
            <a:endParaRPr>
              <a:solidFill>
                <a:srgbClr val="F3F3F3"/>
              </a:solidFill>
              <a:latin typeface="Calibri"/>
              <a:ea typeface="Calibri"/>
              <a:cs typeface="Calibri"/>
              <a:sym typeface="Calibri"/>
            </a:endParaRPr>
          </a:p>
        </p:txBody>
      </p:sp>
      <p:pic>
        <p:nvPicPr>
          <p:cNvPr id="216" name="Google Shape;216;p30"/>
          <p:cNvPicPr preferRelativeResize="0"/>
          <p:nvPr/>
        </p:nvPicPr>
        <p:blipFill>
          <a:blip r:embed="rId3">
            <a:alphaModFix/>
          </a:blip>
          <a:stretch>
            <a:fillRect/>
          </a:stretch>
        </p:blipFill>
        <p:spPr>
          <a:xfrm>
            <a:off x="1663800" y="685800"/>
            <a:ext cx="2213725" cy="42671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0" name="Shape 220"/>
        <p:cNvGrpSpPr/>
        <p:nvPr/>
      </p:nvGrpSpPr>
      <p:grpSpPr>
        <a:xfrm>
          <a:off x="0" y="0"/>
          <a:ext cx="0" cy="0"/>
          <a:chOff x="0" y="0"/>
          <a:chExt cx="0" cy="0"/>
        </a:xfrm>
      </p:grpSpPr>
      <p:sp>
        <p:nvSpPr>
          <p:cNvPr id="221" name="Google Shape;221;p31"/>
          <p:cNvSpPr/>
          <p:nvPr/>
        </p:nvSpPr>
        <p:spPr>
          <a:xfrm>
            <a:off x="0" y="0"/>
            <a:ext cx="9143999" cy="51434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2" name="Google Shape;222;p31"/>
          <p:cNvSpPr txBox="1"/>
          <p:nvPr/>
        </p:nvSpPr>
        <p:spPr>
          <a:xfrm rot="-1440000">
            <a:off x="3171955" y="3011573"/>
            <a:ext cx="3793964" cy="762000"/>
          </a:xfrm>
          <a:prstGeom prst="rect">
            <a:avLst/>
          </a:prstGeom>
          <a:noFill/>
          <a:ln>
            <a:noFill/>
          </a:ln>
        </p:spPr>
        <p:txBody>
          <a:bodyPr anchorCtr="0" anchor="t" bIns="0" lIns="0" spcFirstLastPara="1" rIns="0" wrap="square" tIns="0">
            <a:noAutofit/>
          </a:bodyPr>
          <a:lstStyle/>
          <a:p>
            <a:pPr indent="0" lvl="0" marL="0" marR="0" rtl="0" algn="l">
              <a:lnSpc>
                <a:spcPct val="66666"/>
              </a:lnSpc>
              <a:spcBef>
                <a:spcPts val="0"/>
              </a:spcBef>
              <a:spcAft>
                <a:spcPts val="0"/>
              </a:spcAft>
              <a:buNone/>
            </a:pPr>
            <a:r>
              <a:rPr baseline="-25000" i="1" lang="en-US" sz="9000">
                <a:solidFill>
                  <a:srgbClr val="FFFF00"/>
                </a:solidFill>
                <a:latin typeface="Calibri"/>
                <a:ea typeface="Calibri"/>
                <a:cs typeface="Calibri"/>
                <a:sym typeface="Calibri"/>
              </a:rPr>
              <a:t>Thank </a:t>
            </a:r>
            <a:r>
              <a:rPr i="1" lang="en-US" sz="6000">
                <a:solidFill>
                  <a:srgbClr val="FFFF00"/>
                </a:solidFill>
                <a:latin typeface="Calibri"/>
                <a:ea typeface="Calibri"/>
                <a:cs typeface="Calibri"/>
                <a:sym typeface="Calibri"/>
              </a:rPr>
              <a:t>you...</a:t>
            </a:r>
            <a:endParaRPr sz="6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9"/>
          <p:cNvSpPr txBox="1"/>
          <p:nvPr/>
        </p:nvSpPr>
        <p:spPr>
          <a:xfrm>
            <a:off x="428500" y="95306"/>
            <a:ext cx="147193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rPr>
              <a:t>Foodie</a:t>
            </a:r>
            <a:endParaRPr sz="1800">
              <a:latin typeface="Arial"/>
              <a:ea typeface="Arial"/>
              <a:cs typeface="Arial"/>
              <a:sym typeface="Arial"/>
            </a:endParaRPr>
          </a:p>
        </p:txBody>
      </p:sp>
      <p:pic>
        <p:nvPicPr>
          <p:cNvPr id="58" name="Google Shape;58;p9"/>
          <p:cNvPicPr preferRelativeResize="0"/>
          <p:nvPr/>
        </p:nvPicPr>
        <p:blipFill>
          <a:blip r:embed="rId3">
            <a:alphaModFix/>
          </a:blip>
          <a:stretch>
            <a:fillRect/>
          </a:stretch>
        </p:blipFill>
        <p:spPr>
          <a:xfrm>
            <a:off x="428500" y="780025"/>
            <a:ext cx="1945882" cy="4046702"/>
          </a:xfrm>
          <a:prstGeom prst="rect">
            <a:avLst/>
          </a:prstGeom>
          <a:noFill/>
          <a:ln>
            <a:noFill/>
          </a:ln>
        </p:spPr>
      </p:pic>
      <p:sp>
        <p:nvSpPr>
          <p:cNvPr id="59" name="Google Shape;59;p9"/>
          <p:cNvSpPr txBox="1"/>
          <p:nvPr/>
        </p:nvSpPr>
        <p:spPr>
          <a:xfrm>
            <a:off x="2972125" y="930625"/>
            <a:ext cx="4586100" cy="1841400"/>
          </a:xfrm>
          <a:prstGeom prst="rect">
            <a:avLst/>
          </a:prstGeom>
          <a:noFill/>
          <a:ln>
            <a:noFill/>
          </a:ln>
        </p:spPr>
        <p:txBody>
          <a:bodyPr anchorCtr="0" anchor="t" bIns="91425" lIns="91425" spcFirstLastPara="1" rIns="91425" wrap="square" tIns="91425">
            <a:noAutofit/>
          </a:bodyPr>
          <a:lstStyle/>
          <a:p>
            <a:pPr indent="1828800" lvl="0" marL="0" rtl="0" algn="just">
              <a:spcBef>
                <a:spcPts val="0"/>
              </a:spcBef>
              <a:spcAft>
                <a:spcPts val="0"/>
              </a:spcAft>
              <a:buClr>
                <a:schemeClr val="dk1"/>
              </a:buClr>
              <a:buSzPts val="1100"/>
              <a:buFont typeface="Arial"/>
              <a:buNone/>
            </a:pPr>
            <a:r>
              <a:rPr lang="en-US">
                <a:solidFill>
                  <a:srgbClr val="F3F3F3"/>
                </a:solidFill>
                <a:latin typeface="Times New Roman"/>
                <a:ea typeface="Times New Roman"/>
                <a:cs typeface="Times New Roman"/>
                <a:sym typeface="Times New Roman"/>
              </a:rPr>
              <a:t> The online pizza ordering system provides convenience for the customers. It overcomes the disadvantages of the traditional queuing system. This system increases the takeaway of foods than visitors. Therefore, this system enhances the speed and standardization of taking the order from the customer. It provides a better communication platform. the user’s details are noted electronically.</a:t>
            </a:r>
            <a:br>
              <a:rPr lang="en-US">
                <a:solidFill>
                  <a:srgbClr val="F3F3F3"/>
                </a:solidFill>
                <a:latin typeface="Times New Roman"/>
                <a:ea typeface="Times New Roman"/>
                <a:cs typeface="Times New Roman"/>
                <a:sym typeface="Times New Roman"/>
              </a:rPr>
            </a:br>
            <a:endParaRPr>
              <a:solidFill>
                <a:srgbClr val="F3F3F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0"/>
          <p:cNvSpPr txBox="1"/>
          <p:nvPr/>
        </p:nvSpPr>
        <p:spPr>
          <a:xfrm>
            <a:off x="428500" y="95306"/>
            <a:ext cx="14718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800">
              <a:latin typeface="Arial"/>
              <a:ea typeface="Arial"/>
              <a:cs typeface="Arial"/>
              <a:sym typeface="Arial"/>
            </a:endParaRPr>
          </a:p>
        </p:txBody>
      </p:sp>
      <p:pic>
        <p:nvPicPr>
          <p:cNvPr id="65" name="Google Shape;65;p10"/>
          <p:cNvPicPr preferRelativeResize="0"/>
          <p:nvPr/>
        </p:nvPicPr>
        <p:blipFill>
          <a:blip r:embed="rId3">
            <a:alphaModFix/>
          </a:blip>
          <a:stretch>
            <a:fillRect/>
          </a:stretch>
        </p:blipFill>
        <p:spPr>
          <a:xfrm>
            <a:off x="428500" y="780025"/>
            <a:ext cx="1945882" cy="4046702"/>
          </a:xfrm>
          <a:prstGeom prst="rect">
            <a:avLst/>
          </a:prstGeom>
          <a:noFill/>
          <a:ln>
            <a:noFill/>
          </a:ln>
        </p:spPr>
      </p:pic>
      <p:sp>
        <p:nvSpPr>
          <p:cNvPr id="66" name="Google Shape;66;p10"/>
          <p:cNvSpPr txBox="1"/>
          <p:nvPr/>
        </p:nvSpPr>
        <p:spPr>
          <a:xfrm>
            <a:off x="3048325" y="1006825"/>
            <a:ext cx="4586100" cy="2677200"/>
          </a:xfrm>
          <a:prstGeom prst="rect">
            <a:avLst/>
          </a:prstGeom>
          <a:noFill/>
          <a:ln>
            <a:noFill/>
          </a:ln>
        </p:spPr>
        <p:txBody>
          <a:bodyPr anchorCtr="0" anchor="t" bIns="91425" lIns="91425" spcFirstLastPara="1" rIns="91425" wrap="square" tIns="91425">
            <a:noAutofit/>
          </a:bodyPr>
          <a:lstStyle/>
          <a:p>
            <a:pPr indent="1828800" lvl="0" marL="0" rtl="0" algn="just">
              <a:spcBef>
                <a:spcPts val="0"/>
              </a:spcBef>
              <a:spcAft>
                <a:spcPts val="0"/>
              </a:spcAft>
              <a:buClr>
                <a:schemeClr val="dk1"/>
              </a:buClr>
              <a:buSzPts val="1100"/>
              <a:buFont typeface="Arial"/>
              <a:buNone/>
            </a:pPr>
            <a:r>
              <a:rPr lang="en-US">
                <a:solidFill>
                  <a:srgbClr val="F3F3F3"/>
                </a:solidFill>
                <a:latin typeface="Times New Roman"/>
                <a:ea typeface="Times New Roman"/>
                <a:cs typeface="Times New Roman"/>
                <a:sym typeface="Times New Roman"/>
              </a:rPr>
              <a:t>The online pizza ordering system set up menu online and the customers easily places the order with a simple button click. Also with a pizza menu online you can easily track the orders, maintain customer's database and improve your pizza delivery service. This system allows the user to select the desired pizza items from the displayed menu. The user orders the pizza items. The payment can be made online or pay-on-delivery system. The user’s details are maintained confidential because it maintains a separate account for each user. An id and password is provided for each user. Therefore it provides a more secured ordering.</a:t>
            </a:r>
            <a:endParaRPr>
              <a:solidFill>
                <a:srgbClr val="F3F3F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1"/>
          <p:cNvSpPr txBox="1"/>
          <p:nvPr/>
        </p:nvSpPr>
        <p:spPr>
          <a:xfrm>
            <a:off x="428500" y="95306"/>
            <a:ext cx="14718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rPr>
              <a:t>Signup / Login</a:t>
            </a:r>
            <a:endParaRPr sz="1800">
              <a:latin typeface="Arial"/>
              <a:ea typeface="Arial"/>
              <a:cs typeface="Arial"/>
              <a:sym typeface="Arial"/>
            </a:endParaRPr>
          </a:p>
        </p:txBody>
      </p:sp>
      <p:sp>
        <p:nvSpPr>
          <p:cNvPr id="72" name="Google Shape;72;p11"/>
          <p:cNvSpPr txBox="1"/>
          <p:nvPr/>
        </p:nvSpPr>
        <p:spPr>
          <a:xfrm>
            <a:off x="609925" y="5496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Signup and Signin using Firebase realtime database</a:t>
            </a:r>
            <a:endParaRPr>
              <a:solidFill>
                <a:srgbClr val="F3F3F3"/>
              </a:solidFill>
              <a:latin typeface="Calibri"/>
              <a:ea typeface="Calibri"/>
              <a:cs typeface="Calibri"/>
              <a:sym typeface="Calibri"/>
            </a:endParaRPr>
          </a:p>
        </p:txBody>
      </p:sp>
      <p:sp>
        <p:nvSpPr>
          <p:cNvPr id="73" name="Google Shape;73;p11"/>
          <p:cNvSpPr txBox="1"/>
          <p:nvPr/>
        </p:nvSpPr>
        <p:spPr>
          <a:xfrm>
            <a:off x="652900" y="85990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FFFFFF"/>
                </a:solidFill>
                <a:latin typeface="Calibri"/>
                <a:ea typeface="Calibri"/>
                <a:cs typeface="Calibri"/>
                <a:sym typeface="Calibri"/>
              </a:rPr>
              <a:t>Firebase:</a:t>
            </a:r>
            <a:endParaRPr b="1" sz="1700">
              <a:solidFill>
                <a:srgbClr val="FFFFFF"/>
              </a:solidFill>
              <a:latin typeface="Calibri"/>
              <a:ea typeface="Calibri"/>
              <a:cs typeface="Calibri"/>
              <a:sym typeface="Calibri"/>
            </a:endParaRPr>
          </a:p>
        </p:txBody>
      </p:sp>
      <p:sp>
        <p:nvSpPr>
          <p:cNvPr id="74" name="Google Shape;74;p11"/>
          <p:cNvSpPr txBox="1"/>
          <p:nvPr/>
        </p:nvSpPr>
        <p:spPr>
          <a:xfrm>
            <a:off x="1393375" y="15924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Firebase helps mobile and web app team succeed</a:t>
            </a:r>
            <a:endParaRPr>
              <a:solidFill>
                <a:srgbClr val="F3F3F3"/>
              </a:solidFill>
              <a:latin typeface="Calibri"/>
              <a:ea typeface="Calibri"/>
              <a:cs typeface="Calibri"/>
              <a:sym typeface="Calibri"/>
            </a:endParaRPr>
          </a:p>
        </p:txBody>
      </p:sp>
      <p:sp>
        <p:nvSpPr>
          <p:cNvPr id="75" name="Google Shape;75;p11"/>
          <p:cNvSpPr txBox="1"/>
          <p:nvPr/>
        </p:nvSpPr>
        <p:spPr>
          <a:xfrm>
            <a:off x="1616300" y="210200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F3F3F3"/>
                </a:solidFill>
                <a:latin typeface="Calibri"/>
                <a:ea typeface="Calibri"/>
                <a:cs typeface="Calibri"/>
                <a:sym typeface="Calibri"/>
              </a:rPr>
              <a:t>Firebase gives you functionality like analytics, databases, messaging and crash reporting so you can move quickly and focus on your users.</a:t>
            </a:r>
            <a:endParaRPr sz="1300">
              <a:solidFill>
                <a:srgbClr val="F3F3F3"/>
              </a:solidFill>
              <a:latin typeface="Calibri"/>
              <a:ea typeface="Calibri"/>
              <a:cs typeface="Calibri"/>
              <a:sym typeface="Calibri"/>
            </a:endParaRPr>
          </a:p>
        </p:txBody>
      </p:sp>
      <p:sp>
        <p:nvSpPr>
          <p:cNvPr id="76" name="Google Shape;76;p11"/>
          <p:cNvSpPr txBox="1"/>
          <p:nvPr/>
        </p:nvSpPr>
        <p:spPr>
          <a:xfrm>
            <a:off x="1607225" y="292437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Firebase is built on Google infrastructure and scales automatically, for even the largest apps.</a:t>
            </a:r>
            <a:endParaRPr>
              <a:solidFill>
                <a:srgbClr val="F3F3F3"/>
              </a:solidFill>
              <a:latin typeface="Calibri"/>
              <a:ea typeface="Calibri"/>
              <a:cs typeface="Calibri"/>
              <a:sym typeface="Calibri"/>
            </a:endParaRPr>
          </a:p>
        </p:txBody>
      </p:sp>
      <p:sp>
        <p:nvSpPr>
          <p:cNvPr id="77" name="Google Shape;77;p11"/>
          <p:cNvSpPr txBox="1"/>
          <p:nvPr/>
        </p:nvSpPr>
        <p:spPr>
          <a:xfrm>
            <a:off x="1554900" y="356135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Firebase products work great individually but share data and insights, so they work even better together.</a:t>
            </a:r>
            <a:endParaRPr>
              <a:solidFill>
                <a:srgbClr val="F3F3F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2"/>
          <p:cNvSpPr txBox="1"/>
          <p:nvPr/>
        </p:nvSpPr>
        <p:spPr>
          <a:xfrm>
            <a:off x="428500" y="95306"/>
            <a:ext cx="14718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rPr>
              <a:t>Signup / Login</a:t>
            </a:r>
            <a:endParaRPr sz="1800">
              <a:latin typeface="Arial"/>
              <a:ea typeface="Arial"/>
              <a:cs typeface="Arial"/>
              <a:sym typeface="Arial"/>
            </a:endParaRPr>
          </a:p>
        </p:txBody>
      </p:sp>
      <p:sp>
        <p:nvSpPr>
          <p:cNvPr id="83" name="Google Shape;83;p12"/>
          <p:cNvSpPr txBox="1"/>
          <p:nvPr/>
        </p:nvSpPr>
        <p:spPr>
          <a:xfrm>
            <a:off x="609925" y="5496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Signup and Signin using Firebase realtime database</a:t>
            </a:r>
            <a:endParaRPr>
              <a:solidFill>
                <a:srgbClr val="F3F3F3"/>
              </a:solidFill>
              <a:latin typeface="Calibri"/>
              <a:ea typeface="Calibri"/>
              <a:cs typeface="Calibri"/>
              <a:sym typeface="Calibri"/>
            </a:endParaRPr>
          </a:p>
        </p:txBody>
      </p:sp>
      <p:sp>
        <p:nvSpPr>
          <p:cNvPr id="84" name="Google Shape;84;p12"/>
          <p:cNvSpPr txBox="1"/>
          <p:nvPr/>
        </p:nvSpPr>
        <p:spPr>
          <a:xfrm>
            <a:off x="652900" y="85990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FFFFFF"/>
                </a:solidFill>
                <a:latin typeface="Calibri"/>
                <a:ea typeface="Calibri"/>
                <a:cs typeface="Calibri"/>
                <a:sym typeface="Calibri"/>
              </a:rPr>
              <a:t>Firebase Authentication:</a:t>
            </a:r>
            <a:endParaRPr b="1" sz="1700">
              <a:solidFill>
                <a:srgbClr val="FFFFFF"/>
              </a:solidFill>
              <a:latin typeface="Calibri"/>
              <a:ea typeface="Calibri"/>
              <a:cs typeface="Calibri"/>
              <a:sym typeface="Calibri"/>
            </a:endParaRPr>
          </a:p>
        </p:txBody>
      </p:sp>
      <p:sp>
        <p:nvSpPr>
          <p:cNvPr id="85" name="Google Shape;85;p12"/>
          <p:cNvSpPr txBox="1"/>
          <p:nvPr/>
        </p:nvSpPr>
        <p:spPr>
          <a:xfrm>
            <a:off x="1393375" y="15924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Firebase helps mobile and web app team succeed</a:t>
            </a:r>
            <a:endParaRPr>
              <a:solidFill>
                <a:srgbClr val="F3F3F3"/>
              </a:solidFill>
              <a:latin typeface="Calibri"/>
              <a:ea typeface="Calibri"/>
              <a:cs typeface="Calibri"/>
              <a:sym typeface="Calibri"/>
            </a:endParaRPr>
          </a:p>
        </p:txBody>
      </p:sp>
      <p:sp>
        <p:nvSpPr>
          <p:cNvPr id="86" name="Google Shape;86;p12"/>
          <p:cNvSpPr txBox="1"/>
          <p:nvPr/>
        </p:nvSpPr>
        <p:spPr>
          <a:xfrm>
            <a:off x="1616300" y="210200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F3F3F3"/>
                </a:solidFill>
                <a:latin typeface="Calibri"/>
                <a:ea typeface="Calibri"/>
                <a:cs typeface="Calibri"/>
                <a:sym typeface="Calibri"/>
              </a:rPr>
              <a:t>Most apps need to know the identity of a user Knowing a user's identity allows an app to securely save user data in the cloud and provide the same personalized experience across all of the user's devices</a:t>
            </a:r>
            <a:endParaRPr sz="1300">
              <a:solidFill>
                <a:srgbClr val="F3F3F3"/>
              </a:solidFill>
              <a:latin typeface="Calibri"/>
              <a:ea typeface="Calibri"/>
              <a:cs typeface="Calibri"/>
              <a:sym typeface="Calibri"/>
            </a:endParaRPr>
          </a:p>
          <a:p>
            <a:pPr indent="0" lvl="0" marL="0" rtl="0" algn="l">
              <a:spcBef>
                <a:spcPts val="0"/>
              </a:spcBef>
              <a:spcAft>
                <a:spcPts val="0"/>
              </a:spcAft>
              <a:buNone/>
            </a:pPr>
            <a:r>
              <a:t/>
            </a:r>
            <a:endParaRPr sz="1300">
              <a:solidFill>
                <a:srgbClr val="F3F3F3"/>
              </a:solidFill>
              <a:latin typeface="Calibri"/>
              <a:ea typeface="Calibri"/>
              <a:cs typeface="Calibri"/>
              <a:sym typeface="Calibri"/>
            </a:endParaRPr>
          </a:p>
          <a:p>
            <a:pPr indent="0" lvl="0" marL="0" rtl="0" algn="l">
              <a:spcBef>
                <a:spcPts val="0"/>
              </a:spcBef>
              <a:spcAft>
                <a:spcPts val="0"/>
              </a:spcAft>
              <a:buNone/>
            </a:pPr>
            <a:r>
              <a:rPr lang="en-US" sz="1300">
                <a:solidFill>
                  <a:srgbClr val="F3F3F3"/>
                </a:solidFill>
                <a:latin typeface="Calibri"/>
                <a:ea typeface="Calibri"/>
                <a:cs typeface="Calibri"/>
                <a:sym typeface="Calibri"/>
              </a:rPr>
              <a:t>Firebase Authentication provides backend services, easy-to-use SDKs, and ready-made UI libraries to authenticate users to your app. It supports authentication using passwords, phone numbers, popular federated identity providers like Google, Facebook and Twitter, and more.</a:t>
            </a:r>
            <a:endParaRPr sz="1300">
              <a:solidFill>
                <a:srgbClr val="F3F3F3"/>
              </a:solidFill>
              <a:latin typeface="Calibri"/>
              <a:ea typeface="Calibri"/>
              <a:cs typeface="Calibri"/>
              <a:sym typeface="Calibri"/>
            </a:endParaRPr>
          </a:p>
          <a:p>
            <a:pPr indent="0" lvl="0" marL="0" rtl="0" algn="l">
              <a:spcBef>
                <a:spcPts val="0"/>
              </a:spcBef>
              <a:spcAft>
                <a:spcPts val="0"/>
              </a:spcAft>
              <a:buNone/>
            </a:pPr>
            <a:r>
              <a:t/>
            </a:r>
            <a:endParaRPr sz="1300">
              <a:solidFill>
                <a:srgbClr val="F3F3F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3"/>
          <p:cNvSpPr txBox="1"/>
          <p:nvPr/>
        </p:nvSpPr>
        <p:spPr>
          <a:xfrm>
            <a:off x="428500" y="95306"/>
            <a:ext cx="14718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rPr>
              <a:t>Signup / Login</a:t>
            </a:r>
            <a:endParaRPr sz="1800">
              <a:latin typeface="Arial"/>
              <a:ea typeface="Arial"/>
              <a:cs typeface="Arial"/>
              <a:sym typeface="Arial"/>
            </a:endParaRPr>
          </a:p>
        </p:txBody>
      </p:sp>
      <p:pic>
        <p:nvPicPr>
          <p:cNvPr id="92" name="Google Shape;92;p13"/>
          <p:cNvPicPr preferRelativeResize="0"/>
          <p:nvPr/>
        </p:nvPicPr>
        <p:blipFill>
          <a:blip r:embed="rId3">
            <a:alphaModFix/>
          </a:blip>
          <a:stretch>
            <a:fillRect/>
          </a:stretch>
        </p:blipFill>
        <p:spPr>
          <a:xfrm>
            <a:off x="4829100" y="792550"/>
            <a:ext cx="1945875" cy="4046697"/>
          </a:xfrm>
          <a:prstGeom prst="rect">
            <a:avLst/>
          </a:prstGeom>
          <a:noFill/>
          <a:ln>
            <a:noFill/>
          </a:ln>
        </p:spPr>
      </p:pic>
      <p:pic>
        <p:nvPicPr>
          <p:cNvPr id="93" name="Google Shape;93;p13"/>
          <p:cNvPicPr preferRelativeResize="0"/>
          <p:nvPr/>
        </p:nvPicPr>
        <p:blipFill>
          <a:blip r:embed="rId4">
            <a:alphaModFix/>
          </a:blip>
          <a:stretch>
            <a:fillRect/>
          </a:stretch>
        </p:blipFill>
        <p:spPr>
          <a:xfrm>
            <a:off x="1462325" y="780025"/>
            <a:ext cx="1945875" cy="4046688"/>
          </a:xfrm>
          <a:prstGeom prst="rect">
            <a:avLst/>
          </a:prstGeom>
          <a:noFill/>
          <a:ln>
            <a:noFill/>
          </a:ln>
        </p:spPr>
      </p:pic>
      <p:sp>
        <p:nvSpPr>
          <p:cNvPr id="94" name="Google Shape;94;p13"/>
          <p:cNvSpPr txBox="1"/>
          <p:nvPr/>
        </p:nvSpPr>
        <p:spPr>
          <a:xfrm>
            <a:off x="3657925" y="2448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Screens</a:t>
            </a:r>
            <a:endParaRPr>
              <a:solidFill>
                <a:srgbClr val="F3F3F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txBox="1"/>
          <p:nvPr/>
        </p:nvSpPr>
        <p:spPr>
          <a:xfrm>
            <a:off x="428500" y="95306"/>
            <a:ext cx="14718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rPr>
              <a:t>Signup / Login</a:t>
            </a:r>
            <a:endParaRPr sz="1800">
              <a:latin typeface="Arial"/>
              <a:ea typeface="Arial"/>
              <a:cs typeface="Arial"/>
              <a:sym typeface="Arial"/>
            </a:endParaRPr>
          </a:p>
        </p:txBody>
      </p:sp>
      <p:pic>
        <p:nvPicPr>
          <p:cNvPr id="100" name="Google Shape;100;p14"/>
          <p:cNvPicPr preferRelativeResize="0"/>
          <p:nvPr/>
        </p:nvPicPr>
        <p:blipFill>
          <a:blip r:embed="rId3">
            <a:alphaModFix/>
          </a:blip>
          <a:stretch>
            <a:fillRect/>
          </a:stretch>
        </p:blipFill>
        <p:spPr>
          <a:xfrm>
            <a:off x="1157525" y="780025"/>
            <a:ext cx="1945875" cy="4046688"/>
          </a:xfrm>
          <a:prstGeom prst="rect">
            <a:avLst/>
          </a:prstGeom>
          <a:noFill/>
          <a:ln>
            <a:noFill/>
          </a:ln>
        </p:spPr>
      </p:pic>
      <p:sp>
        <p:nvSpPr>
          <p:cNvPr id="101" name="Google Shape;101;p14"/>
          <p:cNvSpPr txBox="1"/>
          <p:nvPr/>
        </p:nvSpPr>
        <p:spPr>
          <a:xfrm>
            <a:off x="3734125" y="930625"/>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3F3F3"/>
                </a:solidFill>
                <a:latin typeface="Calibri"/>
                <a:ea typeface="Calibri"/>
                <a:cs typeface="Calibri"/>
                <a:sym typeface="Calibri"/>
              </a:rPr>
              <a:t>User has to register with simple basic details like email and password, this information will store in Firebase Authentication, after successful signup user can login through this details</a:t>
            </a:r>
            <a:endParaRPr>
              <a:solidFill>
                <a:srgbClr val="F3F3F3"/>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nvSpPr>
        <p:spPr>
          <a:xfrm>
            <a:off x="428500" y="95300"/>
            <a:ext cx="3528600" cy="299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rgbClr val="FFFFFF"/>
                </a:solidFill>
              </a:rPr>
              <a:t>Components used in this screen</a:t>
            </a:r>
            <a:endParaRPr sz="1800">
              <a:latin typeface="Arial"/>
              <a:ea typeface="Arial"/>
              <a:cs typeface="Arial"/>
              <a:sym typeface="Arial"/>
            </a:endParaRPr>
          </a:p>
        </p:txBody>
      </p:sp>
      <p:pic>
        <p:nvPicPr>
          <p:cNvPr id="107" name="Google Shape;107;p15"/>
          <p:cNvPicPr preferRelativeResize="0"/>
          <p:nvPr/>
        </p:nvPicPr>
        <p:blipFill>
          <a:blip r:embed="rId3">
            <a:alphaModFix/>
          </a:blip>
          <a:stretch>
            <a:fillRect/>
          </a:stretch>
        </p:blipFill>
        <p:spPr>
          <a:xfrm>
            <a:off x="1157525" y="780025"/>
            <a:ext cx="1945875" cy="4046688"/>
          </a:xfrm>
          <a:prstGeom prst="rect">
            <a:avLst/>
          </a:prstGeom>
          <a:noFill/>
          <a:ln>
            <a:noFill/>
          </a:ln>
        </p:spPr>
      </p:pic>
      <p:sp>
        <p:nvSpPr>
          <p:cNvPr id="108" name="Google Shape;108;p15"/>
          <p:cNvSpPr txBox="1"/>
          <p:nvPr/>
        </p:nvSpPr>
        <p:spPr>
          <a:xfrm>
            <a:off x="3734125" y="930625"/>
            <a:ext cx="45861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Material UI Edit text</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Button</a:t>
            </a:r>
            <a:endParaRPr>
              <a:solidFill>
                <a:srgbClr val="F3F3F3"/>
              </a:solidFill>
              <a:latin typeface="Calibri"/>
              <a:ea typeface="Calibri"/>
              <a:cs typeface="Calibri"/>
              <a:sym typeface="Calibri"/>
            </a:endParaRPr>
          </a:p>
          <a:p>
            <a:pPr indent="-317500" lvl="0" marL="457200" rtl="0" algn="l">
              <a:spcBef>
                <a:spcPts val="0"/>
              </a:spcBef>
              <a:spcAft>
                <a:spcPts val="0"/>
              </a:spcAft>
              <a:buClr>
                <a:srgbClr val="F3F3F3"/>
              </a:buClr>
              <a:buSzPts val="1400"/>
              <a:buFont typeface="Calibri"/>
              <a:buAutoNum type="arabicPeriod"/>
            </a:pPr>
            <a:r>
              <a:rPr lang="en-US">
                <a:solidFill>
                  <a:srgbClr val="F3F3F3"/>
                </a:solidFill>
                <a:latin typeface="Calibri"/>
                <a:ea typeface="Calibri"/>
                <a:cs typeface="Calibri"/>
                <a:sym typeface="Calibri"/>
              </a:rPr>
              <a:t>Toolbar</a:t>
            </a:r>
            <a:endParaRPr>
              <a:solidFill>
                <a:srgbClr val="F3F3F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