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93"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7" r:id="rId30"/>
    <p:sldId id="285" r:id="rId31"/>
    <p:sldId id="286" r:id="rId32"/>
    <p:sldId id="288" r:id="rId33"/>
    <p:sldId id="289" r:id="rId34"/>
    <p:sldId id="290"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26" autoAdjust="0"/>
    <p:restoredTop sz="94660"/>
  </p:normalViewPr>
  <p:slideViewPr>
    <p:cSldViewPr snapToGrid="0">
      <p:cViewPr>
        <p:scale>
          <a:sx n="75" d="100"/>
          <a:sy n="75" d="100"/>
        </p:scale>
        <p:origin x="677"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6897EC-2B03-4E8C-9AA4-24CD523BC32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7E34FF4-9F6B-4E79-91D6-BA8FB9E34708}">
      <dgm:prSet/>
      <dgm:spPr/>
      <dgm:t>
        <a:bodyPr/>
        <a:lstStyle/>
        <a:p>
          <a:pPr>
            <a:defRPr cap="all"/>
          </a:pPr>
          <a:r>
            <a:rPr lang="en-US"/>
            <a:t>Broadcast</a:t>
          </a:r>
        </a:p>
      </dgm:t>
    </dgm:pt>
    <dgm:pt modelId="{5CD645C4-DC4F-453A-9AC2-8A99D8197922}" type="parTrans" cxnId="{3137BD7B-D020-465E-9272-AD43A781FBA3}">
      <dgm:prSet/>
      <dgm:spPr/>
      <dgm:t>
        <a:bodyPr/>
        <a:lstStyle/>
        <a:p>
          <a:endParaRPr lang="en-US"/>
        </a:p>
      </dgm:t>
    </dgm:pt>
    <dgm:pt modelId="{1B1E7AE7-27E4-4E55-AF1A-7C3605B83633}" type="sibTrans" cxnId="{3137BD7B-D020-465E-9272-AD43A781FBA3}">
      <dgm:prSet/>
      <dgm:spPr/>
      <dgm:t>
        <a:bodyPr/>
        <a:lstStyle/>
        <a:p>
          <a:endParaRPr lang="en-US"/>
        </a:p>
      </dgm:t>
    </dgm:pt>
    <dgm:pt modelId="{9A26CF2F-D7F8-48EB-90F0-206A32599D90}">
      <dgm:prSet/>
      <dgm:spPr/>
      <dgm:t>
        <a:bodyPr/>
        <a:lstStyle/>
        <a:p>
          <a:pPr>
            <a:defRPr cap="all"/>
          </a:pPr>
          <a:r>
            <a:rPr lang="en-US"/>
            <a:t>Receiver</a:t>
          </a:r>
        </a:p>
      </dgm:t>
    </dgm:pt>
    <dgm:pt modelId="{AB23B630-3B8E-41FC-B6C0-AAA5E84CA785}" type="parTrans" cxnId="{23B9605E-6AED-4B1A-BACB-C4387483511A}">
      <dgm:prSet/>
      <dgm:spPr/>
      <dgm:t>
        <a:bodyPr/>
        <a:lstStyle/>
        <a:p>
          <a:endParaRPr lang="en-US"/>
        </a:p>
      </dgm:t>
    </dgm:pt>
    <dgm:pt modelId="{E84F7489-B412-4D98-AC3C-918D85B050FE}" type="sibTrans" cxnId="{23B9605E-6AED-4B1A-BACB-C4387483511A}">
      <dgm:prSet/>
      <dgm:spPr/>
      <dgm:t>
        <a:bodyPr/>
        <a:lstStyle/>
        <a:p>
          <a:endParaRPr lang="en-US"/>
        </a:p>
      </dgm:t>
    </dgm:pt>
    <dgm:pt modelId="{B91BF16F-A14A-4DEB-A4DE-E9E63FB81E21}">
      <dgm:prSet/>
      <dgm:spPr/>
      <dgm:t>
        <a:bodyPr/>
        <a:lstStyle/>
        <a:p>
          <a:pPr>
            <a:defRPr cap="all"/>
          </a:pPr>
          <a:r>
            <a:rPr lang="en-US" dirty="0"/>
            <a:t>Services</a:t>
          </a:r>
        </a:p>
      </dgm:t>
    </dgm:pt>
    <dgm:pt modelId="{E8DB7F01-C555-432B-B15C-F7B7EB20654C}" type="parTrans" cxnId="{A57268A4-6CDD-48F7-B264-CF6FE564FC59}">
      <dgm:prSet/>
      <dgm:spPr/>
      <dgm:t>
        <a:bodyPr/>
        <a:lstStyle/>
        <a:p>
          <a:endParaRPr lang="en-US"/>
        </a:p>
      </dgm:t>
    </dgm:pt>
    <dgm:pt modelId="{1652F580-B6FF-44AF-BAFA-9EBE877E9F43}" type="sibTrans" cxnId="{A57268A4-6CDD-48F7-B264-CF6FE564FC59}">
      <dgm:prSet/>
      <dgm:spPr/>
      <dgm:t>
        <a:bodyPr/>
        <a:lstStyle/>
        <a:p>
          <a:endParaRPr lang="en-US"/>
        </a:p>
      </dgm:t>
    </dgm:pt>
    <dgm:pt modelId="{EC929D90-6AB0-4BB8-944A-14318C5BBBE6}" type="pres">
      <dgm:prSet presAssocID="{7D6897EC-2B03-4E8C-9AA4-24CD523BC320}" presName="root" presStyleCnt="0">
        <dgm:presLayoutVars>
          <dgm:dir/>
          <dgm:resizeHandles val="exact"/>
        </dgm:presLayoutVars>
      </dgm:prSet>
      <dgm:spPr/>
    </dgm:pt>
    <dgm:pt modelId="{144FDAE8-47BA-42B8-9CA2-440FB4D9CD10}" type="pres">
      <dgm:prSet presAssocID="{D7E34FF4-9F6B-4E79-91D6-BA8FB9E34708}" presName="compNode" presStyleCnt="0"/>
      <dgm:spPr/>
    </dgm:pt>
    <dgm:pt modelId="{7576CC96-3D1D-4E79-8CC9-9B0744B80D75}" type="pres">
      <dgm:prSet presAssocID="{D7E34FF4-9F6B-4E79-91D6-BA8FB9E34708}" presName="iconBgRect" presStyleLbl="bgShp" presStyleIdx="0" presStyleCnt="3"/>
      <dgm:spPr/>
    </dgm:pt>
    <dgm:pt modelId="{556501B3-A2D7-4560-B854-30E57CCDD4C4}" type="pres">
      <dgm:prSet presAssocID="{D7E34FF4-9F6B-4E79-91D6-BA8FB9E347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dcast"/>
        </a:ext>
      </dgm:extLst>
    </dgm:pt>
    <dgm:pt modelId="{10970421-6682-4990-821D-D4B0F3ADCBE0}" type="pres">
      <dgm:prSet presAssocID="{D7E34FF4-9F6B-4E79-91D6-BA8FB9E34708}" presName="spaceRect" presStyleCnt="0"/>
      <dgm:spPr/>
    </dgm:pt>
    <dgm:pt modelId="{D625B48F-3288-493D-92F1-0D47CFA84DE6}" type="pres">
      <dgm:prSet presAssocID="{D7E34FF4-9F6B-4E79-91D6-BA8FB9E34708}" presName="textRect" presStyleLbl="revTx" presStyleIdx="0" presStyleCnt="3">
        <dgm:presLayoutVars>
          <dgm:chMax val="1"/>
          <dgm:chPref val="1"/>
        </dgm:presLayoutVars>
      </dgm:prSet>
      <dgm:spPr/>
    </dgm:pt>
    <dgm:pt modelId="{27E9870A-1B86-46D9-8E22-F8D6F9EA7741}" type="pres">
      <dgm:prSet presAssocID="{1B1E7AE7-27E4-4E55-AF1A-7C3605B83633}" presName="sibTrans" presStyleCnt="0"/>
      <dgm:spPr/>
    </dgm:pt>
    <dgm:pt modelId="{6773522A-772F-4A84-B2B7-CBE6556D3923}" type="pres">
      <dgm:prSet presAssocID="{9A26CF2F-D7F8-48EB-90F0-206A32599D90}" presName="compNode" presStyleCnt="0"/>
      <dgm:spPr/>
    </dgm:pt>
    <dgm:pt modelId="{F0D4AE32-509A-455A-9000-6D1472647039}" type="pres">
      <dgm:prSet presAssocID="{9A26CF2F-D7F8-48EB-90F0-206A32599D90}" presName="iconBgRect" presStyleLbl="bgShp" presStyleIdx="1" presStyleCnt="3"/>
      <dgm:spPr/>
    </dgm:pt>
    <dgm:pt modelId="{3E21E0D0-9F0A-4788-8F74-4FA05500B1CF}" type="pres">
      <dgm:prSet presAssocID="{9A26CF2F-D7F8-48EB-90F0-206A32599D90}" presName="iconRect" presStyleLbl="node1" presStyleIdx="1" presStyleCnt="3" custLinFactNeighborX="0" custLinFactNeighborY="-254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a:ext>
      </dgm:extLst>
    </dgm:pt>
    <dgm:pt modelId="{D29B645C-733E-4B3C-86B2-62FA138B6E58}" type="pres">
      <dgm:prSet presAssocID="{9A26CF2F-D7F8-48EB-90F0-206A32599D90}" presName="spaceRect" presStyleCnt="0"/>
      <dgm:spPr/>
    </dgm:pt>
    <dgm:pt modelId="{8DB1148D-3230-4772-9C59-BE38C7C9B3F9}" type="pres">
      <dgm:prSet presAssocID="{9A26CF2F-D7F8-48EB-90F0-206A32599D90}" presName="textRect" presStyleLbl="revTx" presStyleIdx="1" presStyleCnt="3">
        <dgm:presLayoutVars>
          <dgm:chMax val="1"/>
          <dgm:chPref val="1"/>
        </dgm:presLayoutVars>
      </dgm:prSet>
      <dgm:spPr/>
    </dgm:pt>
    <dgm:pt modelId="{FD8B7BE8-DC78-4994-9F7C-7D54FFD137A2}" type="pres">
      <dgm:prSet presAssocID="{E84F7489-B412-4D98-AC3C-918D85B050FE}" presName="sibTrans" presStyleCnt="0"/>
      <dgm:spPr/>
    </dgm:pt>
    <dgm:pt modelId="{C1681CE0-ABF0-490C-82B4-12A36F3186CF}" type="pres">
      <dgm:prSet presAssocID="{B91BF16F-A14A-4DEB-A4DE-E9E63FB81E21}" presName="compNode" presStyleCnt="0"/>
      <dgm:spPr/>
    </dgm:pt>
    <dgm:pt modelId="{27803828-9F7B-496D-9DC0-6A21F38AB838}" type="pres">
      <dgm:prSet presAssocID="{B91BF16F-A14A-4DEB-A4DE-E9E63FB81E21}" presName="iconBgRect" presStyleLbl="bgShp" presStyleIdx="2" presStyleCnt="3"/>
      <dgm:spPr/>
    </dgm:pt>
    <dgm:pt modelId="{4BF83500-39AA-4A3F-9A94-FD605BFD0C07}" type="pres">
      <dgm:prSet presAssocID="{B91BF16F-A14A-4DEB-A4DE-E9E63FB81E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4C781977-7F46-4924-8DA9-0CC0278FE047}" type="pres">
      <dgm:prSet presAssocID="{B91BF16F-A14A-4DEB-A4DE-E9E63FB81E21}" presName="spaceRect" presStyleCnt="0"/>
      <dgm:spPr/>
    </dgm:pt>
    <dgm:pt modelId="{0BF01FC0-3EBF-4452-BBC7-E0288354F828}" type="pres">
      <dgm:prSet presAssocID="{B91BF16F-A14A-4DEB-A4DE-E9E63FB81E21}" presName="textRect" presStyleLbl="revTx" presStyleIdx="2" presStyleCnt="3">
        <dgm:presLayoutVars>
          <dgm:chMax val="1"/>
          <dgm:chPref val="1"/>
        </dgm:presLayoutVars>
      </dgm:prSet>
      <dgm:spPr/>
    </dgm:pt>
  </dgm:ptLst>
  <dgm:cxnLst>
    <dgm:cxn modelId="{8153D829-380B-464D-939A-9950F2F15D61}" type="presOf" srcId="{D7E34FF4-9F6B-4E79-91D6-BA8FB9E34708}" destId="{D625B48F-3288-493D-92F1-0D47CFA84DE6}" srcOrd="0" destOrd="0" presId="urn:microsoft.com/office/officeart/2018/5/layout/IconCircleLabelList"/>
    <dgm:cxn modelId="{2803D33F-A255-4E5D-9E33-193C0FFF4C96}" type="presOf" srcId="{B91BF16F-A14A-4DEB-A4DE-E9E63FB81E21}" destId="{0BF01FC0-3EBF-4452-BBC7-E0288354F828}" srcOrd="0" destOrd="0" presId="urn:microsoft.com/office/officeart/2018/5/layout/IconCircleLabelList"/>
    <dgm:cxn modelId="{23B9605E-6AED-4B1A-BACB-C4387483511A}" srcId="{7D6897EC-2B03-4E8C-9AA4-24CD523BC320}" destId="{9A26CF2F-D7F8-48EB-90F0-206A32599D90}" srcOrd="1" destOrd="0" parTransId="{AB23B630-3B8E-41FC-B6C0-AAA5E84CA785}" sibTransId="{E84F7489-B412-4D98-AC3C-918D85B050FE}"/>
    <dgm:cxn modelId="{3137BD7B-D020-465E-9272-AD43A781FBA3}" srcId="{7D6897EC-2B03-4E8C-9AA4-24CD523BC320}" destId="{D7E34FF4-9F6B-4E79-91D6-BA8FB9E34708}" srcOrd="0" destOrd="0" parTransId="{5CD645C4-DC4F-453A-9AC2-8A99D8197922}" sibTransId="{1B1E7AE7-27E4-4E55-AF1A-7C3605B83633}"/>
    <dgm:cxn modelId="{A57268A4-6CDD-48F7-B264-CF6FE564FC59}" srcId="{7D6897EC-2B03-4E8C-9AA4-24CD523BC320}" destId="{B91BF16F-A14A-4DEB-A4DE-E9E63FB81E21}" srcOrd="2" destOrd="0" parTransId="{E8DB7F01-C555-432B-B15C-F7B7EB20654C}" sibTransId="{1652F580-B6FF-44AF-BAFA-9EBE877E9F43}"/>
    <dgm:cxn modelId="{7ACFC1C8-6D72-46B1-BD40-1F6FE2908FFF}" type="presOf" srcId="{9A26CF2F-D7F8-48EB-90F0-206A32599D90}" destId="{8DB1148D-3230-4772-9C59-BE38C7C9B3F9}" srcOrd="0" destOrd="0" presId="urn:microsoft.com/office/officeart/2018/5/layout/IconCircleLabelList"/>
    <dgm:cxn modelId="{0FDB37FB-5693-4209-9547-B836581F2B71}" type="presOf" srcId="{7D6897EC-2B03-4E8C-9AA4-24CD523BC320}" destId="{EC929D90-6AB0-4BB8-944A-14318C5BBBE6}" srcOrd="0" destOrd="0" presId="urn:microsoft.com/office/officeart/2018/5/layout/IconCircleLabelList"/>
    <dgm:cxn modelId="{779FB03B-5CBD-4945-8B52-A163A4EE8367}" type="presParOf" srcId="{EC929D90-6AB0-4BB8-944A-14318C5BBBE6}" destId="{144FDAE8-47BA-42B8-9CA2-440FB4D9CD10}" srcOrd="0" destOrd="0" presId="urn:microsoft.com/office/officeart/2018/5/layout/IconCircleLabelList"/>
    <dgm:cxn modelId="{1317BE3C-615E-4155-92D4-A918020E2EA6}" type="presParOf" srcId="{144FDAE8-47BA-42B8-9CA2-440FB4D9CD10}" destId="{7576CC96-3D1D-4E79-8CC9-9B0744B80D75}" srcOrd="0" destOrd="0" presId="urn:microsoft.com/office/officeart/2018/5/layout/IconCircleLabelList"/>
    <dgm:cxn modelId="{4002AF57-1F53-4811-BCB3-C9DF497A4ADD}" type="presParOf" srcId="{144FDAE8-47BA-42B8-9CA2-440FB4D9CD10}" destId="{556501B3-A2D7-4560-B854-30E57CCDD4C4}" srcOrd="1" destOrd="0" presId="urn:microsoft.com/office/officeart/2018/5/layout/IconCircleLabelList"/>
    <dgm:cxn modelId="{9C206192-E4FF-4179-8685-47D2EB639D3E}" type="presParOf" srcId="{144FDAE8-47BA-42B8-9CA2-440FB4D9CD10}" destId="{10970421-6682-4990-821D-D4B0F3ADCBE0}" srcOrd="2" destOrd="0" presId="urn:microsoft.com/office/officeart/2018/5/layout/IconCircleLabelList"/>
    <dgm:cxn modelId="{D1011A28-A148-401D-B32B-90B94E7109A9}" type="presParOf" srcId="{144FDAE8-47BA-42B8-9CA2-440FB4D9CD10}" destId="{D625B48F-3288-493D-92F1-0D47CFA84DE6}" srcOrd="3" destOrd="0" presId="urn:microsoft.com/office/officeart/2018/5/layout/IconCircleLabelList"/>
    <dgm:cxn modelId="{4B85279F-14BB-4F92-96C3-CE0B750C27BA}" type="presParOf" srcId="{EC929D90-6AB0-4BB8-944A-14318C5BBBE6}" destId="{27E9870A-1B86-46D9-8E22-F8D6F9EA7741}" srcOrd="1" destOrd="0" presId="urn:microsoft.com/office/officeart/2018/5/layout/IconCircleLabelList"/>
    <dgm:cxn modelId="{1F6662FE-22EB-4BDC-9C3C-BCF28B2FA6F0}" type="presParOf" srcId="{EC929D90-6AB0-4BB8-944A-14318C5BBBE6}" destId="{6773522A-772F-4A84-B2B7-CBE6556D3923}" srcOrd="2" destOrd="0" presId="urn:microsoft.com/office/officeart/2018/5/layout/IconCircleLabelList"/>
    <dgm:cxn modelId="{1A3E34C1-40EB-4320-8DC7-949680AAC868}" type="presParOf" srcId="{6773522A-772F-4A84-B2B7-CBE6556D3923}" destId="{F0D4AE32-509A-455A-9000-6D1472647039}" srcOrd="0" destOrd="0" presId="urn:microsoft.com/office/officeart/2018/5/layout/IconCircleLabelList"/>
    <dgm:cxn modelId="{A1161C35-6E5A-4421-B3A7-116411AE3E4E}" type="presParOf" srcId="{6773522A-772F-4A84-B2B7-CBE6556D3923}" destId="{3E21E0D0-9F0A-4788-8F74-4FA05500B1CF}" srcOrd="1" destOrd="0" presId="urn:microsoft.com/office/officeart/2018/5/layout/IconCircleLabelList"/>
    <dgm:cxn modelId="{058B36F0-C1CE-4B5B-8496-E2B5F0F21E25}" type="presParOf" srcId="{6773522A-772F-4A84-B2B7-CBE6556D3923}" destId="{D29B645C-733E-4B3C-86B2-62FA138B6E58}" srcOrd="2" destOrd="0" presId="urn:microsoft.com/office/officeart/2018/5/layout/IconCircleLabelList"/>
    <dgm:cxn modelId="{D46CD4EF-3A6C-4C41-B51D-BBC794D4BEFE}" type="presParOf" srcId="{6773522A-772F-4A84-B2B7-CBE6556D3923}" destId="{8DB1148D-3230-4772-9C59-BE38C7C9B3F9}" srcOrd="3" destOrd="0" presId="urn:microsoft.com/office/officeart/2018/5/layout/IconCircleLabelList"/>
    <dgm:cxn modelId="{62847F71-7133-42F7-AD06-C34D3B728A92}" type="presParOf" srcId="{EC929D90-6AB0-4BB8-944A-14318C5BBBE6}" destId="{FD8B7BE8-DC78-4994-9F7C-7D54FFD137A2}" srcOrd="3" destOrd="0" presId="urn:microsoft.com/office/officeart/2018/5/layout/IconCircleLabelList"/>
    <dgm:cxn modelId="{F8EA3D67-AD08-44AF-9383-9745AFB08C8A}" type="presParOf" srcId="{EC929D90-6AB0-4BB8-944A-14318C5BBBE6}" destId="{C1681CE0-ABF0-490C-82B4-12A36F3186CF}" srcOrd="4" destOrd="0" presId="urn:microsoft.com/office/officeart/2018/5/layout/IconCircleLabelList"/>
    <dgm:cxn modelId="{CE1E7911-0E0A-4708-BE5F-18AAE238555F}" type="presParOf" srcId="{C1681CE0-ABF0-490C-82B4-12A36F3186CF}" destId="{27803828-9F7B-496D-9DC0-6A21F38AB838}" srcOrd="0" destOrd="0" presId="urn:microsoft.com/office/officeart/2018/5/layout/IconCircleLabelList"/>
    <dgm:cxn modelId="{6A009637-8CB1-4DB7-8FDD-33AD41EE527C}" type="presParOf" srcId="{C1681CE0-ABF0-490C-82B4-12A36F3186CF}" destId="{4BF83500-39AA-4A3F-9A94-FD605BFD0C07}" srcOrd="1" destOrd="0" presId="urn:microsoft.com/office/officeart/2018/5/layout/IconCircleLabelList"/>
    <dgm:cxn modelId="{B55C3889-BA68-4964-9D4C-1808BD6EEEDD}" type="presParOf" srcId="{C1681CE0-ABF0-490C-82B4-12A36F3186CF}" destId="{4C781977-7F46-4924-8DA9-0CC0278FE047}" srcOrd="2" destOrd="0" presId="urn:microsoft.com/office/officeart/2018/5/layout/IconCircleLabelList"/>
    <dgm:cxn modelId="{FC506874-B55B-487C-B709-56AF3A2C1638}" type="presParOf" srcId="{C1681CE0-ABF0-490C-82B4-12A36F3186CF}" destId="{0BF01FC0-3EBF-4452-BBC7-E0288354F82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CB9BBD-F3DE-409F-8C2E-DBE23D91E9C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73F70BA-18DF-4CF1-AC4A-86129801DB5E}">
      <dgm:prSet/>
      <dgm:spPr/>
      <dgm:t>
        <a:bodyPr/>
        <a:lstStyle/>
        <a:p>
          <a:r>
            <a:rPr lang="en-US"/>
            <a:t>Broadcast Receiver</a:t>
          </a:r>
        </a:p>
      </dgm:t>
    </dgm:pt>
    <dgm:pt modelId="{F76C702A-24EC-4A2F-B330-286B3A80EADA}" type="parTrans" cxnId="{42C4F548-D2BC-4EF8-8B5D-65673E1B578A}">
      <dgm:prSet/>
      <dgm:spPr/>
      <dgm:t>
        <a:bodyPr/>
        <a:lstStyle/>
        <a:p>
          <a:endParaRPr lang="en-US"/>
        </a:p>
      </dgm:t>
    </dgm:pt>
    <dgm:pt modelId="{CDD15B76-C932-407D-A843-5945990306AC}" type="sibTrans" cxnId="{42C4F548-D2BC-4EF8-8B5D-65673E1B578A}">
      <dgm:prSet/>
      <dgm:spPr/>
      <dgm:t>
        <a:bodyPr/>
        <a:lstStyle/>
        <a:p>
          <a:endParaRPr lang="en-US"/>
        </a:p>
      </dgm:t>
    </dgm:pt>
    <dgm:pt modelId="{D40200DF-465D-4C85-8043-E1F469F08C13}">
      <dgm:prSet/>
      <dgm:spPr/>
      <dgm:t>
        <a:bodyPr/>
        <a:lstStyle/>
        <a:p>
          <a:r>
            <a:rPr lang="en-US" dirty="0"/>
            <a:t>Registering a Receiver</a:t>
          </a:r>
        </a:p>
      </dgm:t>
    </dgm:pt>
    <dgm:pt modelId="{772975BD-CE28-49A0-9D79-C575A0FD0439}" type="parTrans" cxnId="{1957FAB4-19E6-4F9C-A685-3DF56A1C2F3B}">
      <dgm:prSet/>
      <dgm:spPr/>
      <dgm:t>
        <a:bodyPr/>
        <a:lstStyle/>
        <a:p>
          <a:endParaRPr lang="en-US"/>
        </a:p>
      </dgm:t>
    </dgm:pt>
    <dgm:pt modelId="{CE42A98C-9C00-483E-A979-26A4EBAE4E65}" type="sibTrans" cxnId="{1957FAB4-19E6-4F9C-A685-3DF56A1C2F3B}">
      <dgm:prSet/>
      <dgm:spPr/>
      <dgm:t>
        <a:bodyPr/>
        <a:lstStyle/>
        <a:p>
          <a:endParaRPr lang="en-US"/>
        </a:p>
      </dgm:t>
    </dgm:pt>
    <dgm:pt modelId="{1633F8E4-E78E-45DD-B6A2-B58034A9E9D9}">
      <dgm:prSet/>
      <dgm:spPr/>
      <dgm:t>
        <a:bodyPr/>
        <a:lstStyle/>
        <a:p>
          <a:r>
            <a:rPr lang="en-US"/>
            <a:t>Broadcast Intents</a:t>
          </a:r>
        </a:p>
      </dgm:t>
    </dgm:pt>
    <dgm:pt modelId="{30E1FA39-F67E-4339-8B8D-9AE35B48A5DD}" type="parTrans" cxnId="{5BFBB021-5FBD-465A-827F-19FF4DF52FC9}">
      <dgm:prSet/>
      <dgm:spPr/>
      <dgm:t>
        <a:bodyPr/>
        <a:lstStyle/>
        <a:p>
          <a:endParaRPr lang="en-US"/>
        </a:p>
      </dgm:t>
    </dgm:pt>
    <dgm:pt modelId="{5DB218CE-5F1F-4F88-8588-F43A456BF5A4}" type="sibTrans" cxnId="{5BFBB021-5FBD-465A-827F-19FF4DF52FC9}">
      <dgm:prSet/>
      <dgm:spPr/>
      <dgm:t>
        <a:bodyPr/>
        <a:lstStyle/>
        <a:p>
          <a:endParaRPr lang="en-US"/>
        </a:p>
      </dgm:t>
    </dgm:pt>
    <dgm:pt modelId="{661C2B6F-75A4-49F9-ADDB-F5F01CB708C0}">
      <dgm:prSet/>
      <dgm:spPr/>
      <dgm:t>
        <a:bodyPr/>
        <a:lstStyle/>
        <a:p>
          <a:r>
            <a:rPr lang="en-US"/>
            <a:t>Type of Broadcasts</a:t>
          </a:r>
        </a:p>
      </dgm:t>
    </dgm:pt>
    <dgm:pt modelId="{25444D9F-4AFE-4F50-98EE-290B2906B6A1}" type="parTrans" cxnId="{8491BB00-C126-404B-B88D-740C20D1A2F0}">
      <dgm:prSet/>
      <dgm:spPr/>
      <dgm:t>
        <a:bodyPr/>
        <a:lstStyle/>
        <a:p>
          <a:endParaRPr lang="en-US"/>
        </a:p>
      </dgm:t>
    </dgm:pt>
    <dgm:pt modelId="{CE72B51E-1ACD-457E-A6CC-92C5AFBBC02E}" type="sibTrans" cxnId="{8491BB00-C126-404B-B88D-740C20D1A2F0}">
      <dgm:prSet/>
      <dgm:spPr/>
      <dgm:t>
        <a:bodyPr/>
        <a:lstStyle/>
        <a:p>
          <a:endParaRPr lang="en-US"/>
        </a:p>
      </dgm:t>
    </dgm:pt>
    <dgm:pt modelId="{DCEB52CD-403E-49EA-8B35-7950E2D8E04A}" type="pres">
      <dgm:prSet presAssocID="{AACB9BBD-F3DE-409F-8C2E-DBE23D91E9C3}" presName="root" presStyleCnt="0">
        <dgm:presLayoutVars>
          <dgm:dir/>
          <dgm:resizeHandles val="exact"/>
        </dgm:presLayoutVars>
      </dgm:prSet>
      <dgm:spPr/>
    </dgm:pt>
    <dgm:pt modelId="{B29AC8ED-1791-40CD-B2DF-5F479E971364}" type="pres">
      <dgm:prSet presAssocID="{773F70BA-18DF-4CF1-AC4A-86129801DB5E}" presName="compNode" presStyleCnt="0"/>
      <dgm:spPr/>
    </dgm:pt>
    <dgm:pt modelId="{58FA6EEC-6C81-4D67-BF62-AE428F4B3F62}" type="pres">
      <dgm:prSet presAssocID="{773F70BA-18DF-4CF1-AC4A-86129801DB5E}" presName="bgRect" presStyleLbl="bgShp" presStyleIdx="0" presStyleCnt="4"/>
      <dgm:spPr/>
    </dgm:pt>
    <dgm:pt modelId="{D51C7EF0-23F9-40A3-8640-81C39E315D5C}" type="pres">
      <dgm:prSet presAssocID="{773F70BA-18DF-4CF1-AC4A-86129801DB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tellite dish"/>
        </a:ext>
      </dgm:extLst>
    </dgm:pt>
    <dgm:pt modelId="{81FF3282-9993-4F6C-8362-EC489982531D}" type="pres">
      <dgm:prSet presAssocID="{773F70BA-18DF-4CF1-AC4A-86129801DB5E}" presName="spaceRect" presStyleCnt="0"/>
      <dgm:spPr/>
    </dgm:pt>
    <dgm:pt modelId="{5BFD3573-BE5A-48B7-BE28-FD4E390F46E6}" type="pres">
      <dgm:prSet presAssocID="{773F70BA-18DF-4CF1-AC4A-86129801DB5E}" presName="parTx" presStyleLbl="revTx" presStyleIdx="0" presStyleCnt="4">
        <dgm:presLayoutVars>
          <dgm:chMax val="0"/>
          <dgm:chPref val="0"/>
        </dgm:presLayoutVars>
      </dgm:prSet>
      <dgm:spPr/>
    </dgm:pt>
    <dgm:pt modelId="{0BD9D169-0BB2-4062-8B31-2E5CE4D39157}" type="pres">
      <dgm:prSet presAssocID="{CDD15B76-C932-407D-A843-5945990306AC}" presName="sibTrans" presStyleCnt="0"/>
      <dgm:spPr/>
    </dgm:pt>
    <dgm:pt modelId="{D4D85971-6A40-4F1F-8348-089CC900CF00}" type="pres">
      <dgm:prSet presAssocID="{D40200DF-465D-4C85-8043-E1F469F08C13}" presName="compNode" presStyleCnt="0"/>
      <dgm:spPr/>
    </dgm:pt>
    <dgm:pt modelId="{1D731496-BE97-422B-99A5-C27EC89A5891}" type="pres">
      <dgm:prSet presAssocID="{D40200DF-465D-4C85-8043-E1F469F08C13}" presName="bgRect" presStyleLbl="bgShp" presStyleIdx="1" presStyleCnt="4"/>
      <dgm:spPr/>
    </dgm:pt>
    <dgm:pt modelId="{47A210EC-A6D5-49F5-92FD-C87D20302595}" type="pres">
      <dgm:prSet presAssocID="{D40200DF-465D-4C85-8043-E1F469F08C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box1"/>
        </a:ext>
      </dgm:extLst>
    </dgm:pt>
    <dgm:pt modelId="{E934B2E9-FEF1-46C4-890E-E6A94EDA9A73}" type="pres">
      <dgm:prSet presAssocID="{D40200DF-465D-4C85-8043-E1F469F08C13}" presName="spaceRect" presStyleCnt="0"/>
      <dgm:spPr/>
    </dgm:pt>
    <dgm:pt modelId="{F8BF11FE-674E-4227-87F6-244A78A2691E}" type="pres">
      <dgm:prSet presAssocID="{D40200DF-465D-4C85-8043-E1F469F08C13}" presName="parTx" presStyleLbl="revTx" presStyleIdx="1" presStyleCnt="4">
        <dgm:presLayoutVars>
          <dgm:chMax val="0"/>
          <dgm:chPref val="0"/>
        </dgm:presLayoutVars>
      </dgm:prSet>
      <dgm:spPr/>
    </dgm:pt>
    <dgm:pt modelId="{8085D05F-5105-4871-8D4F-2942A2AFCCC8}" type="pres">
      <dgm:prSet presAssocID="{CE42A98C-9C00-483E-A979-26A4EBAE4E65}" presName="sibTrans" presStyleCnt="0"/>
      <dgm:spPr/>
    </dgm:pt>
    <dgm:pt modelId="{61B9BB11-3B1E-4830-B33E-52C9E20F6DFF}" type="pres">
      <dgm:prSet presAssocID="{1633F8E4-E78E-45DD-B6A2-B58034A9E9D9}" presName="compNode" presStyleCnt="0"/>
      <dgm:spPr/>
    </dgm:pt>
    <dgm:pt modelId="{BBD95CDB-3E88-4612-A46A-21F4894F51C1}" type="pres">
      <dgm:prSet presAssocID="{1633F8E4-E78E-45DD-B6A2-B58034A9E9D9}" presName="bgRect" presStyleLbl="bgShp" presStyleIdx="2" presStyleCnt="4"/>
      <dgm:spPr/>
    </dgm:pt>
    <dgm:pt modelId="{35D735E2-3099-40C0-A4FD-FED2EC6D1140}" type="pres">
      <dgm:prSet presAssocID="{1633F8E4-E78E-45DD-B6A2-B58034A9E9D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dcast"/>
        </a:ext>
      </dgm:extLst>
    </dgm:pt>
    <dgm:pt modelId="{99CE4CF4-69DE-4B68-AAE4-DAB9554CD8E0}" type="pres">
      <dgm:prSet presAssocID="{1633F8E4-E78E-45DD-B6A2-B58034A9E9D9}" presName="spaceRect" presStyleCnt="0"/>
      <dgm:spPr/>
    </dgm:pt>
    <dgm:pt modelId="{812E3973-EE2F-4CFF-AA20-0AB93A731DC8}" type="pres">
      <dgm:prSet presAssocID="{1633F8E4-E78E-45DD-B6A2-B58034A9E9D9}" presName="parTx" presStyleLbl="revTx" presStyleIdx="2" presStyleCnt="4">
        <dgm:presLayoutVars>
          <dgm:chMax val="0"/>
          <dgm:chPref val="0"/>
        </dgm:presLayoutVars>
      </dgm:prSet>
      <dgm:spPr/>
    </dgm:pt>
    <dgm:pt modelId="{BF25BCE5-B109-4248-BC45-C22BF92B673C}" type="pres">
      <dgm:prSet presAssocID="{5DB218CE-5F1F-4F88-8588-F43A456BF5A4}" presName="sibTrans" presStyleCnt="0"/>
      <dgm:spPr/>
    </dgm:pt>
    <dgm:pt modelId="{3623A7EE-0AA5-4581-A5D4-D3F52F54134D}" type="pres">
      <dgm:prSet presAssocID="{661C2B6F-75A4-49F9-ADDB-F5F01CB708C0}" presName="compNode" presStyleCnt="0"/>
      <dgm:spPr/>
    </dgm:pt>
    <dgm:pt modelId="{BF21B73D-C9A7-44BD-BA65-54AA8923763D}" type="pres">
      <dgm:prSet presAssocID="{661C2B6F-75A4-49F9-ADDB-F5F01CB708C0}" presName="bgRect" presStyleLbl="bgShp" presStyleIdx="3" presStyleCnt="4"/>
      <dgm:spPr/>
    </dgm:pt>
    <dgm:pt modelId="{81EB41C5-4FF0-4110-AF2E-0D5673F7E3BD}" type="pres">
      <dgm:prSet presAssocID="{661C2B6F-75A4-49F9-ADDB-F5F01CB708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dio"/>
        </a:ext>
      </dgm:extLst>
    </dgm:pt>
    <dgm:pt modelId="{2F25CCF0-E746-4E91-9109-A6910BE86FEE}" type="pres">
      <dgm:prSet presAssocID="{661C2B6F-75A4-49F9-ADDB-F5F01CB708C0}" presName="spaceRect" presStyleCnt="0"/>
      <dgm:spPr/>
    </dgm:pt>
    <dgm:pt modelId="{6DCCB040-2046-4390-9605-6D67E97B9FA6}" type="pres">
      <dgm:prSet presAssocID="{661C2B6F-75A4-49F9-ADDB-F5F01CB708C0}" presName="parTx" presStyleLbl="revTx" presStyleIdx="3" presStyleCnt="4">
        <dgm:presLayoutVars>
          <dgm:chMax val="0"/>
          <dgm:chPref val="0"/>
        </dgm:presLayoutVars>
      </dgm:prSet>
      <dgm:spPr/>
    </dgm:pt>
  </dgm:ptLst>
  <dgm:cxnLst>
    <dgm:cxn modelId="{8491BB00-C126-404B-B88D-740C20D1A2F0}" srcId="{AACB9BBD-F3DE-409F-8C2E-DBE23D91E9C3}" destId="{661C2B6F-75A4-49F9-ADDB-F5F01CB708C0}" srcOrd="3" destOrd="0" parTransId="{25444D9F-4AFE-4F50-98EE-290B2906B6A1}" sibTransId="{CE72B51E-1ACD-457E-A6CC-92C5AFBBC02E}"/>
    <dgm:cxn modelId="{7746700B-2A3F-46AE-AD1C-6598DBADC2C7}" type="presOf" srcId="{1633F8E4-E78E-45DD-B6A2-B58034A9E9D9}" destId="{812E3973-EE2F-4CFF-AA20-0AB93A731DC8}" srcOrd="0" destOrd="0" presId="urn:microsoft.com/office/officeart/2018/2/layout/IconVerticalSolidList"/>
    <dgm:cxn modelId="{5BFBB021-5FBD-465A-827F-19FF4DF52FC9}" srcId="{AACB9BBD-F3DE-409F-8C2E-DBE23D91E9C3}" destId="{1633F8E4-E78E-45DD-B6A2-B58034A9E9D9}" srcOrd="2" destOrd="0" parTransId="{30E1FA39-F67E-4339-8B8D-9AE35B48A5DD}" sibTransId="{5DB218CE-5F1F-4F88-8588-F43A456BF5A4}"/>
    <dgm:cxn modelId="{8AE37C28-867B-47DA-AA77-8A4BC3FAE398}" type="presOf" srcId="{661C2B6F-75A4-49F9-ADDB-F5F01CB708C0}" destId="{6DCCB040-2046-4390-9605-6D67E97B9FA6}" srcOrd="0" destOrd="0" presId="urn:microsoft.com/office/officeart/2018/2/layout/IconVerticalSolidList"/>
    <dgm:cxn modelId="{42C4F548-D2BC-4EF8-8B5D-65673E1B578A}" srcId="{AACB9BBD-F3DE-409F-8C2E-DBE23D91E9C3}" destId="{773F70BA-18DF-4CF1-AC4A-86129801DB5E}" srcOrd="0" destOrd="0" parTransId="{F76C702A-24EC-4A2F-B330-286B3A80EADA}" sibTransId="{CDD15B76-C932-407D-A843-5945990306AC}"/>
    <dgm:cxn modelId="{D75DAD71-1660-46DA-8DE8-665D4457B451}" type="presOf" srcId="{773F70BA-18DF-4CF1-AC4A-86129801DB5E}" destId="{5BFD3573-BE5A-48B7-BE28-FD4E390F46E6}" srcOrd="0" destOrd="0" presId="urn:microsoft.com/office/officeart/2018/2/layout/IconVerticalSolidList"/>
    <dgm:cxn modelId="{A3F18C9E-ECDA-43BC-8BA8-ED0E6961805E}" type="presOf" srcId="{D40200DF-465D-4C85-8043-E1F469F08C13}" destId="{F8BF11FE-674E-4227-87F6-244A78A2691E}" srcOrd="0" destOrd="0" presId="urn:microsoft.com/office/officeart/2018/2/layout/IconVerticalSolidList"/>
    <dgm:cxn modelId="{1957FAB4-19E6-4F9C-A685-3DF56A1C2F3B}" srcId="{AACB9BBD-F3DE-409F-8C2E-DBE23D91E9C3}" destId="{D40200DF-465D-4C85-8043-E1F469F08C13}" srcOrd="1" destOrd="0" parTransId="{772975BD-CE28-49A0-9D79-C575A0FD0439}" sibTransId="{CE42A98C-9C00-483E-A979-26A4EBAE4E65}"/>
    <dgm:cxn modelId="{0D5E5FF1-6681-438D-A425-C3A486E0B834}" type="presOf" srcId="{AACB9BBD-F3DE-409F-8C2E-DBE23D91E9C3}" destId="{DCEB52CD-403E-49EA-8B35-7950E2D8E04A}" srcOrd="0" destOrd="0" presId="urn:microsoft.com/office/officeart/2018/2/layout/IconVerticalSolidList"/>
    <dgm:cxn modelId="{0CFEB0CA-A8A8-4E2D-93B8-DC4C0EDFB0AF}" type="presParOf" srcId="{DCEB52CD-403E-49EA-8B35-7950E2D8E04A}" destId="{B29AC8ED-1791-40CD-B2DF-5F479E971364}" srcOrd="0" destOrd="0" presId="urn:microsoft.com/office/officeart/2018/2/layout/IconVerticalSolidList"/>
    <dgm:cxn modelId="{161843CB-7733-4149-A4B3-C285635F930D}" type="presParOf" srcId="{B29AC8ED-1791-40CD-B2DF-5F479E971364}" destId="{58FA6EEC-6C81-4D67-BF62-AE428F4B3F62}" srcOrd="0" destOrd="0" presId="urn:microsoft.com/office/officeart/2018/2/layout/IconVerticalSolidList"/>
    <dgm:cxn modelId="{F57E9C45-0C74-453A-915F-46CC40EE4713}" type="presParOf" srcId="{B29AC8ED-1791-40CD-B2DF-5F479E971364}" destId="{D51C7EF0-23F9-40A3-8640-81C39E315D5C}" srcOrd="1" destOrd="0" presId="urn:microsoft.com/office/officeart/2018/2/layout/IconVerticalSolidList"/>
    <dgm:cxn modelId="{7F5552A8-C3B1-48F2-B6F3-F75FE3BE9DBD}" type="presParOf" srcId="{B29AC8ED-1791-40CD-B2DF-5F479E971364}" destId="{81FF3282-9993-4F6C-8362-EC489982531D}" srcOrd="2" destOrd="0" presId="urn:microsoft.com/office/officeart/2018/2/layout/IconVerticalSolidList"/>
    <dgm:cxn modelId="{7302D8CD-735C-4754-AA7E-CF7CF5ED2B79}" type="presParOf" srcId="{B29AC8ED-1791-40CD-B2DF-5F479E971364}" destId="{5BFD3573-BE5A-48B7-BE28-FD4E390F46E6}" srcOrd="3" destOrd="0" presId="urn:microsoft.com/office/officeart/2018/2/layout/IconVerticalSolidList"/>
    <dgm:cxn modelId="{B449725D-77DD-4C97-9D27-A79F756831F0}" type="presParOf" srcId="{DCEB52CD-403E-49EA-8B35-7950E2D8E04A}" destId="{0BD9D169-0BB2-4062-8B31-2E5CE4D39157}" srcOrd="1" destOrd="0" presId="urn:microsoft.com/office/officeart/2018/2/layout/IconVerticalSolidList"/>
    <dgm:cxn modelId="{DC780799-CDA3-4E6F-B00C-2085FA1359D7}" type="presParOf" srcId="{DCEB52CD-403E-49EA-8B35-7950E2D8E04A}" destId="{D4D85971-6A40-4F1F-8348-089CC900CF00}" srcOrd="2" destOrd="0" presId="urn:microsoft.com/office/officeart/2018/2/layout/IconVerticalSolidList"/>
    <dgm:cxn modelId="{34758A7F-2E3F-477F-B622-773758F3F5DF}" type="presParOf" srcId="{D4D85971-6A40-4F1F-8348-089CC900CF00}" destId="{1D731496-BE97-422B-99A5-C27EC89A5891}" srcOrd="0" destOrd="0" presId="urn:microsoft.com/office/officeart/2018/2/layout/IconVerticalSolidList"/>
    <dgm:cxn modelId="{58DC6994-E087-4179-AAEB-796DC21B6AF6}" type="presParOf" srcId="{D4D85971-6A40-4F1F-8348-089CC900CF00}" destId="{47A210EC-A6D5-49F5-92FD-C87D20302595}" srcOrd="1" destOrd="0" presId="urn:microsoft.com/office/officeart/2018/2/layout/IconVerticalSolidList"/>
    <dgm:cxn modelId="{390EE5E0-37DB-4E04-8F9A-B1FF6909A2EC}" type="presParOf" srcId="{D4D85971-6A40-4F1F-8348-089CC900CF00}" destId="{E934B2E9-FEF1-46C4-890E-E6A94EDA9A73}" srcOrd="2" destOrd="0" presId="urn:microsoft.com/office/officeart/2018/2/layout/IconVerticalSolidList"/>
    <dgm:cxn modelId="{7FB07F22-1153-457A-ACF7-8681811D1EC4}" type="presParOf" srcId="{D4D85971-6A40-4F1F-8348-089CC900CF00}" destId="{F8BF11FE-674E-4227-87F6-244A78A2691E}" srcOrd="3" destOrd="0" presId="urn:microsoft.com/office/officeart/2018/2/layout/IconVerticalSolidList"/>
    <dgm:cxn modelId="{F44EB1A7-734E-4105-9CD4-51B1BE9AD176}" type="presParOf" srcId="{DCEB52CD-403E-49EA-8B35-7950E2D8E04A}" destId="{8085D05F-5105-4871-8D4F-2942A2AFCCC8}" srcOrd="3" destOrd="0" presId="urn:microsoft.com/office/officeart/2018/2/layout/IconVerticalSolidList"/>
    <dgm:cxn modelId="{68F7EDF4-3EAB-406C-852A-1587F6333FA2}" type="presParOf" srcId="{DCEB52CD-403E-49EA-8B35-7950E2D8E04A}" destId="{61B9BB11-3B1E-4830-B33E-52C9E20F6DFF}" srcOrd="4" destOrd="0" presId="urn:microsoft.com/office/officeart/2018/2/layout/IconVerticalSolidList"/>
    <dgm:cxn modelId="{32098C15-FDA5-45AC-8598-2E7E9C2F26B3}" type="presParOf" srcId="{61B9BB11-3B1E-4830-B33E-52C9E20F6DFF}" destId="{BBD95CDB-3E88-4612-A46A-21F4894F51C1}" srcOrd="0" destOrd="0" presId="urn:microsoft.com/office/officeart/2018/2/layout/IconVerticalSolidList"/>
    <dgm:cxn modelId="{B080F416-AE2A-4462-B6B5-34380ACFD7CA}" type="presParOf" srcId="{61B9BB11-3B1E-4830-B33E-52C9E20F6DFF}" destId="{35D735E2-3099-40C0-A4FD-FED2EC6D1140}" srcOrd="1" destOrd="0" presId="urn:microsoft.com/office/officeart/2018/2/layout/IconVerticalSolidList"/>
    <dgm:cxn modelId="{E78F8C36-488E-4B2E-9601-2C6D7A03B8CF}" type="presParOf" srcId="{61B9BB11-3B1E-4830-B33E-52C9E20F6DFF}" destId="{99CE4CF4-69DE-4B68-AAE4-DAB9554CD8E0}" srcOrd="2" destOrd="0" presId="urn:microsoft.com/office/officeart/2018/2/layout/IconVerticalSolidList"/>
    <dgm:cxn modelId="{77F9C3AB-335B-4C8A-8EE5-6C36424DA69E}" type="presParOf" srcId="{61B9BB11-3B1E-4830-B33E-52C9E20F6DFF}" destId="{812E3973-EE2F-4CFF-AA20-0AB93A731DC8}" srcOrd="3" destOrd="0" presId="urn:microsoft.com/office/officeart/2018/2/layout/IconVerticalSolidList"/>
    <dgm:cxn modelId="{FA702B02-115E-4B62-A4A6-EB7CAC38A018}" type="presParOf" srcId="{DCEB52CD-403E-49EA-8B35-7950E2D8E04A}" destId="{BF25BCE5-B109-4248-BC45-C22BF92B673C}" srcOrd="5" destOrd="0" presId="urn:microsoft.com/office/officeart/2018/2/layout/IconVerticalSolidList"/>
    <dgm:cxn modelId="{4218ED2F-F57D-4F38-8F9E-CCBE61877FE3}" type="presParOf" srcId="{DCEB52CD-403E-49EA-8B35-7950E2D8E04A}" destId="{3623A7EE-0AA5-4581-A5D4-D3F52F54134D}" srcOrd="6" destOrd="0" presId="urn:microsoft.com/office/officeart/2018/2/layout/IconVerticalSolidList"/>
    <dgm:cxn modelId="{8ABEBF5A-7D3F-4B74-8FB6-6AE32FFBE58D}" type="presParOf" srcId="{3623A7EE-0AA5-4581-A5D4-D3F52F54134D}" destId="{BF21B73D-C9A7-44BD-BA65-54AA8923763D}" srcOrd="0" destOrd="0" presId="urn:microsoft.com/office/officeart/2018/2/layout/IconVerticalSolidList"/>
    <dgm:cxn modelId="{4728A63E-6053-4A9E-BF47-25155C3A8815}" type="presParOf" srcId="{3623A7EE-0AA5-4581-A5D4-D3F52F54134D}" destId="{81EB41C5-4FF0-4110-AF2E-0D5673F7E3BD}" srcOrd="1" destOrd="0" presId="urn:microsoft.com/office/officeart/2018/2/layout/IconVerticalSolidList"/>
    <dgm:cxn modelId="{5E49DA2D-C8EA-4483-A25B-C4ACF96C603D}" type="presParOf" srcId="{3623A7EE-0AA5-4581-A5D4-D3F52F54134D}" destId="{2F25CCF0-E746-4E91-9109-A6910BE86FEE}" srcOrd="2" destOrd="0" presId="urn:microsoft.com/office/officeart/2018/2/layout/IconVerticalSolidList"/>
    <dgm:cxn modelId="{3AAD8437-6226-4DED-9597-9D2240C5139A}" type="presParOf" srcId="{3623A7EE-0AA5-4581-A5D4-D3F52F54134D}" destId="{6DCCB040-2046-4390-9605-6D67E97B9FA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EFFDF4-5A97-4192-8AAC-FA80F2B9ACAF}"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525D105F-62D0-4B6D-BC56-B021AD384EC5}">
      <dgm:prSet/>
      <dgm:spPr/>
      <dgm:t>
        <a:bodyPr/>
        <a:lstStyle/>
        <a:p>
          <a:r>
            <a:rPr lang="en-US" dirty="0"/>
            <a:t>ANDROID SERVICES</a:t>
          </a:r>
        </a:p>
      </dgm:t>
    </dgm:pt>
    <dgm:pt modelId="{23FEED68-41D6-4711-A419-1701C550F493}" type="parTrans" cxnId="{545FE834-AA31-4A96-81F6-3B1117BE21D8}">
      <dgm:prSet/>
      <dgm:spPr/>
      <dgm:t>
        <a:bodyPr/>
        <a:lstStyle/>
        <a:p>
          <a:endParaRPr lang="en-US"/>
        </a:p>
      </dgm:t>
    </dgm:pt>
    <dgm:pt modelId="{6089AEBF-FE03-4838-8F63-F596F3D0F74B}" type="sibTrans" cxnId="{545FE834-AA31-4A96-81F6-3B1117BE21D8}">
      <dgm:prSet/>
      <dgm:spPr/>
      <dgm:t>
        <a:bodyPr/>
        <a:lstStyle/>
        <a:p>
          <a:endParaRPr lang="en-US"/>
        </a:p>
      </dgm:t>
    </dgm:pt>
    <dgm:pt modelId="{28CC6D01-7D61-421C-B12A-0E161D1C06C3}">
      <dgm:prSet/>
      <dgm:spPr/>
      <dgm:t>
        <a:bodyPr/>
        <a:lstStyle/>
        <a:p>
          <a:r>
            <a:rPr lang="en-US" dirty="0"/>
            <a:t>INTENT SERVICES</a:t>
          </a:r>
        </a:p>
      </dgm:t>
    </dgm:pt>
    <dgm:pt modelId="{87C1AD59-498B-434C-9A69-769567A67730}" type="parTrans" cxnId="{21B7C09D-C82A-4803-843D-1D093E369DFE}">
      <dgm:prSet/>
      <dgm:spPr/>
      <dgm:t>
        <a:bodyPr/>
        <a:lstStyle/>
        <a:p>
          <a:endParaRPr lang="en-US"/>
        </a:p>
      </dgm:t>
    </dgm:pt>
    <dgm:pt modelId="{3D8C9E56-6CAB-4216-BA35-81F9520AC689}" type="sibTrans" cxnId="{21B7C09D-C82A-4803-843D-1D093E369DFE}">
      <dgm:prSet/>
      <dgm:spPr/>
      <dgm:t>
        <a:bodyPr/>
        <a:lstStyle/>
        <a:p>
          <a:endParaRPr lang="en-US"/>
        </a:p>
      </dgm:t>
    </dgm:pt>
    <dgm:pt modelId="{55AFC0F3-F673-4F79-84A7-FE29C8B1D460}">
      <dgm:prSet/>
      <dgm:spPr/>
      <dgm:t>
        <a:bodyPr/>
        <a:lstStyle/>
        <a:p>
          <a:r>
            <a:rPr lang="en-US"/>
            <a:t>STARTED SERVICES</a:t>
          </a:r>
        </a:p>
      </dgm:t>
    </dgm:pt>
    <dgm:pt modelId="{C9BB9687-344F-4D51-BAF7-EAB1F21A3B92}" type="parTrans" cxnId="{62A7846C-AE4F-4301-91A1-5039EEA9B894}">
      <dgm:prSet/>
      <dgm:spPr/>
      <dgm:t>
        <a:bodyPr/>
        <a:lstStyle/>
        <a:p>
          <a:endParaRPr lang="en-US"/>
        </a:p>
      </dgm:t>
    </dgm:pt>
    <dgm:pt modelId="{7C19CDA7-C3A8-4FD1-98BF-10F3DA2A27E4}" type="sibTrans" cxnId="{62A7846C-AE4F-4301-91A1-5039EEA9B894}">
      <dgm:prSet/>
      <dgm:spPr/>
      <dgm:t>
        <a:bodyPr/>
        <a:lstStyle/>
        <a:p>
          <a:endParaRPr lang="en-US"/>
        </a:p>
      </dgm:t>
    </dgm:pt>
    <dgm:pt modelId="{B6755B42-D2B2-4E1A-863F-219A9CCFB3B8}">
      <dgm:prSet/>
      <dgm:spPr/>
      <dgm:t>
        <a:bodyPr/>
        <a:lstStyle/>
        <a:p>
          <a:r>
            <a:rPr lang="en-US"/>
            <a:t>SERVICES LIFE CYCLE</a:t>
          </a:r>
        </a:p>
      </dgm:t>
    </dgm:pt>
    <dgm:pt modelId="{94E46CF7-090C-4904-BC31-91EDFE4A6F80}" type="parTrans" cxnId="{EA7787D7-CFD9-4A26-A545-74A9F8EB400E}">
      <dgm:prSet/>
      <dgm:spPr/>
      <dgm:t>
        <a:bodyPr/>
        <a:lstStyle/>
        <a:p>
          <a:endParaRPr lang="en-US"/>
        </a:p>
      </dgm:t>
    </dgm:pt>
    <dgm:pt modelId="{66EF0BD4-54EA-4416-A130-33CF4B0F0696}" type="sibTrans" cxnId="{EA7787D7-CFD9-4A26-A545-74A9F8EB400E}">
      <dgm:prSet/>
      <dgm:spPr/>
      <dgm:t>
        <a:bodyPr/>
        <a:lstStyle/>
        <a:p>
          <a:endParaRPr lang="en-US"/>
        </a:p>
      </dgm:t>
    </dgm:pt>
    <dgm:pt modelId="{651C0B4D-28DB-48E8-95CC-1CD5F122450E}">
      <dgm:prSet/>
      <dgm:spPr/>
      <dgm:t>
        <a:bodyPr/>
        <a:lstStyle/>
        <a:p>
          <a:r>
            <a:rPr lang="en-US"/>
            <a:t>TYPES  OF SERVICES</a:t>
          </a:r>
        </a:p>
      </dgm:t>
    </dgm:pt>
    <dgm:pt modelId="{1D6F5C2B-03D8-43A8-BC1D-B46F5DB05DEB}" type="parTrans" cxnId="{D233ED1F-BBB3-41D4-9F56-1737D6595A30}">
      <dgm:prSet/>
      <dgm:spPr/>
      <dgm:t>
        <a:bodyPr/>
        <a:lstStyle/>
        <a:p>
          <a:endParaRPr lang="en-US"/>
        </a:p>
      </dgm:t>
    </dgm:pt>
    <dgm:pt modelId="{4D50470E-9599-412B-93B2-11029592199D}" type="sibTrans" cxnId="{D233ED1F-BBB3-41D4-9F56-1737D6595A30}">
      <dgm:prSet/>
      <dgm:spPr/>
      <dgm:t>
        <a:bodyPr/>
        <a:lstStyle/>
        <a:p>
          <a:endParaRPr lang="en-US"/>
        </a:p>
      </dgm:t>
    </dgm:pt>
    <dgm:pt modelId="{DFF1AD7D-0C31-41EE-A628-EA35A952EB8D}">
      <dgm:prSet/>
      <dgm:spPr/>
      <dgm:t>
        <a:bodyPr/>
        <a:lstStyle/>
        <a:p>
          <a:r>
            <a:rPr lang="en-US"/>
            <a:t>LOCAL SERVICES    </a:t>
          </a:r>
        </a:p>
      </dgm:t>
    </dgm:pt>
    <dgm:pt modelId="{F76BBB96-9EA7-49C5-918D-851ACE92D551}" type="parTrans" cxnId="{EAE85DCC-7C60-4C5A-99F9-0CFE47F15D08}">
      <dgm:prSet/>
      <dgm:spPr/>
      <dgm:t>
        <a:bodyPr/>
        <a:lstStyle/>
        <a:p>
          <a:endParaRPr lang="en-US"/>
        </a:p>
      </dgm:t>
    </dgm:pt>
    <dgm:pt modelId="{7F31D380-6041-4980-83B1-82A2DBBF95DC}" type="sibTrans" cxnId="{EAE85DCC-7C60-4C5A-99F9-0CFE47F15D08}">
      <dgm:prSet/>
      <dgm:spPr/>
      <dgm:t>
        <a:bodyPr/>
        <a:lstStyle/>
        <a:p>
          <a:endParaRPr lang="en-US"/>
        </a:p>
      </dgm:t>
    </dgm:pt>
    <dgm:pt modelId="{158E539C-47E6-4A9C-A427-3D3132A728E4}">
      <dgm:prSet/>
      <dgm:spPr/>
      <dgm:t>
        <a:bodyPr/>
        <a:lstStyle/>
        <a:p>
          <a:r>
            <a:rPr lang="en-US"/>
            <a:t>BOUND SERVICES</a:t>
          </a:r>
        </a:p>
      </dgm:t>
    </dgm:pt>
    <dgm:pt modelId="{32B6F1B4-62D9-4EAA-86C8-0A8E14048306}" type="parTrans" cxnId="{7A42D744-9529-49A1-A057-DA6B71B4EB1A}">
      <dgm:prSet/>
      <dgm:spPr/>
      <dgm:t>
        <a:bodyPr/>
        <a:lstStyle/>
        <a:p>
          <a:endParaRPr lang="en-US"/>
        </a:p>
      </dgm:t>
    </dgm:pt>
    <dgm:pt modelId="{3B026952-C07B-4904-A382-2BD70B2B6831}" type="sibTrans" cxnId="{7A42D744-9529-49A1-A057-DA6B71B4EB1A}">
      <dgm:prSet/>
      <dgm:spPr/>
      <dgm:t>
        <a:bodyPr/>
        <a:lstStyle/>
        <a:p>
          <a:endParaRPr lang="en-US"/>
        </a:p>
      </dgm:t>
    </dgm:pt>
    <dgm:pt modelId="{1DEA89A3-B29B-4F55-BF67-5F54D9B59997}" type="pres">
      <dgm:prSet presAssocID="{99EFFDF4-5A97-4192-8AAC-FA80F2B9ACAF}" presName="linear" presStyleCnt="0">
        <dgm:presLayoutVars>
          <dgm:animLvl val="lvl"/>
          <dgm:resizeHandles val="exact"/>
        </dgm:presLayoutVars>
      </dgm:prSet>
      <dgm:spPr/>
    </dgm:pt>
    <dgm:pt modelId="{2CC285C3-ACB6-451A-A035-4D70C43809CE}" type="pres">
      <dgm:prSet presAssocID="{525D105F-62D0-4B6D-BC56-B021AD384EC5}" presName="parentText" presStyleLbl="node1" presStyleIdx="0" presStyleCnt="7" custScaleY="98677">
        <dgm:presLayoutVars>
          <dgm:chMax val="0"/>
          <dgm:bulletEnabled val="1"/>
        </dgm:presLayoutVars>
      </dgm:prSet>
      <dgm:spPr/>
    </dgm:pt>
    <dgm:pt modelId="{7A95A9C5-CE6C-44D1-AAAF-D21B961F0746}" type="pres">
      <dgm:prSet presAssocID="{6089AEBF-FE03-4838-8F63-F596F3D0F74B}" presName="spacer" presStyleCnt="0"/>
      <dgm:spPr/>
    </dgm:pt>
    <dgm:pt modelId="{8BB8C4DE-35F6-44E6-B70B-D42181AD5B42}" type="pres">
      <dgm:prSet presAssocID="{28CC6D01-7D61-421C-B12A-0E161D1C06C3}" presName="parentText" presStyleLbl="node1" presStyleIdx="1" presStyleCnt="7">
        <dgm:presLayoutVars>
          <dgm:chMax val="0"/>
          <dgm:bulletEnabled val="1"/>
        </dgm:presLayoutVars>
      </dgm:prSet>
      <dgm:spPr/>
    </dgm:pt>
    <dgm:pt modelId="{95486415-60E2-4568-B32E-01B4F0C6099A}" type="pres">
      <dgm:prSet presAssocID="{3D8C9E56-6CAB-4216-BA35-81F9520AC689}" presName="spacer" presStyleCnt="0"/>
      <dgm:spPr/>
    </dgm:pt>
    <dgm:pt modelId="{B29ECE68-8CC7-432A-81AC-787066D1F32A}" type="pres">
      <dgm:prSet presAssocID="{55AFC0F3-F673-4F79-84A7-FE29C8B1D460}" presName="parentText" presStyleLbl="node1" presStyleIdx="2" presStyleCnt="7">
        <dgm:presLayoutVars>
          <dgm:chMax val="0"/>
          <dgm:bulletEnabled val="1"/>
        </dgm:presLayoutVars>
      </dgm:prSet>
      <dgm:spPr/>
    </dgm:pt>
    <dgm:pt modelId="{07DFD6DC-540E-4B22-9D1E-93950642F3DB}" type="pres">
      <dgm:prSet presAssocID="{7C19CDA7-C3A8-4FD1-98BF-10F3DA2A27E4}" presName="spacer" presStyleCnt="0"/>
      <dgm:spPr/>
    </dgm:pt>
    <dgm:pt modelId="{13DD2259-EECB-4C16-85CA-8402B2E358B0}" type="pres">
      <dgm:prSet presAssocID="{B6755B42-D2B2-4E1A-863F-219A9CCFB3B8}" presName="parentText" presStyleLbl="node1" presStyleIdx="3" presStyleCnt="7">
        <dgm:presLayoutVars>
          <dgm:chMax val="0"/>
          <dgm:bulletEnabled val="1"/>
        </dgm:presLayoutVars>
      </dgm:prSet>
      <dgm:spPr/>
    </dgm:pt>
    <dgm:pt modelId="{FE9BC607-F444-4753-9B99-43CE9455CD16}" type="pres">
      <dgm:prSet presAssocID="{66EF0BD4-54EA-4416-A130-33CF4B0F0696}" presName="spacer" presStyleCnt="0"/>
      <dgm:spPr/>
    </dgm:pt>
    <dgm:pt modelId="{5015DA28-606E-4FD4-B6D9-BB4F3B5E39AC}" type="pres">
      <dgm:prSet presAssocID="{651C0B4D-28DB-48E8-95CC-1CD5F122450E}" presName="parentText" presStyleLbl="node1" presStyleIdx="4" presStyleCnt="7">
        <dgm:presLayoutVars>
          <dgm:chMax val="0"/>
          <dgm:bulletEnabled val="1"/>
        </dgm:presLayoutVars>
      </dgm:prSet>
      <dgm:spPr/>
    </dgm:pt>
    <dgm:pt modelId="{7DEDE418-19F2-4295-8BE9-1CD16E599D98}" type="pres">
      <dgm:prSet presAssocID="{4D50470E-9599-412B-93B2-11029592199D}" presName="spacer" presStyleCnt="0"/>
      <dgm:spPr/>
    </dgm:pt>
    <dgm:pt modelId="{82E1DC63-11D1-408F-AFA6-753F22395866}" type="pres">
      <dgm:prSet presAssocID="{DFF1AD7D-0C31-41EE-A628-EA35A952EB8D}" presName="parentText" presStyleLbl="node1" presStyleIdx="5" presStyleCnt="7">
        <dgm:presLayoutVars>
          <dgm:chMax val="0"/>
          <dgm:bulletEnabled val="1"/>
        </dgm:presLayoutVars>
      </dgm:prSet>
      <dgm:spPr/>
    </dgm:pt>
    <dgm:pt modelId="{E224D6AE-F9E2-4E46-86B1-7573D0D8802E}" type="pres">
      <dgm:prSet presAssocID="{7F31D380-6041-4980-83B1-82A2DBBF95DC}" presName="spacer" presStyleCnt="0"/>
      <dgm:spPr/>
    </dgm:pt>
    <dgm:pt modelId="{65699255-8B69-45DB-AC62-2FBC4CACB674}" type="pres">
      <dgm:prSet presAssocID="{158E539C-47E6-4A9C-A427-3D3132A728E4}" presName="parentText" presStyleLbl="node1" presStyleIdx="6" presStyleCnt="7">
        <dgm:presLayoutVars>
          <dgm:chMax val="0"/>
          <dgm:bulletEnabled val="1"/>
        </dgm:presLayoutVars>
      </dgm:prSet>
      <dgm:spPr/>
    </dgm:pt>
  </dgm:ptLst>
  <dgm:cxnLst>
    <dgm:cxn modelId="{0CF24F10-6F78-4A8A-B984-85714D83937A}" type="presOf" srcId="{651C0B4D-28DB-48E8-95CC-1CD5F122450E}" destId="{5015DA28-606E-4FD4-B6D9-BB4F3B5E39AC}" srcOrd="0" destOrd="0" presId="urn:microsoft.com/office/officeart/2005/8/layout/vList2"/>
    <dgm:cxn modelId="{C24D8913-FAF8-4951-986D-D24618F069AF}" type="presOf" srcId="{99EFFDF4-5A97-4192-8AAC-FA80F2B9ACAF}" destId="{1DEA89A3-B29B-4F55-BF67-5F54D9B59997}" srcOrd="0" destOrd="0" presId="urn:microsoft.com/office/officeart/2005/8/layout/vList2"/>
    <dgm:cxn modelId="{D233ED1F-BBB3-41D4-9F56-1737D6595A30}" srcId="{99EFFDF4-5A97-4192-8AAC-FA80F2B9ACAF}" destId="{651C0B4D-28DB-48E8-95CC-1CD5F122450E}" srcOrd="4" destOrd="0" parTransId="{1D6F5C2B-03D8-43A8-BC1D-B46F5DB05DEB}" sibTransId="{4D50470E-9599-412B-93B2-11029592199D}"/>
    <dgm:cxn modelId="{545FE834-AA31-4A96-81F6-3B1117BE21D8}" srcId="{99EFFDF4-5A97-4192-8AAC-FA80F2B9ACAF}" destId="{525D105F-62D0-4B6D-BC56-B021AD384EC5}" srcOrd="0" destOrd="0" parTransId="{23FEED68-41D6-4711-A419-1701C550F493}" sibTransId="{6089AEBF-FE03-4838-8F63-F596F3D0F74B}"/>
    <dgm:cxn modelId="{C7E1E45D-6490-43EC-9B31-AB65DD4F5751}" type="presOf" srcId="{55AFC0F3-F673-4F79-84A7-FE29C8B1D460}" destId="{B29ECE68-8CC7-432A-81AC-787066D1F32A}" srcOrd="0" destOrd="0" presId="urn:microsoft.com/office/officeart/2005/8/layout/vList2"/>
    <dgm:cxn modelId="{7A42D744-9529-49A1-A057-DA6B71B4EB1A}" srcId="{99EFFDF4-5A97-4192-8AAC-FA80F2B9ACAF}" destId="{158E539C-47E6-4A9C-A427-3D3132A728E4}" srcOrd="6" destOrd="0" parTransId="{32B6F1B4-62D9-4EAA-86C8-0A8E14048306}" sibTransId="{3B026952-C07B-4904-A382-2BD70B2B6831}"/>
    <dgm:cxn modelId="{62A7846C-AE4F-4301-91A1-5039EEA9B894}" srcId="{99EFFDF4-5A97-4192-8AAC-FA80F2B9ACAF}" destId="{55AFC0F3-F673-4F79-84A7-FE29C8B1D460}" srcOrd="2" destOrd="0" parTransId="{C9BB9687-344F-4D51-BAF7-EAB1F21A3B92}" sibTransId="{7C19CDA7-C3A8-4FD1-98BF-10F3DA2A27E4}"/>
    <dgm:cxn modelId="{21B7C09D-C82A-4803-843D-1D093E369DFE}" srcId="{99EFFDF4-5A97-4192-8AAC-FA80F2B9ACAF}" destId="{28CC6D01-7D61-421C-B12A-0E161D1C06C3}" srcOrd="1" destOrd="0" parTransId="{87C1AD59-498B-434C-9A69-769567A67730}" sibTransId="{3D8C9E56-6CAB-4216-BA35-81F9520AC689}"/>
    <dgm:cxn modelId="{599803A9-F4EE-4668-9875-8F175B7CE5AE}" type="presOf" srcId="{158E539C-47E6-4A9C-A427-3D3132A728E4}" destId="{65699255-8B69-45DB-AC62-2FBC4CACB674}" srcOrd="0" destOrd="0" presId="urn:microsoft.com/office/officeart/2005/8/layout/vList2"/>
    <dgm:cxn modelId="{3C8E76AF-E373-43BD-AB28-B9D001FB536B}" type="presOf" srcId="{DFF1AD7D-0C31-41EE-A628-EA35A952EB8D}" destId="{82E1DC63-11D1-408F-AFA6-753F22395866}" srcOrd="0" destOrd="0" presId="urn:microsoft.com/office/officeart/2005/8/layout/vList2"/>
    <dgm:cxn modelId="{929315B1-DC9B-4E76-AC7D-F4D3A5983F8E}" type="presOf" srcId="{525D105F-62D0-4B6D-BC56-B021AD384EC5}" destId="{2CC285C3-ACB6-451A-A035-4D70C43809CE}" srcOrd="0" destOrd="0" presId="urn:microsoft.com/office/officeart/2005/8/layout/vList2"/>
    <dgm:cxn modelId="{EAE85DCC-7C60-4C5A-99F9-0CFE47F15D08}" srcId="{99EFFDF4-5A97-4192-8AAC-FA80F2B9ACAF}" destId="{DFF1AD7D-0C31-41EE-A628-EA35A952EB8D}" srcOrd="5" destOrd="0" parTransId="{F76BBB96-9EA7-49C5-918D-851ACE92D551}" sibTransId="{7F31D380-6041-4980-83B1-82A2DBBF95DC}"/>
    <dgm:cxn modelId="{EA7787D7-CFD9-4A26-A545-74A9F8EB400E}" srcId="{99EFFDF4-5A97-4192-8AAC-FA80F2B9ACAF}" destId="{B6755B42-D2B2-4E1A-863F-219A9CCFB3B8}" srcOrd="3" destOrd="0" parTransId="{94E46CF7-090C-4904-BC31-91EDFE4A6F80}" sibTransId="{66EF0BD4-54EA-4416-A130-33CF4B0F0696}"/>
    <dgm:cxn modelId="{C9BA1CF3-1DBF-43E6-A446-6FF06EDA988E}" type="presOf" srcId="{B6755B42-D2B2-4E1A-863F-219A9CCFB3B8}" destId="{13DD2259-EECB-4C16-85CA-8402B2E358B0}" srcOrd="0" destOrd="0" presId="urn:microsoft.com/office/officeart/2005/8/layout/vList2"/>
    <dgm:cxn modelId="{FF40AAFF-5D69-423B-A707-8675396D217F}" type="presOf" srcId="{28CC6D01-7D61-421C-B12A-0E161D1C06C3}" destId="{8BB8C4DE-35F6-44E6-B70B-D42181AD5B42}" srcOrd="0" destOrd="0" presId="urn:microsoft.com/office/officeart/2005/8/layout/vList2"/>
    <dgm:cxn modelId="{F36F8364-8268-4B9D-B013-66B4D1AAEC46}" type="presParOf" srcId="{1DEA89A3-B29B-4F55-BF67-5F54D9B59997}" destId="{2CC285C3-ACB6-451A-A035-4D70C43809CE}" srcOrd="0" destOrd="0" presId="urn:microsoft.com/office/officeart/2005/8/layout/vList2"/>
    <dgm:cxn modelId="{EF0041EC-CF63-4994-8A27-8E9D9DA6D07D}" type="presParOf" srcId="{1DEA89A3-B29B-4F55-BF67-5F54D9B59997}" destId="{7A95A9C5-CE6C-44D1-AAAF-D21B961F0746}" srcOrd="1" destOrd="0" presId="urn:microsoft.com/office/officeart/2005/8/layout/vList2"/>
    <dgm:cxn modelId="{5877E2DA-321F-4E5F-8258-3046D69CBD1C}" type="presParOf" srcId="{1DEA89A3-B29B-4F55-BF67-5F54D9B59997}" destId="{8BB8C4DE-35F6-44E6-B70B-D42181AD5B42}" srcOrd="2" destOrd="0" presId="urn:microsoft.com/office/officeart/2005/8/layout/vList2"/>
    <dgm:cxn modelId="{26903AAD-1D2C-4342-8DF9-7D39EC4BC943}" type="presParOf" srcId="{1DEA89A3-B29B-4F55-BF67-5F54D9B59997}" destId="{95486415-60E2-4568-B32E-01B4F0C6099A}" srcOrd="3" destOrd="0" presId="urn:microsoft.com/office/officeart/2005/8/layout/vList2"/>
    <dgm:cxn modelId="{C4F697A4-9EAE-4905-9238-35F8502A4AC4}" type="presParOf" srcId="{1DEA89A3-B29B-4F55-BF67-5F54D9B59997}" destId="{B29ECE68-8CC7-432A-81AC-787066D1F32A}" srcOrd="4" destOrd="0" presId="urn:microsoft.com/office/officeart/2005/8/layout/vList2"/>
    <dgm:cxn modelId="{F7D85FAB-F43A-484F-81CD-513C1F66ED14}" type="presParOf" srcId="{1DEA89A3-B29B-4F55-BF67-5F54D9B59997}" destId="{07DFD6DC-540E-4B22-9D1E-93950642F3DB}" srcOrd="5" destOrd="0" presId="urn:microsoft.com/office/officeart/2005/8/layout/vList2"/>
    <dgm:cxn modelId="{62E1E398-EBAA-4888-80D0-0BC21B74B5C5}" type="presParOf" srcId="{1DEA89A3-B29B-4F55-BF67-5F54D9B59997}" destId="{13DD2259-EECB-4C16-85CA-8402B2E358B0}" srcOrd="6" destOrd="0" presId="urn:microsoft.com/office/officeart/2005/8/layout/vList2"/>
    <dgm:cxn modelId="{04F7FBBD-3BBB-462D-81B1-89F56565D8DE}" type="presParOf" srcId="{1DEA89A3-B29B-4F55-BF67-5F54D9B59997}" destId="{FE9BC607-F444-4753-9B99-43CE9455CD16}" srcOrd="7" destOrd="0" presId="urn:microsoft.com/office/officeart/2005/8/layout/vList2"/>
    <dgm:cxn modelId="{EB1E9722-DA2B-4675-9233-90436C6874CB}" type="presParOf" srcId="{1DEA89A3-B29B-4F55-BF67-5F54D9B59997}" destId="{5015DA28-606E-4FD4-B6D9-BB4F3B5E39AC}" srcOrd="8" destOrd="0" presId="urn:microsoft.com/office/officeart/2005/8/layout/vList2"/>
    <dgm:cxn modelId="{34C2CA25-C1A2-4E70-929B-8EEEBDEABAC3}" type="presParOf" srcId="{1DEA89A3-B29B-4F55-BF67-5F54D9B59997}" destId="{7DEDE418-19F2-4295-8BE9-1CD16E599D98}" srcOrd="9" destOrd="0" presId="urn:microsoft.com/office/officeart/2005/8/layout/vList2"/>
    <dgm:cxn modelId="{307BE28D-6FC1-490B-A6A3-26796206C536}" type="presParOf" srcId="{1DEA89A3-B29B-4F55-BF67-5F54D9B59997}" destId="{82E1DC63-11D1-408F-AFA6-753F22395866}" srcOrd="10" destOrd="0" presId="urn:microsoft.com/office/officeart/2005/8/layout/vList2"/>
    <dgm:cxn modelId="{1AD01105-C5AC-4661-99A3-1208679DE87D}" type="presParOf" srcId="{1DEA89A3-B29B-4F55-BF67-5F54D9B59997}" destId="{E224D6AE-F9E2-4E46-86B1-7573D0D8802E}" srcOrd="11" destOrd="0" presId="urn:microsoft.com/office/officeart/2005/8/layout/vList2"/>
    <dgm:cxn modelId="{AF453091-677A-4F65-8E91-94491815CD99}" type="presParOf" srcId="{1DEA89A3-B29B-4F55-BF67-5F54D9B59997}" destId="{65699255-8B69-45DB-AC62-2FBC4CACB674}"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6CC96-3D1D-4E79-8CC9-9B0744B80D75}">
      <dsp:nvSpPr>
        <dsp:cNvPr id="0" name=""/>
        <dsp:cNvSpPr/>
      </dsp:nvSpPr>
      <dsp:spPr>
        <a:xfrm>
          <a:off x="653462" y="13989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6501B3-A2D7-4560-B854-30E57CCDD4C4}">
      <dsp:nvSpPr>
        <dsp:cNvPr id="0" name=""/>
        <dsp:cNvSpPr/>
      </dsp:nvSpPr>
      <dsp:spPr>
        <a:xfrm>
          <a:off x="1041025" y="527461"/>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25B48F-3288-493D-92F1-0D47CFA84DE6}">
      <dsp:nvSpPr>
        <dsp:cNvPr id="0" name=""/>
        <dsp:cNvSpPr/>
      </dsp:nvSpPr>
      <dsp:spPr>
        <a:xfrm>
          <a:off x="72118"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Broadcast</a:t>
          </a:r>
        </a:p>
      </dsp:txBody>
      <dsp:txXfrm>
        <a:off x="72118" y="2524899"/>
        <a:ext cx="2981250" cy="720000"/>
      </dsp:txXfrm>
    </dsp:sp>
    <dsp:sp modelId="{F0D4AE32-509A-455A-9000-6D1472647039}">
      <dsp:nvSpPr>
        <dsp:cNvPr id="0" name=""/>
        <dsp:cNvSpPr/>
      </dsp:nvSpPr>
      <dsp:spPr>
        <a:xfrm>
          <a:off x="4156431" y="13989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21E0D0-9F0A-4788-8F74-4FA05500B1CF}">
      <dsp:nvSpPr>
        <dsp:cNvPr id="0" name=""/>
        <dsp:cNvSpPr/>
      </dsp:nvSpPr>
      <dsp:spPr>
        <a:xfrm>
          <a:off x="4543993" y="500885"/>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B1148D-3230-4772-9C59-BE38C7C9B3F9}">
      <dsp:nvSpPr>
        <dsp:cNvPr id="0" name=""/>
        <dsp:cNvSpPr/>
      </dsp:nvSpPr>
      <dsp:spPr>
        <a:xfrm>
          <a:off x="3575087"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a:t>Receiver</a:t>
          </a:r>
        </a:p>
      </dsp:txBody>
      <dsp:txXfrm>
        <a:off x="3575087" y="2524899"/>
        <a:ext cx="2981250" cy="720000"/>
      </dsp:txXfrm>
    </dsp:sp>
    <dsp:sp modelId="{27803828-9F7B-496D-9DC0-6A21F38AB838}">
      <dsp:nvSpPr>
        <dsp:cNvPr id="0" name=""/>
        <dsp:cNvSpPr/>
      </dsp:nvSpPr>
      <dsp:spPr>
        <a:xfrm>
          <a:off x="7659400" y="13989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F83500-39AA-4A3F-9A94-FD605BFD0C07}">
      <dsp:nvSpPr>
        <dsp:cNvPr id="0" name=""/>
        <dsp:cNvSpPr/>
      </dsp:nvSpPr>
      <dsp:spPr>
        <a:xfrm>
          <a:off x="8046962" y="527461"/>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BF01FC0-3EBF-4452-BBC7-E0288354F828}">
      <dsp:nvSpPr>
        <dsp:cNvPr id="0" name=""/>
        <dsp:cNvSpPr/>
      </dsp:nvSpPr>
      <dsp:spPr>
        <a:xfrm>
          <a:off x="7078056"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90000"/>
            </a:lnSpc>
            <a:spcBef>
              <a:spcPct val="0"/>
            </a:spcBef>
            <a:spcAft>
              <a:spcPct val="35000"/>
            </a:spcAft>
            <a:buNone/>
            <a:defRPr cap="all"/>
          </a:pPr>
          <a:r>
            <a:rPr lang="en-US" sz="4000" kern="1200" dirty="0"/>
            <a:t>Services</a:t>
          </a:r>
        </a:p>
      </dsp:txBody>
      <dsp:txXfrm>
        <a:off x="7078056" y="2524899"/>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A6EEC-6C81-4D67-BF62-AE428F4B3F62}">
      <dsp:nvSpPr>
        <dsp:cNvPr id="0" name=""/>
        <dsp:cNvSpPr/>
      </dsp:nvSpPr>
      <dsp:spPr>
        <a:xfrm>
          <a:off x="0" y="2146"/>
          <a:ext cx="5741533" cy="10877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1C7EF0-23F9-40A3-8640-81C39E315D5C}">
      <dsp:nvSpPr>
        <dsp:cNvPr id="0" name=""/>
        <dsp:cNvSpPr/>
      </dsp:nvSpPr>
      <dsp:spPr>
        <a:xfrm>
          <a:off x="329036" y="246884"/>
          <a:ext cx="598248" cy="598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FD3573-BE5A-48B7-BE28-FD4E390F46E6}">
      <dsp:nvSpPr>
        <dsp:cNvPr id="0" name=""/>
        <dsp:cNvSpPr/>
      </dsp:nvSpPr>
      <dsp:spPr>
        <a:xfrm>
          <a:off x="1256321" y="2146"/>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977900">
            <a:lnSpc>
              <a:spcPct val="90000"/>
            </a:lnSpc>
            <a:spcBef>
              <a:spcPct val="0"/>
            </a:spcBef>
            <a:spcAft>
              <a:spcPct val="35000"/>
            </a:spcAft>
            <a:buNone/>
          </a:pPr>
          <a:r>
            <a:rPr lang="en-US" sz="2200" kern="1200"/>
            <a:t>Broadcast Receiver</a:t>
          </a:r>
        </a:p>
      </dsp:txBody>
      <dsp:txXfrm>
        <a:off x="1256321" y="2146"/>
        <a:ext cx="4485212" cy="1087724"/>
      </dsp:txXfrm>
    </dsp:sp>
    <dsp:sp modelId="{1D731496-BE97-422B-99A5-C27EC89A5891}">
      <dsp:nvSpPr>
        <dsp:cNvPr id="0" name=""/>
        <dsp:cNvSpPr/>
      </dsp:nvSpPr>
      <dsp:spPr>
        <a:xfrm>
          <a:off x="0" y="1361801"/>
          <a:ext cx="5741533" cy="10877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A210EC-A6D5-49F5-92FD-C87D20302595}">
      <dsp:nvSpPr>
        <dsp:cNvPr id="0" name=""/>
        <dsp:cNvSpPr/>
      </dsp:nvSpPr>
      <dsp:spPr>
        <a:xfrm>
          <a:off x="329036" y="1606539"/>
          <a:ext cx="598248" cy="598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BF11FE-674E-4227-87F6-244A78A2691E}">
      <dsp:nvSpPr>
        <dsp:cNvPr id="0" name=""/>
        <dsp:cNvSpPr/>
      </dsp:nvSpPr>
      <dsp:spPr>
        <a:xfrm>
          <a:off x="1256321" y="1361801"/>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977900">
            <a:lnSpc>
              <a:spcPct val="90000"/>
            </a:lnSpc>
            <a:spcBef>
              <a:spcPct val="0"/>
            </a:spcBef>
            <a:spcAft>
              <a:spcPct val="35000"/>
            </a:spcAft>
            <a:buNone/>
          </a:pPr>
          <a:r>
            <a:rPr lang="en-US" sz="2200" kern="1200" dirty="0"/>
            <a:t>Registering a Receiver</a:t>
          </a:r>
        </a:p>
      </dsp:txBody>
      <dsp:txXfrm>
        <a:off x="1256321" y="1361801"/>
        <a:ext cx="4485212" cy="1087724"/>
      </dsp:txXfrm>
    </dsp:sp>
    <dsp:sp modelId="{BBD95CDB-3E88-4612-A46A-21F4894F51C1}">
      <dsp:nvSpPr>
        <dsp:cNvPr id="0" name=""/>
        <dsp:cNvSpPr/>
      </dsp:nvSpPr>
      <dsp:spPr>
        <a:xfrm>
          <a:off x="0" y="2721457"/>
          <a:ext cx="5741533" cy="10877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735E2-3099-40C0-A4FD-FED2EC6D1140}">
      <dsp:nvSpPr>
        <dsp:cNvPr id="0" name=""/>
        <dsp:cNvSpPr/>
      </dsp:nvSpPr>
      <dsp:spPr>
        <a:xfrm>
          <a:off x="329036" y="2966195"/>
          <a:ext cx="598248" cy="598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2E3973-EE2F-4CFF-AA20-0AB93A731DC8}">
      <dsp:nvSpPr>
        <dsp:cNvPr id="0" name=""/>
        <dsp:cNvSpPr/>
      </dsp:nvSpPr>
      <dsp:spPr>
        <a:xfrm>
          <a:off x="1256321" y="2721457"/>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977900">
            <a:lnSpc>
              <a:spcPct val="90000"/>
            </a:lnSpc>
            <a:spcBef>
              <a:spcPct val="0"/>
            </a:spcBef>
            <a:spcAft>
              <a:spcPct val="35000"/>
            </a:spcAft>
            <a:buNone/>
          </a:pPr>
          <a:r>
            <a:rPr lang="en-US" sz="2200" kern="1200"/>
            <a:t>Broadcast Intents</a:t>
          </a:r>
        </a:p>
      </dsp:txBody>
      <dsp:txXfrm>
        <a:off x="1256321" y="2721457"/>
        <a:ext cx="4485212" cy="1087724"/>
      </dsp:txXfrm>
    </dsp:sp>
    <dsp:sp modelId="{BF21B73D-C9A7-44BD-BA65-54AA8923763D}">
      <dsp:nvSpPr>
        <dsp:cNvPr id="0" name=""/>
        <dsp:cNvSpPr/>
      </dsp:nvSpPr>
      <dsp:spPr>
        <a:xfrm>
          <a:off x="0" y="4081112"/>
          <a:ext cx="5741533" cy="10877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EB41C5-4FF0-4110-AF2E-0D5673F7E3BD}">
      <dsp:nvSpPr>
        <dsp:cNvPr id="0" name=""/>
        <dsp:cNvSpPr/>
      </dsp:nvSpPr>
      <dsp:spPr>
        <a:xfrm>
          <a:off x="329036" y="4325850"/>
          <a:ext cx="598248" cy="5982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CCB040-2046-4390-9605-6D67E97B9FA6}">
      <dsp:nvSpPr>
        <dsp:cNvPr id="0" name=""/>
        <dsp:cNvSpPr/>
      </dsp:nvSpPr>
      <dsp:spPr>
        <a:xfrm>
          <a:off x="1256321" y="4081112"/>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977900">
            <a:lnSpc>
              <a:spcPct val="90000"/>
            </a:lnSpc>
            <a:spcBef>
              <a:spcPct val="0"/>
            </a:spcBef>
            <a:spcAft>
              <a:spcPct val="35000"/>
            </a:spcAft>
            <a:buNone/>
          </a:pPr>
          <a:r>
            <a:rPr lang="en-US" sz="2200" kern="1200"/>
            <a:t>Type of Broadcasts</a:t>
          </a:r>
        </a:p>
      </dsp:txBody>
      <dsp:txXfrm>
        <a:off x="1256321" y="4081112"/>
        <a:ext cx="4485212" cy="10877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285C3-ACB6-451A-A035-4D70C43809CE}">
      <dsp:nvSpPr>
        <dsp:cNvPr id="0" name=""/>
        <dsp:cNvSpPr/>
      </dsp:nvSpPr>
      <dsp:spPr>
        <a:xfrm>
          <a:off x="0" y="6941"/>
          <a:ext cx="6545199" cy="615359"/>
        </a:xfrm>
        <a:prstGeom prst="roundRect">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ANDROID SERVICES</a:t>
          </a:r>
        </a:p>
      </dsp:txBody>
      <dsp:txXfrm>
        <a:off x="30039" y="36980"/>
        <a:ext cx="6485121" cy="555281"/>
      </dsp:txXfrm>
    </dsp:sp>
    <dsp:sp modelId="{8BB8C4DE-35F6-44E6-B70B-D42181AD5B42}">
      <dsp:nvSpPr>
        <dsp:cNvPr id="0" name=""/>
        <dsp:cNvSpPr/>
      </dsp:nvSpPr>
      <dsp:spPr>
        <a:xfrm>
          <a:off x="0" y="697180"/>
          <a:ext cx="6545199" cy="623610"/>
        </a:xfrm>
        <a:prstGeom prst="roundRect">
          <a:avLst/>
        </a:prstGeom>
        <a:gradFill rotWithShape="0">
          <a:gsLst>
            <a:gs pos="0">
              <a:schemeClr val="accent5">
                <a:hueOff val="-334156"/>
                <a:satOff val="184"/>
                <a:lumOff val="882"/>
                <a:alphaOff val="0"/>
                <a:tint val="98000"/>
                <a:lumMod val="100000"/>
              </a:schemeClr>
            </a:gs>
            <a:gs pos="100000">
              <a:schemeClr val="accent5">
                <a:hueOff val="-334156"/>
                <a:satOff val="184"/>
                <a:lumOff val="882"/>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INTENT SERVICES</a:t>
          </a:r>
        </a:p>
      </dsp:txBody>
      <dsp:txXfrm>
        <a:off x="30442" y="727622"/>
        <a:ext cx="6484315" cy="562726"/>
      </dsp:txXfrm>
    </dsp:sp>
    <dsp:sp modelId="{B29ECE68-8CC7-432A-81AC-787066D1F32A}">
      <dsp:nvSpPr>
        <dsp:cNvPr id="0" name=""/>
        <dsp:cNvSpPr/>
      </dsp:nvSpPr>
      <dsp:spPr>
        <a:xfrm>
          <a:off x="0" y="1395670"/>
          <a:ext cx="6545199" cy="623610"/>
        </a:xfrm>
        <a:prstGeom prst="roundRect">
          <a:avLst/>
        </a:prstGeom>
        <a:gradFill rotWithShape="0">
          <a:gsLst>
            <a:gs pos="0">
              <a:schemeClr val="accent5">
                <a:hueOff val="-668312"/>
                <a:satOff val="367"/>
                <a:lumOff val="1765"/>
                <a:alphaOff val="0"/>
                <a:tint val="98000"/>
                <a:lumMod val="100000"/>
              </a:schemeClr>
            </a:gs>
            <a:gs pos="100000">
              <a:schemeClr val="accent5">
                <a:hueOff val="-668312"/>
                <a:satOff val="367"/>
                <a:lumOff val="176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STARTED SERVICES</a:t>
          </a:r>
        </a:p>
      </dsp:txBody>
      <dsp:txXfrm>
        <a:off x="30442" y="1426112"/>
        <a:ext cx="6484315" cy="562726"/>
      </dsp:txXfrm>
    </dsp:sp>
    <dsp:sp modelId="{13DD2259-EECB-4C16-85CA-8402B2E358B0}">
      <dsp:nvSpPr>
        <dsp:cNvPr id="0" name=""/>
        <dsp:cNvSpPr/>
      </dsp:nvSpPr>
      <dsp:spPr>
        <a:xfrm>
          <a:off x="0" y="2094160"/>
          <a:ext cx="6545199" cy="623610"/>
        </a:xfrm>
        <a:prstGeom prst="roundRect">
          <a:avLst/>
        </a:prstGeom>
        <a:gradFill rotWithShape="0">
          <a:gsLst>
            <a:gs pos="0">
              <a:schemeClr val="accent5">
                <a:hueOff val="-1002469"/>
                <a:satOff val="551"/>
                <a:lumOff val="2647"/>
                <a:alphaOff val="0"/>
                <a:tint val="98000"/>
                <a:lumMod val="100000"/>
              </a:schemeClr>
            </a:gs>
            <a:gs pos="100000">
              <a:schemeClr val="accent5">
                <a:hueOff val="-1002469"/>
                <a:satOff val="551"/>
                <a:lumOff val="2647"/>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SERVICES LIFE CYCLE</a:t>
          </a:r>
        </a:p>
      </dsp:txBody>
      <dsp:txXfrm>
        <a:off x="30442" y="2124602"/>
        <a:ext cx="6484315" cy="562726"/>
      </dsp:txXfrm>
    </dsp:sp>
    <dsp:sp modelId="{5015DA28-606E-4FD4-B6D9-BB4F3B5E39AC}">
      <dsp:nvSpPr>
        <dsp:cNvPr id="0" name=""/>
        <dsp:cNvSpPr/>
      </dsp:nvSpPr>
      <dsp:spPr>
        <a:xfrm>
          <a:off x="0" y="2792650"/>
          <a:ext cx="6545199" cy="623610"/>
        </a:xfrm>
        <a:prstGeom prst="roundRect">
          <a:avLst/>
        </a:prstGeom>
        <a:gradFill rotWithShape="0">
          <a:gsLst>
            <a:gs pos="0">
              <a:schemeClr val="accent5">
                <a:hueOff val="-1336625"/>
                <a:satOff val="735"/>
                <a:lumOff val="3529"/>
                <a:alphaOff val="0"/>
                <a:tint val="98000"/>
                <a:lumMod val="100000"/>
              </a:schemeClr>
            </a:gs>
            <a:gs pos="100000">
              <a:schemeClr val="accent5">
                <a:hueOff val="-1336625"/>
                <a:satOff val="735"/>
                <a:lumOff val="3529"/>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TYPES  OF SERVICES</a:t>
          </a:r>
        </a:p>
      </dsp:txBody>
      <dsp:txXfrm>
        <a:off x="30442" y="2823092"/>
        <a:ext cx="6484315" cy="562726"/>
      </dsp:txXfrm>
    </dsp:sp>
    <dsp:sp modelId="{82E1DC63-11D1-408F-AFA6-753F22395866}">
      <dsp:nvSpPr>
        <dsp:cNvPr id="0" name=""/>
        <dsp:cNvSpPr/>
      </dsp:nvSpPr>
      <dsp:spPr>
        <a:xfrm>
          <a:off x="0" y="3491140"/>
          <a:ext cx="6545199" cy="623610"/>
        </a:xfrm>
        <a:prstGeom prst="roundRect">
          <a:avLst/>
        </a:prstGeom>
        <a:gradFill rotWithShape="0">
          <a:gsLst>
            <a:gs pos="0">
              <a:schemeClr val="accent5">
                <a:hueOff val="-1670781"/>
                <a:satOff val="918"/>
                <a:lumOff val="4412"/>
                <a:alphaOff val="0"/>
                <a:tint val="98000"/>
                <a:lumMod val="100000"/>
              </a:schemeClr>
            </a:gs>
            <a:gs pos="100000">
              <a:schemeClr val="accent5">
                <a:hueOff val="-1670781"/>
                <a:satOff val="918"/>
                <a:lumOff val="4412"/>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LOCAL SERVICES    </a:t>
          </a:r>
        </a:p>
      </dsp:txBody>
      <dsp:txXfrm>
        <a:off x="30442" y="3521582"/>
        <a:ext cx="6484315" cy="562726"/>
      </dsp:txXfrm>
    </dsp:sp>
    <dsp:sp modelId="{65699255-8B69-45DB-AC62-2FBC4CACB674}">
      <dsp:nvSpPr>
        <dsp:cNvPr id="0" name=""/>
        <dsp:cNvSpPr/>
      </dsp:nvSpPr>
      <dsp:spPr>
        <a:xfrm>
          <a:off x="0" y="4189630"/>
          <a:ext cx="6545199" cy="623610"/>
        </a:xfrm>
        <a:prstGeom prst="roundRect">
          <a:avLst/>
        </a:prstGeom>
        <a:gradFill rotWithShape="0">
          <a:gsLst>
            <a:gs pos="0">
              <a:schemeClr val="accent5">
                <a:hueOff val="-2004937"/>
                <a:satOff val="1102"/>
                <a:lumOff val="5294"/>
                <a:alphaOff val="0"/>
                <a:tint val="98000"/>
                <a:lumMod val="100000"/>
              </a:schemeClr>
            </a:gs>
            <a:gs pos="100000">
              <a:schemeClr val="accent5">
                <a:hueOff val="-2004937"/>
                <a:satOff val="1102"/>
                <a:lumOff val="529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BOUND SERVICES</a:t>
          </a:r>
        </a:p>
      </dsp:txBody>
      <dsp:txXfrm>
        <a:off x="30442" y="4220072"/>
        <a:ext cx="6484315" cy="56272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2/9/2020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2/9/2020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hemas.android.com/apk/res/androi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4591881-486D-4942-A461-EA2CF537EB44}"/>
              </a:ext>
            </a:extLst>
          </p:cNvPr>
          <p:cNvSpPr>
            <a:spLocks noGrp="1"/>
          </p:cNvSpPr>
          <p:nvPr>
            <p:ph type="title"/>
          </p:nvPr>
        </p:nvSpPr>
        <p:spPr>
          <a:xfrm>
            <a:off x="825909" y="808055"/>
            <a:ext cx="6451191" cy="1453363"/>
          </a:xfrm>
        </p:spPr>
        <p:txBody>
          <a:bodyPr vert="horz" lIns="91440" tIns="45720" rIns="91440" bIns="45720" rtlCol="0" anchor="ctr">
            <a:normAutofit fontScale="90000"/>
          </a:bodyPr>
          <a:lstStyle/>
          <a:p>
            <a:r>
              <a:rPr lang="en-US" sz="4800" dirty="0">
                <a:latin typeface="Times New Roman" panose="02020603050405020304" pitchFamily="18" charset="0"/>
                <a:cs typeface="Times New Roman" panose="02020603050405020304" pitchFamily="18" charset="0"/>
              </a:rPr>
              <a:t>Broadcast receiver services</a:t>
            </a:r>
          </a:p>
        </p:txBody>
      </p:sp>
      <p:sp>
        <p:nvSpPr>
          <p:cNvPr id="4" name="Content Placeholder 3">
            <a:extLst>
              <a:ext uri="{FF2B5EF4-FFF2-40B4-BE49-F238E27FC236}">
                <a16:creationId xmlns:a16="http://schemas.microsoft.com/office/drawing/2014/main" id="{FCD71169-352A-4FBC-B408-DE79992F6005}"/>
              </a:ext>
            </a:extLst>
          </p:cNvPr>
          <p:cNvSpPr>
            <a:spLocks noGrp="1"/>
          </p:cNvSpPr>
          <p:nvPr>
            <p:ph sz="half" idx="2"/>
          </p:nvPr>
        </p:nvSpPr>
        <p:spPr>
          <a:xfrm>
            <a:off x="802178" y="2261420"/>
            <a:ext cx="4002936" cy="3637935"/>
          </a:xfrm>
        </p:spPr>
        <p:txBody>
          <a:bodyPr vert="horz" lIns="91440" tIns="45720" rIns="91440" bIns="45720" rtlCol="0" anchor="ctr">
            <a:normAutofit/>
          </a:bodyPr>
          <a:lstStyle/>
          <a:p>
            <a:pPr marL="0" indent="0">
              <a:buNone/>
            </a:pPr>
            <a:r>
              <a:rPr lang="en-US" sz="3200" dirty="0">
                <a:latin typeface="Algerian" panose="04020705040A02060702" pitchFamily="82" charset="0"/>
              </a:rPr>
              <a:t>Presented by</a:t>
            </a:r>
          </a:p>
          <a:p>
            <a:pPr marL="0" indent="0">
              <a:buNone/>
            </a:pPr>
            <a:r>
              <a:rPr lang="en-US" sz="3200" dirty="0">
                <a:latin typeface="Algerian" panose="04020705040A02060702" pitchFamily="82" charset="0"/>
              </a:rPr>
              <a:t>Sankalp Dekate</a:t>
            </a:r>
          </a:p>
        </p:txBody>
      </p:sp>
      <p:pic>
        <p:nvPicPr>
          <p:cNvPr id="6" name="Content Placeholder 5" descr="A close up of a logo&#10;&#10;Description automatically generated">
            <a:extLst>
              <a:ext uri="{FF2B5EF4-FFF2-40B4-BE49-F238E27FC236}">
                <a16:creationId xmlns:a16="http://schemas.microsoft.com/office/drawing/2014/main" id="{11BE230E-0B36-4B79-B93C-2D974E69D107}"/>
              </a:ext>
            </a:extLst>
          </p:cNvPr>
          <p:cNvPicPr>
            <a:picLocks noGrp="1" noChangeAspect="1"/>
          </p:cNvPicPr>
          <p:nvPr>
            <p:ph sz="half" idx="1"/>
          </p:nvPr>
        </p:nvPicPr>
        <p:blipFill>
          <a:blip r:embed="rId4"/>
          <a:stretch>
            <a:fillRect/>
          </a:stretch>
        </p:blipFill>
        <p:spPr>
          <a:xfrm>
            <a:off x="5705476" y="2299878"/>
            <a:ext cx="5679870" cy="314842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18100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down)">
                                      <p:cBhvr>
                                        <p:cTn id="25" dur="580">
                                          <p:stCondLst>
                                            <p:cond delay="0"/>
                                          </p:stCondLst>
                                        </p:cTn>
                                        <p:tgtEl>
                                          <p:spTgt spid="4">
                                            <p:txEl>
                                              <p:pRg st="1" end="1"/>
                                            </p:txEl>
                                          </p:spTgt>
                                        </p:tgtEl>
                                      </p:cBhvr>
                                    </p:animEffect>
                                    <p:anim calcmode="lin" valueType="num">
                                      <p:cBhvr>
                                        <p:cTn id="26"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4">
                                            <p:txEl>
                                              <p:pRg st="1" end="1"/>
                                            </p:txEl>
                                          </p:spTgt>
                                        </p:tgtEl>
                                      </p:cBhvr>
                                      <p:to x="100000" y="60000"/>
                                    </p:animScale>
                                    <p:animScale>
                                      <p:cBhvr>
                                        <p:cTn id="32" dur="166" decel="50000">
                                          <p:stCondLst>
                                            <p:cond delay="676"/>
                                          </p:stCondLst>
                                        </p:cTn>
                                        <p:tgtEl>
                                          <p:spTgt spid="4">
                                            <p:txEl>
                                              <p:pRg st="1" end="1"/>
                                            </p:txEl>
                                          </p:spTgt>
                                        </p:tgtEl>
                                      </p:cBhvr>
                                      <p:to x="100000" y="100000"/>
                                    </p:animScale>
                                    <p:animScale>
                                      <p:cBhvr>
                                        <p:cTn id="33" dur="26">
                                          <p:stCondLst>
                                            <p:cond delay="1312"/>
                                          </p:stCondLst>
                                        </p:cTn>
                                        <p:tgtEl>
                                          <p:spTgt spid="4">
                                            <p:txEl>
                                              <p:pRg st="1" end="1"/>
                                            </p:txEl>
                                          </p:spTgt>
                                        </p:tgtEl>
                                      </p:cBhvr>
                                      <p:to x="100000" y="80000"/>
                                    </p:animScale>
                                    <p:animScale>
                                      <p:cBhvr>
                                        <p:cTn id="34" dur="166" decel="50000">
                                          <p:stCondLst>
                                            <p:cond delay="1338"/>
                                          </p:stCondLst>
                                        </p:cTn>
                                        <p:tgtEl>
                                          <p:spTgt spid="4">
                                            <p:txEl>
                                              <p:pRg st="1" end="1"/>
                                            </p:txEl>
                                          </p:spTgt>
                                        </p:tgtEl>
                                      </p:cBhvr>
                                      <p:to x="100000" y="100000"/>
                                    </p:animScale>
                                    <p:animScale>
                                      <p:cBhvr>
                                        <p:cTn id="35" dur="26">
                                          <p:stCondLst>
                                            <p:cond delay="1642"/>
                                          </p:stCondLst>
                                        </p:cTn>
                                        <p:tgtEl>
                                          <p:spTgt spid="4">
                                            <p:txEl>
                                              <p:pRg st="1" end="1"/>
                                            </p:txEl>
                                          </p:spTgt>
                                        </p:tgtEl>
                                      </p:cBhvr>
                                      <p:to x="100000" y="90000"/>
                                    </p:animScale>
                                    <p:animScale>
                                      <p:cBhvr>
                                        <p:cTn id="36" dur="166" decel="50000">
                                          <p:stCondLst>
                                            <p:cond delay="1668"/>
                                          </p:stCondLst>
                                        </p:cTn>
                                        <p:tgtEl>
                                          <p:spTgt spid="4">
                                            <p:txEl>
                                              <p:pRg st="1" end="1"/>
                                            </p:txEl>
                                          </p:spTgt>
                                        </p:tgtEl>
                                      </p:cBhvr>
                                      <p:to x="100000" y="100000"/>
                                    </p:animScale>
                                    <p:animScale>
                                      <p:cBhvr>
                                        <p:cTn id="37" dur="26">
                                          <p:stCondLst>
                                            <p:cond delay="1808"/>
                                          </p:stCondLst>
                                        </p:cTn>
                                        <p:tgtEl>
                                          <p:spTgt spid="4">
                                            <p:txEl>
                                              <p:pRg st="1" end="1"/>
                                            </p:txEl>
                                          </p:spTgt>
                                        </p:tgtEl>
                                      </p:cBhvr>
                                      <p:to x="100000" y="95000"/>
                                    </p:animScale>
                                    <p:animScale>
                                      <p:cBhvr>
                                        <p:cTn id="38" dur="166" decel="50000">
                                          <p:stCondLst>
                                            <p:cond delay="1834"/>
                                          </p:stCondLst>
                                        </p:cTn>
                                        <p:tgtEl>
                                          <p:spTgt spid="4">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80">
                                          <p:stCondLst>
                                            <p:cond delay="0"/>
                                          </p:stCondLst>
                                        </p:cTn>
                                        <p:tgtEl>
                                          <p:spTgt spid="2"/>
                                        </p:tgtEl>
                                      </p:cBhvr>
                                    </p:animEffect>
                                    <p:anim calcmode="lin" valueType="num">
                                      <p:cBhvr>
                                        <p:cTn id="4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gtEl>
                                      </p:cBhvr>
                                      <p:to x="100000" y="60000"/>
                                    </p:animScale>
                                    <p:animScale>
                                      <p:cBhvr>
                                        <p:cTn id="50" dur="166" decel="50000">
                                          <p:stCondLst>
                                            <p:cond delay="676"/>
                                          </p:stCondLst>
                                        </p:cTn>
                                        <p:tgtEl>
                                          <p:spTgt spid="2"/>
                                        </p:tgtEl>
                                      </p:cBhvr>
                                      <p:to x="100000" y="100000"/>
                                    </p:animScale>
                                    <p:animScale>
                                      <p:cBhvr>
                                        <p:cTn id="51" dur="26">
                                          <p:stCondLst>
                                            <p:cond delay="1312"/>
                                          </p:stCondLst>
                                        </p:cTn>
                                        <p:tgtEl>
                                          <p:spTgt spid="2"/>
                                        </p:tgtEl>
                                      </p:cBhvr>
                                      <p:to x="100000" y="80000"/>
                                    </p:animScale>
                                    <p:animScale>
                                      <p:cBhvr>
                                        <p:cTn id="52" dur="166" decel="50000">
                                          <p:stCondLst>
                                            <p:cond delay="1338"/>
                                          </p:stCondLst>
                                        </p:cTn>
                                        <p:tgtEl>
                                          <p:spTgt spid="2"/>
                                        </p:tgtEl>
                                      </p:cBhvr>
                                      <p:to x="100000" y="100000"/>
                                    </p:animScale>
                                    <p:animScale>
                                      <p:cBhvr>
                                        <p:cTn id="53" dur="26">
                                          <p:stCondLst>
                                            <p:cond delay="1642"/>
                                          </p:stCondLst>
                                        </p:cTn>
                                        <p:tgtEl>
                                          <p:spTgt spid="2"/>
                                        </p:tgtEl>
                                      </p:cBhvr>
                                      <p:to x="100000" y="90000"/>
                                    </p:animScale>
                                    <p:animScale>
                                      <p:cBhvr>
                                        <p:cTn id="54" dur="166" decel="50000">
                                          <p:stCondLst>
                                            <p:cond delay="1668"/>
                                          </p:stCondLst>
                                        </p:cTn>
                                        <p:tgtEl>
                                          <p:spTgt spid="2"/>
                                        </p:tgtEl>
                                      </p:cBhvr>
                                      <p:to x="100000" y="100000"/>
                                    </p:animScale>
                                    <p:animScale>
                                      <p:cBhvr>
                                        <p:cTn id="55" dur="26">
                                          <p:stCondLst>
                                            <p:cond delay="1808"/>
                                          </p:stCondLst>
                                        </p:cTn>
                                        <p:tgtEl>
                                          <p:spTgt spid="2"/>
                                        </p:tgtEl>
                                      </p:cBhvr>
                                      <p:to x="100000" y="95000"/>
                                    </p:animScale>
                                    <p:animScale>
                                      <p:cBhvr>
                                        <p:cTn id="5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83AD-940F-4DE6-B60A-08D3A092366C}"/>
              </a:ext>
            </a:extLst>
          </p:cNvPr>
          <p:cNvSpPr>
            <a:spLocks noGrp="1"/>
          </p:cNvSpPr>
          <p:nvPr>
            <p:ph type="title"/>
          </p:nvPr>
        </p:nvSpPr>
        <p:spPr/>
        <p:txBody>
          <a:bodyPr/>
          <a:lstStyle/>
          <a:p>
            <a:r>
              <a:rPr lang="en-US" dirty="0"/>
              <a:t>Broadcast intents</a:t>
            </a:r>
          </a:p>
        </p:txBody>
      </p:sp>
      <p:sp>
        <p:nvSpPr>
          <p:cNvPr id="3" name="Content Placeholder 2">
            <a:extLst>
              <a:ext uri="{FF2B5EF4-FFF2-40B4-BE49-F238E27FC236}">
                <a16:creationId xmlns:a16="http://schemas.microsoft.com/office/drawing/2014/main" id="{6C54D672-A5BC-4BBD-B3F1-77331D2B8861}"/>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Broadcast intents are Intent objects that are broadcast via a call to the </a:t>
            </a:r>
            <a:r>
              <a:rPr lang="en-US" sz="2000" dirty="0" err="1">
                <a:solidFill>
                  <a:srgbClr val="FFFF00"/>
                </a:solidFill>
                <a:latin typeface="Times New Roman" panose="02020603050405020304" pitchFamily="18" charset="0"/>
                <a:cs typeface="Times New Roman" panose="02020603050405020304" pitchFamily="18" charset="0"/>
              </a:rPr>
              <a:t>sendBroadcast</a:t>
            </a:r>
            <a:r>
              <a:rPr lang="en-US" sz="2000" dirty="0">
                <a:solidFill>
                  <a:srgbClr val="FFFF0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sendStickyBroadcast</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or </a:t>
            </a:r>
            <a:r>
              <a:rPr lang="en-US" sz="2000" dirty="0" err="1">
                <a:solidFill>
                  <a:schemeClr val="accent1">
                    <a:lumMod val="60000"/>
                    <a:lumOff val="40000"/>
                  </a:schemeClr>
                </a:solidFill>
                <a:latin typeface="Times New Roman" panose="02020603050405020304" pitchFamily="18" charset="0"/>
                <a:cs typeface="Times New Roman" panose="02020603050405020304" pitchFamily="18" charset="0"/>
              </a:rPr>
              <a:t>sendOrderedBroadcast</a:t>
            </a:r>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methods of the Activity class. </a:t>
            </a:r>
          </a:p>
          <a:p>
            <a:r>
              <a:rPr lang="en-US" sz="2000" dirty="0">
                <a:latin typeface="Times New Roman" panose="02020603050405020304" pitchFamily="18" charset="0"/>
                <a:cs typeface="Times New Roman" panose="02020603050405020304" pitchFamily="18" charset="0"/>
              </a:rPr>
              <a:t> In addition to providing a messaging and event system between application components, broadcast intents are also used by the Android system to notify interested applications about key system events (such as the external power supply or headphones being connected or disconnected). </a:t>
            </a:r>
          </a:p>
          <a:p>
            <a:r>
              <a:rPr lang="en-US" sz="2000" dirty="0">
                <a:latin typeface="Times New Roman" panose="02020603050405020304" pitchFamily="18" charset="0"/>
                <a:cs typeface="Times New Roman" panose="02020603050405020304" pitchFamily="18" charset="0"/>
              </a:rPr>
              <a:t> When a broadcast intent is created, it must include an action string in addition to optional data and a category string</a:t>
            </a:r>
            <a:r>
              <a:rPr lang="en-US" dirty="0"/>
              <a:t>. </a:t>
            </a:r>
          </a:p>
        </p:txBody>
      </p:sp>
    </p:spTree>
    <p:extLst>
      <p:ext uri="{BB962C8B-B14F-4D97-AF65-F5344CB8AC3E}">
        <p14:creationId xmlns:p14="http://schemas.microsoft.com/office/powerpoint/2010/main" val="20139532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0FDA-8DCA-4B52-9D30-3EA25333FB82}"/>
              </a:ext>
            </a:extLst>
          </p:cNvPr>
          <p:cNvSpPr>
            <a:spLocks noGrp="1"/>
          </p:cNvSpPr>
          <p:nvPr>
            <p:ph type="title"/>
          </p:nvPr>
        </p:nvSpPr>
        <p:spPr/>
        <p:txBody>
          <a:bodyPr/>
          <a:lstStyle/>
          <a:p>
            <a:r>
              <a:rPr lang="en-US" dirty="0"/>
              <a:t>Broadcast intents</a:t>
            </a:r>
          </a:p>
        </p:txBody>
      </p:sp>
      <p:sp>
        <p:nvSpPr>
          <p:cNvPr id="3" name="Content Placeholder 2">
            <a:extLst>
              <a:ext uri="{FF2B5EF4-FFF2-40B4-BE49-F238E27FC236}">
                <a16:creationId xmlns:a16="http://schemas.microsoft.com/office/drawing/2014/main" id="{F8B6424D-1903-4B40-A403-E36636B3866E}"/>
              </a:ext>
            </a:extLst>
          </p:cNvPr>
          <p:cNvSpPr>
            <a:spLocks noGrp="1"/>
          </p:cNvSpPr>
          <p:nvPr>
            <p:ph idx="1"/>
          </p:nvPr>
        </p:nvSpPr>
        <p:spPr/>
        <p:txBody>
          <a:bodyPr/>
          <a:lstStyle/>
          <a:p>
            <a:r>
              <a:rPr lang="en-US" dirty="0"/>
              <a:t> </a:t>
            </a:r>
            <a:r>
              <a:rPr lang="en-US" sz="2000" dirty="0">
                <a:latin typeface="Times New Roman" panose="02020603050405020304" pitchFamily="18" charset="0"/>
                <a:cs typeface="Times New Roman" panose="02020603050405020304" pitchFamily="18" charset="0"/>
              </a:rPr>
              <a:t>As with standard intents, data is added to a broadcast intent using key-value pairs in conjunction with the </a:t>
            </a:r>
            <a:r>
              <a:rPr lang="en-US" sz="2000" dirty="0" err="1">
                <a:latin typeface="Times New Roman" panose="02020603050405020304" pitchFamily="18" charset="0"/>
                <a:cs typeface="Times New Roman" panose="02020603050405020304" pitchFamily="18" charset="0"/>
              </a:rPr>
              <a:t>putExtra</a:t>
            </a:r>
            <a:r>
              <a:rPr lang="en-US" sz="2000" dirty="0">
                <a:latin typeface="Times New Roman" panose="02020603050405020304" pitchFamily="18" charset="0"/>
                <a:cs typeface="Times New Roman" panose="02020603050405020304" pitchFamily="18" charset="0"/>
              </a:rPr>
              <a:t>() method of the intent object. </a:t>
            </a:r>
          </a:p>
          <a:p>
            <a:r>
              <a:rPr lang="en-US" sz="2000" dirty="0">
                <a:latin typeface="Times New Roman" panose="02020603050405020304" pitchFamily="18" charset="0"/>
                <a:cs typeface="Times New Roman" panose="02020603050405020304" pitchFamily="18" charset="0"/>
              </a:rPr>
              <a:t> The optional category string may be assigned to a broadcast intent via a call to the </a:t>
            </a:r>
            <a:r>
              <a:rPr lang="en-US" sz="2000" dirty="0" err="1">
                <a:latin typeface="Times New Roman" panose="02020603050405020304" pitchFamily="18" charset="0"/>
                <a:cs typeface="Times New Roman" panose="02020603050405020304" pitchFamily="18" charset="0"/>
              </a:rPr>
              <a:t>addCategory</a:t>
            </a:r>
            <a:r>
              <a:rPr lang="en-US" sz="2000" dirty="0">
                <a:latin typeface="Times New Roman" panose="02020603050405020304" pitchFamily="18" charset="0"/>
                <a:cs typeface="Times New Roman" panose="02020603050405020304" pitchFamily="18" charset="0"/>
              </a:rPr>
              <a:t>() method. </a:t>
            </a:r>
          </a:p>
          <a:p>
            <a:r>
              <a:rPr lang="en-US" sz="2000" dirty="0">
                <a:latin typeface="Times New Roman" panose="02020603050405020304" pitchFamily="18" charset="0"/>
                <a:cs typeface="Times New Roman" panose="02020603050405020304" pitchFamily="18" charset="0"/>
              </a:rPr>
              <a:t>The action string, which identifies the broadcast event, must be unique and typically uses the application’s Java package name syntax. </a:t>
            </a:r>
          </a:p>
        </p:txBody>
      </p:sp>
    </p:spTree>
    <p:extLst>
      <p:ext uri="{BB962C8B-B14F-4D97-AF65-F5344CB8AC3E}">
        <p14:creationId xmlns:p14="http://schemas.microsoft.com/office/powerpoint/2010/main" val="97524968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EB7A-CD29-463D-B7BE-6482BCBBBCAB}"/>
              </a:ext>
            </a:extLst>
          </p:cNvPr>
          <p:cNvSpPr>
            <a:spLocks noGrp="1"/>
          </p:cNvSpPr>
          <p:nvPr>
            <p:ph type="title"/>
          </p:nvPr>
        </p:nvSpPr>
        <p:spPr/>
        <p:txBody>
          <a:bodyPr/>
          <a:lstStyle/>
          <a:p>
            <a:r>
              <a:rPr lang="en-US" dirty="0"/>
              <a:t>Broadcast intent</a:t>
            </a:r>
          </a:p>
        </p:txBody>
      </p:sp>
      <p:sp>
        <p:nvSpPr>
          <p:cNvPr id="3" name="Content Placeholder 2">
            <a:extLst>
              <a:ext uri="{FF2B5EF4-FFF2-40B4-BE49-F238E27FC236}">
                <a16:creationId xmlns:a16="http://schemas.microsoft.com/office/drawing/2014/main" id="{61CBE712-A019-4B5B-BBBF-8C01ED2DD947}"/>
              </a:ext>
            </a:extLst>
          </p:cNvPr>
          <p:cNvSpPr>
            <a:spLocks noGrp="1"/>
          </p:cNvSpPr>
          <p:nvPr>
            <p:ph idx="1"/>
          </p:nvPr>
        </p:nvSpPr>
        <p:spPr>
          <a:xfrm>
            <a:off x="322729" y="2142067"/>
            <a:ext cx="10494498" cy="3649133"/>
          </a:xfrm>
        </p:spPr>
        <p:txBody>
          <a:bodyPr/>
          <a:lstStyle/>
          <a:p>
            <a:pPr marL="0" indent="0">
              <a:buNone/>
            </a:pPr>
            <a:r>
              <a:rPr lang="en-US" sz="1600" dirty="0">
                <a:latin typeface="Times New Roman" panose="02020603050405020304" pitchFamily="18" charset="0"/>
                <a:cs typeface="Times New Roman" panose="02020603050405020304" pitchFamily="18" charset="0"/>
              </a:rPr>
              <a:t>    Intent </a:t>
            </a:r>
            <a:r>
              <a:rPr lang="en-US" sz="1600" dirty="0" err="1">
                <a:latin typeface="Times New Roman" panose="02020603050405020304" pitchFamily="18" charset="0"/>
                <a:cs typeface="Times New Roman" panose="02020603050405020304" pitchFamily="18" charset="0"/>
              </a:rPr>
              <a:t>Intent</a:t>
            </a:r>
            <a:r>
              <a:rPr lang="en-US" sz="1600" dirty="0">
                <a:latin typeface="Times New Roman" panose="02020603050405020304" pitchFamily="18" charset="0"/>
                <a:cs typeface="Times New Roman" panose="02020603050405020304" pitchFamily="18" charset="0"/>
              </a:rPr>
              <a:t> = new Intent();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intent.setAction</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com.example.Broadcast</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intent.putExtra</a:t>
            </a:r>
            <a:r>
              <a:rPr lang="en-US" sz="1600" dirty="0">
                <a:latin typeface="Times New Roman" panose="02020603050405020304" pitchFamily="18" charset="0"/>
                <a:cs typeface="Times New Roman" panose="02020603050405020304" pitchFamily="18" charset="0"/>
              </a:rPr>
              <a:t>(“HIghScore”,1000);</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sendBroadcast</a:t>
            </a:r>
            <a:r>
              <a:rPr lang="en-US" sz="1600" dirty="0">
                <a:latin typeface="Times New Roman" panose="02020603050405020304" pitchFamily="18" charset="0"/>
                <a:cs typeface="Times New Roman" panose="02020603050405020304" pitchFamily="18" charset="0"/>
              </a:rPr>
              <a:t>(intent);</a:t>
            </a:r>
          </a:p>
          <a:p>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Intent </a:t>
            </a:r>
            <a:r>
              <a:rPr lang="en-US" sz="1600" dirty="0" err="1">
                <a:latin typeface="Times New Roman" panose="02020603050405020304" pitchFamily="18" charset="0"/>
                <a:cs typeface="Times New Roman" panose="02020603050405020304" pitchFamily="18" charset="0"/>
              </a:rPr>
              <a:t>Intent</a:t>
            </a:r>
            <a:r>
              <a:rPr lang="en-US" sz="1600" dirty="0">
                <a:latin typeface="Times New Roman" panose="02020603050405020304" pitchFamily="18" charset="0"/>
                <a:cs typeface="Times New Roman" panose="02020603050405020304" pitchFamily="18" charset="0"/>
              </a:rPr>
              <a:t> = new Intent();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intent.addFlags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Intent.FLAG_INCLUDE_STOPPED_PACKAGES</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intent.setAction</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com.example.Broadcast</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intent.putExtra</a:t>
            </a:r>
            <a:r>
              <a:rPr lang="en-US" sz="1600" dirty="0">
                <a:latin typeface="Times New Roman" panose="02020603050405020304" pitchFamily="18" charset="0"/>
                <a:cs typeface="Times New Roman" panose="02020603050405020304" pitchFamily="18" charset="0"/>
              </a:rPr>
              <a:t>(“HIghScore”,1000);</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sendBroadcast</a:t>
            </a:r>
            <a:r>
              <a:rPr lang="en-US" sz="1600" dirty="0">
                <a:latin typeface="Times New Roman" panose="02020603050405020304" pitchFamily="18" charset="0"/>
                <a:cs typeface="Times New Roman" panose="02020603050405020304" pitchFamily="18" charset="0"/>
              </a:rPr>
              <a:t>(intent);</a:t>
            </a:r>
          </a:p>
          <a:p>
            <a:pPr marL="0" indent="0">
              <a:buNone/>
            </a:pPr>
            <a:endParaRPr lang="en-US" dirty="0"/>
          </a:p>
        </p:txBody>
      </p:sp>
    </p:spTree>
    <p:extLst>
      <p:ext uri="{BB962C8B-B14F-4D97-AF65-F5344CB8AC3E}">
        <p14:creationId xmlns:p14="http://schemas.microsoft.com/office/powerpoint/2010/main" val="185826494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BA20-4546-4606-8829-E9578CE0BFCB}"/>
              </a:ext>
            </a:extLst>
          </p:cNvPr>
          <p:cNvSpPr>
            <a:spLocks noGrp="1"/>
          </p:cNvSpPr>
          <p:nvPr>
            <p:ph type="title"/>
          </p:nvPr>
        </p:nvSpPr>
        <p:spPr/>
        <p:txBody>
          <a:bodyPr/>
          <a:lstStyle/>
          <a:p>
            <a:r>
              <a:rPr lang="en-US" dirty="0"/>
              <a:t>Types of broadcasts</a:t>
            </a:r>
          </a:p>
        </p:txBody>
      </p:sp>
      <p:sp>
        <p:nvSpPr>
          <p:cNvPr id="3" name="Content Placeholder 2">
            <a:extLst>
              <a:ext uri="{FF2B5EF4-FFF2-40B4-BE49-F238E27FC236}">
                <a16:creationId xmlns:a16="http://schemas.microsoft.com/office/drawing/2014/main" id="{07394096-803F-4588-9911-FC59C8735A8F}"/>
              </a:ext>
            </a:extLst>
          </p:cNvPr>
          <p:cNvSpPr>
            <a:spLocks noGrp="1"/>
          </p:cNvSpPr>
          <p:nvPr>
            <p:ph idx="1"/>
          </p:nvPr>
        </p:nvSpPr>
        <p:spPr/>
        <p:txBody>
          <a:bodyPr>
            <a:normAutofit/>
          </a:bodyPr>
          <a:lstStyle/>
          <a:p>
            <a:pPr marL="0" indent="0">
              <a:buNone/>
            </a:pPr>
            <a:r>
              <a:rPr lang="en-US" sz="2000" dirty="0">
                <a:solidFill>
                  <a:schemeClr val="accent4">
                    <a:lumMod val="60000"/>
                    <a:lumOff val="40000"/>
                  </a:schemeClr>
                </a:solidFill>
                <a:latin typeface="Times New Roman" panose="02020603050405020304" pitchFamily="18" charset="0"/>
                <a:cs typeface="Times New Roman" panose="02020603050405020304" pitchFamily="18" charset="0"/>
              </a:rPr>
              <a:t>Ordered Broadcasts: </a:t>
            </a:r>
          </a:p>
          <a:p>
            <a:pPr marL="0" indent="0">
              <a:buNone/>
            </a:pPr>
            <a:r>
              <a:rPr lang="en-US" sz="2000" dirty="0">
                <a:latin typeface="Times New Roman" panose="02020603050405020304" pitchFamily="18" charset="0"/>
                <a:cs typeface="Times New Roman" panose="02020603050405020304" pitchFamily="18" charset="0"/>
              </a:rPr>
              <a:t>               These broadcasts are synchronous and follows the order specified using </a:t>
            </a:r>
          </a:p>
          <a:p>
            <a:pPr marL="0" indent="0">
              <a:buNone/>
            </a:pPr>
            <a:r>
              <a:rPr lang="en-US" sz="2000" dirty="0">
                <a:latin typeface="Times New Roman" panose="02020603050405020304" pitchFamily="18" charset="0"/>
                <a:cs typeface="Times New Roman" panose="02020603050405020304" pitchFamily="18" charset="0"/>
              </a:rPr>
              <a:t>               android: priority attribute</a:t>
            </a:r>
          </a:p>
          <a:p>
            <a:pPr marL="0" indent="0">
              <a:buNone/>
            </a:pPr>
            <a:r>
              <a:rPr lang="en-US" sz="2000" dirty="0">
                <a:latin typeface="Times New Roman" panose="02020603050405020304" pitchFamily="18" charset="0"/>
                <a:cs typeface="Times New Roman" panose="02020603050405020304" pitchFamily="18" charset="0"/>
              </a:rPr>
              <a:t>                The receivers with greater priority would receive the broadcast first.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Normal Broadcasts: </a:t>
            </a:r>
          </a:p>
          <a:p>
            <a:pPr marL="0" indent="0">
              <a:buNone/>
            </a:pPr>
            <a:r>
              <a:rPr lang="en-US" sz="2000" dirty="0">
                <a:latin typeface="Times New Roman" panose="02020603050405020304" pitchFamily="18" charset="0"/>
                <a:cs typeface="Times New Roman" panose="02020603050405020304" pitchFamily="18" charset="0"/>
              </a:rPr>
              <a:t>            Normal broadcasts are not orderly.</a:t>
            </a:r>
          </a:p>
        </p:txBody>
      </p:sp>
    </p:spTree>
    <p:extLst>
      <p:ext uri="{BB962C8B-B14F-4D97-AF65-F5344CB8AC3E}">
        <p14:creationId xmlns:p14="http://schemas.microsoft.com/office/powerpoint/2010/main" val="249220483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99154F-061B-451D-9A35-913720CD6979}"/>
              </a:ext>
            </a:extLst>
          </p:cNvPr>
          <p:cNvSpPr>
            <a:spLocks noGrp="1"/>
          </p:cNvSpPr>
          <p:nvPr>
            <p:ph type="title"/>
          </p:nvPr>
        </p:nvSpPr>
        <p:spPr>
          <a:xfrm>
            <a:off x="685801" y="643466"/>
            <a:ext cx="2590799" cy="4995333"/>
          </a:xfrm>
        </p:spPr>
        <p:txBody>
          <a:bodyPr>
            <a:normAutofit/>
          </a:bodyPr>
          <a:lstStyle/>
          <a:p>
            <a:r>
              <a:rPr lang="en-US" dirty="0">
                <a:solidFill>
                  <a:srgbClr val="FFFFFF"/>
                </a:solidFill>
              </a:rPr>
              <a:t>ANDROID SERVICES</a:t>
            </a:r>
          </a:p>
        </p:txBody>
      </p:sp>
      <p:graphicFrame>
        <p:nvGraphicFramePr>
          <p:cNvPr id="5" name="Content Placeholder 2">
            <a:extLst>
              <a:ext uri="{FF2B5EF4-FFF2-40B4-BE49-F238E27FC236}">
                <a16:creationId xmlns:a16="http://schemas.microsoft.com/office/drawing/2014/main" id="{761A4D8D-A193-45A9-B733-8FBACD31DAF1}"/>
              </a:ext>
            </a:extLst>
          </p:cNvPr>
          <p:cNvGraphicFramePr>
            <a:graphicFrameLocks noGrp="1"/>
          </p:cNvGraphicFramePr>
          <p:nvPr>
            <p:ph idx="1"/>
            <p:extLst>
              <p:ext uri="{D42A27DB-BD31-4B8C-83A1-F6EECF244321}">
                <p14:modId xmlns:p14="http://schemas.microsoft.com/office/powerpoint/2010/main" val="4206871402"/>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9564237"/>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BC92-83DE-48E0-BC66-015E0C12295F}"/>
              </a:ext>
            </a:extLst>
          </p:cNvPr>
          <p:cNvSpPr>
            <a:spLocks noGrp="1"/>
          </p:cNvSpPr>
          <p:nvPr>
            <p:ph type="title"/>
          </p:nvPr>
        </p:nvSpPr>
        <p:spPr>
          <a:xfrm>
            <a:off x="685801" y="1420427"/>
            <a:ext cx="10131425" cy="1305018"/>
          </a:xfrm>
        </p:spPr>
        <p:txBody>
          <a:bodyPr/>
          <a:lstStyle/>
          <a:p>
            <a:r>
              <a:rPr lang="en-US" dirty="0"/>
              <a:t>Android services</a:t>
            </a:r>
          </a:p>
        </p:txBody>
      </p:sp>
      <p:sp>
        <p:nvSpPr>
          <p:cNvPr id="3" name="Content Placeholder 2">
            <a:extLst>
              <a:ext uri="{FF2B5EF4-FFF2-40B4-BE49-F238E27FC236}">
                <a16:creationId xmlns:a16="http://schemas.microsoft.com/office/drawing/2014/main" id="{B4C71988-049B-4217-879E-88E4F2BA9FE7}"/>
              </a:ext>
            </a:extLst>
          </p:cNvPr>
          <p:cNvSpPr>
            <a:spLocks noGrp="1"/>
          </p:cNvSpPr>
          <p:nvPr>
            <p:ph idx="1"/>
          </p:nvPr>
        </p:nvSpPr>
        <p:spPr>
          <a:xfrm>
            <a:off x="472737" y="2307989"/>
            <a:ext cx="10131425" cy="3649133"/>
          </a:xfrm>
        </p:spPr>
        <p:txBody>
          <a:bodyPr>
            <a:normAutofit/>
          </a:bodyPr>
          <a:lstStyle/>
          <a:p>
            <a:r>
              <a:rPr lang="en-US" sz="2000" dirty="0">
                <a:latin typeface="Times New Roman" panose="02020603050405020304" pitchFamily="18" charset="0"/>
                <a:cs typeface="Times New Roman" panose="02020603050405020304" pitchFamily="18" charset="0"/>
              </a:rPr>
              <a:t>The Android Service class is designed specifically to allow applications to initiate and perform background tasks.</a:t>
            </a:r>
          </a:p>
          <a:p>
            <a:r>
              <a:rPr lang="en-US" sz="2000" dirty="0">
                <a:latin typeface="Times New Roman" panose="02020603050405020304" pitchFamily="18" charset="0"/>
                <a:cs typeface="Times New Roman" panose="02020603050405020304" pitchFamily="18" charset="0"/>
              </a:rPr>
              <a:t>Unlike broadcast receivers, which are intended to perform a task quickly and then exit, services are designed to perform tasks that take a long time to complete.</a:t>
            </a:r>
          </a:p>
          <a:p>
            <a:r>
              <a:rPr lang="en-US" sz="2000" dirty="0">
                <a:latin typeface="Times New Roman" panose="02020603050405020304" pitchFamily="18" charset="0"/>
                <a:cs typeface="Times New Roman" panose="02020603050405020304" pitchFamily="18" charset="0"/>
              </a:rPr>
              <a:t>…such as downloading a file over an internet connection or streaming music to the user, but do not require a user interface.</a:t>
            </a:r>
          </a:p>
        </p:txBody>
      </p:sp>
    </p:spTree>
    <p:extLst>
      <p:ext uri="{BB962C8B-B14F-4D97-AF65-F5344CB8AC3E}">
        <p14:creationId xmlns:p14="http://schemas.microsoft.com/office/powerpoint/2010/main" val="20418427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2341-4F1F-4198-B90E-9C7F83EA8571}"/>
              </a:ext>
            </a:extLst>
          </p:cNvPr>
          <p:cNvSpPr>
            <a:spLocks noGrp="1"/>
          </p:cNvSpPr>
          <p:nvPr>
            <p:ph type="title"/>
          </p:nvPr>
        </p:nvSpPr>
        <p:spPr/>
        <p:txBody>
          <a:bodyPr/>
          <a:lstStyle/>
          <a:p>
            <a:r>
              <a:rPr lang="en-US" dirty="0"/>
              <a:t>Android services</a:t>
            </a:r>
          </a:p>
        </p:txBody>
      </p:sp>
      <p:sp>
        <p:nvSpPr>
          <p:cNvPr id="3" name="Content Placeholder 2">
            <a:extLst>
              <a:ext uri="{FF2B5EF4-FFF2-40B4-BE49-F238E27FC236}">
                <a16:creationId xmlns:a16="http://schemas.microsoft.com/office/drawing/2014/main" id="{80B5272A-17DB-45B1-BF17-059D6B3C9B0F}"/>
              </a:ext>
            </a:extLst>
          </p:cNvPr>
          <p:cNvSpPr>
            <a:spLocks noGrp="1"/>
          </p:cNvSpPr>
          <p:nvPr>
            <p:ph idx="1"/>
          </p:nvPr>
        </p:nvSpPr>
        <p:spPr>
          <a:xfrm>
            <a:off x="685801" y="1997476"/>
            <a:ext cx="10131425" cy="4660776"/>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Simplest form of service </a:t>
            </a:r>
          </a:p>
          <a:p>
            <a:pPr marL="0" indent="0">
              <a:buNone/>
            </a:pPr>
            <a:r>
              <a:rPr lang="en-US" sz="2000" dirty="0">
                <a:latin typeface="Times New Roman" panose="02020603050405020304" pitchFamily="18" charset="0"/>
                <a:cs typeface="Times New Roman" panose="02020603050405020304" pitchFamily="18" charset="0"/>
              </a:rPr>
              <a:t>              Intent Service </a:t>
            </a:r>
          </a:p>
          <a:p>
            <a:pPr marL="0" indent="0">
              <a:buNone/>
            </a:pPr>
            <a:r>
              <a:rPr lang="en-US" sz="2000" dirty="0">
                <a:latin typeface="Times New Roman" panose="02020603050405020304" pitchFamily="18" charset="0"/>
                <a:cs typeface="Times New Roman" panose="02020603050405020304" pitchFamily="18" charset="0"/>
              </a:rPr>
              <a:t>               Created to execute a task in a separate thread and then exit</a:t>
            </a:r>
          </a:p>
          <a:p>
            <a:pPr marL="0" indent="0">
              <a:buNone/>
            </a:pPr>
            <a:r>
              <a:rPr lang="en-US" sz="2000" dirty="0">
                <a:latin typeface="Times New Roman" panose="02020603050405020304" pitchFamily="18" charset="0"/>
                <a:cs typeface="Times New Roman" panose="02020603050405020304" pitchFamily="18" charset="0"/>
              </a:rPr>
              <a:t>Service </a:t>
            </a:r>
          </a:p>
          <a:p>
            <a:pPr marL="0" indent="0">
              <a:buNone/>
            </a:pPr>
            <a:r>
              <a:rPr lang="en-US" sz="2000" dirty="0">
                <a:latin typeface="Times New Roman" panose="02020603050405020304" pitchFamily="18" charset="0"/>
                <a:cs typeface="Times New Roman" panose="02020603050405020304" pitchFamily="18" charset="0"/>
              </a:rPr>
              <a:t>       Started Service </a:t>
            </a:r>
          </a:p>
          <a:p>
            <a:pPr marL="0" indent="0">
              <a:buNone/>
            </a:pPr>
            <a:r>
              <a:rPr lang="en-US" sz="2000" dirty="0">
                <a:latin typeface="Times New Roman" panose="02020603050405020304" pitchFamily="18" charset="0"/>
                <a:cs typeface="Times New Roman" panose="02020603050405020304" pitchFamily="18" charset="0"/>
              </a:rPr>
              <a:t>       Run until explicitly stopped (in the rare case android needs to kill it, the service will  </a:t>
            </a:r>
          </a:p>
          <a:p>
            <a:pPr marL="0" indent="0">
              <a:buNone/>
            </a:pPr>
            <a:r>
              <a:rPr lang="en-US" sz="2000" dirty="0">
                <a:latin typeface="Times New Roman" panose="02020603050405020304" pitchFamily="18" charset="0"/>
                <a:cs typeface="Times New Roman" panose="02020603050405020304" pitchFamily="18" charset="0"/>
              </a:rPr>
              <a:t>       be restarted as  soon as possible) </a:t>
            </a:r>
          </a:p>
          <a:p>
            <a:pPr marL="0" indent="0">
              <a:buNone/>
            </a:pPr>
            <a:r>
              <a:rPr lang="en-US" sz="2000" dirty="0">
                <a:latin typeface="Times New Roman" panose="02020603050405020304" pitchFamily="18" charset="0"/>
                <a:cs typeface="Times New Roman" panose="02020603050405020304" pitchFamily="18" charset="0"/>
              </a:rPr>
              <a:t>       Started with </a:t>
            </a:r>
            <a:r>
              <a:rPr lang="en-US" sz="2000" dirty="0" err="1">
                <a:solidFill>
                  <a:srgbClr val="FFFF00"/>
                </a:solidFill>
                <a:latin typeface="Times New Roman" panose="02020603050405020304" pitchFamily="18" charset="0"/>
                <a:cs typeface="Times New Roman" panose="02020603050405020304" pitchFamily="18" charset="0"/>
              </a:rPr>
              <a:t>startCommandmethod</a:t>
            </a:r>
            <a:endParaRPr lang="en-US" sz="2000" dirty="0">
              <a:solidFill>
                <a:srgbClr val="FFFF00"/>
              </a:solidFill>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Bound Service   </a:t>
            </a:r>
          </a:p>
          <a:p>
            <a:pPr marL="0" indent="0">
              <a:buNone/>
            </a:pPr>
            <a:r>
              <a:rPr lang="en-US" sz="2000" dirty="0">
                <a:latin typeface="Times New Roman" panose="02020603050405020304" pitchFamily="18" charset="0"/>
                <a:cs typeface="Times New Roman" panose="02020603050405020304" pitchFamily="18" charset="0"/>
              </a:rPr>
              <a:t>        Allows the exchange data with the interacting software component through an interface</a:t>
            </a:r>
          </a:p>
          <a:p>
            <a:pPr marL="0" indent="0">
              <a:buNone/>
            </a:pPr>
            <a:r>
              <a:rPr lang="en-US" sz="2000" dirty="0">
                <a:latin typeface="Times New Roman" panose="02020603050405020304" pitchFamily="18" charset="0"/>
                <a:cs typeface="Times New Roman" panose="02020603050405020304" pitchFamily="18" charset="0"/>
              </a:rPr>
              <a:t>         (set of methods) . </a:t>
            </a:r>
          </a:p>
          <a:p>
            <a:pPr marL="0" indent="0">
              <a:buNone/>
            </a:pPr>
            <a:r>
              <a:rPr lang="en-US" sz="2000" dirty="0">
                <a:latin typeface="Times New Roman" panose="02020603050405020304" pitchFamily="18" charset="0"/>
                <a:cs typeface="Times New Roman" panose="02020603050405020304" pitchFamily="18" charset="0"/>
              </a:rPr>
              <a:t>       Bind to a service interface. </a:t>
            </a:r>
          </a:p>
        </p:txBody>
      </p:sp>
    </p:spTree>
    <p:extLst>
      <p:ext uri="{BB962C8B-B14F-4D97-AF65-F5344CB8AC3E}">
        <p14:creationId xmlns:p14="http://schemas.microsoft.com/office/powerpoint/2010/main" val="243571104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3631-57AE-4374-B6E1-4092E1A955F2}"/>
              </a:ext>
            </a:extLst>
          </p:cNvPr>
          <p:cNvSpPr>
            <a:spLocks noGrp="1"/>
          </p:cNvSpPr>
          <p:nvPr>
            <p:ph type="title"/>
          </p:nvPr>
        </p:nvSpPr>
        <p:spPr/>
        <p:txBody>
          <a:bodyPr/>
          <a:lstStyle/>
          <a:p>
            <a:r>
              <a:rPr lang="en-US" dirty="0"/>
              <a:t>INTENT SERVICES</a:t>
            </a:r>
          </a:p>
        </p:txBody>
      </p:sp>
      <p:sp>
        <p:nvSpPr>
          <p:cNvPr id="3" name="Content Placeholder 2">
            <a:extLst>
              <a:ext uri="{FF2B5EF4-FFF2-40B4-BE49-F238E27FC236}">
                <a16:creationId xmlns:a16="http://schemas.microsoft.com/office/drawing/2014/main" id="{6B68049A-FB4A-496B-9E30-9C735284F5E7}"/>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 Services run by default within the same main thread as the component from which they are launched. As such, any CPU intensive tasks that need to be performed by the service should take place within a new thread, thereby avoiding affecting the performance of the calling application.</a:t>
            </a:r>
          </a:p>
          <a:p>
            <a:r>
              <a:rPr lang="en-US" dirty="0">
                <a:latin typeface="Times New Roman" panose="02020603050405020304" pitchFamily="18" charset="0"/>
                <a:cs typeface="Times New Roman" panose="02020603050405020304" pitchFamily="18" charset="0"/>
              </a:rPr>
              <a:t>The</a:t>
            </a:r>
            <a:r>
              <a:rPr lang="en-US" dirty="0">
                <a:solidFill>
                  <a:srgbClr val="FFFF00"/>
                </a:solidFill>
                <a:latin typeface="Times New Roman" panose="02020603050405020304" pitchFamily="18" charset="0"/>
                <a:cs typeface="Times New Roman" panose="02020603050405020304" pitchFamily="18" charset="0"/>
              </a:rPr>
              <a:t> </a:t>
            </a:r>
            <a:r>
              <a:rPr lang="en-US" dirty="0" err="1">
                <a:solidFill>
                  <a:srgbClr val="FFFF00"/>
                </a:solidFill>
                <a:latin typeface="Times New Roman" panose="02020603050405020304" pitchFamily="18" charset="0"/>
                <a:cs typeface="Times New Roman" panose="02020603050405020304" pitchFamily="18" charset="0"/>
              </a:rPr>
              <a:t>IntentServiceclass</a:t>
            </a:r>
            <a:r>
              <a:rPr lang="en-US" dirty="0">
                <a:solidFill>
                  <a:srgbClr val="FFFF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convenience class (</a:t>
            </a:r>
            <a:r>
              <a:rPr lang="en-US" dirty="0" err="1">
                <a:latin typeface="Times New Roman" panose="02020603050405020304" pitchFamily="18" charset="0"/>
                <a:cs typeface="Times New Roman" panose="02020603050405020304" pitchFamily="18" charset="0"/>
              </a:rPr>
              <a:t>subclassed</a:t>
            </a:r>
            <a:r>
              <a:rPr lang="en-US" dirty="0">
                <a:latin typeface="Times New Roman" panose="02020603050405020304" pitchFamily="18" charset="0"/>
                <a:cs typeface="Times New Roman" panose="02020603050405020304" pitchFamily="18" charset="0"/>
              </a:rPr>
              <a:t> from the Service class) that sets up a worker thread for handling background tasks and handles each request in an asynchronous manner. </a:t>
            </a:r>
          </a:p>
          <a:p>
            <a:r>
              <a:rPr lang="en-US" dirty="0">
                <a:latin typeface="Times New Roman" panose="02020603050405020304" pitchFamily="18" charset="0"/>
                <a:cs typeface="Times New Roman" panose="02020603050405020304" pitchFamily="18" charset="0"/>
              </a:rPr>
              <a:t>Once the service has handled all queued requests, it simply exits. All that is required when using the </a:t>
            </a:r>
            <a:r>
              <a:rPr lang="en-US" dirty="0" err="1">
                <a:latin typeface="Times New Roman" panose="02020603050405020304" pitchFamily="18" charset="0"/>
                <a:cs typeface="Times New Roman" panose="02020603050405020304" pitchFamily="18" charset="0"/>
              </a:rPr>
              <a:t>IntentServiceclass</a:t>
            </a:r>
            <a:r>
              <a:rPr lang="en-US" dirty="0">
                <a:latin typeface="Times New Roman" panose="02020603050405020304" pitchFamily="18" charset="0"/>
                <a:cs typeface="Times New Roman" panose="02020603050405020304" pitchFamily="18" charset="0"/>
              </a:rPr>
              <a:t> is that the </a:t>
            </a:r>
            <a:r>
              <a:rPr lang="en-US" dirty="0" err="1">
                <a:solidFill>
                  <a:srgbClr val="FF0000"/>
                </a:solidFill>
                <a:latin typeface="Times New Roman" panose="02020603050405020304" pitchFamily="18" charset="0"/>
                <a:cs typeface="Times New Roman" panose="02020603050405020304" pitchFamily="18" charset="0"/>
              </a:rPr>
              <a:t>onHandleIntent</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 be implemented containing the code to be executed for each request.</a:t>
            </a:r>
          </a:p>
          <a:p>
            <a:r>
              <a:rPr lang="en-US" dirty="0">
                <a:latin typeface="Times New Roman" panose="02020603050405020304" pitchFamily="18" charset="0"/>
                <a:cs typeface="Times New Roman" panose="02020603050405020304" pitchFamily="18" charset="0"/>
              </a:rPr>
              <a:t>For services that do not require synchronous processing of requests, </a:t>
            </a:r>
            <a:r>
              <a:rPr lang="en-US" dirty="0" err="1">
                <a:latin typeface="Times New Roman" panose="02020603050405020304" pitchFamily="18" charset="0"/>
                <a:cs typeface="Times New Roman" panose="02020603050405020304" pitchFamily="18" charset="0"/>
              </a:rPr>
              <a:t>IntentService</a:t>
            </a:r>
            <a:r>
              <a:rPr lang="en-US" dirty="0">
                <a:latin typeface="Times New Roman" panose="02020603050405020304" pitchFamily="18" charset="0"/>
                <a:cs typeface="Times New Roman" panose="02020603050405020304" pitchFamily="18" charset="0"/>
              </a:rPr>
              <a:t> is the recommended option. Services requiring synchronous handling of requests will, however, need to subclass from the Service class and manually implement and manage threading to handle any CPU intensive tasks efficiently</a:t>
            </a:r>
          </a:p>
        </p:txBody>
      </p:sp>
    </p:spTree>
    <p:extLst>
      <p:ext uri="{BB962C8B-B14F-4D97-AF65-F5344CB8AC3E}">
        <p14:creationId xmlns:p14="http://schemas.microsoft.com/office/powerpoint/2010/main" val="124663932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DC7E-3F6B-407A-AE7F-A6472D884B3B}"/>
              </a:ext>
            </a:extLst>
          </p:cNvPr>
          <p:cNvSpPr>
            <a:spLocks noGrp="1"/>
          </p:cNvSpPr>
          <p:nvPr>
            <p:ph type="title"/>
          </p:nvPr>
        </p:nvSpPr>
        <p:spPr>
          <a:xfrm>
            <a:off x="685802" y="609600"/>
            <a:ext cx="6282266" cy="1456267"/>
          </a:xfrm>
        </p:spPr>
        <p:txBody>
          <a:bodyPr>
            <a:normAutofit/>
          </a:bodyPr>
          <a:lstStyle/>
          <a:p>
            <a:r>
              <a:rPr lang="en-US" dirty="0"/>
              <a:t>INTENT SERVICES:EXAMPLE</a:t>
            </a:r>
          </a:p>
        </p:txBody>
      </p:sp>
      <p:sp>
        <p:nvSpPr>
          <p:cNvPr id="9" name="Content Placeholder 8">
            <a:extLst>
              <a:ext uri="{FF2B5EF4-FFF2-40B4-BE49-F238E27FC236}">
                <a16:creationId xmlns:a16="http://schemas.microsoft.com/office/drawing/2014/main" id="{140C1340-E38E-45D3-B621-C2D7C92DEF8E}"/>
              </a:ext>
            </a:extLst>
          </p:cNvPr>
          <p:cNvSpPr>
            <a:spLocks noGrp="1"/>
          </p:cNvSpPr>
          <p:nvPr>
            <p:ph idx="1"/>
          </p:nvPr>
        </p:nvSpPr>
        <p:spPr>
          <a:xfrm>
            <a:off x="685802" y="2142067"/>
            <a:ext cx="6282266" cy="3649133"/>
          </a:xfrm>
        </p:spPr>
        <p:txBody>
          <a:bodyPr>
            <a:normAutofit/>
          </a:bodyPr>
          <a:lstStyle/>
          <a:p>
            <a:r>
              <a:rPr lang="en-US" dirty="0"/>
              <a:t>The service needs to be registered in the manifest file </a:t>
            </a:r>
          </a:p>
          <a:p>
            <a:r>
              <a:rPr lang="en-US" dirty="0"/>
              <a:t>The main activity creates an explicit intent pointing to the service </a:t>
            </a:r>
          </a:p>
          <a:p>
            <a:r>
              <a:rPr lang="en-US" dirty="0"/>
              <a:t> The service is started and the </a:t>
            </a:r>
            <a:r>
              <a:rPr lang="en-US" dirty="0" err="1"/>
              <a:t>onHandleIntentmethod</a:t>
            </a:r>
            <a:r>
              <a:rPr lang="en-US" dirty="0"/>
              <a:t> executed </a:t>
            </a:r>
          </a:p>
          <a:p>
            <a:r>
              <a:rPr lang="en-US" dirty="0"/>
              <a:t>Intents are queued and served serially</a:t>
            </a:r>
          </a:p>
        </p:txBody>
      </p:sp>
      <p:pic>
        <p:nvPicPr>
          <p:cNvPr id="5" name="Content Placeholder 4" descr="A picture containing mirror, table&#10;&#10;Description automatically generated">
            <a:extLst>
              <a:ext uri="{FF2B5EF4-FFF2-40B4-BE49-F238E27FC236}">
                <a16:creationId xmlns:a16="http://schemas.microsoft.com/office/drawing/2014/main" id="{BFC16ADA-FFC6-47DE-84B7-7D5F77CC4961}"/>
              </a:ext>
            </a:extLst>
          </p:cNvPr>
          <p:cNvPicPr>
            <a:picLocks noChangeAspect="1"/>
          </p:cNvPicPr>
          <p:nvPr/>
        </p:nvPicPr>
        <p:blipFill>
          <a:blip r:embed="rId3"/>
          <a:stretch>
            <a:fillRect/>
          </a:stretch>
        </p:blipFill>
        <p:spPr>
          <a:xfrm>
            <a:off x="6535882" y="2649683"/>
            <a:ext cx="5559136" cy="192231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326523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9683-8010-4314-88BF-95E819A73D3E}"/>
              </a:ext>
            </a:extLst>
          </p:cNvPr>
          <p:cNvSpPr>
            <a:spLocks noGrp="1"/>
          </p:cNvSpPr>
          <p:nvPr>
            <p:ph type="title"/>
          </p:nvPr>
        </p:nvSpPr>
        <p:spPr/>
        <p:txBody>
          <a:bodyPr/>
          <a:lstStyle/>
          <a:p>
            <a:r>
              <a:rPr lang="en-US" dirty="0"/>
              <a:t>INTENT SERVICE :EXAMPLE</a:t>
            </a:r>
          </a:p>
        </p:txBody>
      </p:sp>
      <p:pic>
        <p:nvPicPr>
          <p:cNvPr id="5" name="Content Placeholder 4" descr="A screenshot of a social media post&#10;&#10;Description automatically generated">
            <a:extLst>
              <a:ext uri="{FF2B5EF4-FFF2-40B4-BE49-F238E27FC236}">
                <a16:creationId xmlns:a16="http://schemas.microsoft.com/office/drawing/2014/main" id="{BCF8020D-7274-4B94-9EDA-AA1CB1AC615E}"/>
              </a:ext>
            </a:extLst>
          </p:cNvPr>
          <p:cNvPicPr>
            <a:picLocks noGrp="1" noChangeAspect="1"/>
          </p:cNvPicPr>
          <p:nvPr>
            <p:ph idx="1"/>
          </p:nvPr>
        </p:nvPicPr>
        <p:blipFill>
          <a:blip r:embed="rId2"/>
          <a:stretch>
            <a:fillRect/>
          </a:stretch>
        </p:blipFill>
        <p:spPr>
          <a:xfrm>
            <a:off x="685801" y="2141537"/>
            <a:ext cx="10338954" cy="4716463"/>
          </a:xfrm>
        </p:spPr>
      </p:pic>
    </p:spTree>
    <p:extLst>
      <p:ext uri="{BB962C8B-B14F-4D97-AF65-F5344CB8AC3E}">
        <p14:creationId xmlns:p14="http://schemas.microsoft.com/office/powerpoint/2010/main" val="40344534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78C3-66A1-4AD8-8BA2-2CC085599E58}"/>
              </a:ext>
            </a:extLst>
          </p:cNvPr>
          <p:cNvSpPr>
            <a:spLocks noGrp="1"/>
          </p:cNvSpPr>
          <p:nvPr>
            <p:ph type="title"/>
          </p:nvPr>
        </p:nvSpPr>
        <p:spPr>
          <a:xfrm>
            <a:off x="685801" y="609600"/>
            <a:ext cx="10131425" cy="1456267"/>
          </a:xfrm>
        </p:spPr>
        <p:txBody>
          <a:bodyPr>
            <a:normAutofit/>
          </a:bodyPr>
          <a:lstStyle/>
          <a:p>
            <a:r>
              <a:rPr lang="en-US">
                <a:latin typeface="Bembo" panose="020B0604020202020204" pitchFamily="18" charset="0"/>
              </a:rPr>
              <a:t>contents</a:t>
            </a:r>
            <a:endParaRPr lang="en-US" dirty="0">
              <a:latin typeface="Bembo" panose="020B0604020202020204" pitchFamily="18" charset="0"/>
            </a:endParaRPr>
          </a:p>
        </p:txBody>
      </p:sp>
      <p:graphicFrame>
        <p:nvGraphicFramePr>
          <p:cNvPr id="14" name="Content Placeholder 2">
            <a:extLst>
              <a:ext uri="{FF2B5EF4-FFF2-40B4-BE49-F238E27FC236}">
                <a16:creationId xmlns:a16="http://schemas.microsoft.com/office/drawing/2014/main" id="{7121EC01-0F30-499E-AE13-13AA83B5A05A}"/>
              </a:ext>
            </a:extLst>
          </p:cNvPr>
          <p:cNvGraphicFramePr>
            <a:graphicFrameLocks noGrp="1"/>
          </p:cNvGraphicFramePr>
          <p:nvPr>
            <p:ph idx="1"/>
            <p:extLst>
              <p:ext uri="{D42A27DB-BD31-4B8C-83A1-F6EECF244321}">
                <p14:modId xmlns:p14="http://schemas.microsoft.com/office/powerpoint/2010/main" val="274301038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691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a:extLst>
              <a:ext uri="{FF2B5EF4-FFF2-40B4-BE49-F238E27FC236}">
                <a16:creationId xmlns:a16="http://schemas.microsoft.com/office/drawing/2014/main" id="{4114F4B3-CAB4-4D57-BF49-6A1C08B69F33}"/>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solidFill>
                  <a:srgbClr val="FFFFFF"/>
                </a:solidFill>
              </a:rPr>
              <a:t>EXAMPLE:</a:t>
            </a:r>
          </a:p>
        </p:txBody>
      </p:sp>
      <p:sp>
        <p:nvSpPr>
          <p:cNvPr id="9" name="Content Placeholder 8">
            <a:extLst>
              <a:ext uri="{FF2B5EF4-FFF2-40B4-BE49-F238E27FC236}">
                <a16:creationId xmlns:a16="http://schemas.microsoft.com/office/drawing/2014/main" id="{D86F7AA1-8224-43EC-904D-6D0397C2685E}"/>
              </a:ext>
            </a:extLst>
          </p:cNvPr>
          <p:cNvSpPr>
            <a:spLocks noGrp="1"/>
          </p:cNvSpPr>
          <p:nvPr>
            <p:ph idx="1"/>
          </p:nvPr>
        </p:nvSpPr>
        <p:spPr>
          <a:xfrm>
            <a:off x="486876" y="4851399"/>
            <a:ext cx="4513792" cy="914401"/>
          </a:xfrm>
        </p:spPr>
        <p:txBody>
          <a:bodyPr vert="horz" lIns="91440" tIns="45720" rIns="91440" bIns="45720" rtlCol="0" anchor="t">
            <a:normAutofit/>
          </a:bodyPr>
          <a:lstStyle/>
          <a:p>
            <a:pPr marL="0" indent="0" algn="r">
              <a:buNone/>
            </a:pPr>
            <a:r>
              <a:rPr lang="en-US" cap="all">
                <a:solidFill>
                  <a:srgbClr val="FFFFFF"/>
                </a:solidFill>
              </a:rPr>
              <a:t>Testing the weather condition periodically and send a notification if an alarm occurs</a:t>
            </a:r>
          </a:p>
        </p:txBody>
      </p:sp>
      <p:sp useBgFill="1">
        <p:nvSpPr>
          <p:cNvPr id="20"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2"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5" name="Straight Connector 24">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Content Placeholder 4" descr="A close up of a logo&#10;&#10;Description automatically generated">
            <a:extLst>
              <a:ext uri="{FF2B5EF4-FFF2-40B4-BE49-F238E27FC236}">
                <a16:creationId xmlns:a16="http://schemas.microsoft.com/office/drawing/2014/main" id="{434CC811-8CA8-47B8-9580-BA561D4499E9}"/>
              </a:ext>
            </a:extLst>
          </p:cNvPr>
          <p:cNvPicPr>
            <a:picLocks noChangeAspect="1"/>
          </p:cNvPicPr>
          <p:nvPr/>
        </p:nvPicPr>
        <p:blipFill>
          <a:blip r:embed="rId3"/>
          <a:stretch>
            <a:fillRect/>
          </a:stretch>
        </p:blipFill>
        <p:spPr>
          <a:xfrm>
            <a:off x="6788914" y="2144684"/>
            <a:ext cx="4252997" cy="2715356"/>
          </a:xfrm>
          <a:prstGeom prst="rect">
            <a:avLst/>
          </a:prstGeom>
        </p:spPr>
      </p:pic>
    </p:spTree>
    <p:extLst>
      <p:ext uri="{BB962C8B-B14F-4D97-AF65-F5344CB8AC3E}">
        <p14:creationId xmlns:p14="http://schemas.microsoft.com/office/powerpoint/2010/main" val="10445221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54E4-F13E-4862-9DD3-DDED84FC565C}"/>
              </a:ext>
            </a:extLst>
          </p:cNvPr>
          <p:cNvSpPr>
            <a:spLocks noGrp="1"/>
          </p:cNvSpPr>
          <p:nvPr>
            <p:ph type="title"/>
          </p:nvPr>
        </p:nvSpPr>
        <p:spPr>
          <a:xfrm>
            <a:off x="685801" y="609600"/>
            <a:ext cx="10131425" cy="1456267"/>
          </a:xfrm>
        </p:spPr>
        <p:txBody>
          <a:bodyPr/>
          <a:lstStyle/>
          <a:p>
            <a:r>
              <a:rPr lang="en-US" dirty="0"/>
              <a:t>STARTED SERVICES</a:t>
            </a:r>
          </a:p>
        </p:txBody>
      </p:sp>
      <p:sp>
        <p:nvSpPr>
          <p:cNvPr id="3" name="Content Placeholder 2">
            <a:extLst>
              <a:ext uri="{FF2B5EF4-FFF2-40B4-BE49-F238E27FC236}">
                <a16:creationId xmlns:a16="http://schemas.microsoft.com/office/drawing/2014/main" id="{12B01163-8871-416A-8E4B-BAAFB35F0551}"/>
              </a:ext>
            </a:extLst>
          </p:cNvPr>
          <p:cNvSpPr>
            <a:spLocks noGrp="1"/>
          </p:cNvSpPr>
          <p:nvPr>
            <p:ph idx="1"/>
          </p:nvPr>
        </p:nvSpPr>
        <p:spPr>
          <a:xfrm>
            <a:off x="897836" y="2065867"/>
            <a:ext cx="10131425" cy="3649133"/>
          </a:xfrm>
        </p:spPr>
        <p:txBody>
          <a:bodyPr>
            <a:noAutofit/>
          </a:bodyPr>
          <a:lstStyle/>
          <a:p>
            <a:r>
              <a:rPr lang="en-US" sz="2000" dirty="0">
                <a:latin typeface="Times New Roman" panose="02020603050405020304" pitchFamily="18" charset="0"/>
                <a:cs typeface="Times New Roman" panose="02020603050405020304" pitchFamily="18" charset="0"/>
              </a:rPr>
              <a:t>Started services are launched by other application components (such as an activity or even a broadcast receiver) and potentially run indefinitely in the background until the service is stopped, or is destroyed by the Android runtime system in order to free up resources. </a:t>
            </a:r>
          </a:p>
          <a:p>
            <a:r>
              <a:rPr lang="en-US" sz="2000" dirty="0">
                <a:latin typeface="Times New Roman" panose="02020603050405020304" pitchFamily="18" charset="0"/>
                <a:cs typeface="Times New Roman" panose="02020603050405020304" pitchFamily="18" charset="0"/>
              </a:rPr>
              <a:t>A service will continue to run if the application that started it is no longer in the foreground, and even in the event that the component that originally started the service is destroyed.</a:t>
            </a:r>
          </a:p>
          <a:p>
            <a:r>
              <a:rPr lang="en-US" sz="2000" dirty="0">
                <a:latin typeface="Times New Roman" panose="02020603050405020304" pitchFamily="18" charset="0"/>
                <a:cs typeface="Times New Roman" panose="02020603050405020304" pitchFamily="18" charset="0"/>
              </a:rPr>
              <a:t>By default, a service will run within the same main thread as the application process from which it was launched (referred to as a local service). </a:t>
            </a:r>
          </a:p>
          <a:p>
            <a:r>
              <a:rPr lang="en-US" sz="2000" dirty="0">
                <a:latin typeface="Times New Roman" panose="02020603050405020304" pitchFamily="18" charset="0"/>
                <a:cs typeface="Times New Roman" panose="02020603050405020304" pitchFamily="18" charset="0"/>
              </a:rPr>
              <a:t>It is important, therefore, that any CPU intensive tasks be performed in a new thread within the service. Instructing a service to run within a separate process (and therefore known as a remote service) requires a configuration change within the manifest file.</a:t>
            </a:r>
          </a:p>
        </p:txBody>
      </p:sp>
    </p:spTree>
    <p:extLst>
      <p:ext uri="{BB962C8B-B14F-4D97-AF65-F5344CB8AC3E}">
        <p14:creationId xmlns:p14="http://schemas.microsoft.com/office/powerpoint/2010/main" val="224146040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075B-6539-446D-8891-CBBB79C5C7C4}"/>
              </a:ext>
            </a:extLst>
          </p:cNvPr>
          <p:cNvSpPr>
            <a:spLocks noGrp="1"/>
          </p:cNvSpPr>
          <p:nvPr>
            <p:ph type="title"/>
          </p:nvPr>
        </p:nvSpPr>
        <p:spPr/>
        <p:txBody>
          <a:bodyPr/>
          <a:lstStyle/>
          <a:p>
            <a:r>
              <a:rPr lang="en-US" dirty="0"/>
              <a:t>STARTED SERVICES</a:t>
            </a:r>
          </a:p>
        </p:txBody>
      </p:sp>
      <p:sp>
        <p:nvSpPr>
          <p:cNvPr id="3" name="Content Placeholder 2">
            <a:extLst>
              <a:ext uri="{FF2B5EF4-FFF2-40B4-BE49-F238E27FC236}">
                <a16:creationId xmlns:a16="http://schemas.microsoft.com/office/drawing/2014/main" id="{9FFF596F-6E1D-4D31-BEB9-0E2FAAFECA89}"/>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Unless a service is specifically configured to be private (once again via a setting in the manifest file), that service can be started by other components on the same Android device. </a:t>
            </a:r>
          </a:p>
          <a:p>
            <a:r>
              <a:rPr lang="en-US" dirty="0">
                <a:latin typeface="Times New Roman" panose="02020603050405020304" pitchFamily="18" charset="0"/>
                <a:cs typeface="Times New Roman" panose="02020603050405020304" pitchFamily="18" charset="0"/>
              </a:rPr>
              <a:t>This is achieved using the Intent mechanism in the same way that one activity can launch another as outlined in preceding slides.</a:t>
            </a:r>
          </a:p>
          <a:p>
            <a:r>
              <a:rPr lang="en-US" dirty="0">
                <a:latin typeface="Times New Roman" panose="02020603050405020304" pitchFamily="18" charset="0"/>
                <a:cs typeface="Times New Roman" panose="02020603050405020304" pitchFamily="18" charset="0"/>
              </a:rPr>
              <a:t>Started services are launched via a call to the </a:t>
            </a:r>
            <a:r>
              <a:rPr lang="en-US" dirty="0" err="1">
                <a:latin typeface="Times New Roman" panose="02020603050405020304" pitchFamily="18" charset="0"/>
                <a:cs typeface="Times New Roman" panose="02020603050405020304" pitchFamily="18" charset="0"/>
              </a:rPr>
              <a:t>startService</a:t>
            </a:r>
            <a:r>
              <a:rPr lang="en-US" dirty="0">
                <a:latin typeface="Times New Roman" panose="02020603050405020304" pitchFamily="18" charset="0"/>
                <a:cs typeface="Times New Roman" panose="02020603050405020304" pitchFamily="18" charset="0"/>
              </a:rPr>
              <a:t>() method</a:t>
            </a:r>
            <a:r>
              <a:rPr lang="en-US">
                <a:latin typeface="Times New Roman" panose="02020603050405020304" pitchFamily="18" charset="0"/>
                <a:cs typeface="Times New Roman" panose="02020603050405020304" pitchFamily="18" charset="0"/>
              </a:rPr>
              <a:t>, passing </a:t>
            </a:r>
            <a:r>
              <a:rPr lang="en-US" dirty="0">
                <a:latin typeface="Times New Roman" panose="02020603050405020304" pitchFamily="18" charset="0"/>
                <a:cs typeface="Times New Roman" panose="02020603050405020304" pitchFamily="18" charset="0"/>
              </a:rPr>
              <a:t>through as an argument an Intent object identifying the service to be started. </a:t>
            </a:r>
          </a:p>
          <a:p>
            <a:r>
              <a:rPr lang="en-US" dirty="0">
                <a:latin typeface="Times New Roman" panose="02020603050405020304" pitchFamily="18" charset="0"/>
                <a:cs typeface="Times New Roman" panose="02020603050405020304" pitchFamily="18" charset="0"/>
              </a:rPr>
              <a:t>When a started service has completed its tasks,  it should stop itself via a call to </a:t>
            </a:r>
            <a:r>
              <a:rPr lang="en-US" dirty="0" err="1">
                <a:latin typeface="Times New Roman" panose="02020603050405020304" pitchFamily="18" charset="0"/>
                <a:cs typeface="Times New Roman" panose="02020603050405020304" pitchFamily="18" charset="0"/>
              </a:rPr>
              <a:t>stopSelf</a:t>
            </a:r>
            <a:r>
              <a:rPr lang="en-US" dirty="0">
                <a:latin typeface="Times New Roman" panose="02020603050405020304" pitchFamily="18" charset="0"/>
                <a:cs typeface="Times New Roman" panose="02020603050405020304" pitchFamily="18" charset="0"/>
              </a:rPr>
              <a:t>(). Alternatively, a running service may be stopped by another component via a call to the </a:t>
            </a:r>
            <a:r>
              <a:rPr lang="en-US" dirty="0" err="1">
                <a:latin typeface="Times New Roman" panose="02020603050405020304" pitchFamily="18" charset="0"/>
                <a:cs typeface="Times New Roman" panose="02020603050405020304" pitchFamily="18" charset="0"/>
              </a:rPr>
              <a:t>stopService</a:t>
            </a:r>
            <a:r>
              <a:rPr lang="en-US" dirty="0">
                <a:latin typeface="Times New Roman" panose="02020603050405020304" pitchFamily="18" charset="0"/>
                <a:cs typeface="Times New Roman" panose="02020603050405020304" pitchFamily="18" charset="0"/>
              </a:rPr>
              <a:t>() method, passing through as an argument the matching Intent for the service to be stopped.</a:t>
            </a:r>
          </a:p>
          <a:p>
            <a:r>
              <a:rPr lang="en-US" dirty="0">
                <a:latin typeface="Times New Roman" panose="02020603050405020304" pitchFamily="18" charset="0"/>
                <a:cs typeface="Times New Roman" panose="02020603050405020304" pitchFamily="18" charset="0"/>
              </a:rPr>
              <a:t>Services are given a high priority by the Android system and are typically amongst the last to be terminated in order to free up resource</a:t>
            </a:r>
          </a:p>
        </p:txBody>
      </p:sp>
    </p:spTree>
    <p:extLst>
      <p:ext uri="{BB962C8B-B14F-4D97-AF65-F5344CB8AC3E}">
        <p14:creationId xmlns:p14="http://schemas.microsoft.com/office/powerpoint/2010/main" val="17531514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3EB2D5A-D70C-4D3F-90C5-3D0BCEA194E7}"/>
              </a:ext>
            </a:extLst>
          </p:cNvPr>
          <p:cNvSpPr>
            <a:spLocks noGrp="1"/>
          </p:cNvSpPr>
          <p:nvPr>
            <p:ph type="title"/>
          </p:nvPr>
        </p:nvSpPr>
        <p:spPr>
          <a:xfrm>
            <a:off x="4955458" y="639097"/>
            <a:ext cx="6593075" cy="1612490"/>
          </a:xfrm>
        </p:spPr>
        <p:txBody>
          <a:bodyPr vert="horz" lIns="91440" tIns="45720" rIns="91440" bIns="45720" rtlCol="0" anchor="ctr">
            <a:normAutofit/>
          </a:bodyPr>
          <a:lstStyle/>
          <a:p>
            <a:r>
              <a:rPr lang="en-US" dirty="0"/>
              <a:t>SERVICE</a:t>
            </a:r>
          </a:p>
        </p:txBody>
      </p:sp>
      <p:pic>
        <p:nvPicPr>
          <p:cNvPr id="6" name="Content Placeholder 5" descr="A screenshot of a cell phone&#10;&#10;Description automatically generated">
            <a:extLst>
              <a:ext uri="{FF2B5EF4-FFF2-40B4-BE49-F238E27FC236}">
                <a16:creationId xmlns:a16="http://schemas.microsoft.com/office/drawing/2014/main" id="{C1045A23-4B3F-4566-B9E9-A6E1C2111E22}"/>
              </a:ext>
            </a:extLst>
          </p:cNvPr>
          <p:cNvPicPr>
            <a:picLocks noGrp="1" noChangeAspect="1"/>
          </p:cNvPicPr>
          <p:nvPr>
            <p:ph sz="half" idx="1"/>
          </p:nvPr>
        </p:nvPicPr>
        <p:blipFill rotWithShape="1">
          <a:blip r:embed="rId4"/>
          <a:srcRect l="6552" r="5082"/>
          <a:stretch/>
        </p:blipFill>
        <p:spPr>
          <a:xfrm>
            <a:off x="20" y="975"/>
            <a:ext cx="4635988" cy="6858000"/>
          </a:xfrm>
          <a:prstGeom prst="rect">
            <a:avLst/>
          </a:prstGeom>
        </p:spPr>
      </p:pic>
      <p:sp>
        <p:nvSpPr>
          <p:cNvPr id="4" name="Content Placeholder 3">
            <a:extLst>
              <a:ext uri="{FF2B5EF4-FFF2-40B4-BE49-F238E27FC236}">
                <a16:creationId xmlns:a16="http://schemas.microsoft.com/office/drawing/2014/main" id="{401340F4-BCB0-469A-B2A6-799FBECB9972}"/>
              </a:ext>
            </a:extLst>
          </p:cNvPr>
          <p:cNvSpPr>
            <a:spLocks noGrp="1"/>
          </p:cNvSpPr>
          <p:nvPr>
            <p:ph sz="half" idx="2"/>
          </p:nvPr>
        </p:nvSpPr>
        <p:spPr>
          <a:xfrm>
            <a:off x="4955458" y="2251587"/>
            <a:ext cx="6593075" cy="3972232"/>
          </a:xfrm>
        </p:spPr>
        <p:txBody>
          <a:bodyPr vert="horz" lIns="91440" tIns="45720" rIns="91440" bIns="45720" rtlCol="0" anchor="ctr">
            <a:normAutofit/>
          </a:bodyPr>
          <a:lstStyle/>
          <a:p>
            <a:r>
              <a:rPr lang="en-US" altLang="en-US" sz="2000" dirty="0">
                <a:latin typeface="Times New Roman" panose="02020603050405020304" pitchFamily="18" charset="0"/>
                <a:cs typeface="Times New Roman" panose="02020603050405020304" pitchFamily="18" charset="0"/>
              </a:rPr>
              <a:t>Services advertise one or more binder endpoints.</a:t>
            </a:r>
          </a:p>
          <a:p>
            <a:r>
              <a:rPr lang="en-US" altLang="en-US" sz="2000" dirty="0">
                <a:latin typeface="Times New Roman" panose="02020603050405020304" pitchFamily="18" charset="0"/>
                <a:cs typeface="Times New Roman" panose="02020603050405020304" pitchFamily="18" charset="0"/>
              </a:rPr>
              <a:t>Clients choose to bind/unbind (or unbind when stopped).</a:t>
            </a:r>
          </a:p>
          <a:p>
            <a:r>
              <a:rPr lang="en-US" altLang="en-US" sz="2000" dirty="0">
                <a:latin typeface="Times New Roman" panose="02020603050405020304" pitchFamily="18" charset="0"/>
                <a:cs typeface="Times New Roman" panose="02020603050405020304" pitchFamily="18" charset="0"/>
              </a:rPr>
              <a:t>A service with no bound clients may be shut down.</a:t>
            </a:r>
          </a:p>
          <a:p>
            <a:endParaRPr lang="en-US" dirty="0"/>
          </a:p>
        </p:txBody>
      </p:sp>
    </p:spTree>
    <p:extLst>
      <p:ext uri="{BB962C8B-B14F-4D97-AF65-F5344CB8AC3E}">
        <p14:creationId xmlns:p14="http://schemas.microsoft.com/office/powerpoint/2010/main" val="1356696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D9C6C-9EDE-4385-B74E-F88E7FB79973}"/>
              </a:ext>
            </a:extLst>
          </p:cNvPr>
          <p:cNvSpPr>
            <a:spLocks noGrp="1"/>
          </p:cNvSpPr>
          <p:nvPr>
            <p:ph type="title"/>
          </p:nvPr>
        </p:nvSpPr>
        <p:spPr>
          <a:xfrm>
            <a:off x="685801" y="609601"/>
            <a:ext cx="10131425" cy="640080"/>
          </a:xfrm>
        </p:spPr>
        <p:txBody>
          <a:bodyPr/>
          <a:lstStyle/>
          <a:p>
            <a:r>
              <a:rPr lang="en-US" dirty="0"/>
              <a:t>SERVICE</a:t>
            </a:r>
          </a:p>
        </p:txBody>
      </p:sp>
      <p:pic>
        <p:nvPicPr>
          <p:cNvPr id="5" name="Content Placeholder 4" descr="A close up of a map&#10;&#10;Description automatically generated">
            <a:extLst>
              <a:ext uri="{FF2B5EF4-FFF2-40B4-BE49-F238E27FC236}">
                <a16:creationId xmlns:a16="http://schemas.microsoft.com/office/drawing/2014/main" id="{5C7D18BA-CA1C-403B-81BF-8D33420F9020}"/>
              </a:ext>
            </a:extLst>
          </p:cNvPr>
          <p:cNvPicPr>
            <a:picLocks noGrp="1" noChangeAspect="1"/>
          </p:cNvPicPr>
          <p:nvPr>
            <p:ph idx="1"/>
          </p:nvPr>
        </p:nvPicPr>
        <p:blipFill>
          <a:blip r:embed="rId2"/>
          <a:stretch>
            <a:fillRect/>
          </a:stretch>
        </p:blipFill>
        <p:spPr>
          <a:xfrm>
            <a:off x="1910080" y="1463040"/>
            <a:ext cx="5151120" cy="5283200"/>
          </a:xfrm>
        </p:spPr>
      </p:pic>
    </p:spTree>
    <p:extLst>
      <p:ext uri="{BB962C8B-B14F-4D97-AF65-F5344CB8AC3E}">
        <p14:creationId xmlns:p14="http://schemas.microsoft.com/office/powerpoint/2010/main" val="306029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A631-1E8B-4C27-86AD-AC20FB083DC0}"/>
              </a:ext>
            </a:extLst>
          </p:cNvPr>
          <p:cNvSpPr>
            <a:spLocks noGrp="1"/>
          </p:cNvSpPr>
          <p:nvPr>
            <p:ph type="title"/>
          </p:nvPr>
        </p:nvSpPr>
        <p:spPr>
          <a:xfrm>
            <a:off x="685801" y="226378"/>
            <a:ext cx="10131425" cy="1033463"/>
          </a:xfrm>
        </p:spPr>
        <p:txBody>
          <a:bodyPr/>
          <a:lstStyle/>
          <a:p>
            <a:r>
              <a:rPr lang="en-US" dirty="0"/>
              <a:t>ANDROID SERVICES</a:t>
            </a:r>
          </a:p>
        </p:txBody>
      </p:sp>
      <p:sp>
        <p:nvSpPr>
          <p:cNvPr id="3" name="Content Placeholder 2">
            <a:extLst>
              <a:ext uri="{FF2B5EF4-FFF2-40B4-BE49-F238E27FC236}">
                <a16:creationId xmlns:a16="http://schemas.microsoft.com/office/drawing/2014/main" id="{A3D33180-B9D9-4E1F-B169-A3C61E941894}"/>
              </a:ext>
            </a:extLst>
          </p:cNvPr>
          <p:cNvSpPr>
            <a:spLocks noGrp="1"/>
          </p:cNvSpPr>
          <p:nvPr>
            <p:ph idx="1"/>
          </p:nvPr>
        </p:nvSpPr>
        <p:spPr/>
        <p:txBody>
          <a:bodyPr/>
          <a:lstStyle/>
          <a:p>
            <a:endParaRPr lang="en-US" dirty="0"/>
          </a:p>
        </p:txBody>
      </p:sp>
      <p:sp>
        <p:nvSpPr>
          <p:cNvPr id="4" name="TextBox 8">
            <a:extLst>
              <a:ext uri="{FF2B5EF4-FFF2-40B4-BE49-F238E27FC236}">
                <a16:creationId xmlns:a16="http://schemas.microsoft.com/office/drawing/2014/main" id="{678DC790-4F61-4048-B051-4A0EA8034342}"/>
              </a:ext>
            </a:extLst>
          </p:cNvPr>
          <p:cNvSpPr txBox="1">
            <a:spLocks noChangeArrowheads="1"/>
          </p:cNvSpPr>
          <p:nvPr/>
        </p:nvSpPr>
        <p:spPr bwMode="auto">
          <a:xfrm>
            <a:off x="685800" y="1371600"/>
            <a:ext cx="10363200" cy="943143"/>
          </a:xfrm>
          <a:prstGeom prst="rect">
            <a:avLst/>
          </a:prstGeom>
          <a:gradFill rotWithShape="1">
            <a:gsLst>
              <a:gs pos="0">
                <a:srgbClr val="E7E9F9"/>
              </a:gs>
              <a:gs pos="64999">
                <a:srgbClr val="C1C6EE"/>
              </a:gs>
              <a:gs pos="100000">
                <a:srgbClr val="A6ADE9"/>
              </a:gs>
            </a:gsLst>
            <a:lin ang="5400000" scaled="1"/>
          </a:gradFill>
          <a:ln w="9525">
            <a:solidFill>
              <a:srgbClr val="123494"/>
            </a:solidFill>
            <a:miter lim="800000"/>
            <a:headEnd/>
            <a:tailEnd/>
          </a:ln>
          <a:effectLst>
            <a:outerShdw blurRad="40000" dist="20000" dir="5400000" rotWithShape="0">
              <a:srgbClr val="808080">
                <a:alpha val="37999"/>
              </a:srgbClr>
            </a:outerShdw>
          </a:effectLst>
        </p:spPr>
        <p:txBody>
          <a:bodyPr>
            <a:spAutoFit/>
          </a:bodyPr>
          <a:lstStyle/>
          <a:p>
            <a:pPr>
              <a:lnSpc>
                <a:spcPct val="110000"/>
              </a:lnSpc>
              <a:defRPr/>
            </a:pPr>
            <a:r>
              <a:rPr lang="en-US" sz="2800" dirty="0">
                <a:solidFill>
                  <a:srgbClr val="163794"/>
                </a:solidFill>
                <a:latin typeface="+mn-lt"/>
                <a:ea typeface="+mn-ea"/>
              </a:rPr>
              <a:t>A</a:t>
            </a:r>
            <a:r>
              <a:rPr lang="en-US" sz="2400" dirty="0">
                <a:solidFill>
                  <a:srgbClr val="163794"/>
                </a:solidFill>
                <a:latin typeface="Times New Roman" panose="02020603050405020304" pitchFamily="18" charset="0"/>
                <a:cs typeface="Times New Roman" panose="02020603050405020304" pitchFamily="18" charset="0"/>
              </a:rPr>
              <a:t> </a:t>
            </a:r>
            <a:r>
              <a:rPr lang="en-US" sz="2400" b="1" dirty="0">
                <a:solidFill>
                  <a:srgbClr val="163794"/>
                </a:solidFill>
                <a:latin typeface="Times New Roman" panose="02020603050405020304" pitchFamily="18" charset="0"/>
                <a:cs typeface="Times New Roman" panose="02020603050405020304" pitchFamily="18" charset="0"/>
              </a:rPr>
              <a:t>Service</a:t>
            </a:r>
            <a:r>
              <a:rPr lang="en-US" sz="2400" dirty="0">
                <a:solidFill>
                  <a:srgbClr val="163794"/>
                </a:solidFill>
                <a:latin typeface="Times New Roman" panose="02020603050405020304" pitchFamily="18" charset="0"/>
                <a:cs typeface="Times New Roman" panose="02020603050405020304" pitchFamily="18" charset="0"/>
              </a:rPr>
              <a:t> is an application that can perform </a:t>
            </a:r>
            <a:r>
              <a:rPr lang="en-US" sz="2400" i="1" dirty="0">
                <a:solidFill>
                  <a:srgbClr val="163794"/>
                </a:solidFill>
                <a:latin typeface="Times New Roman" panose="02020603050405020304" pitchFamily="18" charset="0"/>
                <a:cs typeface="Times New Roman" panose="02020603050405020304" pitchFamily="18" charset="0"/>
              </a:rPr>
              <a:t>long-running operations in background</a:t>
            </a:r>
            <a:r>
              <a:rPr lang="en-US" sz="2400" dirty="0">
                <a:solidFill>
                  <a:srgbClr val="163794"/>
                </a:solidFill>
                <a:latin typeface="Times New Roman" panose="02020603050405020304" pitchFamily="18" charset="0"/>
                <a:cs typeface="Times New Roman" panose="02020603050405020304" pitchFamily="18" charset="0"/>
              </a:rPr>
              <a:t> and </a:t>
            </a:r>
            <a:r>
              <a:rPr lang="en-US" sz="2400" i="1" dirty="0">
                <a:solidFill>
                  <a:srgbClr val="163794"/>
                </a:solidFill>
                <a:latin typeface="Times New Roman" panose="02020603050405020304" pitchFamily="18" charset="0"/>
                <a:cs typeface="Times New Roman" panose="02020603050405020304" pitchFamily="18" charset="0"/>
              </a:rPr>
              <a:t>does not provide a user interface</a:t>
            </a:r>
            <a:r>
              <a:rPr lang="en-US" sz="2400" dirty="0">
                <a:solidFill>
                  <a:srgbClr val="163794"/>
                </a:solidFill>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5EE4D3A1-66E0-4A78-BAE1-9A553B822A38}"/>
              </a:ext>
            </a:extLst>
          </p:cNvPr>
          <p:cNvSpPr txBox="1"/>
          <p:nvPr/>
        </p:nvSpPr>
        <p:spPr>
          <a:xfrm>
            <a:off x="914400" y="2895600"/>
            <a:ext cx="9982200" cy="1384995"/>
          </a:xfrm>
          <a:prstGeom prst="rect">
            <a:avLst/>
          </a:prstGeom>
          <a:noFill/>
        </p:spPr>
        <p:txBody>
          <a:bodyPr>
            <a:spAutoFit/>
          </a:bodyPr>
          <a:lstStyle/>
          <a:p>
            <a:pPr>
              <a:defRPr/>
            </a:pPr>
            <a:r>
              <a:rPr lang="en-US" sz="2800" b="1" dirty="0">
                <a:solidFill>
                  <a:schemeClr val="tx1"/>
                </a:solidFill>
                <a:latin typeface="Times New Roman" panose="02020603050405020304" pitchFamily="18" charset="0"/>
                <a:ea typeface="ＭＳ Ｐゴシック" charset="0"/>
                <a:cs typeface="Times New Roman" panose="02020603050405020304" pitchFamily="18" charset="0"/>
              </a:rPr>
              <a:t>Activity</a:t>
            </a:r>
            <a:r>
              <a:rPr lang="en-US" sz="2800" dirty="0">
                <a:solidFill>
                  <a:schemeClr val="tx1"/>
                </a:solidFill>
                <a:latin typeface="Times New Roman" panose="02020603050405020304" pitchFamily="18" charset="0"/>
                <a:ea typeface="ＭＳ Ｐゴシック" charset="0"/>
                <a:cs typeface="Times New Roman" panose="02020603050405020304" pitchFamily="18" charset="0"/>
              </a:rPr>
              <a:t> </a:t>
            </a:r>
            <a:r>
              <a:rPr lang="en-US" sz="2800" dirty="0">
                <a:solidFill>
                  <a:schemeClr val="tx1"/>
                </a:solidFill>
                <a:latin typeface="Times New Roman" panose="02020603050405020304" pitchFamily="18" charset="0"/>
                <a:ea typeface="ＭＳ Ｐゴシック" charset="0"/>
                <a:cs typeface="Times New Roman" panose="02020603050405020304" pitchFamily="18" charset="0"/>
                <a:sym typeface="Wingdings"/>
              </a:rPr>
              <a:t> UI, can be disposed when it loses visibility</a:t>
            </a:r>
          </a:p>
          <a:p>
            <a:pPr>
              <a:defRPr/>
            </a:pPr>
            <a:r>
              <a:rPr lang="en-US" sz="2800" b="1" dirty="0">
                <a:solidFill>
                  <a:schemeClr val="tx1"/>
                </a:solidFill>
                <a:latin typeface="Times New Roman" panose="02020603050405020304" pitchFamily="18" charset="0"/>
                <a:ea typeface="ＭＳ Ｐゴシック" charset="0"/>
                <a:cs typeface="Times New Roman" panose="02020603050405020304" pitchFamily="18" charset="0"/>
                <a:sym typeface="Wingdings"/>
              </a:rPr>
              <a:t>Service</a:t>
            </a:r>
            <a:r>
              <a:rPr lang="en-US" sz="2800" dirty="0">
                <a:solidFill>
                  <a:schemeClr val="tx1"/>
                </a:solidFill>
                <a:latin typeface="Times New Roman" panose="02020603050405020304" pitchFamily="18" charset="0"/>
                <a:ea typeface="ＭＳ Ｐゴシック" charset="0"/>
                <a:cs typeface="Times New Roman" panose="02020603050405020304" pitchFamily="18" charset="0"/>
                <a:sym typeface="Wingdings"/>
              </a:rPr>
              <a:t>  No UI, disposed when it terminates or when it is terminated by other components</a:t>
            </a:r>
            <a:endParaRPr lang="en-US" sz="2800" dirty="0">
              <a:solidFill>
                <a:schemeClr val="tx1"/>
              </a:solidFill>
              <a:latin typeface="Times New Roman" panose="02020603050405020304" pitchFamily="18" charset="0"/>
              <a:ea typeface="ＭＳ Ｐゴシック" charset="0"/>
              <a:cs typeface="Times New Roman" panose="02020603050405020304" pitchFamily="18" charset="0"/>
            </a:endParaRPr>
          </a:p>
        </p:txBody>
      </p:sp>
      <p:sp>
        <p:nvSpPr>
          <p:cNvPr id="6" name="TextBox 5">
            <a:extLst>
              <a:ext uri="{FF2B5EF4-FFF2-40B4-BE49-F238E27FC236}">
                <a16:creationId xmlns:a16="http://schemas.microsoft.com/office/drawing/2014/main" id="{BD6736D0-2947-4EA9-ABEB-0800F1BB754D}"/>
              </a:ext>
            </a:extLst>
          </p:cNvPr>
          <p:cNvSpPr txBox="1"/>
          <p:nvPr/>
        </p:nvSpPr>
        <p:spPr>
          <a:xfrm>
            <a:off x="914400" y="5051062"/>
            <a:ext cx="9448800" cy="40011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altLang="en-US" dirty="0">
                <a:solidFill>
                  <a:srgbClr val="163794"/>
                </a:solidFill>
                <a:ea typeface="ＭＳ Ｐゴシック" panose="020B0600070205080204" pitchFamily="34" charset="-128"/>
              </a:rPr>
              <a:t> </a:t>
            </a:r>
            <a:r>
              <a:rPr lang="en-US" altLang="en-US" sz="2000" dirty="0">
                <a:solidFill>
                  <a:srgbClr val="163794"/>
                </a:solidFill>
                <a:latin typeface="Times New Roman" panose="02020603050405020304" pitchFamily="18" charset="0"/>
                <a:ea typeface="ＭＳ Ｐゴシック" panose="020B0600070205080204" pitchFamily="34" charset="-128"/>
                <a:cs typeface="Times New Roman" panose="02020603050405020304" pitchFamily="18" charset="0"/>
              </a:rPr>
              <a:t>A Service provides a robust environment for background tasks </a:t>
            </a:r>
            <a:r>
              <a:rPr lang="en-US" altLang="en-US" dirty="0">
                <a:solidFill>
                  <a:srgbClr val="163794"/>
                </a:solidFill>
                <a:ea typeface="ＭＳ Ｐゴシック" panose="020B0600070205080204" pitchFamily="34" charset="-128"/>
              </a:rPr>
              <a:t>…</a:t>
            </a:r>
          </a:p>
        </p:txBody>
      </p:sp>
    </p:spTree>
    <p:extLst>
      <p:ext uri="{BB962C8B-B14F-4D97-AF65-F5344CB8AC3E}">
        <p14:creationId xmlns:p14="http://schemas.microsoft.com/office/powerpoint/2010/main" val="4247933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712E-10E0-4B34-8B87-9BDFB625FA59}"/>
              </a:ext>
            </a:extLst>
          </p:cNvPr>
          <p:cNvSpPr>
            <a:spLocks noGrp="1"/>
          </p:cNvSpPr>
          <p:nvPr>
            <p:ph type="title"/>
          </p:nvPr>
        </p:nvSpPr>
        <p:spPr/>
        <p:txBody>
          <a:bodyPr/>
          <a:lstStyle/>
          <a:p>
            <a:r>
              <a:rPr lang="en-US" dirty="0"/>
              <a:t>ANDROID SERVICE</a:t>
            </a:r>
          </a:p>
        </p:txBody>
      </p:sp>
      <p:sp>
        <p:nvSpPr>
          <p:cNvPr id="3" name="Content Placeholder 2">
            <a:extLst>
              <a:ext uri="{FF2B5EF4-FFF2-40B4-BE49-F238E27FC236}">
                <a16:creationId xmlns:a16="http://schemas.microsoft.com/office/drawing/2014/main" id="{59AE4B87-9583-494A-B0B5-A6B5D64371B3}"/>
              </a:ext>
            </a:extLst>
          </p:cNvPr>
          <p:cNvSpPr>
            <a:spLocks noGrp="1"/>
          </p:cNvSpPr>
          <p:nvPr>
            <p:ph idx="1"/>
          </p:nvPr>
        </p:nvSpPr>
        <p:spPr>
          <a:xfrm>
            <a:off x="685801" y="1625601"/>
            <a:ext cx="10131425" cy="4958080"/>
          </a:xfrm>
        </p:spPr>
        <p:txBody>
          <a:bodyPr>
            <a:normAutofit fontScale="55000" lnSpcReduction="20000"/>
          </a:bodyPr>
          <a:lstStyle/>
          <a:p>
            <a:pPr marL="342900" indent="-342900">
              <a:buFont typeface="Wingdings" charset="2"/>
              <a:buChar char="Ø"/>
              <a:defRPr/>
            </a:pPr>
            <a:r>
              <a:rPr lang="en-US" sz="3600" dirty="0">
                <a:latin typeface="Times New Roman" panose="02020603050405020304" pitchFamily="18" charset="0"/>
                <a:ea typeface="ＭＳ Ｐゴシック" charset="0"/>
                <a:cs typeface="Times New Roman" panose="02020603050405020304" pitchFamily="18" charset="0"/>
              </a:rPr>
              <a:t>A Service is started when an application component starts it by calling </a:t>
            </a:r>
            <a:r>
              <a:rPr lang="en-US" sz="3600" b="1" dirty="0" err="1">
                <a:latin typeface="Times New Roman" panose="02020603050405020304" pitchFamily="18" charset="0"/>
                <a:ea typeface="ＭＳ Ｐゴシック" charset="0"/>
                <a:cs typeface="Times New Roman" panose="02020603050405020304" pitchFamily="18" charset="0"/>
              </a:rPr>
              <a:t>startService</a:t>
            </a:r>
            <a:r>
              <a:rPr lang="en-US" sz="3600" b="1" dirty="0">
                <a:latin typeface="Times New Roman" panose="02020603050405020304" pitchFamily="18" charset="0"/>
                <a:ea typeface="ＭＳ Ｐゴシック" charset="0"/>
                <a:cs typeface="Times New Roman" panose="02020603050405020304" pitchFamily="18" charset="0"/>
              </a:rPr>
              <a:t>(</a:t>
            </a:r>
            <a:r>
              <a:rPr lang="en-US" sz="3600" dirty="0">
                <a:latin typeface="Times New Roman" panose="02020603050405020304" pitchFamily="18" charset="0"/>
                <a:ea typeface="ＭＳ Ｐゴシック" charset="0"/>
                <a:cs typeface="Times New Roman" panose="02020603050405020304" pitchFamily="18" charset="0"/>
              </a:rPr>
              <a:t>Intent</a:t>
            </a:r>
            <a:r>
              <a:rPr lang="en-US" sz="3600" b="1" dirty="0">
                <a:latin typeface="Times New Roman" panose="02020603050405020304" pitchFamily="18" charset="0"/>
                <a:ea typeface="ＭＳ Ｐゴシック" charset="0"/>
                <a:cs typeface="Times New Roman" panose="02020603050405020304" pitchFamily="18" charset="0"/>
              </a:rPr>
              <a:t>)</a:t>
            </a:r>
            <a:r>
              <a:rPr lang="en-US" sz="3600" dirty="0">
                <a:solidFill>
                  <a:srgbClr val="163794"/>
                </a:solidFill>
                <a:latin typeface="Times New Roman" panose="02020603050405020304" pitchFamily="18" charset="0"/>
                <a:ea typeface="ＭＳ Ｐゴシック" charset="0"/>
                <a:cs typeface="Times New Roman" panose="02020603050405020304" pitchFamily="18" charset="0"/>
              </a:rPr>
              <a:t>.</a:t>
            </a:r>
          </a:p>
          <a:p>
            <a:pPr marL="342900" indent="-342900">
              <a:buFont typeface="Wingdings" charset="2"/>
              <a:buChar char="Ø"/>
              <a:defRPr/>
            </a:pPr>
            <a:endParaRPr lang="en-US" sz="2900" dirty="0">
              <a:latin typeface="Times New Roman" panose="02020603050405020304" pitchFamily="18" charset="0"/>
              <a:ea typeface="ＭＳ Ｐゴシック" charset="0"/>
              <a:cs typeface="Times New Roman" panose="02020603050405020304" pitchFamily="18" charset="0"/>
            </a:endParaRPr>
          </a:p>
          <a:p>
            <a:pPr marL="342900" indent="-342900">
              <a:buFont typeface="Wingdings" charset="2"/>
              <a:buChar char="Ø"/>
              <a:defRPr/>
            </a:pPr>
            <a:r>
              <a:rPr lang="en-US" sz="2900" dirty="0">
                <a:latin typeface="Times New Roman" panose="02020603050405020304" pitchFamily="18" charset="0"/>
                <a:ea typeface="ＭＳ Ｐゴシック" charset="0"/>
                <a:cs typeface="Times New Roman" panose="02020603050405020304" pitchFamily="18" charset="0"/>
              </a:rPr>
              <a:t> </a:t>
            </a:r>
            <a:r>
              <a:rPr lang="en-US" sz="4200" dirty="0">
                <a:latin typeface="Times New Roman" panose="02020603050405020304" pitchFamily="18" charset="0"/>
                <a:ea typeface="ＭＳ Ｐゴシック" charset="0"/>
                <a:cs typeface="Times New Roman" panose="02020603050405020304" pitchFamily="18" charset="0"/>
              </a:rPr>
              <a:t>Once started, a Service runs in </a:t>
            </a:r>
            <a:r>
              <a:rPr lang="en-US" sz="4200" b="1" dirty="0">
                <a:latin typeface="Times New Roman" panose="02020603050405020304" pitchFamily="18" charset="0"/>
                <a:ea typeface="ＭＳ Ｐゴシック" charset="0"/>
                <a:cs typeface="Times New Roman" panose="02020603050405020304" pitchFamily="18" charset="0"/>
              </a:rPr>
              <a:t>background</a:t>
            </a:r>
            <a:r>
              <a:rPr lang="en-US" sz="4200" dirty="0">
                <a:latin typeface="Times New Roman" panose="02020603050405020304" pitchFamily="18" charset="0"/>
                <a:ea typeface="ＭＳ Ｐゴシック" charset="0"/>
                <a:cs typeface="Times New Roman" panose="02020603050405020304" pitchFamily="18" charset="0"/>
              </a:rPr>
              <a:t> </a:t>
            </a:r>
            <a:r>
              <a:rPr lang="en-US" sz="4200" dirty="0" err="1">
                <a:latin typeface="Times New Roman" panose="02020603050405020304" pitchFamily="18" charset="0"/>
                <a:ea typeface="ＭＳ Ｐゴシック" charset="0"/>
                <a:cs typeface="Times New Roman" panose="02020603050405020304" pitchFamily="18" charset="0"/>
              </a:rPr>
              <a:t>indefinetely</a:t>
            </a:r>
            <a:r>
              <a:rPr lang="en-US" sz="4200" dirty="0">
                <a:latin typeface="Times New Roman" panose="02020603050405020304" pitchFamily="18" charset="0"/>
                <a:ea typeface="ＭＳ Ｐゴシック" charset="0"/>
                <a:cs typeface="Times New Roman" panose="02020603050405020304" pitchFamily="18" charset="0"/>
              </a:rPr>
              <a:t>, even if the component that started it is destroyed.</a:t>
            </a:r>
          </a:p>
          <a:p>
            <a:pPr marL="342900" indent="-342900">
              <a:buFont typeface="Wingdings" charset="2"/>
              <a:buChar char="Ø"/>
              <a:defRPr/>
            </a:pPr>
            <a:endParaRPr lang="en-US" sz="4200" dirty="0">
              <a:latin typeface="Times New Roman" panose="02020603050405020304" pitchFamily="18" charset="0"/>
              <a:ea typeface="ＭＳ Ｐゴシック" charset="0"/>
              <a:cs typeface="Times New Roman" panose="02020603050405020304" pitchFamily="18" charset="0"/>
            </a:endParaRPr>
          </a:p>
          <a:p>
            <a:pPr marL="342900" indent="-342900">
              <a:buFont typeface="Wingdings" charset="2"/>
              <a:buChar char="Ø"/>
              <a:defRPr/>
            </a:pPr>
            <a:r>
              <a:rPr lang="en-US" sz="4200" dirty="0">
                <a:latin typeface="Times New Roman" panose="02020603050405020304" pitchFamily="18" charset="0"/>
                <a:ea typeface="ＭＳ Ｐゴシック" charset="0"/>
                <a:cs typeface="Times New Roman" panose="02020603050405020304" pitchFamily="18" charset="0"/>
              </a:rPr>
              <a:t> </a:t>
            </a:r>
            <a:r>
              <a:rPr lang="en-US" sz="4200" i="1" dirty="0">
                <a:latin typeface="Times New Roman" panose="02020603050405020304" pitchFamily="18" charset="0"/>
                <a:ea typeface="ＭＳ Ｐゴシック" charset="0"/>
                <a:cs typeface="Times New Roman" panose="02020603050405020304" pitchFamily="18" charset="0"/>
              </a:rPr>
              <a:t>Termination</a:t>
            </a:r>
            <a:r>
              <a:rPr lang="en-US" sz="4200" dirty="0">
                <a:latin typeface="Times New Roman" panose="02020603050405020304" pitchFamily="18" charset="0"/>
                <a:ea typeface="ＭＳ Ｐゴシック" charset="0"/>
                <a:cs typeface="Times New Roman" panose="02020603050405020304" pitchFamily="18" charset="0"/>
              </a:rPr>
              <a:t> of a Service:</a:t>
            </a:r>
          </a:p>
          <a:p>
            <a:pPr>
              <a:defRPr/>
            </a:pPr>
            <a:endParaRPr lang="en-US" sz="4200" dirty="0">
              <a:latin typeface="Times New Roman" panose="02020603050405020304" pitchFamily="18" charset="0"/>
              <a:ea typeface="ＭＳ Ｐゴシック" charset="0"/>
              <a:cs typeface="Times New Roman" panose="02020603050405020304" pitchFamily="18" charset="0"/>
            </a:endParaRPr>
          </a:p>
          <a:p>
            <a:pPr lvl="1" indent="0">
              <a:buNone/>
              <a:defRPr/>
            </a:pPr>
            <a:r>
              <a:rPr lang="en-US" sz="4200" dirty="0">
                <a:latin typeface="Times New Roman" panose="02020603050405020304" pitchFamily="18" charset="0"/>
                <a:ea typeface="ＭＳ Ｐゴシック" charset="0"/>
                <a:cs typeface="Times New Roman" panose="02020603050405020304" pitchFamily="18" charset="0"/>
              </a:rPr>
              <a:t> 1. </a:t>
            </a:r>
            <a:r>
              <a:rPr lang="en-US" sz="4200" b="1" dirty="0" err="1">
                <a:solidFill>
                  <a:srgbClr val="FFFF00"/>
                </a:solidFill>
                <a:latin typeface="Times New Roman" panose="02020603050405020304" pitchFamily="18" charset="0"/>
                <a:ea typeface="ＭＳ Ｐゴシック" charset="0"/>
                <a:cs typeface="Times New Roman" panose="02020603050405020304" pitchFamily="18" charset="0"/>
              </a:rPr>
              <a:t>selfStop</a:t>
            </a:r>
            <a:r>
              <a:rPr lang="en-US" sz="4200" dirty="0">
                <a:solidFill>
                  <a:srgbClr val="FFFF00"/>
                </a:solidFill>
                <a:latin typeface="Times New Roman" panose="02020603050405020304" pitchFamily="18" charset="0"/>
                <a:ea typeface="ＭＳ Ｐゴシック" charset="0"/>
                <a:cs typeface="Times New Roman" panose="02020603050405020304" pitchFamily="18" charset="0"/>
              </a:rPr>
              <a:t>()   </a:t>
            </a:r>
            <a:r>
              <a:rPr lang="en-US" sz="4200" dirty="0">
                <a:latin typeface="Times New Roman" panose="02020603050405020304" pitchFamily="18" charset="0"/>
                <a:ea typeface="ＭＳ Ｐゴシック" charset="0"/>
                <a:cs typeface="Times New Roman" panose="02020603050405020304" pitchFamily="18" charset="0"/>
                <a:sym typeface="Wingdings"/>
              </a:rPr>
              <a:t> self-termination of the service</a:t>
            </a:r>
          </a:p>
          <a:p>
            <a:pPr lvl="1" indent="0">
              <a:defRPr/>
            </a:pPr>
            <a:endParaRPr lang="en-US" sz="4200" dirty="0">
              <a:latin typeface="Times New Roman" panose="02020603050405020304" pitchFamily="18" charset="0"/>
              <a:ea typeface="ＭＳ Ｐゴシック" charset="0"/>
              <a:cs typeface="Times New Roman" panose="02020603050405020304" pitchFamily="18" charset="0"/>
              <a:sym typeface="Wingdings"/>
            </a:endParaRPr>
          </a:p>
          <a:p>
            <a:pPr lvl="1" indent="0">
              <a:buNone/>
              <a:defRPr/>
            </a:pPr>
            <a:r>
              <a:rPr lang="en-US" sz="4200" dirty="0">
                <a:latin typeface="Times New Roman" panose="02020603050405020304" pitchFamily="18" charset="0"/>
                <a:ea typeface="ＭＳ Ｐゴシック" charset="0"/>
                <a:cs typeface="Times New Roman" panose="02020603050405020304" pitchFamily="18" charset="0"/>
                <a:sym typeface="Wingdings"/>
              </a:rPr>
              <a:t>2. </a:t>
            </a:r>
            <a:r>
              <a:rPr lang="en-US" sz="4200" b="1" dirty="0" err="1">
                <a:solidFill>
                  <a:srgbClr val="FF0000"/>
                </a:solidFill>
                <a:latin typeface="Times New Roman" panose="02020603050405020304" pitchFamily="18" charset="0"/>
                <a:ea typeface="ＭＳ Ｐゴシック" charset="0"/>
                <a:cs typeface="Times New Roman" panose="02020603050405020304" pitchFamily="18" charset="0"/>
                <a:sym typeface="Wingdings"/>
              </a:rPr>
              <a:t>stopService</a:t>
            </a:r>
            <a:r>
              <a:rPr lang="en-US" sz="4200" dirty="0">
                <a:solidFill>
                  <a:srgbClr val="FF0000"/>
                </a:solidFill>
                <a:latin typeface="Times New Roman" panose="02020603050405020304" pitchFamily="18" charset="0"/>
                <a:ea typeface="ＭＳ Ｐゴシック" charset="0"/>
                <a:cs typeface="Times New Roman" panose="02020603050405020304" pitchFamily="18" charset="0"/>
                <a:sym typeface="Wingdings"/>
              </a:rPr>
              <a:t>(Intent) </a:t>
            </a:r>
            <a:r>
              <a:rPr lang="en-US" sz="4200" dirty="0">
                <a:latin typeface="Times New Roman" panose="02020603050405020304" pitchFamily="18" charset="0"/>
                <a:ea typeface="ＭＳ Ｐゴシック" charset="0"/>
                <a:cs typeface="Times New Roman" panose="02020603050405020304" pitchFamily="18" charset="0"/>
                <a:sym typeface="Wingdings"/>
              </a:rPr>
              <a:t> terminated by others</a:t>
            </a:r>
          </a:p>
          <a:p>
            <a:pPr lvl="1" indent="0">
              <a:defRPr/>
            </a:pPr>
            <a:endParaRPr lang="en-US" sz="4200" dirty="0">
              <a:latin typeface="Times New Roman" panose="02020603050405020304" pitchFamily="18" charset="0"/>
              <a:ea typeface="ＭＳ Ｐゴシック" charset="0"/>
              <a:cs typeface="Times New Roman" panose="02020603050405020304" pitchFamily="18" charset="0"/>
              <a:sym typeface="Wingdings"/>
            </a:endParaRPr>
          </a:p>
          <a:p>
            <a:pPr lvl="1" indent="0">
              <a:buNone/>
              <a:defRPr/>
            </a:pPr>
            <a:r>
              <a:rPr lang="en-US" sz="4200" dirty="0">
                <a:latin typeface="Times New Roman" panose="02020603050405020304" pitchFamily="18" charset="0"/>
                <a:ea typeface="ＭＳ Ｐゴシック" charset="0"/>
                <a:cs typeface="Times New Roman" panose="02020603050405020304" pitchFamily="18" charset="0"/>
                <a:sym typeface="Wingdings"/>
              </a:rPr>
              <a:t> 3. System-decided termination (i.e. memory shortage)</a:t>
            </a:r>
            <a:endParaRPr lang="en-US" sz="4200" dirty="0">
              <a:latin typeface="Times New Roman" panose="02020603050405020304" pitchFamily="18" charset="0"/>
              <a:ea typeface="ＭＳ Ｐゴシック"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42497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DAC2-1281-49A2-AE00-F6AC86E89ECA}"/>
              </a:ext>
            </a:extLst>
          </p:cNvPr>
          <p:cNvSpPr>
            <a:spLocks noGrp="1"/>
          </p:cNvSpPr>
          <p:nvPr>
            <p:ph type="title"/>
          </p:nvPr>
        </p:nvSpPr>
        <p:spPr>
          <a:xfrm>
            <a:off x="685801" y="238126"/>
            <a:ext cx="10131425" cy="1065212"/>
          </a:xfrm>
        </p:spPr>
        <p:txBody>
          <a:bodyPr/>
          <a:lstStyle/>
          <a:p>
            <a:r>
              <a:rPr lang="en-US" dirty="0"/>
              <a:t>SERVICE LIFE CYCLE</a:t>
            </a:r>
          </a:p>
        </p:txBody>
      </p:sp>
      <p:sp>
        <p:nvSpPr>
          <p:cNvPr id="3" name="Content Placeholder 2">
            <a:extLst>
              <a:ext uri="{FF2B5EF4-FFF2-40B4-BE49-F238E27FC236}">
                <a16:creationId xmlns:a16="http://schemas.microsoft.com/office/drawing/2014/main" id="{E45F5B35-01D8-4833-8C1F-329DE50BA9FC}"/>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627CBAF7-BC42-4D25-8573-E69CA3DB6BC1}"/>
              </a:ext>
            </a:extLst>
          </p:cNvPr>
          <p:cNvSpPr/>
          <p:nvPr/>
        </p:nvSpPr>
        <p:spPr>
          <a:xfrm>
            <a:off x="2819400" y="1371600"/>
            <a:ext cx="381000" cy="304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43D89915-AFF6-4BC4-84D2-0ED0729979FC}"/>
              </a:ext>
            </a:extLst>
          </p:cNvPr>
          <p:cNvSpPr/>
          <p:nvPr/>
        </p:nvSpPr>
        <p:spPr>
          <a:xfrm>
            <a:off x="1219200" y="2057400"/>
            <a:ext cx="3505200" cy="4572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err="1"/>
              <a:t>OnCreate</a:t>
            </a:r>
            <a:r>
              <a:rPr lang="en-US" dirty="0"/>
              <a:t>()</a:t>
            </a:r>
          </a:p>
        </p:txBody>
      </p:sp>
      <p:sp>
        <p:nvSpPr>
          <p:cNvPr id="6" name="Rectangle 5">
            <a:extLst>
              <a:ext uri="{FF2B5EF4-FFF2-40B4-BE49-F238E27FC236}">
                <a16:creationId xmlns:a16="http://schemas.microsoft.com/office/drawing/2014/main" id="{0033A090-E9E2-4E08-9115-D5CDCAFB4611}"/>
              </a:ext>
            </a:extLst>
          </p:cNvPr>
          <p:cNvSpPr/>
          <p:nvPr/>
        </p:nvSpPr>
        <p:spPr>
          <a:xfrm>
            <a:off x="1219200" y="2895600"/>
            <a:ext cx="3505200" cy="4572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err="1"/>
              <a:t>OnStartCommand</a:t>
            </a:r>
            <a:r>
              <a:rPr lang="en-US" dirty="0"/>
              <a:t>()</a:t>
            </a:r>
          </a:p>
        </p:txBody>
      </p:sp>
      <p:sp>
        <p:nvSpPr>
          <p:cNvPr id="7" name="Rounded Rectangle 5">
            <a:extLst>
              <a:ext uri="{FF2B5EF4-FFF2-40B4-BE49-F238E27FC236}">
                <a16:creationId xmlns:a16="http://schemas.microsoft.com/office/drawing/2014/main" id="{A9C015A2-70D2-48DB-94CF-7B7D5A03A3C5}"/>
              </a:ext>
            </a:extLst>
          </p:cNvPr>
          <p:cNvSpPr>
            <a:spLocks noChangeArrowheads="1"/>
          </p:cNvSpPr>
          <p:nvPr/>
        </p:nvSpPr>
        <p:spPr bwMode="auto">
          <a:xfrm>
            <a:off x="1219200" y="3886200"/>
            <a:ext cx="3505200" cy="685800"/>
          </a:xfrm>
          <a:prstGeom prst="roundRect">
            <a:avLst>
              <a:gd name="adj" fmla="val 16667"/>
            </a:avLst>
          </a:prstGeom>
          <a:gradFill rotWithShape="1">
            <a:gsLst>
              <a:gs pos="0">
                <a:srgbClr val="F8E8E8"/>
              </a:gs>
              <a:gs pos="64999">
                <a:srgbClr val="EAC3C3"/>
              </a:gs>
              <a:gs pos="100000">
                <a:srgbClr val="E3A8A8"/>
              </a:gs>
            </a:gsLst>
            <a:lin ang="5400000" scaled="1"/>
          </a:gradFill>
          <a:ln w="9525">
            <a:solidFill>
              <a:srgbClr val="8A0000"/>
            </a:solidFill>
            <a:round/>
            <a:headEnd/>
            <a:tailEnd/>
          </a:ln>
          <a:effectLst>
            <a:outerShdw blurRad="40000"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RUNNING</a:t>
            </a:r>
          </a:p>
        </p:txBody>
      </p:sp>
      <p:sp>
        <p:nvSpPr>
          <p:cNvPr id="8" name="Rectangle 7">
            <a:extLst>
              <a:ext uri="{FF2B5EF4-FFF2-40B4-BE49-F238E27FC236}">
                <a16:creationId xmlns:a16="http://schemas.microsoft.com/office/drawing/2014/main" id="{19EB961C-3C99-448B-B0BE-CFD4F8D66653}"/>
              </a:ext>
            </a:extLst>
          </p:cNvPr>
          <p:cNvSpPr/>
          <p:nvPr/>
        </p:nvSpPr>
        <p:spPr>
          <a:xfrm>
            <a:off x="1219200" y="5105400"/>
            <a:ext cx="3505200" cy="4572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err="1"/>
              <a:t>onDestroy</a:t>
            </a:r>
            <a:r>
              <a:rPr lang="en-US" dirty="0"/>
              <a:t>()</a:t>
            </a:r>
          </a:p>
        </p:txBody>
      </p:sp>
      <p:sp>
        <p:nvSpPr>
          <p:cNvPr id="9" name="Oval 8">
            <a:extLst>
              <a:ext uri="{FF2B5EF4-FFF2-40B4-BE49-F238E27FC236}">
                <a16:creationId xmlns:a16="http://schemas.microsoft.com/office/drawing/2014/main" id="{784F4E0F-77D3-4304-8868-2D3B1AC6AD6F}"/>
              </a:ext>
            </a:extLst>
          </p:cNvPr>
          <p:cNvSpPr/>
          <p:nvPr/>
        </p:nvSpPr>
        <p:spPr>
          <a:xfrm>
            <a:off x="2819400" y="6019800"/>
            <a:ext cx="381000" cy="304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cxnSp>
        <p:nvCxnSpPr>
          <p:cNvPr id="10" name="Straight Arrow Connector 9">
            <a:extLst>
              <a:ext uri="{FF2B5EF4-FFF2-40B4-BE49-F238E27FC236}">
                <a16:creationId xmlns:a16="http://schemas.microsoft.com/office/drawing/2014/main" id="{D5AB451B-9EA3-4E8D-8608-0C47E34E491A}"/>
              </a:ext>
            </a:extLst>
          </p:cNvPr>
          <p:cNvCxnSpPr>
            <a:cxnSpLocks noChangeShapeType="1"/>
          </p:cNvCxnSpPr>
          <p:nvPr/>
        </p:nvCxnSpPr>
        <p:spPr bwMode="auto">
          <a:xfrm>
            <a:off x="3048000" y="1752600"/>
            <a:ext cx="0" cy="30480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cxnSp>
        <p:nvCxnSpPr>
          <p:cNvPr id="11" name="Straight Arrow Connector 10">
            <a:extLst>
              <a:ext uri="{FF2B5EF4-FFF2-40B4-BE49-F238E27FC236}">
                <a16:creationId xmlns:a16="http://schemas.microsoft.com/office/drawing/2014/main" id="{3DA15099-3B65-40F1-AEB4-8D8DE4032D3C}"/>
              </a:ext>
            </a:extLst>
          </p:cNvPr>
          <p:cNvCxnSpPr>
            <a:cxnSpLocks noChangeShapeType="1"/>
          </p:cNvCxnSpPr>
          <p:nvPr/>
        </p:nvCxnSpPr>
        <p:spPr bwMode="auto">
          <a:xfrm>
            <a:off x="3048000" y="2590800"/>
            <a:ext cx="0" cy="30480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cxnSp>
        <p:nvCxnSpPr>
          <p:cNvPr id="12" name="Straight Arrow Connector 11">
            <a:extLst>
              <a:ext uri="{FF2B5EF4-FFF2-40B4-BE49-F238E27FC236}">
                <a16:creationId xmlns:a16="http://schemas.microsoft.com/office/drawing/2014/main" id="{97E234E8-D33B-4262-B5F3-02265543D9C5}"/>
              </a:ext>
            </a:extLst>
          </p:cNvPr>
          <p:cNvCxnSpPr>
            <a:cxnSpLocks noChangeShapeType="1"/>
          </p:cNvCxnSpPr>
          <p:nvPr/>
        </p:nvCxnSpPr>
        <p:spPr bwMode="auto">
          <a:xfrm>
            <a:off x="3048000" y="3429000"/>
            <a:ext cx="0" cy="38100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cxnSp>
        <p:nvCxnSpPr>
          <p:cNvPr id="13" name="Straight Arrow Connector 12">
            <a:extLst>
              <a:ext uri="{FF2B5EF4-FFF2-40B4-BE49-F238E27FC236}">
                <a16:creationId xmlns:a16="http://schemas.microsoft.com/office/drawing/2014/main" id="{B02129CB-1FCF-477D-BC5B-60A619B7253C}"/>
              </a:ext>
            </a:extLst>
          </p:cNvPr>
          <p:cNvCxnSpPr>
            <a:cxnSpLocks noChangeShapeType="1"/>
          </p:cNvCxnSpPr>
          <p:nvPr/>
        </p:nvCxnSpPr>
        <p:spPr bwMode="auto">
          <a:xfrm>
            <a:off x="3048000" y="4648200"/>
            <a:ext cx="0" cy="38100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49BC9ADB-26D9-424F-AEDC-D8A390C713E5}"/>
              </a:ext>
            </a:extLst>
          </p:cNvPr>
          <p:cNvCxnSpPr>
            <a:cxnSpLocks noChangeShapeType="1"/>
          </p:cNvCxnSpPr>
          <p:nvPr/>
        </p:nvCxnSpPr>
        <p:spPr bwMode="auto">
          <a:xfrm>
            <a:off x="3048000" y="5638800"/>
            <a:ext cx="0" cy="38100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5" name="TextBox 15">
            <a:extLst>
              <a:ext uri="{FF2B5EF4-FFF2-40B4-BE49-F238E27FC236}">
                <a16:creationId xmlns:a16="http://schemas.microsoft.com/office/drawing/2014/main" id="{543253EB-CEAF-4A6E-A7E9-E470B6880404}"/>
              </a:ext>
            </a:extLst>
          </p:cNvPr>
          <p:cNvSpPr txBox="1">
            <a:spLocks noChangeArrowheads="1"/>
          </p:cNvSpPr>
          <p:nvPr/>
        </p:nvSpPr>
        <p:spPr bwMode="auto">
          <a:xfrm>
            <a:off x="6324600" y="2057400"/>
            <a:ext cx="2152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b="1">
                <a:solidFill>
                  <a:srgbClr val="FF0000"/>
                </a:solidFill>
              </a:rPr>
              <a:t>startService</a:t>
            </a:r>
            <a:r>
              <a:rPr lang="en-US" altLang="en-US">
                <a:solidFill>
                  <a:srgbClr val="FF0000"/>
                </a:solidFill>
              </a:rPr>
              <a:t>()</a:t>
            </a:r>
          </a:p>
        </p:txBody>
      </p:sp>
      <p:cxnSp>
        <p:nvCxnSpPr>
          <p:cNvPr id="16" name="Straight Arrow Connector 15">
            <a:extLst>
              <a:ext uri="{FF2B5EF4-FFF2-40B4-BE49-F238E27FC236}">
                <a16:creationId xmlns:a16="http://schemas.microsoft.com/office/drawing/2014/main" id="{C1067601-308A-4830-B3B0-E4CEBF7D7375}"/>
              </a:ext>
            </a:extLst>
          </p:cNvPr>
          <p:cNvCxnSpPr>
            <a:cxnSpLocks noChangeShapeType="1"/>
          </p:cNvCxnSpPr>
          <p:nvPr/>
        </p:nvCxnSpPr>
        <p:spPr bwMode="auto">
          <a:xfrm flipH="1">
            <a:off x="5029200" y="2362200"/>
            <a:ext cx="1066800" cy="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7" name="TextBox 26">
            <a:extLst>
              <a:ext uri="{FF2B5EF4-FFF2-40B4-BE49-F238E27FC236}">
                <a16:creationId xmlns:a16="http://schemas.microsoft.com/office/drawing/2014/main" id="{DC3D58D8-8D81-45D4-A587-84CB83989309}"/>
              </a:ext>
            </a:extLst>
          </p:cNvPr>
          <p:cNvSpPr txBox="1">
            <a:spLocks noChangeArrowheads="1"/>
          </p:cNvSpPr>
          <p:nvPr/>
        </p:nvSpPr>
        <p:spPr bwMode="auto">
          <a:xfrm>
            <a:off x="6324600" y="2819400"/>
            <a:ext cx="2152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b="1">
                <a:solidFill>
                  <a:srgbClr val="FF0000"/>
                </a:solidFill>
              </a:rPr>
              <a:t>startService</a:t>
            </a:r>
            <a:r>
              <a:rPr lang="en-US" altLang="en-US">
                <a:solidFill>
                  <a:srgbClr val="FF0000"/>
                </a:solidFill>
              </a:rPr>
              <a:t>()</a:t>
            </a:r>
          </a:p>
        </p:txBody>
      </p:sp>
      <p:cxnSp>
        <p:nvCxnSpPr>
          <p:cNvPr id="18" name="Straight Arrow Connector 17">
            <a:extLst>
              <a:ext uri="{FF2B5EF4-FFF2-40B4-BE49-F238E27FC236}">
                <a16:creationId xmlns:a16="http://schemas.microsoft.com/office/drawing/2014/main" id="{F9D34B1B-6A23-4EE6-B990-9BAE1F4AE904}"/>
              </a:ext>
            </a:extLst>
          </p:cNvPr>
          <p:cNvCxnSpPr>
            <a:cxnSpLocks noChangeShapeType="1"/>
          </p:cNvCxnSpPr>
          <p:nvPr/>
        </p:nvCxnSpPr>
        <p:spPr bwMode="auto">
          <a:xfrm flipH="1">
            <a:off x="5029200" y="3124200"/>
            <a:ext cx="1066800" cy="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9" name="TextBox 28">
            <a:extLst>
              <a:ext uri="{FF2B5EF4-FFF2-40B4-BE49-F238E27FC236}">
                <a16:creationId xmlns:a16="http://schemas.microsoft.com/office/drawing/2014/main" id="{44077251-2CA5-48C2-8C6E-A1FC5029BCE7}"/>
              </a:ext>
            </a:extLst>
          </p:cNvPr>
          <p:cNvSpPr txBox="1">
            <a:spLocks noChangeArrowheads="1"/>
          </p:cNvSpPr>
          <p:nvPr/>
        </p:nvSpPr>
        <p:spPr bwMode="auto">
          <a:xfrm>
            <a:off x="6324600" y="5029200"/>
            <a:ext cx="21351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b="1">
                <a:solidFill>
                  <a:srgbClr val="FF0000"/>
                </a:solidFill>
              </a:rPr>
              <a:t>stopService()</a:t>
            </a:r>
          </a:p>
          <a:p>
            <a:r>
              <a:rPr lang="en-US" altLang="en-US" b="1">
                <a:solidFill>
                  <a:srgbClr val="FF0000"/>
                </a:solidFill>
              </a:rPr>
              <a:t>selfStop()</a:t>
            </a:r>
          </a:p>
        </p:txBody>
      </p:sp>
      <p:cxnSp>
        <p:nvCxnSpPr>
          <p:cNvPr id="20" name="Straight Arrow Connector 19">
            <a:extLst>
              <a:ext uri="{FF2B5EF4-FFF2-40B4-BE49-F238E27FC236}">
                <a16:creationId xmlns:a16="http://schemas.microsoft.com/office/drawing/2014/main" id="{06CE426E-39D3-4D1D-BAC4-3FDC6B76CEF4}"/>
              </a:ext>
            </a:extLst>
          </p:cNvPr>
          <p:cNvCxnSpPr>
            <a:cxnSpLocks noChangeShapeType="1"/>
          </p:cNvCxnSpPr>
          <p:nvPr/>
        </p:nvCxnSpPr>
        <p:spPr bwMode="auto">
          <a:xfrm flipH="1">
            <a:off x="5029200" y="5334000"/>
            <a:ext cx="1066800" cy="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21" name="TextBox 20">
            <a:extLst>
              <a:ext uri="{FF2B5EF4-FFF2-40B4-BE49-F238E27FC236}">
                <a16:creationId xmlns:a16="http://schemas.microsoft.com/office/drawing/2014/main" id="{00C8FB37-9251-4086-A293-896A20214907}"/>
              </a:ext>
            </a:extLst>
          </p:cNvPr>
          <p:cNvSpPr txBox="1"/>
          <p:nvPr/>
        </p:nvSpPr>
        <p:spPr>
          <a:xfrm>
            <a:off x="5181600" y="3657600"/>
            <a:ext cx="5867400" cy="9239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altLang="en-US" sz="1800" b="1">
                <a:solidFill>
                  <a:srgbClr val="163794"/>
                </a:solidFill>
                <a:ea typeface="ＭＳ Ｐゴシック" panose="020B0600070205080204" pitchFamily="34" charset="-128"/>
              </a:rPr>
              <a:t>startService</a:t>
            </a:r>
            <a:r>
              <a:rPr lang="en-US" altLang="en-US" sz="1800">
                <a:solidFill>
                  <a:srgbClr val="163794"/>
                </a:solidFill>
                <a:ea typeface="ＭＳ Ｐゴシック" panose="020B0600070205080204" pitchFamily="34" charset="-128"/>
              </a:rPr>
              <a:t>() might cause the execution of OnCreate+OnStartCommand, or only of OnStartCommand, depending whether the Service is already running …</a:t>
            </a:r>
          </a:p>
        </p:txBody>
      </p:sp>
      <p:sp>
        <p:nvSpPr>
          <p:cNvPr id="22" name="TextBox 21">
            <a:extLst>
              <a:ext uri="{FF2B5EF4-FFF2-40B4-BE49-F238E27FC236}">
                <a16:creationId xmlns:a16="http://schemas.microsoft.com/office/drawing/2014/main" id="{0B99822A-CAFC-4F82-96E7-57A1B8061BF3}"/>
              </a:ext>
            </a:extLst>
          </p:cNvPr>
          <p:cNvSpPr txBox="1"/>
          <p:nvPr/>
        </p:nvSpPr>
        <p:spPr>
          <a:xfrm>
            <a:off x="3429000" y="1447800"/>
            <a:ext cx="6858000" cy="3698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1800" b="1" dirty="0" err="1">
                <a:solidFill>
                  <a:srgbClr val="163794"/>
                </a:solidFill>
              </a:rPr>
              <a:t>OnCreate</a:t>
            </a:r>
            <a:r>
              <a:rPr lang="en-US" sz="1800" dirty="0">
                <a:solidFill>
                  <a:srgbClr val="163794"/>
                </a:solidFill>
              </a:rPr>
              <a:t>() executed only once when the Service is created.</a:t>
            </a:r>
          </a:p>
        </p:txBody>
      </p:sp>
    </p:spTree>
    <p:extLst>
      <p:ext uri="{BB962C8B-B14F-4D97-AF65-F5344CB8AC3E}">
        <p14:creationId xmlns:p14="http://schemas.microsoft.com/office/powerpoint/2010/main" val="243999927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169E-47FF-4A79-8FB0-ADCBA9E2D276}"/>
              </a:ext>
            </a:extLst>
          </p:cNvPr>
          <p:cNvSpPr>
            <a:spLocks noGrp="1"/>
          </p:cNvSpPr>
          <p:nvPr>
            <p:ph type="title"/>
          </p:nvPr>
        </p:nvSpPr>
        <p:spPr/>
        <p:txBody>
          <a:bodyPr/>
          <a:lstStyle/>
          <a:p>
            <a:r>
              <a:rPr lang="en-US" dirty="0"/>
              <a:t>SERVICE LIFE CYCLE</a:t>
            </a:r>
          </a:p>
        </p:txBody>
      </p:sp>
      <p:sp>
        <p:nvSpPr>
          <p:cNvPr id="3" name="Content Placeholder 2">
            <a:extLst>
              <a:ext uri="{FF2B5EF4-FFF2-40B4-BE49-F238E27FC236}">
                <a16:creationId xmlns:a16="http://schemas.microsoft.com/office/drawing/2014/main" id="{C237A9AF-F8B7-4F50-8498-790B7B1F85F9}"/>
              </a:ext>
            </a:extLst>
          </p:cNvPr>
          <p:cNvSpPr>
            <a:spLocks noGrp="1"/>
          </p:cNvSpPr>
          <p:nvPr>
            <p:ph idx="1"/>
          </p:nvPr>
        </p:nvSpPr>
        <p:spPr/>
        <p:txBody>
          <a:bodyPr/>
          <a:lstStyle/>
          <a:p>
            <a:pPr marL="0" indent="0">
              <a:buNone/>
            </a:pPr>
            <a:r>
              <a:rPr lang="en-US" dirty="0"/>
              <a:t> </a:t>
            </a:r>
            <a:r>
              <a:rPr lang="en-US" sz="2000" dirty="0">
                <a:latin typeface="Times New Roman" panose="02020603050405020304" pitchFamily="18" charset="0"/>
                <a:cs typeface="Times New Roman" panose="02020603050405020304" pitchFamily="18" charset="0"/>
              </a:rPr>
              <a:t>A Service’s lifecycle is a bit different from  an Activity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onCreate</a:t>
            </a:r>
            <a:r>
              <a:rPr lang="en-US" sz="2000" dirty="0">
                <a:latin typeface="Times New Roman" panose="02020603050405020304" pitchFamily="18" charset="0"/>
                <a:cs typeface="Times New Roman" panose="02020603050405020304" pitchFamily="18" charset="0"/>
              </a:rPr>
              <a:t>()  –basically	the	same as Activity</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onStartCommand</a:t>
            </a:r>
            <a:r>
              <a:rPr lang="en-US" sz="2000" dirty="0">
                <a:latin typeface="Times New Roman" panose="02020603050405020304" pitchFamily="18" charset="0"/>
                <a:cs typeface="Times New Roman" panose="02020603050405020304" pitchFamily="18" charset="0"/>
              </a:rPr>
              <a:t>() –gets	the	service	going</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onBind</a:t>
            </a:r>
            <a:r>
              <a:rPr lang="en-US" sz="2000" dirty="0">
                <a:latin typeface="Times New Roman" panose="02020603050405020304" pitchFamily="18" charset="0"/>
                <a:cs typeface="Times New Roman" panose="02020603050405020304" pitchFamily="18" charset="0"/>
              </a:rPr>
              <a:t>()	–allows a Service to	 be  a provider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onDestroy</a:t>
            </a:r>
            <a:r>
              <a:rPr lang="en-US" sz="2000" dirty="0">
                <a:latin typeface="Times New Roman" panose="02020603050405020304" pitchFamily="18" charset="0"/>
                <a:cs typeface="Times New Roman" panose="02020603050405020304" pitchFamily="18" charset="0"/>
              </a:rPr>
              <a:t>() –basically	the	same as	Activity</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stopSelf</a:t>
            </a:r>
            <a:r>
              <a:rPr lang="en-US" sz="2000" dirty="0">
                <a:latin typeface="Times New Roman" panose="02020603050405020304" pitchFamily="18" charset="0"/>
                <a:cs typeface="Times New Roman" panose="02020603050405020304" pitchFamily="18" charset="0"/>
              </a:rPr>
              <a:t>() –called	 by the  Service to end	it</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startService</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stopService</a:t>
            </a:r>
            <a:r>
              <a:rPr lang="en-US" sz="2000" dirty="0">
                <a:latin typeface="Times New Roman" panose="02020603050405020304" pitchFamily="18" charset="0"/>
                <a:cs typeface="Times New Roman" panose="02020603050405020304" pitchFamily="18" charset="0"/>
              </a:rPr>
              <a:t>()	–Intent  calls	to  start	and	stop	a Service</a:t>
            </a:r>
          </a:p>
          <a:p>
            <a:endParaRPr lang="en-US" dirty="0"/>
          </a:p>
        </p:txBody>
      </p:sp>
    </p:spTree>
    <p:extLst>
      <p:ext uri="{BB962C8B-B14F-4D97-AF65-F5344CB8AC3E}">
        <p14:creationId xmlns:p14="http://schemas.microsoft.com/office/powerpoint/2010/main" val="1646700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D1946-DB6A-496A-9B68-ABBF990951CA}"/>
              </a:ext>
            </a:extLst>
          </p:cNvPr>
          <p:cNvSpPr>
            <a:spLocks noGrp="1"/>
          </p:cNvSpPr>
          <p:nvPr>
            <p:ph type="title"/>
          </p:nvPr>
        </p:nvSpPr>
        <p:spPr/>
        <p:txBody>
          <a:bodyPr/>
          <a:lstStyle/>
          <a:p>
            <a:r>
              <a:rPr lang="en-US" dirty="0"/>
              <a:t>Types of services</a:t>
            </a:r>
          </a:p>
        </p:txBody>
      </p:sp>
      <p:sp>
        <p:nvSpPr>
          <p:cNvPr id="3" name="Content Placeholder 2">
            <a:extLst>
              <a:ext uri="{FF2B5EF4-FFF2-40B4-BE49-F238E27FC236}">
                <a16:creationId xmlns:a16="http://schemas.microsoft.com/office/drawing/2014/main" id="{BDAC59CB-AFF4-4CA5-BDE3-5EC09C5116DB}"/>
              </a:ext>
            </a:extLst>
          </p:cNvPr>
          <p:cNvSpPr>
            <a:spLocks noGrp="1"/>
          </p:cNvSpPr>
          <p:nvPr>
            <p:ph idx="1"/>
          </p:nvPr>
        </p:nvSpPr>
        <p:spPr/>
        <p:txBody>
          <a:bodyPr>
            <a:normAutofit/>
          </a:bodyPr>
          <a:lstStyle/>
          <a:p>
            <a:r>
              <a:rPr lang="en-US" sz="3200" dirty="0">
                <a:solidFill>
                  <a:srgbClr val="FF0000"/>
                </a:solidFill>
                <a:latin typeface="Times New Roman" panose="02020603050405020304" pitchFamily="18" charset="0"/>
                <a:cs typeface="Times New Roman" panose="02020603050405020304" pitchFamily="18" charset="0"/>
              </a:rPr>
              <a:t>Local services</a:t>
            </a:r>
            <a:r>
              <a:rPr lang="en-US" sz="3200" dirty="0">
                <a:latin typeface="Times New Roman" panose="02020603050405020304" pitchFamily="18" charset="0"/>
                <a:cs typeface="Times New Roman" panose="02020603050405020304" pitchFamily="18" charset="0"/>
              </a:rPr>
              <a:t>: Start-Stop Lifecycle</a:t>
            </a:r>
          </a:p>
          <a:p>
            <a:r>
              <a:rPr lang="en-US" sz="3200" dirty="0">
                <a:solidFill>
                  <a:srgbClr val="FFFF00"/>
                </a:solidFill>
                <a:latin typeface="Times New Roman" panose="02020603050405020304" pitchFamily="18" charset="0"/>
                <a:cs typeface="Times New Roman" panose="02020603050405020304" pitchFamily="18" charset="0"/>
              </a:rPr>
              <a:t>Bound /Remote Services</a:t>
            </a:r>
            <a:r>
              <a:rPr lang="en-US" sz="3200" dirty="0">
                <a:latin typeface="Times New Roman" panose="02020603050405020304" pitchFamily="18" charset="0"/>
                <a:cs typeface="Times New Roman" panose="02020603050405020304" pitchFamily="18" charset="0"/>
              </a:rPr>
              <a:t>: Bound to application components. Allow  to interact with them , send requests.</a:t>
            </a:r>
          </a:p>
        </p:txBody>
      </p:sp>
    </p:spTree>
    <p:extLst>
      <p:ext uri="{BB962C8B-B14F-4D97-AF65-F5344CB8AC3E}">
        <p14:creationId xmlns:p14="http://schemas.microsoft.com/office/powerpoint/2010/main" val="20856420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963EEE4-4651-40F2-9AA8-E46F610AD5CA}"/>
              </a:ext>
            </a:extLst>
          </p:cNvPr>
          <p:cNvSpPr>
            <a:spLocks noGrp="1"/>
          </p:cNvSpPr>
          <p:nvPr>
            <p:ph type="title"/>
          </p:nvPr>
        </p:nvSpPr>
        <p:spPr>
          <a:xfrm>
            <a:off x="992777" y="480478"/>
            <a:ext cx="3211517" cy="5292579"/>
          </a:xfrm>
        </p:spPr>
        <p:txBody>
          <a:bodyPr>
            <a:normAutofit/>
          </a:bodyPr>
          <a:lstStyle/>
          <a:p>
            <a:r>
              <a:rPr lang="en-US">
                <a:solidFill>
                  <a:srgbClr val="FFFFFF"/>
                </a:solidFill>
                <a:latin typeface="Brush Script MT" panose="03060802040406070304" pitchFamily="66" charset="0"/>
                <a:cs typeface="Angsana New" panose="020B0502040204020203" pitchFamily="18" charset="-34"/>
              </a:rPr>
              <a:t>BROADCAST</a:t>
            </a:r>
          </a:p>
        </p:txBody>
      </p:sp>
      <p:sp useBgFill="1">
        <p:nvSpPr>
          <p:cNvPr id="16" name="Freeform: Shape 1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18" name="Content Placeholder 2">
            <a:extLst>
              <a:ext uri="{FF2B5EF4-FFF2-40B4-BE49-F238E27FC236}">
                <a16:creationId xmlns:a16="http://schemas.microsoft.com/office/drawing/2014/main" id="{71D37C35-049F-4A2E-9531-D8D1E03C21BF}"/>
              </a:ext>
            </a:extLst>
          </p:cNvPr>
          <p:cNvGraphicFramePr>
            <a:graphicFrameLocks noGrp="1"/>
          </p:cNvGraphicFramePr>
          <p:nvPr>
            <p:ph idx="1"/>
            <p:extLst>
              <p:ext uri="{D42A27DB-BD31-4B8C-83A1-F6EECF244321}">
                <p14:modId xmlns:p14="http://schemas.microsoft.com/office/powerpoint/2010/main" val="3023630019"/>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3799481"/>
      </p:ext>
    </p:extLst>
  </p:cSld>
  <p:clrMapOvr>
    <a:overrideClrMapping bg1="lt1" tx1="dk1" bg2="lt2" tx2="dk2" accent1="accent1" accent2="accent2" accent3="accent3" accent4="accent4" accent5="accent5" accent6="accent6" hlink="hlink" folHlink="folHlink"/>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BEFD-3533-48CB-AFA5-605C47989F3D}"/>
              </a:ext>
            </a:extLst>
          </p:cNvPr>
          <p:cNvSpPr>
            <a:spLocks noGrp="1"/>
          </p:cNvSpPr>
          <p:nvPr>
            <p:ph type="title"/>
          </p:nvPr>
        </p:nvSpPr>
        <p:spPr/>
        <p:txBody>
          <a:bodyPr/>
          <a:lstStyle/>
          <a:p>
            <a:r>
              <a:rPr lang="en-US" dirty="0"/>
              <a:t> local services (Starting and stopping)</a:t>
            </a:r>
          </a:p>
        </p:txBody>
      </p:sp>
      <p:sp>
        <p:nvSpPr>
          <p:cNvPr id="3" name="Content Placeholder 2">
            <a:extLst>
              <a:ext uri="{FF2B5EF4-FFF2-40B4-BE49-F238E27FC236}">
                <a16:creationId xmlns:a16="http://schemas.microsoft.com/office/drawing/2014/main" id="{EB13570C-AD61-449B-B6AA-C81BB6393C3B}"/>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Works  almost	exactly	the	same as	starting	an	Activity	with an	Intent  </a:t>
            </a:r>
          </a:p>
          <a:p>
            <a:r>
              <a:rPr lang="en-US" sz="2000" dirty="0">
                <a:latin typeface="Times New Roman" panose="02020603050405020304" pitchFamily="18" charset="0"/>
                <a:cs typeface="Times New Roman" panose="02020603050405020304" pitchFamily="18" charset="0"/>
              </a:rPr>
              <a:t> However,	a Service will keep running after Activities close    </a:t>
            </a:r>
          </a:p>
          <a:p>
            <a:r>
              <a:rPr lang="en-US" sz="2000" dirty="0">
                <a:latin typeface="Times New Roman" panose="02020603050405020304" pitchFamily="18" charset="0"/>
                <a:cs typeface="Times New Roman" panose="02020603050405020304" pitchFamily="18" charset="0"/>
              </a:rPr>
              <a:t> You MUST manage your Services!	Stopping them  is necessary to not take up extra resources</a:t>
            </a:r>
          </a:p>
          <a:p>
            <a:endParaRPr lang="en-US" dirty="0"/>
          </a:p>
        </p:txBody>
      </p:sp>
    </p:spTree>
    <p:extLst>
      <p:ext uri="{BB962C8B-B14F-4D97-AF65-F5344CB8AC3E}">
        <p14:creationId xmlns:p14="http://schemas.microsoft.com/office/powerpoint/2010/main" val="174459881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9556-B030-4790-8DB2-786DC98351AB}"/>
              </a:ext>
            </a:extLst>
          </p:cNvPr>
          <p:cNvSpPr>
            <a:spLocks noGrp="1"/>
          </p:cNvSpPr>
          <p:nvPr>
            <p:ph type="title"/>
          </p:nvPr>
        </p:nvSpPr>
        <p:spPr>
          <a:xfrm>
            <a:off x="685801" y="255589"/>
            <a:ext cx="10131425" cy="914400"/>
          </a:xfrm>
        </p:spPr>
        <p:txBody>
          <a:bodyPr>
            <a:normAutofit/>
          </a:bodyPr>
          <a:lstStyle/>
          <a:p>
            <a:r>
              <a:rPr lang="en-US" dirty="0"/>
              <a:t>Bound services</a:t>
            </a:r>
          </a:p>
        </p:txBody>
      </p:sp>
      <p:sp>
        <p:nvSpPr>
          <p:cNvPr id="3" name="Content Placeholder 2">
            <a:extLst>
              <a:ext uri="{FF2B5EF4-FFF2-40B4-BE49-F238E27FC236}">
                <a16:creationId xmlns:a16="http://schemas.microsoft.com/office/drawing/2014/main" id="{56D8695A-99AB-46EC-BA6A-EDE53CBDCEB4}"/>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A6A3AC23-520C-4058-BC1A-6C1BEEBDF8F8}"/>
              </a:ext>
            </a:extLst>
          </p:cNvPr>
          <p:cNvSpPr/>
          <p:nvPr/>
        </p:nvSpPr>
        <p:spPr>
          <a:xfrm>
            <a:off x="2819400" y="1093788"/>
            <a:ext cx="381000" cy="304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FF76C59F-B03B-472F-8BFA-D850BC9C56D0}"/>
              </a:ext>
            </a:extLst>
          </p:cNvPr>
          <p:cNvSpPr/>
          <p:nvPr/>
        </p:nvSpPr>
        <p:spPr>
          <a:xfrm>
            <a:off x="1219200" y="1779588"/>
            <a:ext cx="3505200" cy="4572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err="1"/>
              <a:t>OnCreate</a:t>
            </a:r>
            <a:r>
              <a:rPr lang="en-US" dirty="0"/>
              <a:t>()</a:t>
            </a:r>
          </a:p>
        </p:txBody>
      </p:sp>
      <p:sp>
        <p:nvSpPr>
          <p:cNvPr id="6" name="Rectangle 5">
            <a:extLst>
              <a:ext uri="{FF2B5EF4-FFF2-40B4-BE49-F238E27FC236}">
                <a16:creationId xmlns:a16="http://schemas.microsoft.com/office/drawing/2014/main" id="{CF022ED1-C9FB-4EB5-9BF9-A2D1ACFDC927}"/>
              </a:ext>
            </a:extLst>
          </p:cNvPr>
          <p:cNvSpPr>
            <a:spLocks noChangeArrowheads="1"/>
          </p:cNvSpPr>
          <p:nvPr/>
        </p:nvSpPr>
        <p:spPr bwMode="auto">
          <a:xfrm>
            <a:off x="1219200" y="2617788"/>
            <a:ext cx="3505200" cy="457200"/>
          </a:xfrm>
          <a:prstGeom prst="rect">
            <a:avLst/>
          </a:prstGeom>
          <a:gradFill rotWithShape="1">
            <a:gsLst>
              <a:gs pos="0">
                <a:srgbClr val="FAE6E6"/>
              </a:gs>
              <a:gs pos="64999">
                <a:srgbClr val="F1BFBF"/>
              </a:gs>
              <a:gs pos="100000">
                <a:srgbClr val="EDA3A3"/>
              </a:gs>
            </a:gsLst>
            <a:lin ang="5400000" scaled="1"/>
          </a:gradFill>
          <a:ln w="9525">
            <a:solidFill>
              <a:srgbClr val="990000"/>
            </a:solidFill>
            <a:miter lim="800000"/>
            <a:headEnd/>
            <a:tailEnd/>
          </a:ln>
          <a:effectLst>
            <a:outerShdw blurRad="40000" dist="20000" dir="5400000" rotWithShape="0">
              <a:srgbClr val="808080">
                <a:alpha val="37999"/>
              </a:srgbClr>
            </a:outerShdw>
          </a:effectLst>
        </p:spPr>
        <p:txBody>
          <a:bodyPr anchor="ctr"/>
          <a:lstStyle/>
          <a:p>
            <a:pPr algn="ctr">
              <a:defRPr/>
            </a:pPr>
            <a:r>
              <a:rPr lang="en-US" b="1" dirty="0" err="1">
                <a:solidFill>
                  <a:schemeClr val="dk1"/>
                </a:solidFill>
                <a:latin typeface="+mn-lt"/>
                <a:ea typeface="+mn-ea"/>
              </a:rPr>
              <a:t>OnBind</a:t>
            </a:r>
            <a:r>
              <a:rPr lang="en-US" b="1" dirty="0">
                <a:solidFill>
                  <a:schemeClr val="dk1"/>
                </a:solidFill>
                <a:latin typeface="+mn-lt"/>
                <a:ea typeface="+mn-ea"/>
              </a:rPr>
              <a:t>()</a:t>
            </a:r>
            <a:endParaRPr lang="en-US" dirty="0">
              <a:solidFill>
                <a:schemeClr val="dk1"/>
              </a:solidFill>
              <a:latin typeface="+mn-lt"/>
              <a:ea typeface="+mn-ea"/>
            </a:endParaRPr>
          </a:p>
        </p:txBody>
      </p:sp>
      <p:sp>
        <p:nvSpPr>
          <p:cNvPr id="7" name="Rectangle 6">
            <a:extLst>
              <a:ext uri="{FF2B5EF4-FFF2-40B4-BE49-F238E27FC236}">
                <a16:creationId xmlns:a16="http://schemas.microsoft.com/office/drawing/2014/main" id="{6CB41904-A049-4B23-8167-3D0D2FCABCDC}"/>
              </a:ext>
            </a:extLst>
          </p:cNvPr>
          <p:cNvSpPr/>
          <p:nvPr/>
        </p:nvSpPr>
        <p:spPr>
          <a:xfrm>
            <a:off x="1219200" y="5105400"/>
            <a:ext cx="3505200" cy="4572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b="1" dirty="0" err="1"/>
              <a:t>onDestroy</a:t>
            </a:r>
            <a:r>
              <a:rPr lang="en-US" dirty="0"/>
              <a:t>()</a:t>
            </a:r>
          </a:p>
        </p:txBody>
      </p:sp>
      <p:sp>
        <p:nvSpPr>
          <p:cNvPr id="8" name="Oval 7">
            <a:extLst>
              <a:ext uri="{FF2B5EF4-FFF2-40B4-BE49-F238E27FC236}">
                <a16:creationId xmlns:a16="http://schemas.microsoft.com/office/drawing/2014/main" id="{903A9D81-6D36-4B5E-A69E-6EE8FD1184A1}"/>
              </a:ext>
            </a:extLst>
          </p:cNvPr>
          <p:cNvSpPr/>
          <p:nvPr/>
        </p:nvSpPr>
        <p:spPr>
          <a:xfrm>
            <a:off x="2819400" y="6019800"/>
            <a:ext cx="381000" cy="304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cxnSp>
        <p:nvCxnSpPr>
          <p:cNvPr id="9" name="Straight Arrow Connector 8">
            <a:extLst>
              <a:ext uri="{FF2B5EF4-FFF2-40B4-BE49-F238E27FC236}">
                <a16:creationId xmlns:a16="http://schemas.microsoft.com/office/drawing/2014/main" id="{8E44E8F8-2E6C-4BF4-BF71-C4A362B67D17}"/>
              </a:ext>
            </a:extLst>
          </p:cNvPr>
          <p:cNvCxnSpPr>
            <a:cxnSpLocks noChangeShapeType="1"/>
          </p:cNvCxnSpPr>
          <p:nvPr/>
        </p:nvCxnSpPr>
        <p:spPr bwMode="auto">
          <a:xfrm>
            <a:off x="3048000" y="1474788"/>
            <a:ext cx="0" cy="30480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cxnSp>
        <p:nvCxnSpPr>
          <p:cNvPr id="10" name="Straight Arrow Connector 9">
            <a:extLst>
              <a:ext uri="{FF2B5EF4-FFF2-40B4-BE49-F238E27FC236}">
                <a16:creationId xmlns:a16="http://schemas.microsoft.com/office/drawing/2014/main" id="{99D9F18C-3503-40DB-A8B4-5A42E79076A4}"/>
              </a:ext>
            </a:extLst>
          </p:cNvPr>
          <p:cNvCxnSpPr>
            <a:cxnSpLocks noChangeShapeType="1"/>
          </p:cNvCxnSpPr>
          <p:nvPr/>
        </p:nvCxnSpPr>
        <p:spPr bwMode="auto">
          <a:xfrm>
            <a:off x="3048000" y="2312988"/>
            <a:ext cx="0" cy="30480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cxnSp>
        <p:nvCxnSpPr>
          <p:cNvPr id="11" name="Straight Arrow Connector 10">
            <a:extLst>
              <a:ext uri="{FF2B5EF4-FFF2-40B4-BE49-F238E27FC236}">
                <a16:creationId xmlns:a16="http://schemas.microsoft.com/office/drawing/2014/main" id="{B6FB14CD-4866-4B6C-BE69-E707269C55F2}"/>
              </a:ext>
            </a:extLst>
          </p:cNvPr>
          <p:cNvCxnSpPr>
            <a:cxnSpLocks noChangeShapeType="1"/>
          </p:cNvCxnSpPr>
          <p:nvPr/>
        </p:nvCxnSpPr>
        <p:spPr bwMode="auto">
          <a:xfrm>
            <a:off x="3048000" y="3151188"/>
            <a:ext cx="0" cy="38100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cxnSp>
        <p:nvCxnSpPr>
          <p:cNvPr id="12" name="Straight Arrow Connector 11">
            <a:extLst>
              <a:ext uri="{FF2B5EF4-FFF2-40B4-BE49-F238E27FC236}">
                <a16:creationId xmlns:a16="http://schemas.microsoft.com/office/drawing/2014/main" id="{600653B7-A769-4CBE-9912-46FEBE306D1C}"/>
              </a:ext>
            </a:extLst>
          </p:cNvPr>
          <p:cNvCxnSpPr>
            <a:cxnSpLocks noChangeShapeType="1"/>
          </p:cNvCxnSpPr>
          <p:nvPr/>
        </p:nvCxnSpPr>
        <p:spPr bwMode="auto">
          <a:xfrm>
            <a:off x="3048000" y="4648200"/>
            <a:ext cx="0" cy="38100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cxnSp>
        <p:nvCxnSpPr>
          <p:cNvPr id="13" name="Straight Arrow Connector 12">
            <a:extLst>
              <a:ext uri="{FF2B5EF4-FFF2-40B4-BE49-F238E27FC236}">
                <a16:creationId xmlns:a16="http://schemas.microsoft.com/office/drawing/2014/main" id="{6C2290D1-FD77-4DCF-962E-646814D752DB}"/>
              </a:ext>
            </a:extLst>
          </p:cNvPr>
          <p:cNvCxnSpPr>
            <a:cxnSpLocks noChangeShapeType="1"/>
          </p:cNvCxnSpPr>
          <p:nvPr/>
        </p:nvCxnSpPr>
        <p:spPr bwMode="auto">
          <a:xfrm>
            <a:off x="3048000" y="5638800"/>
            <a:ext cx="0" cy="38100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4" name="Rectangle 13">
            <a:extLst>
              <a:ext uri="{FF2B5EF4-FFF2-40B4-BE49-F238E27FC236}">
                <a16:creationId xmlns:a16="http://schemas.microsoft.com/office/drawing/2014/main" id="{6F6AE36F-7013-41D1-88C1-FCF1B8FE878D}"/>
              </a:ext>
            </a:extLst>
          </p:cNvPr>
          <p:cNvSpPr>
            <a:spLocks noChangeArrowheads="1"/>
          </p:cNvSpPr>
          <p:nvPr/>
        </p:nvSpPr>
        <p:spPr bwMode="auto">
          <a:xfrm>
            <a:off x="1219200" y="4191000"/>
            <a:ext cx="3505200" cy="457200"/>
          </a:xfrm>
          <a:prstGeom prst="rect">
            <a:avLst/>
          </a:prstGeom>
          <a:gradFill rotWithShape="1">
            <a:gsLst>
              <a:gs pos="0">
                <a:srgbClr val="FAE6E6"/>
              </a:gs>
              <a:gs pos="64999">
                <a:srgbClr val="F1BFBF"/>
              </a:gs>
              <a:gs pos="100000">
                <a:srgbClr val="EDA3A3"/>
              </a:gs>
            </a:gsLst>
            <a:lin ang="5400000" scaled="1"/>
          </a:gradFill>
          <a:ln w="9525">
            <a:solidFill>
              <a:srgbClr val="990000"/>
            </a:solidFill>
            <a:miter lim="800000"/>
            <a:headEnd/>
            <a:tailEnd/>
          </a:ln>
          <a:effectLst>
            <a:outerShdw blurRad="40000" dist="20000" dir="5400000" rotWithShape="0">
              <a:srgbClr val="808080">
                <a:alpha val="37999"/>
              </a:srgbClr>
            </a:outerShdw>
          </a:effectLst>
        </p:spPr>
        <p:txBody>
          <a:bodyPr anchor="ctr"/>
          <a:lstStyle/>
          <a:p>
            <a:pPr algn="ctr">
              <a:defRPr/>
            </a:pPr>
            <a:r>
              <a:rPr lang="en-US" b="1" dirty="0" err="1">
                <a:solidFill>
                  <a:schemeClr val="dk1"/>
                </a:solidFill>
                <a:latin typeface="+mn-lt"/>
                <a:ea typeface="+mn-ea"/>
              </a:rPr>
              <a:t>onUnbind</a:t>
            </a:r>
            <a:r>
              <a:rPr lang="en-US" dirty="0">
                <a:solidFill>
                  <a:schemeClr val="dk1"/>
                </a:solidFill>
                <a:latin typeface="+mn-lt"/>
                <a:ea typeface="+mn-ea"/>
              </a:rPr>
              <a:t>()</a:t>
            </a:r>
          </a:p>
        </p:txBody>
      </p:sp>
      <p:sp>
        <p:nvSpPr>
          <p:cNvPr id="15" name="Rectangle 14">
            <a:extLst>
              <a:ext uri="{FF2B5EF4-FFF2-40B4-BE49-F238E27FC236}">
                <a16:creationId xmlns:a16="http://schemas.microsoft.com/office/drawing/2014/main" id="{BFC2D4FD-A38F-4C70-BE28-2EE41D9C0ECC}"/>
              </a:ext>
            </a:extLst>
          </p:cNvPr>
          <p:cNvSpPr>
            <a:spLocks noChangeArrowheads="1"/>
          </p:cNvSpPr>
          <p:nvPr/>
        </p:nvSpPr>
        <p:spPr bwMode="auto">
          <a:xfrm>
            <a:off x="4953000" y="3352800"/>
            <a:ext cx="2057400" cy="457200"/>
          </a:xfrm>
          <a:prstGeom prst="rect">
            <a:avLst/>
          </a:prstGeom>
          <a:gradFill rotWithShape="1">
            <a:gsLst>
              <a:gs pos="0">
                <a:srgbClr val="FAE6E6"/>
              </a:gs>
              <a:gs pos="64999">
                <a:srgbClr val="F1BFBF"/>
              </a:gs>
              <a:gs pos="100000">
                <a:srgbClr val="EDA3A3"/>
              </a:gs>
            </a:gsLst>
            <a:lin ang="5400000" scaled="1"/>
          </a:gradFill>
          <a:ln w="9525">
            <a:solidFill>
              <a:srgbClr val="990000"/>
            </a:solidFill>
            <a:miter lim="800000"/>
            <a:headEnd/>
            <a:tailEnd/>
          </a:ln>
          <a:effectLst>
            <a:outerShdw blurRad="40000" dist="20000" dir="5400000" rotWithShape="0">
              <a:srgbClr val="808080">
                <a:alpha val="37999"/>
              </a:srgbClr>
            </a:outerShdw>
          </a:effectLst>
        </p:spPr>
        <p:txBody>
          <a:bodyPr anchor="ctr"/>
          <a:lstStyle/>
          <a:p>
            <a:pPr algn="ctr">
              <a:defRPr/>
            </a:pPr>
            <a:r>
              <a:rPr lang="en-US" b="1" dirty="0" err="1">
                <a:solidFill>
                  <a:schemeClr val="dk1"/>
                </a:solidFill>
                <a:latin typeface="+mn-lt"/>
                <a:ea typeface="+mn-ea"/>
              </a:rPr>
              <a:t>onRebind</a:t>
            </a:r>
            <a:r>
              <a:rPr lang="en-US" dirty="0">
                <a:solidFill>
                  <a:schemeClr val="dk1"/>
                </a:solidFill>
                <a:latin typeface="+mn-lt"/>
                <a:ea typeface="+mn-ea"/>
              </a:rPr>
              <a:t>()</a:t>
            </a:r>
          </a:p>
        </p:txBody>
      </p:sp>
      <p:sp>
        <p:nvSpPr>
          <p:cNvPr id="16" name="TextBox 11">
            <a:extLst>
              <a:ext uri="{FF2B5EF4-FFF2-40B4-BE49-F238E27FC236}">
                <a16:creationId xmlns:a16="http://schemas.microsoft.com/office/drawing/2014/main" id="{8F683E2B-E4F3-405F-86CD-C7C851908E54}"/>
              </a:ext>
            </a:extLst>
          </p:cNvPr>
          <p:cNvSpPr txBox="1">
            <a:spLocks noChangeArrowheads="1"/>
          </p:cNvSpPr>
          <p:nvPr/>
        </p:nvSpPr>
        <p:spPr bwMode="auto">
          <a:xfrm>
            <a:off x="1143000" y="3657600"/>
            <a:ext cx="3700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800">
                <a:solidFill>
                  <a:schemeClr val="tx1"/>
                </a:solidFill>
              </a:rPr>
              <a:t>Client interacts with the Service …</a:t>
            </a:r>
          </a:p>
        </p:txBody>
      </p:sp>
      <p:cxnSp>
        <p:nvCxnSpPr>
          <p:cNvPr id="17" name="Straight Arrow Connector 16">
            <a:extLst>
              <a:ext uri="{FF2B5EF4-FFF2-40B4-BE49-F238E27FC236}">
                <a16:creationId xmlns:a16="http://schemas.microsoft.com/office/drawing/2014/main" id="{58DDA4D8-4918-4FF0-94C2-A94CA317BDF4}"/>
              </a:ext>
            </a:extLst>
          </p:cNvPr>
          <p:cNvCxnSpPr>
            <a:cxnSpLocks noChangeShapeType="1"/>
            <a:stCxn id="14" idx="3"/>
          </p:cNvCxnSpPr>
          <p:nvPr/>
        </p:nvCxnSpPr>
        <p:spPr bwMode="auto">
          <a:xfrm>
            <a:off x="4724400" y="4419600"/>
            <a:ext cx="1066800" cy="0"/>
          </a:xfrm>
          <a:prstGeom prst="straightConnector1">
            <a:avLst/>
          </a:prstGeom>
          <a:noFill/>
          <a:ln w="38100">
            <a:solidFill>
              <a:schemeClr val="tx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id="{762A4B9D-D146-47C3-B100-447F9331517D}"/>
              </a:ext>
            </a:extLst>
          </p:cNvPr>
          <p:cNvCxnSpPr>
            <a:cxnSpLocks noChangeShapeType="1"/>
          </p:cNvCxnSpPr>
          <p:nvPr/>
        </p:nvCxnSpPr>
        <p:spPr bwMode="auto">
          <a:xfrm>
            <a:off x="4724400" y="2819400"/>
            <a:ext cx="1066800" cy="0"/>
          </a:xfrm>
          <a:prstGeom prst="straightConnector1">
            <a:avLst/>
          </a:prstGeom>
          <a:noFill/>
          <a:ln w="38100">
            <a:solidFill>
              <a:schemeClr val="tx1"/>
            </a:solidFill>
            <a:round/>
            <a:headEnd type="arrow" w="med" len="me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cxnSp>
        <p:nvCxnSpPr>
          <p:cNvPr id="19" name="Straight Arrow Connector 18">
            <a:extLst>
              <a:ext uri="{FF2B5EF4-FFF2-40B4-BE49-F238E27FC236}">
                <a16:creationId xmlns:a16="http://schemas.microsoft.com/office/drawing/2014/main" id="{34B6A716-9057-406C-B6C4-2A0C533F7CF2}"/>
              </a:ext>
            </a:extLst>
          </p:cNvPr>
          <p:cNvCxnSpPr>
            <a:cxnSpLocks noChangeShapeType="1"/>
          </p:cNvCxnSpPr>
          <p:nvPr/>
        </p:nvCxnSpPr>
        <p:spPr bwMode="auto">
          <a:xfrm flipV="1">
            <a:off x="5791200" y="3810000"/>
            <a:ext cx="0" cy="60960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cxnSp>
        <p:nvCxnSpPr>
          <p:cNvPr id="20" name="Straight Arrow Connector 19">
            <a:extLst>
              <a:ext uri="{FF2B5EF4-FFF2-40B4-BE49-F238E27FC236}">
                <a16:creationId xmlns:a16="http://schemas.microsoft.com/office/drawing/2014/main" id="{F6AD1F7F-90DC-4172-B436-14A30F5CFE9A}"/>
              </a:ext>
            </a:extLst>
          </p:cNvPr>
          <p:cNvCxnSpPr>
            <a:cxnSpLocks noChangeShapeType="1"/>
          </p:cNvCxnSpPr>
          <p:nvPr/>
        </p:nvCxnSpPr>
        <p:spPr bwMode="auto">
          <a:xfrm flipV="1">
            <a:off x="5791200" y="2819400"/>
            <a:ext cx="0" cy="533400"/>
          </a:xfrm>
          <a:prstGeom prst="straightConnector1">
            <a:avLst/>
          </a:prstGeom>
          <a:noFill/>
          <a:ln w="38100">
            <a:solidFill>
              <a:schemeClr val="tx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21" name="TextBox 30">
            <a:extLst>
              <a:ext uri="{FF2B5EF4-FFF2-40B4-BE49-F238E27FC236}">
                <a16:creationId xmlns:a16="http://schemas.microsoft.com/office/drawing/2014/main" id="{CB5150A8-8A74-4C3A-ABA7-D82D2F7E65C0}"/>
              </a:ext>
            </a:extLst>
          </p:cNvPr>
          <p:cNvSpPr txBox="1">
            <a:spLocks noChangeArrowheads="1"/>
          </p:cNvSpPr>
          <p:nvPr/>
        </p:nvSpPr>
        <p:spPr bwMode="auto">
          <a:xfrm>
            <a:off x="7010400" y="1295400"/>
            <a:ext cx="3962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bg1"/>
                </a:solidFill>
                <a:latin typeface="Arial" panose="020B0604020202020204" pitchFamily="34" charset="0"/>
                <a:ea typeface="ＭＳ Ｐゴシック" panose="020B0600070205080204" pitchFamily="34" charset="-128"/>
              </a:defRPr>
            </a:lvl1pPr>
            <a:lvl2pPr eaLnBrk="0" hangingPunct="0">
              <a:defRPr sz="2400">
                <a:solidFill>
                  <a:schemeClr val="bg1"/>
                </a:solidFill>
                <a:latin typeface="Arial" panose="020B0604020202020204" pitchFamily="34" charset="0"/>
                <a:ea typeface="ＭＳ Ｐゴシック" panose="020B0600070205080204" pitchFamily="34" charset="-128"/>
              </a:defRPr>
            </a:lvl2pPr>
            <a:lvl3pPr eaLnBrk="0" hangingPunct="0">
              <a:defRPr sz="2400">
                <a:solidFill>
                  <a:schemeClr val="bg1"/>
                </a:solidFill>
                <a:latin typeface="Arial" panose="020B0604020202020204" pitchFamily="34" charset="0"/>
                <a:ea typeface="ＭＳ Ｐゴシック" panose="020B0600070205080204" pitchFamily="34" charset="-128"/>
              </a:defRPr>
            </a:lvl3pPr>
            <a:lvl4pPr eaLnBrk="0" hangingPunct="0">
              <a:defRPr sz="2400">
                <a:solidFill>
                  <a:schemeClr val="bg1"/>
                </a:solidFill>
                <a:latin typeface="Arial" panose="020B0604020202020204" pitchFamily="34" charset="0"/>
                <a:ea typeface="ＭＳ Ｐゴシック" panose="020B0600070205080204" pitchFamily="34" charset="-128"/>
              </a:defRPr>
            </a:lvl4pPr>
            <a:lvl5pPr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9pPr>
          </a:lstStyle>
          <a:p>
            <a:pPr marL="457200" indent="-457200" eaLnBrk="1" hangingPunct="1">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A </a:t>
            </a:r>
            <a:r>
              <a:rPr lang="en-US" altLang="en-US" sz="2800" b="1" dirty="0">
                <a:solidFill>
                  <a:schemeClr val="tx1"/>
                </a:solidFill>
                <a:latin typeface="Times New Roman" panose="02020603050405020304" pitchFamily="18" charset="0"/>
                <a:cs typeface="Times New Roman" panose="02020603050405020304" pitchFamily="18" charset="0"/>
              </a:rPr>
              <a:t>Bound</a:t>
            </a:r>
            <a:r>
              <a:rPr lang="en-US" altLang="en-US" sz="2800" dirty="0">
                <a:solidFill>
                  <a:schemeClr val="tx1"/>
                </a:solidFill>
                <a:latin typeface="Times New Roman" panose="02020603050405020304" pitchFamily="18" charset="0"/>
                <a:cs typeface="Times New Roman" panose="02020603050405020304" pitchFamily="18" charset="0"/>
              </a:rPr>
              <a:t> Service allows components (e.g. Activity) to </a:t>
            </a:r>
            <a:r>
              <a:rPr lang="en-US" altLang="en-US" sz="2800" b="1" dirty="0">
                <a:solidFill>
                  <a:schemeClr val="tx1"/>
                </a:solidFill>
                <a:latin typeface="Times New Roman" panose="02020603050405020304" pitchFamily="18" charset="0"/>
                <a:cs typeface="Times New Roman" panose="02020603050405020304" pitchFamily="18" charset="0"/>
              </a:rPr>
              <a:t>bind</a:t>
            </a:r>
            <a:r>
              <a:rPr lang="en-US" altLang="en-US" sz="2800" dirty="0">
                <a:solidFill>
                  <a:schemeClr val="tx1"/>
                </a:solidFill>
                <a:latin typeface="Times New Roman" panose="02020603050405020304" pitchFamily="18" charset="0"/>
                <a:cs typeface="Times New Roman" panose="02020603050405020304" pitchFamily="18" charset="0"/>
              </a:rPr>
              <a:t> to the services, </a:t>
            </a:r>
            <a:r>
              <a:rPr lang="en-US" altLang="en-US" sz="2800" b="1" dirty="0">
                <a:solidFill>
                  <a:schemeClr val="tx1"/>
                </a:solidFill>
                <a:latin typeface="Times New Roman" panose="02020603050405020304" pitchFamily="18" charset="0"/>
                <a:cs typeface="Times New Roman" panose="02020603050405020304" pitchFamily="18" charset="0"/>
              </a:rPr>
              <a:t>send</a:t>
            </a:r>
            <a:r>
              <a:rPr lang="en-US" altLang="en-US" sz="2800" dirty="0">
                <a:solidFill>
                  <a:schemeClr val="tx1"/>
                </a:solidFill>
                <a:latin typeface="Times New Roman" panose="02020603050405020304" pitchFamily="18" charset="0"/>
                <a:cs typeface="Times New Roman" panose="02020603050405020304" pitchFamily="18" charset="0"/>
              </a:rPr>
              <a:t> requests,    </a:t>
            </a:r>
            <a:r>
              <a:rPr lang="en-US" altLang="en-US" sz="2800" b="1" dirty="0">
                <a:solidFill>
                  <a:schemeClr val="tx1"/>
                </a:solidFill>
                <a:latin typeface="Times New Roman" panose="02020603050405020304" pitchFamily="18" charset="0"/>
                <a:cs typeface="Times New Roman" panose="02020603050405020304" pitchFamily="18" charset="0"/>
              </a:rPr>
              <a:t>receive </a:t>
            </a:r>
            <a:r>
              <a:rPr lang="en-US" altLang="en-US" sz="2800" dirty="0">
                <a:solidFill>
                  <a:schemeClr val="tx1"/>
                </a:solidFill>
                <a:latin typeface="Times New Roman" panose="02020603050405020304" pitchFamily="18" charset="0"/>
                <a:cs typeface="Times New Roman" panose="02020603050405020304" pitchFamily="18" charset="0"/>
              </a:rPr>
              <a:t>response</a:t>
            </a:r>
            <a:r>
              <a:rPr lang="en-US" altLang="en-US" sz="2800" dirty="0">
                <a:solidFill>
                  <a:srgbClr val="163794"/>
                </a:solidFill>
              </a:rPr>
              <a:t>.</a:t>
            </a:r>
          </a:p>
        </p:txBody>
      </p:sp>
      <p:sp>
        <p:nvSpPr>
          <p:cNvPr id="22" name="TextBox 35">
            <a:extLst>
              <a:ext uri="{FF2B5EF4-FFF2-40B4-BE49-F238E27FC236}">
                <a16:creationId xmlns:a16="http://schemas.microsoft.com/office/drawing/2014/main" id="{451DDCCB-17EB-437C-A586-21BB34CFC108}"/>
              </a:ext>
            </a:extLst>
          </p:cNvPr>
          <p:cNvSpPr txBox="1">
            <a:spLocks noChangeArrowheads="1"/>
          </p:cNvSpPr>
          <p:nvPr/>
        </p:nvSpPr>
        <p:spPr bwMode="auto">
          <a:xfrm>
            <a:off x="7138775" y="3996360"/>
            <a:ext cx="39624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bg1"/>
                </a:solidFill>
                <a:latin typeface="Arial" panose="020B0604020202020204" pitchFamily="34" charset="0"/>
                <a:ea typeface="ＭＳ Ｐゴシック" panose="020B0600070205080204" pitchFamily="34" charset="-128"/>
              </a:defRPr>
            </a:lvl1pPr>
            <a:lvl2pPr eaLnBrk="0" hangingPunct="0">
              <a:defRPr sz="2400">
                <a:solidFill>
                  <a:schemeClr val="bg1"/>
                </a:solidFill>
                <a:latin typeface="Arial" panose="020B0604020202020204" pitchFamily="34" charset="0"/>
                <a:ea typeface="ＭＳ Ｐゴシック" panose="020B0600070205080204" pitchFamily="34" charset="-128"/>
              </a:defRPr>
            </a:lvl2pPr>
            <a:lvl3pPr eaLnBrk="0" hangingPunct="0">
              <a:defRPr sz="2400">
                <a:solidFill>
                  <a:schemeClr val="bg1"/>
                </a:solidFill>
                <a:latin typeface="Arial" panose="020B0604020202020204" pitchFamily="34" charset="0"/>
                <a:ea typeface="ＭＳ Ｐゴシック" panose="020B0600070205080204" pitchFamily="34" charset="-128"/>
              </a:defRPr>
            </a:lvl3pPr>
            <a:lvl4pPr eaLnBrk="0" hangingPunct="0">
              <a:defRPr sz="2400">
                <a:solidFill>
                  <a:schemeClr val="bg1"/>
                </a:solidFill>
                <a:latin typeface="Arial" panose="020B0604020202020204" pitchFamily="34" charset="0"/>
                <a:ea typeface="ＭＳ Ｐゴシック" panose="020B0600070205080204" pitchFamily="34" charset="-128"/>
              </a:defRPr>
            </a:lvl4pPr>
            <a:lvl5pPr eaLnBrk="0" hangingPunct="0">
              <a:defRPr sz="2400">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9pPr>
          </a:lstStyle>
          <a:p>
            <a:pPr marL="457200" indent="-457200" eaLnBrk="1" hangingPunct="1">
              <a:buFont typeface="Arial" panose="020B0604020202020204" pitchFamily="34" charset="0"/>
              <a:buChar char="•"/>
            </a:pPr>
            <a:r>
              <a:rPr lang="en-US" altLang="en-US" sz="2800" dirty="0">
                <a:solidFill>
                  <a:schemeClr val="tx1"/>
                </a:solidFill>
                <a:latin typeface="Times New Roman" panose="02020603050405020304" pitchFamily="18" charset="0"/>
                <a:cs typeface="Times New Roman" panose="02020603050405020304" pitchFamily="18" charset="0"/>
              </a:rPr>
              <a:t>A </a:t>
            </a:r>
            <a:r>
              <a:rPr lang="en-US" altLang="en-US" sz="2800" b="1" dirty="0">
                <a:solidFill>
                  <a:schemeClr val="tx1"/>
                </a:solidFill>
                <a:latin typeface="Times New Roman" panose="02020603050405020304" pitchFamily="18" charset="0"/>
                <a:cs typeface="Times New Roman" panose="02020603050405020304" pitchFamily="18" charset="0"/>
              </a:rPr>
              <a:t>Bound</a:t>
            </a:r>
            <a:r>
              <a:rPr lang="en-US" altLang="en-US" sz="2800" dirty="0">
                <a:solidFill>
                  <a:schemeClr val="tx1"/>
                </a:solidFill>
                <a:latin typeface="Times New Roman" panose="02020603050405020304" pitchFamily="18" charset="0"/>
                <a:cs typeface="Times New Roman" panose="02020603050405020304" pitchFamily="18" charset="0"/>
              </a:rPr>
              <a:t> Service can serve components running on different processes (</a:t>
            </a:r>
            <a:r>
              <a:rPr lang="en-US" altLang="en-US" sz="2800" b="1" dirty="0">
                <a:solidFill>
                  <a:schemeClr val="tx1"/>
                </a:solidFill>
                <a:latin typeface="Times New Roman" panose="02020603050405020304" pitchFamily="18" charset="0"/>
                <a:cs typeface="Times New Roman" panose="02020603050405020304" pitchFamily="18" charset="0"/>
              </a:rPr>
              <a:t>IPC</a:t>
            </a:r>
            <a:r>
              <a:rPr lang="en-US" altLang="en-US" sz="28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954564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F970-1837-44AA-92C1-EFBCEF5895C5}"/>
              </a:ext>
            </a:extLst>
          </p:cNvPr>
          <p:cNvSpPr>
            <a:spLocks noGrp="1"/>
          </p:cNvSpPr>
          <p:nvPr>
            <p:ph type="title"/>
          </p:nvPr>
        </p:nvSpPr>
        <p:spPr/>
        <p:txBody>
          <a:bodyPr/>
          <a:lstStyle/>
          <a:p>
            <a:r>
              <a:rPr lang="en-US" dirty="0"/>
              <a:t>Bound services</a:t>
            </a:r>
          </a:p>
        </p:txBody>
      </p:sp>
      <p:sp>
        <p:nvSpPr>
          <p:cNvPr id="3" name="Content Placeholder 2">
            <a:extLst>
              <a:ext uri="{FF2B5EF4-FFF2-40B4-BE49-F238E27FC236}">
                <a16:creationId xmlns:a16="http://schemas.microsoft.com/office/drawing/2014/main" id="{9F10DF6F-60F9-485D-935E-0F4577D7ADDB}"/>
              </a:ext>
            </a:extLst>
          </p:cNvPr>
          <p:cNvSpPr>
            <a:spLocks noGrp="1"/>
          </p:cNvSpPr>
          <p:nvPr>
            <p:ph idx="1"/>
          </p:nvPr>
        </p:nvSpPr>
        <p:spPr/>
        <p:txBody>
          <a:bodyPr/>
          <a:lstStyle/>
          <a:p>
            <a:endParaRPr lang="en-US" dirty="0"/>
          </a:p>
        </p:txBody>
      </p:sp>
      <p:sp>
        <p:nvSpPr>
          <p:cNvPr id="4" name="Snip Single Corner Rectangle 1">
            <a:extLst>
              <a:ext uri="{FF2B5EF4-FFF2-40B4-BE49-F238E27FC236}">
                <a16:creationId xmlns:a16="http://schemas.microsoft.com/office/drawing/2014/main" id="{99A805DA-24EF-4028-AC82-DA6DB77605A0}"/>
              </a:ext>
            </a:extLst>
          </p:cNvPr>
          <p:cNvSpPr>
            <a:spLocks/>
          </p:cNvSpPr>
          <p:nvPr/>
        </p:nvSpPr>
        <p:spPr bwMode="auto">
          <a:xfrm>
            <a:off x="1447800" y="2438400"/>
            <a:ext cx="1981200" cy="914400"/>
          </a:xfrm>
          <a:custGeom>
            <a:avLst/>
            <a:gdLst>
              <a:gd name="T0" fmla="*/ 0 w 1981200"/>
              <a:gd name="T1" fmla="*/ 0 h 914400"/>
              <a:gd name="T2" fmla="*/ 1828797 w 1981200"/>
              <a:gd name="T3" fmla="*/ 0 h 914400"/>
              <a:gd name="T4" fmla="*/ 1981200 w 1981200"/>
              <a:gd name="T5" fmla="*/ 152403 h 914400"/>
              <a:gd name="T6" fmla="*/ 1981200 w 1981200"/>
              <a:gd name="T7" fmla="*/ 914400 h 914400"/>
              <a:gd name="T8" fmla="*/ 0 w 1981200"/>
              <a:gd name="T9" fmla="*/ 914400 h 914400"/>
              <a:gd name="T10" fmla="*/ 0 w 1981200"/>
              <a:gd name="T11" fmla="*/ 0 h 914400"/>
              <a:gd name="T12" fmla="*/ 0 60000 65536"/>
              <a:gd name="T13" fmla="*/ 0 60000 65536"/>
              <a:gd name="T14" fmla="*/ 0 60000 65536"/>
              <a:gd name="T15" fmla="*/ 0 60000 65536"/>
              <a:gd name="T16" fmla="*/ 0 60000 65536"/>
              <a:gd name="T17" fmla="*/ 0 60000 65536"/>
              <a:gd name="T18" fmla="*/ 0 w 1981200"/>
              <a:gd name="T19" fmla="*/ 0 h 914400"/>
              <a:gd name="T20" fmla="*/ 1981200 w 1981200"/>
              <a:gd name="T21" fmla="*/ 914400 h 914400"/>
            </a:gdLst>
            <a:ahLst/>
            <a:cxnLst>
              <a:cxn ang="T12">
                <a:pos x="T0" y="T1"/>
              </a:cxn>
              <a:cxn ang="T13">
                <a:pos x="T2" y="T3"/>
              </a:cxn>
              <a:cxn ang="T14">
                <a:pos x="T4" y="T5"/>
              </a:cxn>
              <a:cxn ang="T15">
                <a:pos x="T6" y="T7"/>
              </a:cxn>
              <a:cxn ang="T16">
                <a:pos x="T8" y="T9"/>
              </a:cxn>
              <a:cxn ang="T17">
                <a:pos x="T10" y="T11"/>
              </a:cxn>
            </a:cxnLst>
            <a:rect l="T18" t="T19" r="T20" b="T21"/>
            <a:pathLst>
              <a:path w="1981200" h="914400">
                <a:moveTo>
                  <a:pt x="0" y="0"/>
                </a:moveTo>
                <a:lnTo>
                  <a:pt x="1828797" y="0"/>
                </a:lnTo>
                <a:lnTo>
                  <a:pt x="1981200" y="152403"/>
                </a:lnTo>
                <a:lnTo>
                  <a:pt x="1981200" y="914400"/>
                </a:lnTo>
                <a:lnTo>
                  <a:pt x="0" y="914400"/>
                </a:lnTo>
                <a:lnTo>
                  <a:pt x="0" y="0"/>
                </a:lnTo>
                <a:close/>
              </a:path>
            </a:pathLst>
          </a:custGeom>
          <a:gradFill rotWithShape="1">
            <a:gsLst>
              <a:gs pos="0">
                <a:srgbClr val="E7E9F9"/>
              </a:gs>
              <a:gs pos="64999">
                <a:srgbClr val="C1C6EE"/>
              </a:gs>
              <a:gs pos="100000">
                <a:srgbClr val="A6ADE9"/>
              </a:gs>
            </a:gsLst>
            <a:lin ang="5400000" scaled="1"/>
          </a:gradFill>
          <a:ln w="9525">
            <a:solidFill>
              <a:srgbClr val="123494"/>
            </a:solidFill>
            <a:miter lim="800000"/>
            <a:headEnd/>
            <a:tailEnd/>
          </a:ln>
          <a:effectLst>
            <a:outerShdw blurRad="40000" dist="20000" dir="5400000" rotWithShape="0">
              <a:srgbClr val="808080">
                <a:alpha val="37999"/>
              </a:srgbClr>
            </a:outerShdw>
          </a:effectLst>
        </p:spPr>
        <p:txBody>
          <a:bodyPr anchor="ctr"/>
          <a:lstStyle/>
          <a:p>
            <a:pPr algn="ctr">
              <a:defRPr/>
            </a:pPr>
            <a:r>
              <a:rPr lang="en-US" b="1" dirty="0">
                <a:solidFill>
                  <a:schemeClr val="dk1"/>
                </a:solidFill>
                <a:latin typeface="+mn-lt"/>
                <a:ea typeface="+mn-ea"/>
              </a:rPr>
              <a:t>Service</a:t>
            </a:r>
          </a:p>
        </p:txBody>
      </p:sp>
      <p:sp>
        <p:nvSpPr>
          <p:cNvPr id="5" name="Snip Single Corner Rectangle 24">
            <a:extLst>
              <a:ext uri="{FF2B5EF4-FFF2-40B4-BE49-F238E27FC236}">
                <a16:creationId xmlns:a16="http://schemas.microsoft.com/office/drawing/2014/main" id="{4131FBE0-2591-4B0F-86F3-55AF15F25B03}"/>
              </a:ext>
            </a:extLst>
          </p:cNvPr>
          <p:cNvSpPr>
            <a:spLocks/>
          </p:cNvSpPr>
          <p:nvPr/>
        </p:nvSpPr>
        <p:spPr bwMode="auto">
          <a:xfrm>
            <a:off x="7315200" y="2286000"/>
            <a:ext cx="2362200" cy="1219200"/>
          </a:xfrm>
          <a:custGeom>
            <a:avLst/>
            <a:gdLst>
              <a:gd name="T0" fmla="*/ 0 w 2362200"/>
              <a:gd name="T1" fmla="*/ 0 h 1219200"/>
              <a:gd name="T2" fmla="*/ 2158996 w 2362200"/>
              <a:gd name="T3" fmla="*/ 0 h 1219200"/>
              <a:gd name="T4" fmla="*/ 2362200 w 2362200"/>
              <a:gd name="T5" fmla="*/ 203204 h 1219200"/>
              <a:gd name="T6" fmla="*/ 2362200 w 2362200"/>
              <a:gd name="T7" fmla="*/ 1219200 h 1219200"/>
              <a:gd name="T8" fmla="*/ 0 w 2362200"/>
              <a:gd name="T9" fmla="*/ 1219200 h 1219200"/>
              <a:gd name="T10" fmla="*/ 0 w 2362200"/>
              <a:gd name="T11" fmla="*/ 0 h 1219200"/>
              <a:gd name="T12" fmla="*/ 0 60000 65536"/>
              <a:gd name="T13" fmla="*/ 0 60000 65536"/>
              <a:gd name="T14" fmla="*/ 0 60000 65536"/>
              <a:gd name="T15" fmla="*/ 0 60000 65536"/>
              <a:gd name="T16" fmla="*/ 0 60000 65536"/>
              <a:gd name="T17" fmla="*/ 0 60000 65536"/>
              <a:gd name="T18" fmla="*/ 0 w 2362200"/>
              <a:gd name="T19" fmla="*/ 0 h 1219200"/>
              <a:gd name="T20" fmla="*/ 2362200 w 2362200"/>
              <a:gd name="T21" fmla="*/ 1219200 h 1219200"/>
            </a:gdLst>
            <a:ahLst/>
            <a:cxnLst>
              <a:cxn ang="T12">
                <a:pos x="T0" y="T1"/>
              </a:cxn>
              <a:cxn ang="T13">
                <a:pos x="T2" y="T3"/>
              </a:cxn>
              <a:cxn ang="T14">
                <a:pos x="T4" y="T5"/>
              </a:cxn>
              <a:cxn ang="T15">
                <a:pos x="T6" y="T7"/>
              </a:cxn>
              <a:cxn ang="T16">
                <a:pos x="T8" y="T9"/>
              </a:cxn>
              <a:cxn ang="T17">
                <a:pos x="T10" y="T11"/>
              </a:cxn>
            </a:cxnLst>
            <a:rect l="T18" t="T19" r="T20" b="T21"/>
            <a:pathLst>
              <a:path w="2362200" h="1219200">
                <a:moveTo>
                  <a:pt x="0" y="0"/>
                </a:moveTo>
                <a:lnTo>
                  <a:pt x="2158996" y="0"/>
                </a:lnTo>
                <a:lnTo>
                  <a:pt x="2362200" y="203204"/>
                </a:lnTo>
                <a:lnTo>
                  <a:pt x="2362200" y="1219200"/>
                </a:lnTo>
                <a:lnTo>
                  <a:pt x="0" y="1219200"/>
                </a:lnTo>
                <a:lnTo>
                  <a:pt x="0" y="0"/>
                </a:lnTo>
                <a:close/>
              </a:path>
            </a:pathLst>
          </a:custGeom>
          <a:gradFill rotWithShape="1">
            <a:gsLst>
              <a:gs pos="0">
                <a:srgbClr val="E6FAFA"/>
              </a:gs>
              <a:gs pos="64999">
                <a:srgbClr val="BFF1F1"/>
              </a:gs>
              <a:gs pos="100000">
                <a:srgbClr val="A3EDED"/>
              </a:gs>
            </a:gsLst>
            <a:lin ang="5400000" scaled="1"/>
          </a:gradFill>
          <a:ln w="9525">
            <a:solidFill>
              <a:srgbClr val="009999"/>
            </a:solidFill>
            <a:miter lim="800000"/>
            <a:headEnd/>
            <a:tailEnd/>
          </a:ln>
          <a:effectLst>
            <a:outerShdw blurRad="40000" dist="20000" dir="5400000" rotWithShape="0">
              <a:srgbClr val="808080">
                <a:alpha val="37999"/>
              </a:srgbClr>
            </a:outerShdw>
          </a:effectLst>
        </p:spPr>
        <p:txBody>
          <a:bodyPr anchor="ctr"/>
          <a:lstStyle/>
          <a:p>
            <a:pPr algn="ctr">
              <a:defRPr/>
            </a:pPr>
            <a:r>
              <a:rPr lang="en-US" b="1" dirty="0">
                <a:solidFill>
                  <a:schemeClr val="dk1"/>
                </a:solidFill>
                <a:latin typeface="+mn-lt"/>
                <a:ea typeface="+mn-ea"/>
              </a:rPr>
              <a:t>Component</a:t>
            </a:r>
          </a:p>
          <a:p>
            <a:pPr algn="ctr">
              <a:defRPr/>
            </a:pPr>
            <a:r>
              <a:rPr lang="en-US" dirty="0">
                <a:solidFill>
                  <a:schemeClr val="dk1"/>
                </a:solidFill>
                <a:latin typeface="+mn-lt"/>
                <a:ea typeface="+mn-ea"/>
              </a:rPr>
              <a:t>(e.g. Activity)</a:t>
            </a:r>
          </a:p>
        </p:txBody>
      </p:sp>
      <p:sp>
        <p:nvSpPr>
          <p:cNvPr id="6" name="Folded Corner 2">
            <a:extLst>
              <a:ext uri="{FF2B5EF4-FFF2-40B4-BE49-F238E27FC236}">
                <a16:creationId xmlns:a16="http://schemas.microsoft.com/office/drawing/2014/main" id="{E7243B5A-4955-42F8-9FC9-7750E49E6FFA}"/>
              </a:ext>
            </a:extLst>
          </p:cNvPr>
          <p:cNvSpPr>
            <a:spLocks noChangeArrowheads="1"/>
          </p:cNvSpPr>
          <p:nvPr/>
        </p:nvSpPr>
        <p:spPr bwMode="auto">
          <a:xfrm>
            <a:off x="1752600" y="4572000"/>
            <a:ext cx="1371600" cy="1066800"/>
          </a:xfrm>
          <a:prstGeom prst="foldedCorner">
            <a:avLst>
              <a:gd name="adj" fmla="val 16667"/>
            </a:avLst>
          </a:prstGeom>
          <a:gradFill rotWithShape="1">
            <a:gsLst>
              <a:gs pos="0">
                <a:srgbClr val="FAE6E6"/>
              </a:gs>
              <a:gs pos="64999">
                <a:srgbClr val="F1BFBF"/>
              </a:gs>
              <a:gs pos="100000">
                <a:srgbClr val="EDA3A3"/>
              </a:gs>
            </a:gsLst>
            <a:lin ang="5400000" scaled="1"/>
          </a:gradFill>
          <a:ln w="9525">
            <a:solidFill>
              <a:srgbClr val="990000"/>
            </a:solidFill>
            <a:round/>
            <a:headEnd/>
            <a:tailEnd/>
          </a:ln>
          <a:effectLst>
            <a:outerShdw blurRad="40000" dist="20000" dir="5400000" rotWithShape="0">
              <a:srgbClr val="808080">
                <a:alpha val="37999"/>
              </a:srgbClr>
            </a:outerShdw>
          </a:effectLst>
        </p:spPr>
        <p:txBody>
          <a:bodyPr anchor="ctr"/>
          <a:lstStyle/>
          <a:p>
            <a:pPr algn="ctr">
              <a:defRPr/>
            </a:pPr>
            <a:r>
              <a:rPr lang="en-US" b="1" dirty="0" err="1">
                <a:solidFill>
                  <a:schemeClr val="dk1"/>
                </a:solidFill>
                <a:latin typeface="+mn-lt"/>
                <a:ea typeface="+mn-ea"/>
              </a:rPr>
              <a:t>IBinder</a:t>
            </a:r>
            <a:endParaRPr lang="en-US" b="1" dirty="0">
              <a:solidFill>
                <a:schemeClr val="dk1"/>
              </a:solidFill>
              <a:latin typeface="+mn-lt"/>
              <a:ea typeface="+mn-ea"/>
            </a:endParaRPr>
          </a:p>
        </p:txBody>
      </p:sp>
      <p:cxnSp>
        <p:nvCxnSpPr>
          <p:cNvPr id="7" name="Straight Arrow Connector 6">
            <a:extLst>
              <a:ext uri="{FF2B5EF4-FFF2-40B4-BE49-F238E27FC236}">
                <a16:creationId xmlns:a16="http://schemas.microsoft.com/office/drawing/2014/main" id="{4679B7EE-ADF1-489C-BA44-E58336CFD3B7}"/>
              </a:ext>
            </a:extLst>
          </p:cNvPr>
          <p:cNvCxnSpPr>
            <a:cxnSpLocks noChangeShapeType="1"/>
          </p:cNvCxnSpPr>
          <p:nvPr/>
        </p:nvCxnSpPr>
        <p:spPr bwMode="auto">
          <a:xfrm>
            <a:off x="2514600" y="3505200"/>
            <a:ext cx="0" cy="91440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8" name="TextBox 14">
            <a:extLst>
              <a:ext uri="{FF2B5EF4-FFF2-40B4-BE49-F238E27FC236}">
                <a16:creationId xmlns:a16="http://schemas.microsoft.com/office/drawing/2014/main" id="{D40CF5F8-374C-48E2-ABF7-201502642C47}"/>
              </a:ext>
            </a:extLst>
          </p:cNvPr>
          <p:cNvSpPr txBox="1">
            <a:spLocks noChangeArrowheads="1"/>
          </p:cNvSpPr>
          <p:nvPr/>
        </p:nvSpPr>
        <p:spPr bwMode="auto">
          <a:xfrm>
            <a:off x="228600" y="3733800"/>
            <a:ext cx="19992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000" dirty="0" err="1">
                <a:latin typeface="Times New Roman" panose="02020603050405020304" pitchFamily="18" charset="0"/>
                <a:cs typeface="Times New Roman" panose="02020603050405020304" pitchFamily="18" charset="0"/>
              </a:rPr>
              <a:t>IBinder</a:t>
            </a:r>
            <a:r>
              <a:rPr lang="en-US" altLang="en-US" sz="2000"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onBind</a:t>
            </a:r>
            <a:r>
              <a:rPr lang="en-US" altLang="en-US" sz="2000" dirty="0">
                <a:latin typeface="Times New Roman" panose="02020603050405020304" pitchFamily="18" charset="0"/>
                <a:cs typeface="Times New Roman" panose="02020603050405020304" pitchFamily="18" charset="0"/>
              </a:rPr>
              <a:t>()</a:t>
            </a:r>
          </a:p>
        </p:txBody>
      </p:sp>
      <p:sp>
        <p:nvSpPr>
          <p:cNvPr id="9" name="Folded Corner 31">
            <a:extLst>
              <a:ext uri="{FF2B5EF4-FFF2-40B4-BE49-F238E27FC236}">
                <a16:creationId xmlns:a16="http://schemas.microsoft.com/office/drawing/2014/main" id="{16CB5066-1735-4A7E-8971-EABDF490E468}"/>
              </a:ext>
            </a:extLst>
          </p:cNvPr>
          <p:cNvSpPr>
            <a:spLocks noChangeArrowheads="1"/>
          </p:cNvSpPr>
          <p:nvPr/>
        </p:nvSpPr>
        <p:spPr bwMode="auto">
          <a:xfrm>
            <a:off x="5943600" y="4648200"/>
            <a:ext cx="3276600" cy="762000"/>
          </a:xfrm>
          <a:prstGeom prst="foldedCorner">
            <a:avLst>
              <a:gd name="adj" fmla="val 16667"/>
            </a:avLst>
          </a:prstGeom>
          <a:gradFill rotWithShape="1">
            <a:gsLst>
              <a:gs pos="0">
                <a:srgbClr val="FAE6E6"/>
              </a:gs>
              <a:gs pos="64999">
                <a:srgbClr val="F1BFBF"/>
              </a:gs>
              <a:gs pos="100000">
                <a:srgbClr val="EDA3A3"/>
              </a:gs>
            </a:gsLst>
            <a:lin ang="5400000" scaled="1"/>
          </a:gradFill>
          <a:ln w="9525">
            <a:solidFill>
              <a:srgbClr val="990000"/>
            </a:solidFill>
            <a:round/>
            <a:headEnd/>
            <a:tailEnd/>
          </a:ln>
          <a:effectLst>
            <a:outerShdw blurRad="40000" dist="20000" dir="5400000" rotWithShape="0">
              <a:srgbClr val="808080">
                <a:alpha val="37999"/>
              </a:srgbClr>
            </a:outerShdw>
          </a:effectLst>
        </p:spPr>
        <p:txBody>
          <a:bodyPr anchor="ctr"/>
          <a:lstStyle/>
          <a:p>
            <a:pPr algn="ctr">
              <a:defRPr/>
            </a:pPr>
            <a:r>
              <a:rPr lang="en-US" b="1" dirty="0" err="1">
                <a:solidFill>
                  <a:schemeClr val="dk1"/>
                </a:solidFill>
                <a:latin typeface="+mn-lt"/>
                <a:ea typeface="+mn-ea"/>
              </a:rPr>
              <a:t>ServiceConnection</a:t>
            </a:r>
            <a:r>
              <a:rPr lang="en-US" b="1" dirty="0">
                <a:solidFill>
                  <a:schemeClr val="dk1"/>
                </a:solidFill>
                <a:latin typeface="+mn-lt"/>
                <a:ea typeface="+mn-ea"/>
              </a:rPr>
              <a:t> </a:t>
            </a:r>
          </a:p>
        </p:txBody>
      </p:sp>
      <p:cxnSp>
        <p:nvCxnSpPr>
          <p:cNvPr id="10" name="Straight Arrow Connector 9">
            <a:extLst>
              <a:ext uri="{FF2B5EF4-FFF2-40B4-BE49-F238E27FC236}">
                <a16:creationId xmlns:a16="http://schemas.microsoft.com/office/drawing/2014/main" id="{C5E275AC-BD72-47D2-92A5-6A766A2CA935}"/>
              </a:ext>
            </a:extLst>
          </p:cNvPr>
          <p:cNvCxnSpPr>
            <a:cxnSpLocks noChangeShapeType="1"/>
          </p:cNvCxnSpPr>
          <p:nvPr/>
        </p:nvCxnSpPr>
        <p:spPr bwMode="auto">
          <a:xfrm flipH="1">
            <a:off x="3581400" y="2590800"/>
            <a:ext cx="3505200" cy="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1" name="TextBox 34">
            <a:extLst>
              <a:ext uri="{FF2B5EF4-FFF2-40B4-BE49-F238E27FC236}">
                <a16:creationId xmlns:a16="http://schemas.microsoft.com/office/drawing/2014/main" id="{0AF545E4-E518-4A00-AC65-721AD0BD6978}"/>
              </a:ext>
            </a:extLst>
          </p:cNvPr>
          <p:cNvSpPr txBox="1">
            <a:spLocks noChangeArrowheads="1"/>
          </p:cNvSpPr>
          <p:nvPr/>
        </p:nvSpPr>
        <p:spPr bwMode="auto">
          <a:xfrm>
            <a:off x="3429000" y="1905000"/>
            <a:ext cx="49326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en-US" sz="2000" b="1" dirty="0" err="1">
                <a:latin typeface="Times New Roman" panose="02020603050405020304" pitchFamily="18" charset="0"/>
                <a:cs typeface="Times New Roman" panose="02020603050405020304" pitchFamily="18" charset="0"/>
              </a:rPr>
              <a:t>bindService</a:t>
            </a:r>
            <a:r>
              <a:rPr lang="en-US" altLang="en-US" sz="2000" dirty="0">
                <a:latin typeface="Times New Roman" panose="02020603050405020304" pitchFamily="18" charset="0"/>
                <a:cs typeface="Times New Roman" panose="02020603050405020304" pitchFamily="18" charset="0"/>
              </a:rPr>
              <a:t>(Intent, </a:t>
            </a:r>
            <a:r>
              <a:rPr lang="en-US" altLang="en-US" sz="2000" dirty="0" err="1">
                <a:latin typeface="Times New Roman" panose="02020603050405020304" pitchFamily="18" charset="0"/>
                <a:cs typeface="Times New Roman" panose="02020603050405020304" pitchFamily="18" charset="0"/>
              </a:rPr>
              <a:t>ServiceConnection</a:t>
            </a:r>
            <a:r>
              <a:rPr lang="en-US" altLang="en-US" sz="2000" dirty="0">
                <a:latin typeface="Times New Roman" panose="02020603050405020304" pitchFamily="18" charset="0"/>
                <a:cs typeface="Times New Roman" panose="02020603050405020304" pitchFamily="18" charset="0"/>
              </a:rPr>
              <a:t>, flags)</a:t>
            </a:r>
          </a:p>
        </p:txBody>
      </p:sp>
      <p:sp>
        <p:nvSpPr>
          <p:cNvPr id="12" name="TextBox 11">
            <a:extLst>
              <a:ext uri="{FF2B5EF4-FFF2-40B4-BE49-F238E27FC236}">
                <a16:creationId xmlns:a16="http://schemas.microsoft.com/office/drawing/2014/main" id="{67F2A582-B540-4305-A4E1-9DD7F26CA73E}"/>
              </a:ext>
            </a:extLst>
          </p:cNvPr>
          <p:cNvSpPr txBox="1"/>
          <p:nvPr/>
        </p:nvSpPr>
        <p:spPr>
          <a:xfrm>
            <a:off x="4800600" y="5638800"/>
            <a:ext cx="6056313" cy="40005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sz="2000" b="1" dirty="0" err="1">
                <a:solidFill>
                  <a:srgbClr val="163794"/>
                </a:solidFill>
              </a:rPr>
              <a:t>onServiceConnected</a:t>
            </a:r>
            <a:r>
              <a:rPr lang="en-US" sz="2000" dirty="0">
                <a:solidFill>
                  <a:srgbClr val="163794"/>
                </a:solidFill>
              </a:rPr>
              <a:t>(</a:t>
            </a:r>
            <a:r>
              <a:rPr lang="en-US" sz="2000" dirty="0" err="1">
                <a:solidFill>
                  <a:srgbClr val="163794"/>
                </a:solidFill>
              </a:rPr>
              <a:t>ComponentName</a:t>
            </a:r>
            <a:r>
              <a:rPr lang="en-US" sz="2000" dirty="0">
                <a:solidFill>
                  <a:srgbClr val="163794"/>
                </a:solidFill>
              </a:rPr>
              <a:t>, </a:t>
            </a:r>
            <a:r>
              <a:rPr lang="en-US" sz="2000" dirty="0" err="1">
                <a:solidFill>
                  <a:srgbClr val="163794"/>
                </a:solidFill>
              </a:rPr>
              <a:t>IBinder</a:t>
            </a:r>
            <a:r>
              <a:rPr lang="en-US" sz="2000" dirty="0">
                <a:solidFill>
                  <a:srgbClr val="163794"/>
                </a:solidFill>
              </a:rPr>
              <a:t>)</a:t>
            </a:r>
          </a:p>
        </p:txBody>
      </p:sp>
      <p:cxnSp>
        <p:nvCxnSpPr>
          <p:cNvPr id="13" name="Straight Connector 12">
            <a:extLst>
              <a:ext uri="{FF2B5EF4-FFF2-40B4-BE49-F238E27FC236}">
                <a16:creationId xmlns:a16="http://schemas.microsoft.com/office/drawing/2014/main" id="{E311B5C0-A024-4C3D-920D-A0C77F35B540}"/>
              </a:ext>
            </a:extLst>
          </p:cNvPr>
          <p:cNvCxnSpPr>
            <a:cxnSpLocks noChangeShapeType="1"/>
          </p:cNvCxnSpPr>
          <p:nvPr/>
        </p:nvCxnSpPr>
        <p:spPr bwMode="auto">
          <a:xfrm>
            <a:off x="3276600" y="3505200"/>
            <a:ext cx="0" cy="2286000"/>
          </a:xfrm>
          <a:prstGeom prst="line">
            <a:avLst/>
          </a:prstGeom>
          <a:noFill/>
          <a:ln w="38100">
            <a:solidFill>
              <a:schemeClr val="tx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966DF83C-3061-4C35-B1F6-B911CCA1C0BA}"/>
              </a:ext>
            </a:extLst>
          </p:cNvPr>
          <p:cNvCxnSpPr>
            <a:cxnSpLocks noChangeShapeType="1"/>
          </p:cNvCxnSpPr>
          <p:nvPr/>
        </p:nvCxnSpPr>
        <p:spPr bwMode="auto">
          <a:xfrm>
            <a:off x="3276600" y="5791200"/>
            <a:ext cx="1371600" cy="0"/>
          </a:xfrm>
          <a:prstGeom prst="straightConnector1">
            <a:avLst/>
          </a:prstGeom>
          <a:noFill/>
          <a:ln w="38100">
            <a:solidFill>
              <a:schemeClr val="tx1"/>
            </a:solidFill>
            <a:round/>
            <a:headEn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cxnSp>
        <p:nvCxnSpPr>
          <p:cNvPr id="15" name="Straight Arrow Connector 14">
            <a:extLst>
              <a:ext uri="{FF2B5EF4-FFF2-40B4-BE49-F238E27FC236}">
                <a16:creationId xmlns:a16="http://schemas.microsoft.com/office/drawing/2014/main" id="{6CBC13FE-766A-47F3-A088-410121A31D7A}"/>
              </a:ext>
            </a:extLst>
          </p:cNvPr>
          <p:cNvCxnSpPr>
            <a:cxnSpLocks noChangeShapeType="1"/>
          </p:cNvCxnSpPr>
          <p:nvPr/>
        </p:nvCxnSpPr>
        <p:spPr bwMode="auto">
          <a:xfrm>
            <a:off x="8229600" y="3657600"/>
            <a:ext cx="0" cy="914400"/>
          </a:xfrm>
          <a:prstGeom prst="straightConnector1">
            <a:avLst/>
          </a:prstGeom>
          <a:noFill/>
          <a:ln w="38100">
            <a:solidFill>
              <a:schemeClr val="tx1"/>
            </a:solidFill>
            <a:round/>
            <a:headEnd type="triangle" w="med" len="med"/>
            <a:tailEnd type="triangle"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6" name="TextBox 93190">
            <a:extLst>
              <a:ext uri="{FF2B5EF4-FFF2-40B4-BE49-F238E27FC236}">
                <a16:creationId xmlns:a16="http://schemas.microsoft.com/office/drawing/2014/main" id="{BBA93A5A-CE54-409D-9618-A8849CE1150F}"/>
              </a:ext>
            </a:extLst>
          </p:cNvPr>
          <p:cNvSpPr txBox="1">
            <a:spLocks noChangeArrowheads="1"/>
          </p:cNvSpPr>
          <p:nvPr/>
        </p:nvSpPr>
        <p:spPr bwMode="auto">
          <a:xfrm>
            <a:off x="3505200" y="2971800"/>
            <a:ext cx="3962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600" dirty="0">
                <a:latin typeface="Times New Roman" panose="02020603050405020304" pitchFamily="18" charset="0"/>
                <a:cs typeface="Times New Roman" panose="02020603050405020304" pitchFamily="18" charset="0"/>
              </a:rPr>
              <a:t>When the connection is established, the Service will call the </a:t>
            </a:r>
            <a:r>
              <a:rPr lang="en-US" altLang="en-US" sz="1600" b="1" dirty="0" err="1">
                <a:latin typeface="Times New Roman" panose="02020603050405020304" pitchFamily="18" charset="0"/>
                <a:cs typeface="Times New Roman" panose="02020603050405020304" pitchFamily="18" charset="0"/>
              </a:rPr>
              <a:t>onServiceConnected</a:t>
            </a:r>
            <a:r>
              <a:rPr lang="en-US" altLang="en-US" sz="1600" dirty="0">
                <a:latin typeface="Times New Roman" panose="02020603050405020304" pitchFamily="18" charset="0"/>
                <a:cs typeface="Times New Roman" panose="02020603050405020304" pitchFamily="18" charset="0"/>
              </a:rPr>
              <a:t> and pass a reference of the </a:t>
            </a:r>
            <a:r>
              <a:rPr lang="en-US" altLang="en-US" sz="1600" b="1" dirty="0" err="1">
                <a:latin typeface="Times New Roman" panose="02020603050405020304" pitchFamily="18" charset="0"/>
                <a:cs typeface="Times New Roman" panose="02020603050405020304" pitchFamily="18" charset="0"/>
              </a:rPr>
              <a:t>IBinder</a:t>
            </a:r>
            <a:r>
              <a:rPr lang="en-US" altLang="en-US" sz="1600" dirty="0">
                <a:latin typeface="Times New Roman" panose="02020603050405020304" pitchFamily="18" charset="0"/>
                <a:cs typeface="Times New Roman" panose="02020603050405020304" pitchFamily="18" charset="0"/>
              </a:rPr>
              <a:t> to the Component.</a:t>
            </a:r>
          </a:p>
        </p:txBody>
      </p:sp>
      <p:cxnSp>
        <p:nvCxnSpPr>
          <p:cNvPr id="17" name="Straight Arrow Connector 16">
            <a:extLst>
              <a:ext uri="{FF2B5EF4-FFF2-40B4-BE49-F238E27FC236}">
                <a16:creationId xmlns:a16="http://schemas.microsoft.com/office/drawing/2014/main" id="{6C57EE21-1BEA-4235-9889-127C0CADC3AA}"/>
              </a:ext>
            </a:extLst>
          </p:cNvPr>
          <p:cNvCxnSpPr>
            <a:cxnSpLocks noChangeShapeType="1"/>
            <a:stCxn id="6" idx="3"/>
          </p:cNvCxnSpPr>
          <p:nvPr/>
        </p:nvCxnSpPr>
        <p:spPr bwMode="auto">
          <a:xfrm>
            <a:off x="3124200" y="5105400"/>
            <a:ext cx="2667000" cy="0"/>
          </a:xfrm>
          <a:prstGeom prst="straightConnector1">
            <a:avLst/>
          </a:prstGeom>
          <a:noFill/>
          <a:ln w="38100">
            <a:solidFill>
              <a:schemeClr val="tx1"/>
            </a:solidFill>
            <a:prstDash val="sysDash"/>
            <a:round/>
            <a:headEnd type="arrow" w="med" len="med"/>
            <a:tailEnd type="arrow" w="med" len="me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187015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286F-6BBB-4C2E-8AB5-A77A7DCF5799}"/>
              </a:ext>
            </a:extLst>
          </p:cNvPr>
          <p:cNvSpPr>
            <a:spLocks noGrp="1"/>
          </p:cNvSpPr>
          <p:nvPr>
            <p:ph type="title"/>
          </p:nvPr>
        </p:nvSpPr>
        <p:spPr/>
        <p:txBody>
          <a:bodyPr/>
          <a:lstStyle/>
          <a:p>
            <a:r>
              <a:rPr lang="en-US" dirty="0"/>
              <a:t>Bound services</a:t>
            </a:r>
          </a:p>
        </p:txBody>
      </p:sp>
      <p:sp>
        <p:nvSpPr>
          <p:cNvPr id="3" name="Content Placeholder 2">
            <a:extLst>
              <a:ext uri="{FF2B5EF4-FFF2-40B4-BE49-F238E27FC236}">
                <a16:creationId xmlns:a16="http://schemas.microsoft.com/office/drawing/2014/main" id="{12E3BCD7-CCA9-4D17-9E33-482C529B7DD8}"/>
              </a:ext>
            </a:extLst>
          </p:cNvPr>
          <p:cNvSpPr>
            <a:spLocks noGrp="1"/>
          </p:cNvSpPr>
          <p:nvPr>
            <p:ph idx="1"/>
          </p:nvPr>
        </p:nvSpPr>
        <p:spPr/>
        <p:txBody>
          <a:bodyPr>
            <a:normAutofit lnSpcReduction="10000"/>
          </a:bodyPr>
          <a:lstStyle/>
          <a:p>
            <a:pPr>
              <a:lnSpc>
                <a:spcPct val="120000"/>
              </a:lnSpc>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When creating a Service, </a:t>
            </a:r>
            <a:r>
              <a:rPr lang="en-US" altLang="en-US" sz="2200" u="sng" dirty="0">
                <a:latin typeface="Times New Roman" panose="02020603050405020304" pitchFamily="18" charset="0"/>
                <a:cs typeface="Times New Roman" panose="02020603050405020304" pitchFamily="18" charset="0"/>
              </a:rPr>
              <a:t>an </a:t>
            </a:r>
            <a:r>
              <a:rPr lang="en-US" altLang="en-US" sz="2200" b="1" u="sng" dirty="0" err="1">
                <a:latin typeface="Times New Roman" panose="02020603050405020304" pitchFamily="18" charset="0"/>
                <a:cs typeface="Times New Roman" panose="02020603050405020304" pitchFamily="18" charset="0"/>
              </a:rPr>
              <a:t>IBinder</a:t>
            </a:r>
            <a:r>
              <a:rPr lang="en-US" altLang="en-US" sz="2200" u="sng" dirty="0">
                <a:latin typeface="Times New Roman" panose="02020603050405020304" pitchFamily="18" charset="0"/>
                <a:cs typeface="Times New Roman" panose="02020603050405020304" pitchFamily="18" charset="0"/>
              </a:rPr>
              <a:t> must be created to  provide an Interface that clients can use to interact with  the Service</a:t>
            </a:r>
            <a:r>
              <a:rPr lang="en-US" altLang="en-US" sz="2200" dirty="0">
                <a:latin typeface="Times New Roman" panose="02020603050405020304" pitchFamily="18" charset="0"/>
                <a:cs typeface="Times New Roman" panose="02020603050405020304" pitchFamily="18" charset="0"/>
              </a:rPr>
              <a:t> … HOW?</a:t>
            </a:r>
          </a:p>
          <a:p>
            <a:pPr marL="0" indent="0">
              <a:lnSpc>
                <a:spcPct val="120000"/>
              </a:lnSpc>
              <a:buNone/>
            </a:pPr>
            <a:r>
              <a:rPr lang="en-US" sz="2200" b="1" dirty="0">
                <a:latin typeface="Times New Roman" panose="02020603050405020304" pitchFamily="18" charset="0"/>
                <a:ea typeface="ＭＳ Ｐゴシック" charset="0"/>
                <a:cs typeface="Times New Roman" panose="02020603050405020304" pitchFamily="18" charset="0"/>
              </a:rPr>
              <a:t>     Extending</a:t>
            </a:r>
            <a:r>
              <a:rPr lang="en-US" sz="2200" dirty="0">
                <a:latin typeface="Times New Roman" panose="02020603050405020304" pitchFamily="18" charset="0"/>
                <a:ea typeface="ＭＳ Ｐゴシック" charset="0"/>
                <a:cs typeface="Times New Roman" panose="02020603050405020304" pitchFamily="18" charset="0"/>
              </a:rPr>
              <a:t> the Binder class (local Services only)</a:t>
            </a:r>
          </a:p>
          <a:p>
            <a:pPr marL="1085850" lvl="1" indent="-342900">
              <a:buFontTx/>
              <a:buChar char="-"/>
              <a:defRPr/>
            </a:pPr>
            <a:r>
              <a:rPr lang="en-US" sz="2200" dirty="0">
                <a:latin typeface="Times New Roman" panose="02020603050405020304" pitchFamily="18" charset="0"/>
                <a:ea typeface="ＭＳ Ｐゴシック" charset="0"/>
                <a:cs typeface="Times New Roman" panose="02020603050405020304" pitchFamily="18" charset="0"/>
              </a:rPr>
              <a:t>Extend the Binder class and return it from </a:t>
            </a:r>
            <a:r>
              <a:rPr lang="en-US" sz="2200" b="1" dirty="0" err="1">
                <a:latin typeface="Times New Roman" panose="02020603050405020304" pitchFamily="18" charset="0"/>
                <a:ea typeface="ＭＳ Ｐゴシック" charset="0"/>
                <a:cs typeface="Times New Roman" panose="02020603050405020304" pitchFamily="18" charset="0"/>
              </a:rPr>
              <a:t>onBind</a:t>
            </a:r>
            <a:r>
              <a:rPr lang="en-US" sz="2200" dirty="0">
                <a:latin typeface="Times New Roman" panose="02020603050405020304" pitchFamily="18" charset="0"/>
                <a:ea typeface="ＭＳ Ｐゴシック" charset="0"/>
                <a:cs typeface="Times New Roman" panose="02020603050405020304" pitchFamily="18" charset="0"/>
              </a:rPr>
              <a:t>()</a:t>
            </a:r>
          </a:p>
          <a:p>
            <a:pPr marL="1085850" lvl="1" indent="-342900">
              <a:buFontTx/>
              <a:buChar char="-"/>
              <a:defRPr/>
            </a:pPr>
            <a:r>
              <a:rPr lang="en-US" sz="2200" dirty="0">
                <a:latin typeface="Times New Roman" panose="02020603050405020304" pitchFamily="18" charset="0"/>
                <a:ea typeface="ＭＳ Ｐゴシック" charset="0"/>
                <a:cs typeface="Times New Roman" panose="02020603050405020304" pitchFamily="18" charset="0"/>
              </a:rPr>
              <a:t>Only for a Service used by the same application</a:t>
            </a:r>
          </a:p>
          <a:p>
            <a:pPr marL="0" indent="0">
              <a:buNone/>
              <a:defRPr/>
            </a:pPr>
            <a:endParaRPr lang="en-US" sz="2200" b="1" dirty="0">
              <a:latin typeface="Times New Roman" panose="02020603050405020304" pitchFamily="18" charset="0"/>
              <a:ea typeface="ＭＳ Ｐゴシック" charset="0"/>
              <a:cs typeface="Times New Roman" panose="02020603050405020304" pitchFamily="18" charset="0"/>
            </a:endParaRPr>
          </a:p>
          <a:p>
            <a:pPr marL="0" indent="0">
              <a:buNone/>
              <a:defRPr/>
            </a:pPr>
            <a:r>
              <a:rPr lang="en-US" sz="2200" b="1" dirty="0">
                <a:latin typeface="Times New Roman" panose="02020603050405020304" pitchFamily="18" charset="0"/>
                <a:ea typeface="ＭＳ Ｐゴシック" charset="0"/>
                <a:cs typeface="Times New Roman" panose="02020603050405020304" pitchFamily="18" charset="0"/>
              </a:rPr>
              <a:t>     Using</a:t>
            </a:r>
            <a:r>
              <a:rPr lang="en-US" sz="2200" dirty="0">
                <a:latin typeface="Times New Roman" panose="02020603050405020304" pitchFamily="18" charset="0"/>
                <a:ea typeface="ＭＳ Ｐゴシック" charset="0"/>
                <a:cs typeface="Times New Roman" panose="02020603050405020304" pitchFamily="18" charset="0"/>
              </a:rPr>
              <a:t> the Android Interface Definition Language (</a:t>
            </a:r>
            <a:r>
              <a:rPr lang="en-US" sz="2200" b="1" dirty="0">
                <a:latin typeface="Times New Roman" panose="02020603050405020304" pitchFamily="18" charset="0"/>
                <a:ea typeface="ＭＳ Ｐゴシック" charset="0"/>
                <a:cs typeface="Times New Roman" panose="02020603050405020304" pitchFamily="18" charset="0"/>
              </a:rPr>
              <a:t>AIDL</a:t>
            </a:r>
            <a:r>
              <a:rPr lang="en-US" sz="2200" dirty="0">
                <a:latin typeface="Times New Roman" panose="02020603050405020304" pitchFamily="18" charset="0"/>
                <a:ea typeface="ＭＳ Ｐゴシック" charset="0"/>
                <a:cs typeface="Times New Roman" panose="02020603050405020304" pitchFamily="18" charset="0"/>
              </a:rPr>
              <a:t>)</a:t>
            </a:r>
          </a:p>
          <a:p>
            <a:pPr marL="0" indent="0">
              <a:buNone/>
              <a:defRPr/>
            </a:pPr>
            <a:r>
              <a:rPr lang="en-US" sz="2200" dirty="0">
                <a:latin typeface="Times New Roman" panose="02020603050405020304" pitchFamily="18" charset="0"/>
                <a:ea typeface="ＭＳ Ｐゴシック" charset="0"/>
                <a:cs typeface="Times New Roman" panose="02020603050405020304" pitchFamily="18" charset="0"/>
              </a:rPr>
              <a:t>        -  Allow to access a Service from different applications</a:t>
            </a:r>
            <a:endParaRPr lang="en-US" alt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685057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95B0D-75BC-433A-8D74-2042FCE76396}"/>
              </a:ext>
            </a:extLst>
          </p:cNvPr>
          <p:cNvSpPr>
            <a:spLocks noGrp="1"/>
          </p:cNvSpPr>
          <p:nvPr>
            <p:ph type="title"/>
          </p:nvPr>
        </p:nvSpPr>
        <p:spPr>
          <a:xfrm>
            <a:off x="685801" y="609601"/>
            <a:ext cx="10131425" cy="792480"/>
          </a:xfrm>
        </p:spPr>
        <p:txBody>
          <a:bodyPr/>
          <a:lstStyle/>
          <a:p>
            <a:r>
              <a:rPr lang="en-US" dirty="0"/>
              <a:t>Bound services</a:t>
            </a:r>
          </a:p>
        </p:txBody>
      </p:sp>
      <p:sp>
        <p:nvSpPr>
          <p:cNvPr id="3" name="Content Placeholder 2">
            <a:extLst>
              <a:ext uri="{FF2B5EF4-FFF2-40B4-BE49-F238E27FC236}">
                <a16:creationId xmlns:a16="http://schemas.microsoft.com/office/drawing/2014/main" id="{7254DE7E-350F-4AEF-869B-8E73FEC69498}"/>
              </a:ext>
            </a:extLst>
          </p:cNvPr>
          <p:cNvSpPr>
            <a:spLocks noGrp="1"/>
          </p:cNvSpPr>
          <p:nvPr>
            <p:ph idx="1"/>
          </p:nvPr>
        </p:nvSpPr>
        <p:spPr/>
        <p:txBody>
          <a:bodyPr>
            <a:normAutofit fontScale="25000" lnSpcReduction="20000"/>
          </a:bodyPr>
          <a:lstStyle/>
          <a:p>
            <a:pPr marL="0" indent="0">
              <a:buNone/>
            </a:pPr>
            <a:r>
              <a:rPr lang="en-US" altLang="en-US" sz="5600" dirty="0">
                <a:latin typeface="Times New Roman" panose="02020603050405020304" pitchFamily="18" charset="0"/>
                <a:cs typeface="Times New Roman" panose="02020603050405020304" pitchFamily="18" charset="0"/>
              </a:rPr>
              <a:t>public class </a:t>
            </a:r>
            <a:r>
              <a:rPr lang="en-US" altLang="en-US" sz="5600" b="1" dirty="0" err="1">
                <a:latin typeface="Times New Roman" panose="02020603050405020304" pitchFamily="18" charset="0"/>
                <a:cs typeface="Times New Roman" panose="02020603050405020304" pitchFamily="18" charset="0"/>
              </a:rPr>
              <a:t>LocalService</a:t>
            </a:r>
            <a:r>
              <a:rPr lang="en-US" altLang="en-US" sz="5600" dirty="0">
                <a:latin typeface="Times New Roman" panose="02020603050405020304" pitchFamily="18" charset="0"/>
                <a:cs typeface="Times New Roman" panose="02020603050405020304" pitchFamily="18" charset="0"/>
              </a:rPr>
              <a:t> extends Service {</a:t>
            </a:r>
          </a:p>
          <a:p>
            <a:pPr marL="0" indent="0">
              <a:buNone/>
            </a:pPr>
            <a:r>
              <a:rPr lang="en-US" altLang="en-US" sz="5600" dirty="0">
                <a:latin typeface="Times New Roman" panose="02020603050405020304" pitchFamily="18" charset="0"/>
                <a:cs typeface="Times New Roman" panose="02020603050405020304" pitchFamily="18" charset="0"/>
              </a:rPr>
              <a:t>	// Binder given to clients</a:t>
            </a:r>
          </a:p>
          <a:p>
            <a:pPr marL="0" indent="0">
              <a:buNone/>
            </a:pPr>
            <a:r>
              <a:rPr lang="en-US" altLang="en-US" sz="5600" dirty="0">
                <a:latin typeface="Times New Roman" panose="02020603050405020304" pitchFamily="18" charset="0"/>
                <a:cs typeface="Times New Roman" panose="02020603050405020304" pitchFamily="18" charset="0"/>
              </a:rPr>
              <a:t>	</a:t>
            </a:r>
            <a:r>
              <a:rPr lang="en-US" altLang="en-US" sz="5600" b="1" dirty="0">
                <a:latin typeface="Times New Roman" panose="02020603050405020304" pitchFamily="18" charset="0"/>
                <a:cs typeface="Times New Roman" panose="02020603050405020304" pitchFamily="18" charset="0"/>
              </a:rPr>
              <a:t>private final </a:t>
            </a:r>
            <a:r>
              <a:rPr lang="en-US" altLang="en-US" sz="5600" b="1" dirty="0" err="1">
                <a:latin typeface="Times New Roman" panose="02020603050405020304" pitchFamily="18" charset="0"/>
                <a:cs typeface="Times New Roman" panose="02020603050405020304" pitchFamily="18" charset="0"/>
              </a:rPr>
              <a:t>IBinder</a:t>
            </a:r>
            <a:r>
              <a:rPr lang="en-US" altLang="en-US" sz="5600" b="1" dirty="0">
                <a:latin typeface="Times New Roman" panose="02020603050405020304" pitchFamily="18" charset="0"/>
                <a:cs typeface="Times New Roman" panose="02020603050405020304" pitchFamily="18" charset="0"/>
              </a:rPr>
              <a:t> </a:t>
            </a:r>
            <a:r>
              <a:rPr lang="en-US" altLang="en-US" sz="5600" b="1" dirty="0" err="1">
                <a:latin typeface="Times New Roman" panose="02020603050405020304" pitchFamily="18" charset="0"/>
                <a:cs typeface="Times New Roman" panose="02020603050405020304" pitchFamily="18" charset="0"/>
              </a:rPr>
              <a:t>sBinder</a:t>
            </a:r>
            <a:r>
              <a:rPr lang="en-US" altLang="en-US" sz="5600" b="1" dirty="0">
                <a:latin typeface="Times New Roman" panose="02020603050405020304" pitchFamily="18" charset="0"/>
                <a:cs typeface="Times New Roman" panose="02020603050405020304" pitchFamily="18" charset="0"/>
              </a:rPr>
              <a:t>=(</a:t>
            </a:r>
            <a:r>
              <a:rPr lang="en-US" altLang="en-US" sz="5600" b="1" dirty="0" err="1">
                <a:latin typeface="Times New Roman" panose="02020603050405020304" pitchFamily="18" charset="0"/>
                <a:cs typeface="Times New Roman" panose="02020603050405020304" pitchFamily="18" charset="0"/>
              </a:rPr>
              <a:t>IBinder</a:t>
            </a:r>
            <a:r>
              <a:rPr lang="en-US" altLang="en-US" sz="5600" b="1" dirty="0">
                <a:latin typeface="Times New Roman" panose="02020603050405020304" pitchFamily="18" charset="0"/>
                <a:cs typeface="Times New Roman" panose="02020603050405020304" pitchFamily="18" charset="0"/>
              </a:rPr>
              <a:t>) new </a:t>
            </a:r>
            <a:r>
              <a:rPr lang="en-US" altLang="en-US" sz="5600" b="1" dirty="0" err="1">
                <a:latin typeface="Times New Roman" panose="02020603050405020304" pitchFamily="18" charset="0"/>
                <a:cs typeface="Times New Roman" panose="02020603050405020304" pitchFamily="18" charset="0"/>
              </a:rPr>
              <a:t>SimpleBinder</a:t>
            </a:r>
            <a:r>
              <a:rPr lang="en-US" altLang="en-US" sz="5600" b="1" dirty="0">
                <a:latin typeface="Times New Roman" panose="02020603050405020304" pitchFamily="18" charset="0"/>
                <a:cs typeface="Times New Roman" panose="02020603050405020304" pitchFamily="18" charset="0"/>
              </a:rPr>
              <a:t>();</a:t>
            </a:r>
          </a:p>
          <a:p>
            <a:endParaRPr lang="en-US" altLang="en-US" sz="5600" dirty="0">
              <a:latin typeface="Times New Roman" panose="02020603050405020304" pitchFamily="18" charset="0"/>
              <a:cs typeface="Times New Roman" panose="02020603050405020304" pitchFamily="18" charset="0"/>
            </a:endParaRPr>
          </a:p>
          <a:p>
            <a:pPr marL="0" indent="0">
              <a:buNone/>
            </a:pPr>
            <a:r>
              <a:rPr lang="en-US" altLang="en-US" sz="5600" dirty="0">
                <a:latin typeface="Times New Roman" panose="02020603050405020304" pitchFamily="18" charset="0"/>
                <a:cs typeface="Times New Roman" panose="02020603050405020304" pitchFamily="18" charset="0"/>
              </a:rPr>
              <a:t>	@Override</a:t>
            </a:r>
          </a:p>
          <a:p>
            <a:pPr marL="0" indent="0">
              <a:buNone/>
            </a:pPr>
            <a:r>
              <a:rPr lang="en-US" altLang="en-US" sz="5600" dirty="0">
                <a:latin typeface="Times New Roman" panose="02020603050405020304" pitchFamily="18" charset="0"/>
                <a:cs typeface="Times New Roman" panose="02020603050405020304" pitchFamily="18" charset="0"/>
              </a:rPr>
              <a:t>	public </a:t>
            </a:r>
            <a:r>
              <a:rPr lang="en-US" altLang="en-US" sz="5600" dirty="0" err="1">
                <a:latin typeface="Times New Roman" panose="02020603050405020304" pitchFamily="18" charset="0"/>
                <a:cs typeface="Times New Roman" panose="02020603050405020304" pitchFamily="18" charset="0"/>
              </a:rPr>
              <a:t>IBinder</a:t>
            </a:r>
            <a:r>
              <a:rPr lang="en-US" altLang="en-US" sz="5600" dirty="0">
                <a:latin typeface="Times New Roman" panose="02020603050405020304" pitchFamily="18" charset="0"/>
                <a:cs typeface="Times New Roman" panose="02020603050405020304" pitchFamily="18" charset="0"/>
              </a:rPr>
              <a:t> </a:t>
            </a:r>
            <a:r>
              <a:rPr lang="en-US" altLang="en-US" sz="5600" b="1" dirty="0" err="1">
                <a:latin typeface="Times New Roman" panose="02020603050405020304" pitchFamily="18" charset="0"/>
                <a:cs typeface="Times New Roman" panose="02020603050405020304" pitchFamily="18" charset="0"/>
              </a:rPr>
              <a:t>onBind</a:t>
            </a:r>
            <a:r>
              <a:rPr lang="en-US" altLang="en-US" sz="5600" dirty="0">
                <a:latin typeface="Times New Roman" panose="02020603050405020304" pitchFamily="18" charset="0"/>
                <a:cs typeface="Times New Roman" panose="02020603050405020304" pitchFamily="18" charset="0"/>
              </a:rPr>
              <a:t>(Intent arg0) {</a:t>
            </a:r>
          </a:p>
          <a:p>
            <a:pPr marL="0" indent="0">
              <a:buNone/>
            </a:pPr>
            <a:r>
              <a:rPr lang="en-US" altLang="en-US" sz="5600" dirty="0">
                <a:latin typeface="Times New Roman" panose="02020603050405020304" pitchFamily="18" charset="0"/>
                <a:cs typeface="Times New Roman" panose="02020603050405020304" pitchFamily="18" charset="0"/>
              </a:rPr>
              <a:t>		// TODO Auto-generated method stub</a:t>
            </a:r>
          </a:p>
          <a:p>
            <a:pPr marL="0" indent="0">
              <a:buNone/>
            </a:pPr>
            <a:r>
              <a:rPr lang="en-US" altLang="en-US" sz="5600" dirty="0">
                <a:latin typeface="Times New Roman" panose="02020603050405020304" pitchFamily="18" charset="0"/>
                <a:cs typeface="Times New Roman" panose="02020603050405020304" pitchFamily="18" charset="0"/>
              </a:rPr>
              <a:t>		return </a:t>
            </a:r>
            <a:r>
              <a:rPr lang="en-US" altLang="en-US" sz="5600" b="1" dirty="0" err="1">
                <a:latin typeface="Times New Roman" panose="02020603050405020304" pitchFamily="18" charset="0"/>
                <a:cs typeface="Times New Roman" panose="02020603050405020304" pitchFamily="18" charset="0"/>
              </a:rPr>
              <a:t>sBinder</a:t>
            </a:r>
            <a:r>
              <a:rPr lang="en-US" altLang="en-US" sz="5600" dirty="0">
                <a:latin typeface="Times New Roman" panose="02020603050405020304" pitchFamily="18" charset="0"/>
                <a:cs typeface="Times New Roman" panose="02020603050405020304" pitchFamily="18" charset="0"/>
              </a:rPr>
              <a:t>;</a:t>
            </a:r>
          </a:p>
          <a:p>
            <a:pPr marL="0" indent="0">
              <a:buNone/>
            </a:pPr>
            <a:r>
              <a:rPr lang="en-US" altLang="en-US" sz="5600" dirty="0">
                <a:latin typeface="Times New Roman" panose="02020603050405020304" pitchFamily="18" charset="0"/>
                <a:cs typeface="Times New Roman" panose="02020603050405020304" pitchFamily="18" charset="0"/>
              </a:rPr>
              <a:t>	}</a:t>
            </a:r>
          </a:p>
          <a:p>
            <a:pPr marL="0" indent="0">
              <a:buNone/>
            </a:pPr>
            <a:r>
              <a:rPr lang="en-US" altLang="en-US" sz="5600" dirty="0">
                <a:latin typeface="Times New Roman" panose="02020603050405020304" pitchFamily="18" charset="0"/>
                <a:cs typeface="Times New Roman" panose="02020603050405020304" pitchFamily="18" charset="0"/>
              </a:rPr>
              <a:t>	</a:t>
            </a:r>
          </a:p>
          <a:p>
            <a:pPr marL="0" indent="0">
              <a:buNone/>
            </a:pPr>
            <a:r>
              <a:rPr lang="en-US" altLang="en-US" sz="5600" dirty="0">
                <a:latin typeface="Times New Roman" panose="02020603050405020304" pitchFamily="18" charset="0"/>
                <a:cs typeface="Times New Roman" panose="02020603050405020304" pitchFamily="18" charset="0"/>
              </a:rPr>
              <a:t>	class </a:t>
            </a:r>
            <a:r>
              <a:rPr lang="en-US" altLang="en-US" sz="5600" b="1" dirty="0" err="1">
                <a:latin typeface="Times New Roman" panose="02020603050405020304" pitchFamily="18" charset="0"/>
                <a:cs typeface="Times New Roman" panose="02020603050405020304" pitchFamily="18" charset="0"/>
              </a:rPr>
              <a:t>SimpleBinder</a:t>
            </a:r>
            <a:r>
              <a:rPr lang="en-US" altLang="en-US" sz="5600" dirty="0">
                <a:latin typeface="Times New Roman" panose="02020603050405020304" pitchFamily="18" charset="0"/>
                <a:cs typeface="Times New Roman" panose="02020603050405020304" pitchFamily="18" charset="0"/>
              </a:rPr>
              <a:t> extends Binder {</a:t>
            </a:r>
          </a:p>
          <a:p>
            <a:pPr marL="0" indent="0">
              <a:buNone/>
            </a:pPr>
            <a:r>
              <a:rPr lang="en-US" altLang="en-US" sz="5600" dirty="0">
                <a:latin typeface="Times New Roman" panose="02020603050405020304" pitchFamily="18" charset="0"/>
                <a:cs typeface="Times New Roman" panose="02020603050405020304" pitchFamily="18" charset="0"/>
              </a:rPr>
              <a:t>		</a:t>
            </a:r>
            <a:r>
              <a:rPr lang="en-US" altLang="en-US" sz="5600" dirty="0" err="1">
                <a:latin typeface="Times New Roman" panose="02020603050405020304" pitchFamily="18" charset="0"/>
                <a:cs typeface="Times New Roman" panose="02020603050405020304" pitchFamily="18" charset="0"/>
              </a:rPr>
              <a:t>LocalService</a:t>
            </a:r>
            <a:r>
              <a:rPr lang="en-US" altLang="en-US" sz="5600" dirty="0">
                <a:latin typeface="Times New Roman" panose="02020603050405020304" pitchFamily="18" charset="0"/>
                <a:cs typeface="Times New Roman" panose="02020603050405020304" pitchFamily="18" charset="0"/>
              </a:rPr>
              <a:t> </a:t>
            </a:r>
            <a:r>
              <a:rPr lang="en-US" altLang="en-US" sz="5600" b="1" dirty="0" err="1">
                <a:latin typeface="Times New Roman" panose="02020603050405020304" pitchFamily="18" charset="0"/>
                <a:cs typeface="Times New Roman" panose="02020603050405020304" pitchFamily="18" charset="0"/>
              </a:rPr>
              <a:t>getService</a:t>
            </a:r>
            <a:r>
              <a:rPr lang="en-US" altLang="en-US" sz="5600" dirty="0">
                <a:latin typeface="Times New Roman" panose="02020603050405020304" pitchFamily="18" charset="0"/>
                <a:cs typeface="Times New Roman" panose="02020603050405020304" pitchFamily="18" charset="0"/>
              </a:rPr>
              <a:t>() {</a:t>
            </a:r>
          </a:p>
          <a:p>
            <a:pPr marL="0" indent="0">
              <a:buNone/>
            </a:pPr>
            <a:r>
              <a:rPr lang="en-US" altLang="en-US" sz="5600" dirty="0">
                <a:latin typeface="Times New Roman" panose="02020603050405020304" pitchFamily="18" charset="0"/>
                <a:cs typeface="Times New Roman" panose="02020603050405020304" pitchFamily="18" charset="0"/>
              </a:rPr>
              <a:t>			return </a:t>
            </a:r>
            <a:r>
              <a:rPr lang="en-US" altLang="en-US" sz="5600" dirty="0" err="1">
                <a:latin typeface="Times New Roman" panose="02020603050405020304" pitchFamily="18" charset="0"/>
                <a:cs typeface="Times New Roman" panose="02020603050405020304" pitchFamily="18" charset="0"/>
              </a:rPr>
              <a:t>LocalService.this</a:t>
            </a:r>
            <a:r>
              <a:rPr lang="en-US" altLang="en-US" sz="5600" dirty="0">
                <a:latin typeface="Times New Roman" panose="02020603050405020304" pitchFamily="18" charset="0"/>
                <a:cs typeface="Times New Roman" panose="02020603050405020304" pitchFamily="18" charset="0"/>
              </a:rPr>
              <a:t>;</a:t>
            </a:r>
          </a:p>
          <a:p>
            <a:pPr marL="0" indent="0">
              <a:buNone/>
            </a:pPr>
            <a:r>
              <a:rPr lang="en-US" altLang="en-US" sz="5600" dirty="0">
                <a:latin typeface="Times New Roman" panose="02020603050405020304" pitchFamily="18" charset="0"/>
                <a:cs typeface="Times New Roman" panose="02020603050405020304" pitchFamily="18" charset="0"/>
              </a:rPr>
              <a:t>		}</a:t>
            </a:r>
          </a:p>
          <a:p>
            <a:pPr marL="0" indent="0">
              <a:buNone/>
            </a:pPr>
            <a:r>
              <a:rPr lang="en-US" altLang="en-US" sz="5600" dirty="0">
                <a:latin typeface="Times New Roman" panose="02020603050405020304" pitchFamily="18" charset="0"/>
                <a:cs typeface="Times New Roman" panose="02020603050405020304" pitchFamily="18" charset="0"/>
              </a:rPr>
              <a:t>	}</a:t>
            </a:r>
          </a:p>
          <a:p>
            <a:pPr marL="0" indent="0">
              <a:buNone/>
            </a:pPr>
            <a:r>
              <a:rPr lang="en-US" altLang="en-US" sz="56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41613636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FDBC-30CD-4DE7-A50C-A19361E15962}"/>
              </a:ext>
            </a:extLst>
          </p:cNvPr>
          <p:cNvSpPr>
            <a:spLocks noGrp="1"/>
          </p:cNvSpPr>
          <p:nvPr>
            <p:ph type="title"/>
          </p:nvPr>
        </p:nvSpPr>
        <p:spPr>
          <a:xfrm>
            <a:off x="685801" y="609601"/>
            <a:ext cx="10131425" cy="457200"/>
          </a:xfrm>
        </p:spPr>
        <p:txBody>
          <a:bodyPr>
            <a:normAutofit fontScale="90000"/>
          </a:bodyPr>
          <a:lstStyle/>
          <a:p>
            <a:r>
              <a:rPr lang="en-US" dirty="0"/>
              <a:t>Bound service</a:t>
            </a:r>
          </a:p>
        </p:txBody>
      </p:sp>
      <p:sp>
        <p:nvSpPr>
          <p:cNvPr id="3" name="Content Placeholder 2">
            <a:extLst>
              <a:ext uri="{FF2B5EF4-FFF2-40B4-BE49-F238E27FC236}">
                <a16:creationId xmlns:a16="http://schemas.microsoft.com/office/drawing/2014/main" id="{FCD97D1E-1614-476C-873D-2AF1592AB503}"/>
              </a:ext>
            </a:extLst>
          </p:cNvPr>
          <p:cNvSpPr>
            <a:spLocks noGrp="1"/>
          </p:cNvSpPr>
          <p:nvPr>
            <p:ph idx="1"/>
          </p:nvPr>
        </p:nvSpPr>
        <p:spPr/>
        <p:txBody>
          <a:bodyPr>
            <a:normAutofit fontScale="25000" lnSpcReduction="20000"/>
          </a:bodyPr>
          <a:lstStyle/>
          <a:p>
            <a:pPr marL="0" indent="0">
              <a:buNone/>
            </a:pPr>
            <a:r>
              <a:rPr lang="en-US" altLang="en-US" sz="6200" dirty="0">
                <a:latin typeface="Times New Roman" panose="02020603050405020304" pitchFamily="18" charset="0"/>
                <a:cs typeface="Times New Roman" panose="02020603050405020304" pitchFamily="18" charset="0"/>
              </a:rPr>
              <a:t>public class </a:t>
            </a:r>
            <a:r>
              <a:rPr lang="en-US" altLang="en-US" sz="6200" b="1" dirty="0" err="1">
                <a:latin typeface="Times New Roman" panose="02020603050405020304" pitchFamily="18" charset="0"/>
                <a:cs typeface="Times New Roman" panose="02020603050405020304" pitchFamily="18" charset="0"/>
              </a:rPr>
              <a:t>MyActivity</a:t>
            </a:r>
            <a:r>
              <a:rPr lang="en-US" altLang="en-US" sz="6200" dirty="0">
                <a:latin typeface="Times New Roman" panose="02020603050405020304" pitchFamily="18" charset="0"/>
                <a:cs typeface="Times New Roman" panose="02020603050405020304" pitchFamily="18" charset="0"/>
              </a:rPr>
              <a:t> extends Activity {</a:t>
            </a:r>
          </a:p>
          <a:p>
            <a:pPr marL="0" indent="0">
              <a:buNone/>
            </a:pPr>
            <a:r>
              <a:rPr lang="en-US" altLang="en-US" sz="6200" dirty="0">
                <a:latin typeface="Times New Roman" panose="02020603050405020304" pitchFamily="18" charset="0"/>
                <a:cs typeface="Times New Roman" panose="02020603050405020304" pitchFamily="18" charset="0"/>
              </a:rPr>
              <a:t>	</a:t>
            </a:r>
            <a:r>
              <a:rPr lang="en-US" altLang="en-US" sz="6200" dirty="0" err="1">
                <a:latin typeface="Times New Roman" panose="02020603050405020304" pitchFamily="18" charset="0"/>
                <a:cs typeface="Times New Roman" panose="02020603050405020304" pitchFamily="18" charset="0"/>
              </a:rPr>
              <a:t>LocalService</a:t>
            </a:r>
            <a:r>
              <a:rPr lang="en-US" altLang="en-US" sz="6200" dirty="0">
                <a:latin typeface="Times New Roman" panose="02020603050405020304" pitchFamily="18" charset="0"/>
                <a:cs typeface="Times New Roman" panose="02020603050405020304" pitchFamily="18" charset="0"/>
              </a:rPr>
              <a:t> </a:t>
            </a:r>
            <a:r>
              <a:rPr lang="en-US" altLang="en-US" sz="6200" dirty="0" err="1">
                <a:latin typeface="Times New Roman" panose="02020603050405020304" pitchFamily="18" charset="0"/>
                <a:cs typeface="Times New Roman" panose="02020603050405020304" pitchFamily="18" charset="0"/>
              </a:rPr>
              <a:t>lService</a:t>
            </a:r>
            <a:r>
              <a:rPr lang="en-US" altLang="en-US" sz="6200" dirty="0">
                <a:latin typeface="Times New Roman" panose="02020603050405020304" pitchFamily="18" charset="0"/>
                <a:cs typeface="Times New Roman" panose="02020603050405020304" pitchFamily="18" charset="0"/>
              </a:rPr>
              <a:t>;</a:t>
            </a:r>
          </a:p>
          <a:p>
            <a:endParaRPr lang="en-US" altLang="en-US" sz="6200" dirty="0">
              <a:latin typeface="Times New Roman" panose="02020603050405020304" pitchFamily="18" charset="0"/>
              <a:cs typeface="Times New Roman" panose="02020603050405020304" pitchFamily="18" charset="0"/>
            </a:endParaRPr>
          </a:p>
          <a:p>
            <a:pPr marL="0" indent="0">
              <a:buNone/>
            </a:pPr>
            <a:r>
              <a:rPr lang="en-US" altLang="en-US" sz="6200" dirty="0">
                <a:latin typeface="Times New Roman" panose="02020603050405020304" pitchFamily="18" charset="0"/>
                <a:cs typeface="Times New Roman" panose="02020603050405020304" pitchFamily="18" charset="0"/>
              </a:rPr>
              <a:t>	</a:t>
            </a:r>
            <a:r>
              <a:rPr lang="en-US" altLang="en-US" sz="6200" b="1" dirty="0">
                <a:latin typeface="Times New Roman" panose="02020603050405020304" pitchFamily="18" charset="0"/>
                <a:cs typeface="Times New Roman" panose="02020603050405020304" pitchFamily="18" charset="0"/>
              </a:rPr>
              <a:t>private </a:t>
            </a:r>
            <a:r>
              <a:rPr lang="en-US" altLang="en-US" sz="6200" b="1" dirty="0" err="1">
                <a:latin typeface="Times New Roman" panose="02020603050405020304" pitchFamily="18" charset="0"/>
                <a:cs typeface="Times New Roman" panose="02020603050405020304" pitchFamily="18" charset="0"/>
              </a:rPr>
              <a:t>ServiceConnection</a:t>
            </a:r>
            <a:r>
              <a:rPr lang="en-US" altLang="en-US" sz="6200" b="1" dirty="0">
                <a:latin typeface="Times New Roman" panose="02020603050405020304" pitchFamily="18" charset="0"/>
                <a:cs typeface="Times New Roman" panose="02020603050405020304" pitchFamily="18" charset="0"/>
              </a:rPr>
              <a:t> </a:t>
            </a:r>
            <a:r>
              <a:rPr lang="en-US" altLang="en-US" sz="6200" b="1" dirty="0" err="1">
                <a:latin typeface="Times New Roman" panose="02020603050405020304" pitchFamily="18" charset="0"/>
                <a:cs typeface="Times New Roman" panose="02020603050405020304" pitchFamily="18" charset="0"/>
              </a:rPr>
              <a:t>mConnection</a:t>
            </a:r>
            <a:r>
              <a:rPr lang="en-US" altLang="en-US" sz="6200" b="1" dirty="0">
                <a:latin typeface="Times New Roman" panose="02020603050405020304" pitchFamily="18" charset="0"/>
                <a:cs typeface="Times New Roman" panose="02020603050405020304" pitchFamily="18" charset="0"/>
              </a:rPr>
              <a:t>=new </a:t>
            </a:r>
            <a:r>
              <a:rPr lang="en-US" altLang="en-US" sz="6200" b="1" dirty="0" err="1">
                <a:latin typeface="Times New Roman" panose="02020603050405020304" pitchFamily="18" charset="0"/>
                <a:cs typeface="Times New Roman" panose="02020603050405020304" pitchFamily="18" charset="0"/>
              </a:rPr>
              <a:t>ServiceConnection</a:t>
            </a:r>
            <a:r>
              <a:rPr lang="en-US" altLang="en-US" sz="6200" b="1" dirty="0">
                <a:latin typeface="Times New Roman" panose="02020603050405020304" pitchFamily="18" charset="0"/>
                <a:cs typeface="Times New Roman" panose="02020603050405020304" pitchFamily="18" charset="0"/>
              </a:rPr>
              <a:t>() {</a:t>
            </a:r>
          </a:p>
          <a:p>
            <a:endParaRPr lang="en-US" altLang="en-US" sz="6200" dirty="0">
              <a:latin typeface="Times New Roman" panose="02020603050405020304" pitchFamily="18" charset="0"/>
              <a:cs typeface="Times New Roman" panose="02020603050405020304" pitchFamily="18" charset="0"/>
            </a:endParaRPr>
          </a:p>
          <a:p>
            <a:pPr marL="0" indent="0">
              <a:buNone/>
            </a:pPr>
            <a:r>
              <a:rPr lang="en-US" altLang="en-US" sz="6200" dirty="0">
                <a:latin typeface="Times New Roman" panose="02020603050405020304" pitchFamily="18" charset="0"/>
                <a:cs typeface="Times New Roman" panose="02020603050405020304" pitchFamily="18" charset="0"/>
              </a:rPr>
              <a:t>		@Override</a:t>
            </a:r>
          </a:p>
          <a:p>
            <a:pPr marL="0" indent="0">
              <a:buNone/>
            </a:pPr>
            <a:r>
              <a:rPr lang="en-US" altLang="en-US" sz="6200" dirty="0">
                <a:latin typeface="Times New Roman" panose="02020603050405020304" pitchFamily="18" charset="0"/>
                <a:cs typeface="Times New Roman" panose="02020603050405020304" pitchFamily="18" charset="0"/>
              </a:rPr>
              <a:t>		</a:t>
            </a:r>
            <a:r>
              <a:rPr lang="en-US" altLang="en-US" sz="6200" b="1" dirty="0">
                <a:latin typeface="Times New Roman" panose="02020603050405020304" pitchFamily="18" charset="0"/>
                <a:cs typeface="Times New Roman" panose="02020603050405020304" pitchFamily="18" charset="0"/>
              </a:rPr>
              <a:t>public void </a:t>
            </a:r>
            <a:r>
              <a:rPr lang="en-US" altLang="en-US" sz="6200" b="1" dirty="0" err="1">
                <a:latin typeface="Times New Roman" panose="02020603050405020304" pitchFamily="18" charset="0"/>
                <a:cs typeface="Times New Roman" panose="02020603050405020304" pitchFamily="18" charset="0"/>
              </a:rPr>
              <a:t>onServiceConnected</a:t>
            </a:r>
            <a:r>
              <a:rPr lang="en-US" altLang="en-US" sz="6200" b="1" dirty="0">
                <a:latin typeface="Times New Roman" panose="02020603050405020304" pitchFamily="18" charset="0"/>
                <a:cs typeface="Times New Roman" panose="02020603050405020304" pitchFamily="18" charset="0"/>
              </a:rPr>
              <a:t>(</a:t>
            </a:r>
            <a:r>
              <a:rPr lang="en-US" altLang="en-US" sz="6200" b="1" dirty="0" err="1">
                <a:latin typeface="Times New Roman" panose="02020603050405020304" pitchFamily="18" charset="0"/>
                <a:cs typeface="Times New Roman" panose="02020603050405020304" pitchFamily="18" charset="0"/>
              </a:rPr>
              <a:t>ComponentName</a:t>
            </a:r>
            <a:r>
              <a:rPr lang="en-US" altLang="en-US" sz="6200" b="1" dirty="0">
                <a:latin typeface="Times New Roman" panose="02020603050405020304" pitchFamily="18" charset="0"/>
                <a:cs typeface="Times New Roman" panose="02020603050405020304" pitchFamily="18" charset="0"/>
              </a:rPr>
              <a:t> arg0, </a:t>
            </a:r>
            <a:r>
              <a:rPr lang="en-US" altLang="en-US" sz="6200" b="1" dirty="0" err="1">
                <a:latin typeface="Times New Roman" panose="02020603050405020304" pitchFamily="18" charset="0"/>
                <a:cs typeface="Times New Roman" panose="02020603050405020304" pitchFamily="18" charset="0"/>
              </a:rPr>
              <a:t>IBinder</a:t>
            </a:r>
            <a:r>
              <a:rPr lang="en-US" altLang="en-US" sz="6200" b="1" dirty="0">
                <a:latin typeface="Times New Roman" panose="02020603050405020304" pitchFamily="18" charset="0"/>
                <a:cs typeface="Times New Roman" panose="02020603050405020304" pitchFamily="18" charset="0"/>
              </a:rPr>
              <a:t> bind) {</a:t>
            </a:r>
          </a:p>
          <a:p>
            <a:pPr marL="0" indent="0">
              <a:buNone/>
            </a:pPr>
            <a:r>
              <a:rPr lang="en-US" altLang="en-US" sz="6200" dirty="0">
                <a:latin typeface="Times New Roman" panose="02020603050405020304" pitchFamily="18" charset="0"/>
                <a:cs typeface="Times New Roman" panose="02020603050405020304" pitchFamily="18" charset="0"/>
              </a:rPr>
              <a:t>			</a:t>
            </a:r>
            <a:r>
              <a:rPr lang="en-US" altLang="en-US" sz="6200" dirty="0" err="1">
                <a:latin typeface="Times New Roman" panose="02020603050405020304" pitchFamily="18" charset="0"/>
                <a:cs typeface="Times New Roman" panose="02020603050405020304" pitchFamily="18" charset="0"/>
              </a:rPr>
              <a:t>SimpleBinder</a:t>
            </a:r>
            <a:r>
              <a:rPr lang="en-US" altLang="en-US" sz="6200" dirty="0">
                <a:latin typeface="Times New Roman" panose="02020603050405020304" pitchFamily="18" charset="0"/>
                <a:cs typeface="Times New Roman" panose="02020603050405020304" pitchFamily="18" charset="0"/>
              </a:rPr>
              <a:t> </a:t>
            </a:r>
            <a:r>
              <a:rPr lang="en-US" altLang="en-US" sz="6200" dirty="0" err="1">
                <a:latin typeface="Times New Roman" panose="02020603050405020304" pitchFamily="18" charset="0"/>
                <a:cs typeface="Times New Roman" panose="02020603050405020304" pitchFamily="18" charset="0"/>
              </a:rPr>
              <a:t>sBinder</a:t>
            </a:r>
            <a:r>
              <a:rPr lang="en-US" altLang="en-US" sz="6200" dirty="0">
                <a:latin typeface="Times New Roman" panose="02020603050405020304" pitchFamily="18" charset="0"/>
                <a:cs typeface="Times New Roman" panose="02020603050405020304" pitchFamily="18" charset="0"/>
              </a:rPr>
              <a:t>=(</a:t>
            </a:r>
            <a:r>
              <a:rPr lang="en-US" altLang="en-US" sz="6200" dirty="0" err="1">
                <a:latin typeface="Times New Roman" panose="02020603050405020304" pitchFamily="18" charset="0"/>
                <a:cs typeface="Times New Roman" panose="02020603050405020304" pitchFamily="18" charset="0"/>
              </a:rPr>
              <a:t>SimpleBinder</a:t>
            </a:r>
            <a:r>
              <a:rPr lang="en-US" altLang="en-US" sz="6200" dirty="0">
                <a:latin typeface="Times New Roman" panose="02020603050405020304" pitchFamily="18" charset="0"/>
                <a:cs typeface="Times New Roman" panose="02020603050405020304" pitchFamily="18" charset="0"/>
              </a:rPr>
              <a:t>) bind;</a:t>
            </a:r>
          </a:p>
          <a:p>
            <a:pPr marL="0" indent="0">
              <a:buNone/>
            </a:pPr>
            <a:r>
              <a:rPr lang="en-US" altLang="en-US" sz="6200" dirty="0">
                <a:latin typeface="Times New Roman" panose="02020603050405020304" pitchFamily="18" charset="0"/>
                <a:cs typeface="Times New Roman" panose="02020603050405020304" pitchFamily="18" charset="0"/>
              </a:rPr>
              <a:t>			</a:t>
            </a:r>
            <a:r>
              <a:rPr lang="en-US" altLang="en-US" sz="6200" dirty="0" err="1">
                <a:latin typeface="Times New Roman" panose="02020603050405020304" pitchFamily="18" charset="0"/>
                <a:cs typeface="Times New Roman" panose="02020603050405020304" pitchFamily="18" charset="0"/>
              </a:rPr>
              <a:t>lService</a:t>
            </a:r>
            <a:r>
              <a:rPr lang="en-US" altLang="en-US" sz="6200" dirty="0">
                <a:latin typeface="Times New Roman" panose="02020603050405020304" pitchFamily="18" charset="0"/>
                <a:cs typeface="Times New Roman" panose="02020603050405020304" pitchFamily="18" charset="0"/>
              </a:rPr>
              <a:t>=</a:t>
            </a:r>
            <a:r>
              <a:rPr lang="en-US" altLang="en-US" sz="6200" b="1" dirty="0" err="1">
                <a:latin typeface="Times New Roman" panose="02020603050405020304" pitchFamily="18" charset="0"/>
                <a:cs typeface="Times New Roman" panose="02020603050405020304" pitchFamily="18" charset="0"/>
              </a:rPr>
              <a:t>sBinder.getService</a:t>
            </a:r>
            <a:r>
              <a:rPr lang="en-US" altLang="en-US" sz="6200" dirty="0">
                <a:latin typeface="Times New Roman" panose="02020603050405020304" pitchFamily="18" charset="0"/>
                <a:cs typeface="Times New Roman" panose="02020603050405020304" pitchFamily="18" charset="0"/>
              </a:rPr>
              <a:t>();</a:t>
            </a:r>
          </a:p>
          <a:p>
            <a:pPr marL="0" indent="0">
              <a:buNone/>
            </a:pPr>
            <a:r>
              <a:rPr lang="en-US" altLang="en-US" sz="6200" dirty="0">
                <a:latin typeface="Times New Roman" panose="02020603050405020304" pitchFamily="18" charset="0"/>
                <a:cs typeface="Times New Roman" panose="02020603050405020304" pitchFamily="18" charset="0"/>
              </a:rPr>
              <a:t>			….		</a:t>
            </a:r>
          </a:p>
          <a:p>
            <a:pPr marL="0" indent="0">
              <a:buNone/>
            </a:pPr>
            <a:r>
              <a:rPr lang="en-US" altLang="en-US" sz="6200" dirty="0">
                <a:latin typeface="Times New Roman" panose="02020603050405020304" pitchFamily="18" charset="0"/>
                <a:cs typeface="Times New Roman" panose="02020603050405020304" pitchFamily="18" charset="0"/>
              </a:rPr>
              <a:t>		}</a:t>
            </a:r>
          </a:p>
          <a:p>
            <a:endParaRPr lang="en-US" altLang="en-US" sz="6200" dirty="0">
              <a:latin typeface="Times New Roman" panose="02020603050405020304" pitchFamily="18" charset="0"/>
              <a:cs typeface="Times New Roman" panose="02020603050405020304" pitchFamily="18" charset="0"/>
            </a:endParaRPr>
          </a:p>
          <a:p>
            <a:pPr marL="0" indent="0">
              <a:buNone/>
            </a:pPr>
            <a:r>
              <a:rPr lang="en-US" altLang="en-US" sz="6200" dirty="0">
                <a:latin typeface="Times New Roman" panose="02020603050405020304" pitchFamily="18" charset="0"/>
                <a:cs typeface="Times New Roman" panose="02020603050405020304" pitchFamily="18" charset="0"/>
              </a:rPr>
              <a:t>		@Override</a:t>
            </a:r>
          </a:p>
          <a:p>
            <a:pPr marL="0" indent="0">
              <a:buNone/>
            </a:pPr>
            <a:r>
              <a:rPr lang="en-US" altLang="en-US" sz="6200" dirty="0">
                <a:latin typeface="Times New Roman" panose="02020603050405020304" pitchFamily="18" charset="0"/>
                <a:cs typeface="Times New Roman" panose="02020603050405020304" pitchFamily="18" charset="0"/>
              </a:rPr>
              <a:t>		</a:t>
            </a:r>
            <a:r>
              <a:rPr lang="en-US" altLang="en-US" sz="6200" b="1" dirty="0">
                <a:latin typeface="Times New Roman" panose="02020603050405020304" pitchFamily="18" charset="0"/>
                <a:cs typeface="Times New Roman" panose="02020603050405020304" pitchFamily="18" charset="0"/>
              </a:rPr>
              <a:t>public void </a:t>
            </a:r>
            <a:r>
              <a:rPr lang="en-US" altLang="en-US" sz="6200" b="1" dirty="0" err="1">
                <a:latin typeface="Times New Roman" panose="02020603050405020304" pitchFamily="18" charset="0"/>
                <a:cs typeface="Times New Roman" panose="02020603050405020304" pitchFamily="18" charset="0"/>
              </a:rPr>
              <a:t>onServiceDisconnected</a:t>
            </a:r>
            <a:r>
              <a:rPr lang="en-US" altLang="en-US" sz="6200" b="1" dirty="0">
                <a:latin typeface="Times New Roman" panose="02020603050405020304" pitchFamily="18" charset="0"/>
                <a:cs typeface="Times New Roman" panose="02020603050405020304" pitchFamily="18" charset="0"/>
              </a:rPr>
              <a:t>(</a:t>
            </a:r>
            <a:r>
              <a:rPr lang="en-US" altLang="en-US" sz="6200" b="1" dirty="0" err="1">
                <a:latin typeface="Times New Roman" panose="02020603050405020304" pitchFamily="18" charset="0"/>
                <a:cs typeface="Times New Roman" panose="02020603050405020304" pitchFamily="18" charset="0"/>
              </a:rPr>
              <a:t>ComponentName</a:t>
            </a:r>
            <a:r>
              <a:rPr lang="en-US" altLang="en-US" sz="6200" b="1" dirty="0">
                <a:latin typeface="Times New Roman" panose="02020603050405020304" pitchFamily="18" charset="0"/>
                <a:cs typeface="Times New Roman" panose="02020603050405020304" pitchFamily="18" charset="0"/>
              </a:rPr>
              <a:t> arg0) {</a:t>
            </a:r>
          </a:p>
          <a:p>
            <a:pPr marL="0" indent="0">
              <a:buNone/>
            </a:pPr>
            <a:r>
              <a:rPr lang="en-US" altLang="en-US" sz="6200" dirty="0">
                <a:latin typeface="Times New Roman" panose="02020603050405020304" pitchFamily="18" charset="0"/>
                <a:cs typeface="Times New Roman" panose="02020603050405020304" pitchFamily="18" charset="0"/>
              </a:rPr>
              <a:t>		}</a:t>
            </a:r>
          </a:p>
          <a:p>
            <a:pPr marL="0" indent="0">
              <a:buNone/>
            </a:pPr>
            <a:r>
              <a:rPr lang="en-US" altLang="en-US" sz="6200" dirty="0">
                <a:latin typeface="Times New Roman" panose="02020603050405020304" pitchFamily="18" charset="0"/>
                <a:cs typeface="Times New Roman" panose="02020603050405020304" pitchFamily="18" charset="0"/>
              </a:rPr>
              <a:t>    	</a:t>
            </a:r>
          </a:p>
          <a:p>
            <a:pPr marL="0" indent="0">
              <a:buNone/>
            </a:pPr>
            <a:r>
              <a:rPr lang="en-US" altLang="en-US" sz="62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918296526"/>
      </p:ext>
    </p:extLst>
  </p:cSld>
  <p:clrMapOvr>
    <a:masterClrMapping/>
  </p:clrMapOvr>
  <p:transition spd="slow">
    <p:wheel spokes="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1CA8-43A8-4186-9687-5682F7E7FF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C8C591-683C-41E6-BB1F-5E79151FAE45}"/>
              </a:ext>
            </a:extLst>
          </p:cNvPr>
          <p:cNvSpPr>
            <a:spLocks noGrp="1"/>
          </p:cNvSpPr>
          <p:nvPr>
            <p:ph idx="1"/>
          </p:nvPr>
        </p:nvSpPr>
        <p:spPr>
          <a:xfrm>
            <a:off x="3667760" y="2854960"/>
            <a:ext cx="4886960" cy="1615440"/>
          </a:xfrm>
        </p:spPr>
        <p:txBody>
          <a:bodyPr>
            <a:normAutofit/>
          </a:bodyPr>
          <a:lstStyle/>
          <a:p>
            <a:pPr marL="0" indent="0">
              <a:buNone/>
            </a:pPr>
            <a:r>
              <a:rPr lang="en-US" sz="8000" dirty="0">
                <a:latin typeface="Bernard MT Condensed" panose="02050806060905020404" pitchFamily="18" charset="0"/>
              </a:rPr>
              <a:t>THANK YOU</a:t>
            </a:r>
          </a:p>
        </p:txBody>
      </p:sp>
    </p:spTree>
    <p:extLst>
      <p:ext uri="{BB962C8B-B14F-4D97-AF65-F5344CB8AC3E}">
        <p14:creationId xmlns:p14="http://schemas.microsoft.com/office/powerpoint/2010/main" val="383979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247 0.00093 0.00495 0.00139 0.00742 0.00278 C 0.00833 0.00347 0.00911 0.00486 0.00989 0.00579 C 0.01107 0.00695 0.01211 0.00787 0.01328 0.0088 C 0.01614 0.01088 0.0181 0.01088 0.02161 0.01181 C 0.02239 0.01273 0.02318 0.01389 0.02409 0.01458 C 0.03164 0.02037 0.0237 0.01181 0.02995 0.01921 C 0.03607 0.03565 0.02565 0.0088 0.03489 0.02801 C 0.03971 0.03773 0.03437 0.03009 0.0375 0.03843 C 0.03815 0.04005 0.03919 0.0412 0.03997 0.04283 C 0.04114 0.0456 0.04219 0.04884 0.04323 0.05162 C 0.04388 0.05324 0.04414 0.05509 0.04492 0.05625 C 0.04857 0.06042 0.04687 0.05764 0.05 0.06505 L 0.05156 0.07384 C 0.05182 0.07546 0.05156 0.07801 0.05247 0.07847 L 0.05495 0.07986 C 0.05547 0.08195 0.05612 0.0838 0.05664 0.08588 C 0.0569 0.08727 0.05677 0.08912 0.05742 0.09028 C 0.05885 0.09283 0.0625 0.09607 0.0625 0.09607 C 0.06302 0.09815 0.06328 0.10046 0.06406 0.10208 C 0.06471 0.10324 0.06601 0.10232 0.06666 0.10347 C 0.07278 0.11713 0.06211 0.10301 0.06992 0.1125 C 0.07044 0.11435 0.0707 0.1169 0.07161 0.11829 C 0.07226 0.11945 0.07331 0.11921 0.07409 0.11991 C 0.075 0.1206 0.07578 0.12176 0.07656 0.12292 C 0.07825 0.13773 0.07591 0.12408 0.07995 0.13472 C 0.08047 0.13588 0.0806 0.13773 0.08073 0.13912 C 0.08112 0.14097 0.08086 0.14352 0.08164 0.14514 C 0.08242 0.14676 0.08385 0.14722 0.08489 0.14792 C 0.08581 0.14861 0.08672 0.14884 0.0875 0.14954 C 0.08828 0.15023 0.08893 0.15185 0.08997 0.15255 C 0.09271 0.15394 0.09831 0.15533 0.09831 0.15533 C 0.10911 0.16991 0.09596 0.15139 0.10325 0.16435 C 0.10429 0.16597 0.1056 0.16713 0.10664 0.16875 C 0.10755 0.17014 0.1082 0.17176 0.10911 0.17315 C 0.11614 0.18403 0.10924 0.17338 0.11497 0.17917 C 0.11666 0.18079 0.1181 0.18403 0.11992 0.18495 C 0.1263 0.18889 0.12318 0.1875 0.12916 0.18958 C 0.12995 0.19051 0.13073 0.19167 0.13164 0.19236 C 0.13346 0.19398 0.13568 0.19352 0.1375 0.19537 C 0.13919 0.19722 0.14049 0.20023 0.14245 0.20139 C 0.14609 0.20347 0.14414 0.20255 0.14831 0.2044 C 0.15299 0.21065 0.15026 0.20787 0.15664 0.21181 L 0.15664 0.21181 L 0.16159 0.21759 C 0.16393 0.22037 0.16406 0.22107 0.16666 0.22199 C 0.16823 0.22269 0.16992 0.22315 0.17161 0.22361 C 0.17278 0.22454 0.17396 0.22523 0.175 0.22662 C 0.17591 0.22778 0.17643 0.22986 0.17747 0.23102 C 0.17903 0.23241 0.18099 0.23218 0.18242 0.23403 C 0.18568 0.23773 0.18398 0.23634 0.1875 0.23843 C 0.18906 0.2412 0.19036 0.24421 0.19245 0.24583 C 0.19401 0.24699 0.19583 0.24769 0.19739 0.24884 C 0.19831 0.24931 0.19922 0.24931 0.2 0.25023 C 0.20325 0.25394 0.20156 0.25255 0.20495 0.25463 C 0.21224 0.26759 0.20351 0.25463 0.21406 0.26204 C 0.21523 0.26296 0.21562 0.26551 0.21666 0.26644 C 0.21758 0.26759 0.21888 0.26759 0.21992 0.26806 C 0.22083 0.26945 0.22161 0.27107 0.22252 0.27245 C 0.22422 0.275 0.2263 0.27662 0.22825 0.27847 C 0.23138 0.28658 0.22825 0.27963 0.23242 0.28588 C 0.23333 0.28704 0.23398 0.28912 0.23502 0.29028 C 0.23594 0.2912 0.23724 0.2912 0.23828 0.29167 C 0.24401 0.29838 0.23763 0.28935 0.24166 0.30347 C 0.24206 0.30509 0.24323 0.30579 0.24414 0.30648 C 0.2457 0.30787 0.24909 0.30949 0.24909 0.30949 C 0.24974 0.31088 0.2513 0.31227 0.25078 0.31389 C 0.25026 0.31574 0.24857 0.31505 0.24752 0.31551 C 0.24583 0.31597 0.24414 0.31644 0.24245 0.3169 C 0.24166 0.31875 0.24101 0.3213 0.23997 0.32292 C 0.23932 0.32384 0.23815 0.32338 0.2375 0.32431 C 0.23646 0.32546 0.23581 0.32732 0.23502 0.3287 C 0.23463 0.33148 0.23411 0.3375 0.23333 0.34051 C 0.23281 0.34213 0.23216 0.34352 0.23164 0.34491 C 0.23138 0.34838 0.23125 0.35208 0.23086 0.35533 C 0.23047 0.35741 0.22956 0.35926 0.22916 0.36134 C 0.22708 0.36991 0.22982 0.36158 0.22669 0.37014 C 0.22409 0.41991 0.22539 0.38773 0.22669 0.49028 C 0.22682 0.50208 0.22708 0.51389 0.22747 0.5257 C 0.2276 0.52917 0.22773 0.53264 0.22825 0.53611 C 0.22864 0.5382 0.22943 0.54005 0.22995 0.54213 C 0.23021 0.54653 0.23047 0.55093 0.23086 0.55533 C 0.23112 0.5588 0.2319 0.5625 0.23242 0.56574 C 0.23268 0.56921 0.23294 0.57269 0.23333 0.57616 C 0.23346 0.57801 0.23398 0.58009 0.23411 0.58195 C 0.23476 0.59097 0.23359 0.6007 0.23581 0.6088 C 0.23633 0.61065 0.23698 0.6125 0.2375 0.61458 C 0.23789 0.61644 0.23763 0.61898 0.23828 0.6206 C 0.2388 0.62176 0.23997 0.62176 0.24075 0.62199 C 0.2444 0.62292 0.24804 0.62292 0.25169 0.62361 C 0.25325 0.62546 0.25469 0.62847 0.25664 0.6294 C 0.25885 0.63033 0.26107 0.63102 0.26328 0.63241 C 0.26497 0.63333 0.26653 0.63495 0.26836 0.63542 L 0.27747 0.63681 C 0.27851 0.63727 0.27969 0.63773 0.28086 0.63843 C 0.28164 0.63866 0.28242 0.63982 0.28333 0.63982 C 0.3069 0.64074 0.33047 0.64074 0.35416 0.6412 C 0.39245 0.65833 0.34922 0.63958 0.46497 0.64583 C 0.48034 0.64653 0.4595 0.65 0.47252 0.65162 C 0.48281 0.65301 0.4931 0.65255 0.50338 0.65324 L 0.70755 0.65162 C 0.70924 0.65162 0.7112 0.64861 0.7125 0.64722 C 0.71562 0.62546 0.71224 0.65023 0.71497 0.59537 C 0.7151 0.59375 0.71549 0.59236 0.71588 0.59097 C 0.7164 0.58843 0.71693 0.58588 0.71758 0.58357 C 0.71784 0.58009 0.7181 0.57384 0.71914 0.57014 C 0.71966 0.56852 0.72031 0.56736 0.72083 0.56574 C 0.72174 0.56273 0.72252 0.55972 0.72331 0.55695 C 0.72943 0.4713 0.7263 0.52292 0.72422 0.33912 C 0.72409 0.33218 0.72331 0.32523 0.72252 0.31829 C 0.72226 0.31574 0.72122 0.31343 0.72083 0.31088 C 0.72057 0.30949 0.71992 0.29607 0.71758 0.29329 C 0.71653 0.29213 0.71523 0.29236 0.71419 0.29167 C 0.7125 0.29074 0.71002 0.28889 0.70833 0.28866 C 0.69674 0.28727 0.68502 0.28634 0.67331 0.28588 C 0.65169 0.28472 0.62995 0.28472 0.60833 0.28426 C 0.58594 0.28033 0.62005 0.28611 0.575 0.28125 C 0.54831 0.27847 0.60963 0.28102 0.56588 0.27847 L 0.49583 0.27546 C 0.43581 0.26204 0.47669 0.27014 0.33828 0.27546 C 0.31679 0.27616 0.3388 0.2787 0.32331 0.28125 C 0.31666 0.28241 0.31002 0.28241 0.30325 0.28287 C 0.3 0.2838 0.29206 0.28588 0.28828 0.28866 C 0.2862 0.29028 0.28437 0.29283 0.28242 0.29468 C 0.28138 0.2956 0.28034 0.29676 0.27916 0.29769 C 0.27838 0.29815 0.27747 0.29838 0.27669 0.29908 C 0.27448 0.30116 0.27422 0.30324 0.27161 0.30347 C 0.2612 0.30533 0.25794 0.30509 0.24909 0.30509 L 0.24583 0.30509 L 0.24909 0.29908 L 0.25911 0.3081 " pathEditMode="relative" ptsTypes="AAAAAAAAAAAAAAAAAAAAAAAAAAAAAAAAAAAAAAAAAAAAAAAAAAAAAAAAAAAAAAAAAAAAAAAAAAAAAAAAAAAAAAAAAAAAAAAAAAAAAAAAAAAAAAAAAAAAAAAAAAAAAAAAAAAA">
                                      <p:cBhvr>
                                        <p:cTn id="6"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C5711-CD84-4273-9C24-1D54B9AF9FDF}"/>
              </a:ext>
            </a:extLst>
          </p:cNvPr>
          <p:cNvSpPr>
            <a:spLocks noGrp="1"/>
          </p:cNvSpPr>
          <p:nvPr>
            <p:ph type="title"/>
          </p:nvPr>
        </p:nvSpPr>
        <p:spPr/>
        <p:txBody>
          <a:bodyPr/>
          <a:lstStyle/>
          <a:p>
            <a:r>
              <a:rPr lang="en-US" dirty="0"/>
              <a:t>Broadcast receiver</a:t>
            </a:r>
          </a:p>
        </p:txBody>
      </p:sp>
      <p:sp>
        <p:nvSpPr>
          <p:cNvPr id="3" name="Content Placeholder 2">
            <a:extLst>
              <a:ext uri="{FF2B5EF4-FFF2-40B4-BE49-F238E27FC236}">
                <a16:creationId xmlns:a16="http://schemas.microsoft.com/office/drawing/2014/main" id="{18DD617F-6735-46D9-BAEE-81FEA9D27297}"/>
              </a:ext>
            </a:extLst>
          </p:cNvPr>
          <p:cNvSpPr>
            <a:spLocks noGrp="1"/>
          </p:cNvSpPr>
          <p:nvPr>
            <p:ph idx="1"/>
          </p:nvPr>
        </p:nvSpPr>
        <p:spPr>
          <a:xfrm>
            <a:off x="742950" y="2142067"/>
            <a:ext cx="10074276" cy="3649133"/>
          </a:xfrm>
        </p:spPr>
        <p:txBody>
          <a:bodyPr>
            <a:normAutofit/>
          </a:bodyPr>
          <a:lstStyle/>
          <a:p>
            <a:r>
              <a:rPr lang="en-US" sz="2000" dirty="0">
                <a:latin typeface="Times New Roman" panose="02020603050405020304" pitchFamily="18" charset="0"/>
                <a:cs typeface="Times New Roman" panose="02020603050405020304" pitchFamily="18" charset="0"/>
              </a:rPr>
              <a:t> A broadcast receiver is a </a:t>
            </a:r>
            <a:r>
              <a:rPr lang="en-US" sz="2000" dirty="0">
                <a:solidFill>
                  <a:srgbClr val="FFFF00"/>
                </a:solidFill>
                <a:latin typeface="Times New Roman" panose="02020603050405020304" pitchFamily="18" charset="0"/>
                <a:cs typeface="Times New Roman" panose="02020603050405020304" pitchFamily="18" charset="0"/>
              </a:rPr>
              <a:t>dormant component </a:t>
            </a:r>
            <a:r>
              <a:rPr lang="en-US" sz="2000" dirty="0">
                <a:latin typeface="Times New Roman" panose="02020603050405020304" pitchFamily="18" charset="0"/>
                <a:cs typeface="Times New Roman" panose="02020603050405020304" pitchFamily="18" charset="0"/>
              </a:rPr>
              <a:t>of the Android system. </a:t>
            </a:r>
          </a:p>
          <a:p>
            <a:pPr marL="0" indent="0">
              <a:buNone/>
            </a:pPr>
            <a:r>
              <a:rPr lang="en-US" sz="2000" dirty="0">
                <a:latin typeface="Times New Roman" panose="02020603050405020304" pitchFamily="18" charset="0"/>
                <a:cs typeface="Times New Roman" panose="02020603050405020304" pitchFamily="18" charset="0"/>
              </a:rPr>
              <a:t>•    Only an Intent (for which it is registered) can bring it into action.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a Broadcast Receiver, applications can register for a particular event. Once the event occurs, the system will notify all the registered applications. </a:t>
            </a:r>
          </a:p>
          <a:p>
            <a:pPr marL="0" indent="0">
              <a:buNone/>
            </a:pPr>
            <a:r>
              <a:rPr lang="en-US" sz="2000" dirty="0">
                <a:latin typeface="Times New Roman" panose="02020603050405020304" pitchFamily="18" charset="0"/>
                <a:cs typeface="Times New Roman" panose="02020603050405020304" pitchFamily="18" charset="0"/>
              </a:rPr>
              <a:t>         • </a:t>
            </a:r>
            <a:r>
              <a:rPr lang="en-US" sz="2000" dirty="0">
                <a:solidFill>
                  <a:srgbClr val="FF0000"/>
                </a:solidFill>
                <a:latin typeface="Times New Roman" panose="02020603050405020304" pitchFamily="18" charset="0"/>
                <a:cs typeface="Times New Roman" panose="02020603050405020304" pitchFamily="18" charset="0"/>
              </a:rPr>
              <a:t>Examples: </a:t>
            </a:r>
            <a:r>
              <a:rPr lang="en-US" sz="2000" dirty="0">
                <a:latin typeface="Times New Roman" panose="02020603050405020304" pitchFamily="18" charset="0"/>
                <a:cs typeface="Times New Roman" panose="02020603050405020304" pitchFamily="18" charset="0"/>
              </a:rPr>
              <a:t>Boot completed, Time tick </a:t>
            </a:r>
          </a:p>
          <a:p>
            <a:r>
              <a:rPr lang="en-US" sz="2000" dirty="0">
                <a:latin typeface="Times New Roman" panose="02020603050405020304" pitchFamily="18" charset="0"/>
                <a:cs typeface="Times New Roman" panose="02020603050405020304" pitchFamily="18" charset="0"/>
              </a:rPr>
              <a:t>The Broadcast Receiver’s job is to activate some software component, for example to notify the end user something occurred. </a:t>
            </a:r>
          </a:p>
        </p:txBody>
      </p:sp>
    </p:spTree>
    <p:extLst>
      <p:ext uri="{BB962C8B-B14F-4D97-AF65-F5344CB8AC3E}">
        <p14:creationId xmlns:p14="http://schemas.microsoft.com/office/powerpoint/2010/main" val="265266670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8A53-BCA5-4087-A7A9-86928691FA79}"/>
              </a:ext>
            </a:extLst>
          </p:cNvPr>
          <p:cNvSpPr>
            <a:spLocks noGrp="1"/>
          </p:cNvSpPr>
          <p:nvPr>
            <p:ph type="title"/>
          </p:nvPr>
        </p:nvSpPr>
        <p:spPr/>
        <p:txBody>
          <a:bodyPr/>
          <a:lstStyle/>
          <a:p>
            <a:r>
              <a:rPr lang="en-US" dirty="0"/>
              <a:t>Broadcast receiver</a:t>
            </a:r>
          </a:p>
        </p:txBody>
      </p:sp>
      <p:sp>
        <p:nvSpPr>
          <p:cNvPr id="3" name="Content Placeholder 2">
            <a:extLst>
              <a:ext uri="{FF2B5EF4-FFF2-40B4-BE49-F238E27FC236}">
                <a16:creationId xmlns:a16="http://schemas.microsoft.com/office/drawing/2014/main" id="{A883DF55-8860-4315-9017-156776EBAE65}"/>
              </a:ext>
            </a:extLst>
          </p:cNvPr>
          <p:cNvSpPr>
            <a:spLocks noGrp="1"/>
          </p:cNvSpPr>
          <p:nvPr>
            <p:ph idx="1"/>
          </p:nvPr>
        </p:nvSpPr>
        <p:spPr>
          <a:xfrm>
            <a:off x="685801" y="2142067"/>
            <a:ext cx="10131425" cy="3649133"/>
          </a:xfrm>
        </p:spPr>
        <p:txBody>
          <a:bodyPr>
            <a:normAutofit/>
          </a:bodyPr>
          <a:lstStyle/>
          <a:p>
            <a:pPr algn="just"/>
            <a:r>
              <a:rPr lang="en-US" sz="2000" dirty="0">
                <a:latin typeface="Times New Roman" panose="02020603050405020304" pitchFamily="18" charset="0"/>
                <a:cs typeface="Times New Roman" panose="02020603050405020304" pitchFamily="18" charset="0"/>
              </a:rPr>
              <a:t>An application listens for specific broadcast intents by registering a broadcast receiver. </a:t>
            </a:r>
          </a:p>
          <a:p>
            <a:pPr marL="0" indent="0" algn="just">
              <a:buNone/>
            </a:pPr>
            <a:r>
              <a:rPr lang="en-US" sz="2000" dirty="0">
                <a:latin typeface="Times New Roman" panose="02020603050405020304" pitchFamily="18" charset="0"/>
                <a:cs typeface="Times New Roman" panose="02020603050405020304" pitchFamily="18" charset="0"/>
              </a:rPr>
              <a:t>•   Broadcast receivers are implemented by extending the Android </a:t>
            </a:r>
            <a:r>
              <a:rPr lang="en-US" sz="2000" dirty="0" err="1">
                <a:highlight>
                  <a:srgbClr val="FF0000"/>
                </a:highlight>
                <a:latin typeface="Times New Roman" panose="02020603050405020304" pitchFamily="18" charset="0"/>
                <a:cs typeface="Times New Roman" panose="02020603050405020304" pitchFamily="18" charset="0"/>
              </a:rPr>
              <a:t>BroadcastReceiver</a:t>
            </a:r>
            <a:r>
              <a:rPr lang="en-US" sz="2000" dirty="0">
                <a:latin typeface="Times New Roman" panose="02020603050405020304" pitchFamily="18" charset="0"/>
                <a:cs typeface="Times New Roman" panose="02020603050405020304" pitchFamily="18" charset="0"/>
              </a:rPr>
              <a:t> class and </a:t>
            </a:r>
          </a:p>
          <a:p>
            <a:pPr marL="0" indent="0" algn="just">
              <a:buNone/>
            </a:pPr>
            <a:r>
              <a:rPr lang="en-US" sz="2000" dirty="0">
                <a:latin typeface="Times New Roman" panose="02020603050405020304" pitchFamily="18" charset="0"/>
                <a:cs typeface="Times New Roman" panose="02020603050405020304" pitchFamily="18" charset="0"/>
              </a:rPr>
              <a:t>     overriding the </a:t>
            </a:r>
            <a:r>
              <a:rPr lang="en-US" sz="2000" dirty="0" err="1">
                <a:solidFill>
                  <a:srgbClr val="FFFF00"/>
                </a:solidFill>
                <a:latin typeface="Times New Roman" panose="02020603050405020304" pitchFamily="18" charset="0"/>
                <a:cs typeface="Times New Roman" panose="02020603050405020304" pitchFamily="18" charset="0"/>
              </a:rPr>
              <a:t>onReceive</a:t>
            </a:r>
            <a:r>
              <a:rPr lang="en-US" sz="2000" dirty="0">
                <a:solidFill>
                  <a:srgbClr val="FFFF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a:t>
            </a:r>
          </a:p>
          <a:p>
            <a:pPr marL="0" indent="0" algn="just">
              <a:buNone/>
            </a:pPr>
            <a:r>
              <a:rPr lang="en-US" sz="2000" dirty="0">
                <a:latin typeface="Times New Roman" panose="02020603050405020304" pitchFamily="18" charset="0"/>
                <a:cs typeface="Times New Roman" panose="02020603050405020304" pitchFamily="18" charset="0"/>
              </a:rPr>
              <a:t>•   The broadcast receiver may then be registered, either within code (for example within</a:t>
            </a:r>
          </a:p>
          <a:p>
            <a:pPr marL="0" indent="0" algn="just">
              <a:buNone/>
            </a:pPr>
            <a:r>
              <a:rPr lang="en-US" sz="2000" dirty="0">
                <a:latin typeface="Times New Roman" panose="02020603050405020304" pitchFamily="18" charset="0"/>
                <a:cs typeface="Times New Roman" panose="02020603050405020304" pitchFamily="18" charset="0"/>
              </a:rPr>
              <a:t>      an activity), or within a manifest file.</a:t>
            </a:r>
          </a:p>
        </p:txBody>
      </p:sp>
    </p:spTree>
    <p:extLst>
      <p:ext uri="{BB962C8B-B14F-4D97-AF65-F5344CB8AC3E}">
        <p14:creationId xmlns:p14="http://schemas.microsoft.com/office/powerpoint/2010/main" val="35231684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B5D2-4DA3-46CB-93E7-07F99F243CE5}"/>
              </a:ext>
            </a:extLst>
          </p:cNvPr>
          <p:cNvSpPr>
            <a:spLocks noGrp="1"/>
          </p:cNvSpPr>
          <p:nvPr>
            <p:ph type="title"/>
          </p:nvPr>
        </p:nvSpPr>
        <p:spPr/>
        <p:txBody>
          <a:bodyPr/>
          <a:lstStyle/>
          <a:p>
            <a:r>
              <a:rPr lang="en-US" dirty="0"/>
              <a:t>Broadcast receiver</a:t>
            </a:r>
          </a:p>
        </p:txBody>
      </p:sp>
      <p:sp>
        <p:nvSpPr>
          <p:cNvPr id="3" name="Content Placeholder 2">
            <a:extLst>
              <a:ext uri="{FF2B5EF4-FFF2-40B4-BE49-F238E27FC236}">
                <a16:creationId xmlns:a16="http://schemas.microsoft.com/office/drawing/2014/main" id="{1ABE22E5-CADC-4888-B40A-A8766B07DD1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Part of the registration implementation involves the creation of intent filters to indicate the specific broadcast intents the receiver is required to listen for. </a:t>
            </a:r>
          </a:p>
          <a:p>
            <a:r>
              <a:rPr lang="en-US" sz="2000" dirty="0">
                <a:latin typeface="Times New Roman" panose="02020603050405020304" pitchFamily="18" charset="0"/>
                <a:cs typeface="Times New Roman" panose="02020603050405020304" pitchFamily="18" charset="0"/>
              </a:rPr>
              <a:t> This is achieved by referencing the action string of the broadcast intent. </a:t>
            </a:r>
          </a:p>
          <a:p>
            <a:r>
              <a:rPr lang="en-US" sz="2000" dirty="0">
                <a:latin typeface="Times New Roman" panose="02020603050405020304" pitchFamily="18" charset="0"/>
                <a:cs typeface="Times New Roman" panose="02020603050405020304" pitchFamily="18" charset="0"/>
              </a:rPr>
              <a:t> When a </a:t>
            </a:r>
            <a:r>
              <a:rPr lang="en-US" sz="2000" dirty="0">
                <a:solidFill>
                  <a:srgbClr val="92D050"/>
                </a:solidFill>
                <a:latin typeface="Times New Roman" panose="02020603050405020304" pitchFamily="18" charset="0"/>
                <a:cs typeface="Times New Roman" panose="02020603050405020304" pitchFamily="18" charset="0"/>
              </a:rPr>
              <a:t>matching broadcast is detected</a:t>
            </a:r>
            <a:r>
              <a:rPr lang="en-US" sz="2000" dirty="0">
                <a:latin typeface="Times New Roman" panose="02020603050405020304" pitchFamily="18" charset="0"/>
                <a:cs typeface="Times New Roman" panose="02020603050405020304" pitchFamily="18" charset="0"/>
              </a:rPr>
              <a:t>, the </a:t>
            </a:r>
            <a:r>
              <a:rPr lang="en-US" sz="2000" dirty="0" err="1">
                <a:solidFill>
                  <a:srgbClr val="FF0000"/>
                </a:solidFill>
                <a:latin typeface="Times New Roman" panose="02020603050405020304" pitchFamily="18" charset="0"/>
                <a:cs typeface="Times New Roman" panose="02020603050405020304" pitchFamily="18" charset="0"/>
              </a:rPr>
              <a:t>onReceive</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of the broadcast receiver is called, at which point the method has </a:t>
            </a:r>
            <a:r>
              <a:rPr lang="en-US" sz="2000" dirty="0">
                <a:highlight>
                  <a:srgbClr val="008080"/>
                </a:highlight>
                <a:latin typeface="Times New Roman" panose="02020603050405020304" pitchFamily="18" charset="0"/>
                <a:cs typeface="Times New Roman" panose="02020603050405020304" pitchFamily="18" charset="0"/>
              </a:rPr>
              <a:t>5 seconds </a:t>
            </a:r>
            <a:r>
              <a:rPr lang="en-US" sz="2000" dirty="0">
                <a:latin typeface="Times New Roman" panose="02020603050405020304" pitchFamily="18" charset="0"/>
                <a:cs typeface="Times New Roman" panose="02020603050405020304" pitchFamily="18" charset="0"/>
              </a:rPr>
              <a:t>within which to perform any necessary tasks before returning.</a:t>
            </a:r>
          </a:p>
        </p:txBody>
      </p:sp>
    </p:spTree>
    <p:extLst>
      <p:ext uri="{BB962C8B-B14F-4D97-AF65-F5344CB8AC3E}">
        <p14:creationId xmlns:p14="http://schemas.microsoft.com/office/powerpoint/2010/main" val="15725279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38D7-6079-4196-8E35-DC5625E23202}"/>
              </a:ext>
            </a:extLst>
          </p:cNvPr>
          <p:cNvSpPr>
            <a:spLocks noGrp="1"/>
          </p:cNvSpPr>
          <p:nvPr>
            <p:ph type="title"/>
          </p:nvPr>
        </p:nvSpPr>
        <p:spPr/>
        <p:txBody>
          <a:bodyPr/>
          <a:lstStyle/>
          <a:p>
            <a:r>
              <a:rPr lang="en-US" dirty="0"/>
              <a:t>Broadcast Receiver template</a:t>
            </a:r>
          </a:p>
        </p:txBody>
      </p:sp>
      <p:sp>
        <p:nvSpPr>
          <p:cNvPr id="3" name="Content Placeholder 2">
            <a:extLst>
              <a:ext uri="{FF2B5EF4-FFF2-40B4-BE49-F238E27FC236}">
                <a16:creationId xmlns:a16="http://schemas.microsoft.com/office/drawing/2014/main" id="{6E3F625E-0E95-4FB0-980D-95CD81AD7249}"/>
              </a:ext>
            </a:extLst>
          </p:cNvPr>
          <p:cNvSpPr>
            <a:spLocks noGrp="1"/>
          </p:cNvSpPr>
          <p:nvPr>
            <p:ph idx="1"/>
          </p:nvPr>
        </p:nvSpPr>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     Package </a:t>
            </a:r>
            <a:r>
              <a:rPr lang="en-US" sz="1400" dirty="0" err="1">
                <a:latin typeface="Times New Roman" panose="02020603050405020304" pitchFamily="18" charset="0"/>
                <a:cs typeface="Times New Roman" panose="02020603050405020304" pitchFamily="18" charset="0"/>
              </a:rPr>
              <a:t>com.example.BroadcastDetector</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Import </a:t>
            </a:r>
            <a:r>
              <a:rPr lang="en-US" sz="1400" dirty="0" err="1">
                <a:latin typeface="Times New Roman" panose="02020603050405020304" pitchFamily="18" charset="0"/>
                <a:cs typeface="Times New Roman" panose="02020603050405020304" pitchFamily="18" charset="0"/>
              </a:rPr>
              <a:t>android.content.BroadcastReciver</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Import </a:t>
            </a:r>
            <a:r>
              <a:rPr lang="en-US" sz="1400" dirty="0" err="1">
                <a:latin typeface="Times New Roman" panose="02020603050405020304" pitchFamily="18" charset="0"/>
                <a:cs typeface="Times New Roman" panose="02020603050405020304" pitchFamily="18" charset="0"/>
              </a:rPr>
              <a:t>android.content.context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Import </a:t>
            </a:r>
            <a:r>
              <a:rPr lang="en-US" sz="1400" dirty="0" err="1">
                <a:latin typeface="Times New Roman" panose="02020603050405020304" pitchFamily="18" charset="0"/>
                <a:cs typeface="Times New Roman" panose="02020603050405020304" pitchFamily="18" charset="0"/>
              </a:rPr>
              <a:t>android.content.Intent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Public class </a:t>
            </a:r>
            <a:r>
              <a:rPr lang="en-US" sz="1400" dirty="0" err="1">
                <a:latin typeface="Times New Roman" panose="02020603050405020304" pitchFamily="18" charset="0"/>
                <a:cs typeface="Times New Roman" panose="02020603050405020304" pitchFamily="18" charset="0"/>
              </a:rPr>
              <a:t>MyReciever</a:t>
            </a:r>
            <a:r>
              <a:rPr lang="en-US" sz="1400" dirty="0">
                <a:latin typeface="Times New Roman" panose="02020603050405020304" pitchFamily="18" charset="0"/>
                <a:cs typeface="Times New Roman" panose="02020603050405020304" pitchFamily="18" charset="0"/>
              </a:rPr>
              <a:t> extends </a:t>
            </a:r>
            <a:r>
              <a:rPr lang="en-US" sz="1400" dirty="0" err="1">
                <a:latin typeface="Times New Roman" panose="02020603050405020304" pitchFamily="18" charset="0"/>
                <a:cs typeface="Times New Roman" panose="02020603050405020304" pitchFamily="18" charset="0"/>
              </a:rPr>
              <a:t>BroadcastReceiver</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@Override</a:t>
            </a:r>
          </a:p>
          <a:p>
            <a:pPr marL="0" indent="0">
              <a:buNone/>
            </a:pPr>
            <a:r>
              <a:rPr lang="en-US" sz="1400" dirty="0">
                <a:latin typeface="Times New Roman" panose="02020603050405020304" pitchFamily="18" charset="0"/>
                <a:cs typeface="Times New Roman" panose="02020603050405020304" pitchFamily="18" charset="0"/>
              </a:rPr>
              <a:t>   Public void </a:t>
            </a:r>
            <a:r>
              <a:rPr lang="en-US" sz="1400" dirty="0" err="1">
                <a:latin typeface="Times New Roman" panose="02020603050405020304" pitchFamily="18" charset="0"/>
                <a:cs typeface="Times New Roman" panose="02020603050405020304" pitchFamily="18" charset="0"/>
              </a:rPr>
              <a:t>onReceive</a:t>
            </a:r>
            <a:r>
              <a:rPr lang="en-US" sz="1400" dirty="0">
                <a:latin typeface="Times New Roman" panose="02020603050405020304" pitchFamily="18" charset="0"/>
                <a:cs typeface="Times New Roman" panose="02020603050405020304" pitchFamily="18" charset="0"/>
              </a:rPr>
              <a:t>(Context </a:t>
            </a:r>
            <a:r>
              <a:rPr lang="en-US" sz="1400" dirty="0" err="1">
                <a:latin typeface="Times New Roman" panose="02020603050405020304" pitchFamily="18" charset="0"/>
                <a:cs typeface="Times New Roman" panose="02020603050405020304" pitchFamily="18" charset="0"/>
              </a:rPr>
              <a:t>context,Intent</a:t>
            </a:r>
            <a:r>
              <a:rPr lang="en-US" sz="1400" dirty="0">
                <a:latin typeface="Times New Roman" panose="02020603050405020304" pitchFamily="18" charset="0"/>
                <a:cs typeface="Times New Roman" panose="02020603050405020304" pitchFamily="18" charset="0"/>
              </a:rPr>
              <a:t> intent){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//Implement code here to be performed when broadcast is detected</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6284758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03394-E143-412C-B923-2F17241851F7}"/>
              </a:ext>
            </a:extLst>
          </p:cNvPr>
          <p:cNvSpPr>
            <a:spLocks noGrp="1"/>
          </p:cNvSpPr>
          <p:nvPr>
            <p:ph type="title"/>
          </p:nvPr>
        </p:nvSpPr>
        <p:spPr>
          <a:xfrm>
            <a:off x="685801" y="609600"/>
            <a:ext cx="10131425" cy="919397"/>
          </a:xfrm>
        </p:spPr>
        <p:txBody>
          <a:bodyPr/>
          <a:lstStyle/>
          <a:p>
            <a:r>
              <a:rPr lang="en-US" dirty="0"/>
              <a:t>Registering a broadcast receiver</a:t>
            </a:r>
          </a:p>
        </p:txBody>
      </p:sp>
      <p:sp>
        <p:nvSpPr>
          <p:cNvPr id="7" name="Content Placeholder 6">
            <a:extLst>
              <a:ext uri="{FF2B5EF4-FFF2-40B4-BE49-F238E27FC236}">
                <a16:creationId xmlns:a16="http://schemas.microsoft.com/office/drawing/2014/main" id="{203B72E7-05C8-4C81-B68E-6B4656AB5675}"/>
              </a:ext>
            </a:extLst>
          </p:cNvPr>
          <p:cNvSpPr>
            <a:spLocks noGrp="1"/>
          </p:cNvSpPr>
          <p:nvPr>
            <p:ph idx="1"/>
          </p:nvPr>
        </p:nvSpPr>
        <p:spPr>
          <a:xfrm>
            <a:off x="685801" y="1813810"/>
            <a:ext cx="11187112" cy="4871803"/>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&lt;?Xml </a:t>
            </a:r>
            <a:r>
              <a:rPr lang="en-US" sz="1400" dirty="0" err="1">
                <a:latin typeface="Times New Roman" panose="02020603050405020304" pitchFamily="18" charset="0"/>
                <a:cs typeface="Times New Roman" panose="02020603050405020304" pitchFamily="18" charset="0"/>
              </a:rPr>
              <a:t>Versioin</a:t>
            </a:r>
            <a:r>
              <a:rPr lang="en-US" sz="1400" dirty="0">
                <a:latin typeface="Times New Roman" panose="02020603050405020304" pitchFamily="18" charset="0"/>
                <a:cs typeface="Times New Roman" panose="02020603050405020304" pitchFamily="18" charset="0"/>
              </a:rPr>
              <a:t>=“1.0” encoding=“utf-8”?&gt;</a:t>
            </a:r>
          </a:p>
          <a:p>
            <a:pPr marL="0" indent="0">
              <a:buNone/>
            </a:pPr>
            <a:r>
              <a:rPr lang="en-US" sz="1400" dirty="0">
                <a:latin typeface="Times New Roman" panose="02020603050405020304" pitchFamily="18" charset="0"/>
                <a:cs typeface="Times New Roman" panose="02020603050405020304" pitchFamily="18" charset="0"/>
              </a:rPr>
              <a:t>&lt;manifest </a:t>
            </a:r>
            <a:r>
              <a:rPr lang="en-US" sz="1400" dirty="0" err="1">
                <a:latin typeface="Times New Roman" panose="02020603050405020304" pitchFamily="18" charset="0"/>
                <a:cs typeface="Times New Roman" panose="02020603050405020304" pitchFamily="18" charset="0"/>
              </a:rPr>
              <a:t>Xmlns:android</a:t>
            </a:r>
            <a:r>
              <a:rPr lang="en-US"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hlinkClick r:id="rId2"/>
              </a:rPr>
              <a:t>http://schemas.android.com/apk/res/android</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Package=“</a:t>
            </a:r>
            <a:r>
              <a:rPr lang="en-US" sz="1400" dirty="0" err="1">
                <a:latin typeface="Times New Roman" panose="02020603050405020304" pitchFamily="18" charset="0"/>
                <a:cs typeface="Times New Roman" panose="02020603050405020304" pitchFamily="18" charset="0"/>
              </a:rPr>
              <a:t>com.example.BroadcastDetector</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Android:Versioncode</a:t>
            </a:r>
            <a:r>
              <a:rPr lang="en-US" sz="1400" dirty="0">
                <a:latin typeface="Times New Roman" panose="02020603050405020304" pitchFamily="18" charset="0"/>
                <a:cs typeface="Times New Roman" panose="02020603050405020304" pitchFamily="18" charset="0"/>
              </a:rPr>
              <a:t>=“1”</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Android:VersionName</a:t>
            </a:r>
            <a:r>
              <a:rPr lang="en-US" sz="1400" dirty="0">
                <a:latin typeface="Times New Roman" panose="02020603050405020304" pitchFamily="18" charset="0"/>
                <a:cs typeface="Times New Roman" panose="02020603050405020304" pitchFamily="18" charset="0"/>
              </a:rPr>
              <a:t>=“1.0”&gt;</a:t>
            </a:r>
          </a:p>
          <a:p>
            <a:pPr marL="0" indent="0">
              <a:buNone/>
            </a:pPr>
            <a:r>
              <a:rPr lang="en-US" sz="1400" dirty="0">
                <a:latin typeface="Times New Roman" panose="02020603050405020304" pitchFamily="18" charset="0"/>
                <a:cs typeface="Times New Roman" panose="02020603050405020304" pitchFamily="18" charset="0"/>
              </a:rPr>
              <a:t>&lt;uses-</a:t>
            </a:r>
            <a:r>
              <a:rPr lang="en-US" sz="1400" dirty="0" err="1">
                <a:latin typeface="Times New Roman" panose="02020603050405020304" pitchFamily="18" charset="0"/>
                <a:cs typeface="Times New Roman" panose="02020603050405020304" pitchFamily="18" charset="0"/>
              </a:rPr>
              <a:t>sdk</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android:minSdkVersion</a:t>
            </a:r>
            <a:r>
              <a:rPr lang="en-US" sz="1400" dirty="0">
                <a:latin typeface="Times New Roman" panose="02020603050405020304" pitchFamily="18" charset="0"/>
                <a:cs typeface="Times New Roman" panose="02020603050405020304" pitchFamily="18" charset="0"/>
              </a:rPr>
              <a:t>=“10” /&gt;</a:t>
            </a:r>
          </a:p>
          <a:p>
            <a:pPr marL="0" indent="0">
              <a:buNone/>
            </a:pPr>
            <a:r>
              <a:rPr lang="en-US" sz="1400" dirty="0">
                <a:latin typeface="Times New Roman" panose="02020603050405020304" pitchFamily="18" charset="0"/>
                <a:cs typeface="Times New Roman" panose="02020603050405020304" pitchFamily="18" charset="0"/>
              </a:rPr>
              <a:t>&lt;application</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android:icon</a:t>
            </a:r>
            <a:r>
              <a:rPr lang="en-US" sz="1400" dirty="0">
                <a:latin typeface="Times New Roman" panose="02020603050405020304" pitchFamily="18" charset="0"/>
                <a:cs typeface="Times New Roman" panose="02020603050405020304" pitchFamily="18" charset="0"/>
              </a:rPr>
              <a:t>=“@drawable/</a:t>
            </a:r>
            <a:r>
              <a:rPr lang="en-US" sz="1400" dirty="0" err="1">
                <a:latin typeface="Times New Roman" panose="02020603050405020304" pitchFamily="18" charset="0"/>
                <a:cs typeface="Times New Roman" panose="02020603050405020304" pitchFamily="18" charset="0"/>
              </a:rPr>
              <a:t>ic_launcher</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android.label</a:t>
            </a:r>
            <a:r>
              <a:rPr lang="en-US" sz="1400" dirty="0">
                <a:latin typeface="Times New Roman" panose="02020603050405020304" pitchFamily="18" charset="0"/>
                <a:cs typeface="Times New Roman" panose="02020603050405020304" pitchFamily="18" charset="0"/>
              </a:rPr>
              <a:t>=“@string/</a:t>
            </a:r>
            <a:r>
              <a:rPr lang="en-US" sz="1400" dirty="0" err="1">
                <a:latin typeface="Times New Roman" panose="02020603050405020304" pitchFamily="18" charset="0"/>
                <a:cs typeface="Times New Roman" panose="02020603050405020304" pitchFamily="18" charset="0"/>
              </a:rPr>
              <a:t>app_name</a:t>
            </a:r>
            <a:r>
              <a:rPr lang="en-US" sz="1400" dirty="0">
                <a:latin typeface="Times New Roman" panose="02020603050405020304" pitchFamily="18" charset="0"/>
                <a:cs typeface="Times New Roman" panose="02020603050405020304" pitchFamily="18" charset="0"/>
              </a:rPr>
              <a:t>”&gt;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&lt;receiver </a:t>
            </a:r>
            <a:r>
              <a:rPr lang="en-US" sz="1400" dirty="0" err="1">
                <a:latin typeface="Times New Roman" panose="02020603050405020304" pitchFamily="18" charset="0"/>
                <a:cs typeface="Times New Roman" panose="02020603050405020304" pitchFamily="18" charset="0"/>
              </a:rPr>
              <a:t>android:name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MyReceiver</a:t>
            </a:r>
            <a:r>
              <a:rPr lang="en-US" sz="1400" dirty="0">
                <a:latin typeface="Times New Roman" panose="02020603050405020304" pitchFamily="18" charset="0"/>
                <a:cs typeface="Times New Roman" panose="02020603050405020304" pitchFamily="18" charset="0"/>
              </a:rPr>
              <a:t>”&gt;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&lt;intent-filter&gt;</a:t>
            </a:r>
          </a:p>
          <a:p>
            <a:pPr marL="0" indent="0">
              <a:buNone/>
            </a:pPr>
            <a:r>
              <a:rPr lang="en-US" sz="1400" dirty="0">
                <a:latin typeface="Times New Roman" panose="02020603050405020304" pitchFamily="18" charset="0"/>
                <a:cs typeface="Times New Roman" panose="02020603050405020304" pitchFamily="18" charset="0"/>
              </a:rPr>
              <a:t>                         &lt;action </a:t>
            </a:r>
            <a:r>
              <a:rPr lang="en-US" sz="1400" dirty="0" err="1">
                <a:latin typeface="Times New Roman" panose="02020603050405020304" pitchFamily="18" charset="0"/>
                <a:cs typeface="Times New Roman" panose="02020603050405020304" pitchFamily="18" charset="0"/>
              </a:rPr>
              <a:t>android:name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com.example.Broadcast</a:t>
            </a:r>
            <a:r>
              <a:rPr lang="en-US" sz="1400" dirty="0">
                <a:latin typeface="Times New Roman" panose="02020603050405020304" pitchFamily="18" charset="0"/>
                <a:cs typeface="Times New Roman" panose="02020603050405020304" pitchFamily="18" charset="0"/>
              </a:rPr>
              <a:t>”&gt;</a:t>
            </a:r>
          </a:p>
          <a:p>
            <a:pPr marL="0" indent="0">
              <a:buNone/>
            </a:pPr>
            <a:r>
              <a:rPr lang="en-US" sz="1400" dirty="0">
                <a:latin typeface="Times New Roman" panose="02020603050405020304" pitchFamily="18" charset="0"/>
                <a:cs typeface="Times New Roman" panose="02020603050405020304" pitchFamily="18" charset="0"/>
              </a:rPr>
              <a:t>                             &lt;/action&gt;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&lt;/intent-filter&gt;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&lt;/receiver&gt;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&lt;/application&gt;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&lt;/manifest&gt;</a:t>
            </a:r>
          </a:p>
        </p:txBody>
      </p:sp>
    </p:spTree>
    <p:extLst>
      <p:ext uri="{BB962C8B-B14F-4D97-AF65-F5344CB8AC3E}">
        <p14:creationId xmlns:p14="http://schemas.microsoft.com/office/powerpoint/2010/main" val="50832034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51DF-F9C1-48B8-B277-A3122708CEA6}"/>
              </a:ext>
            </a:extLst>
          </p:cNvPr>
          <p:cNvSpPr>
            <a:spLocks noGrp="1"/>
          </p:cNvSpPr>
          <p:nvPr>
            <p:ph type="title"/>
          </p:nvPr>
        </p:nvSpPr>
        <p:spPr/>
        <p:txBody>
          <a:bodyPr/>
          <a:lstStyle/>
          <a:p>
            <a:r>
              <a:rPr lang="en-US" dirty="0"/>
              <a:t>Registering a receiver</a:t>
            </a:r>
          </a:p>
        </p:txBody>
      </p:sp>
      <p:sp>
        <p:nvSpPr>
          <p:cNvPr id="3" name="Content Placeholder 2">
            <a:extLst>
              <a:ext uri="{FF2B5EF4-FFF2-40B4-BE49-F238E27FC236}">
                <a16:creationId xmlns:a16="http://schemas.microsoft.com/office/drawing/2014/main" id="{FEAFE6CC-E298-4BF1-99F9-EE159CBFC1FB}"/>
              </a:ext>
            </a:extLst>
          </p:cNvPr>
          <p:cNvSpPr>
            <a:spLocks noGrp="1"/>
          </p:cNvSpPr>
          <p:nvPr>
            <p:ph idx="1"/>
          </p:nvPr>
        </p:nvSpPr>
        <p:spPr>
          <a:xfrm>
            <a:off x="685801" y="2142067"/>
            <a:ext cx="10131425" cy="3649133"/>
          </a:xfrm>
        </p:spPr>
        <p:txBody>
          <a:bodyPr>
            <a:normAutofit/>
          </a:bodyPr>
          <a:lstStyle/>
          <a:p>
            <a:r>
              <a:rPr lang="en-US" sz="2000" dirty="0">
                <a:latin typeface="Times New Roman" panose="02020603050405020304" pitchFamily="18" charset="0"/>
                <a:cs typeface="Times New Roman" panose="02020603050405020304" pitchFamily="18" charset="0"/>
              </a:rPr>
              <a:t>There are two ways to register a Broadcast Receiver; one is Static and the other Dynamic.</a:t>
            </a:r>
          </a:p>
          <a:p>
            <a:r>
              <a:rPr lang="en-US" sz="2000" dirty="0">
                <a:latin typeface="Times New Roman" panose="02020603050405020304" pitchFamily="18" charset="0"/>
                <a:cs typeface="Times New Roman" panose="02020603050405020304" pitchFamily="18" charset="0"/>
              </a:rPr>
              <a:t>  </a:t>
            </a:r>
            <a:r>
              <a:rPr lang="en-US" sz="2000" dirty="0">
                <a:solidFill>
                  <a:srgbClr val="FFFF00"/>
                </a:solidFill>
                <a:latin typeface="Times New Roman" panose="02020603050405020304" pitchFamily="18" charset="0"/>
                <a:cs typeface="Times New Roman" panose="02020603050405020304" pitchFamily="18" charset="0"/>
              </a:rPr>
              <a:t>Static:</a:t>
            </a:r>
          </a:p>
          <a:p>
            <a:pPr marL="0" indent="0">
              <a:buNone/>
            </a:pPr>
            <a:r>
              <a:rPr lang="en-US" sz="2000" dirty="0">
                <a:latin typeface="Times New Roman" panose="02020603050405020304" pitchFamily="18" charset="0"/>
                <a:cs typeface="Times New Roman" panose="02020603050405020304" pitchFamily="18" charset="0"/>
              </a:rPr>
              <a:t>        Use tag in your Manifest file. (AndroidManifest.xml) </a:t>
            </a:r>
          </a:p>
          <a:p>
            <a:pPr marL="0" indent="0">
              <a:buNone/>
            </a:pPr>
            <a:r>
              <a:rPr lang="en-US" sz="2000" dirty="0">
                <a:latin typeface="Times New Roman" panose="02020603050405020304" pitchFamily="18" charset="0"/>
                <a:cs typeface="Times New Roman" panose="02020603050405020304" pitchFamily="18" charset="0"/>
              </a:rPr>
              <a:t>        Not all events can be registered statically </a:t>
            </a:r>
          </a:p>
          <a:p>
            <a:pPr marL="0" indent="0">
              <a:buNone/>
            </a:pPr>
            <a:r>
              <a:rPr lang="en-US" sz="2000" dirty="0">
                <a:latin typeface="Times New Roman" panose="02020603050405020304" pitchFamily="18" charset="0"/>
                <a:cs typeface="Times New Roman" panose="02020603050405020304" pitchFamily="18" charset="0"/>
              </a:rPr>
              <a:t>        Some events require permission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a:solidFill>
                  <a:srgbClr val="00B0F0"/>
                </a:solidFill>
                <a:latin typeface="Times New Roman" panose="02020603050405020304" pitchFamily="18" charset="0"/>
                <a:cs typeface="Times New Roman" panose="02020603050405020304" pitchFamily="18" charset="0"/>
              </a:rPr>
              <a:t>Dynamic: </a:t>
            </a:r>
          </a:p>
          <a:p>
            <a:pPr marL="0" indent="0">
              <a:buNone/>
            </a:pPr>
            <a:r>
              <a:rPr lang="en-US" sz="2000" dirty="0">
                <a:latin typeface="Times New Roman" panose="02020603050405020304" pitchFamily="18" charset="0"/>
                <a:cs typeface="Times New Roman" panose="02020603050405020304" pitchFamily="18" charset="0"/>
              </a:rPr>
              <a:t>       Use </a:t>
            </a:r>
            <a:r>
              <a:rPr lang="en-US" sz="2000" dirty="0" err="1">
                <a:latin typeface="Times New Roman" panose="02020603050405020304" pitchFamily="18" charset="0"/>
                <a:cs typeface="Times New Roman" panose="02020603050405020304" pitchFamily="18" charset="0"/>
              </a:rPr>
              <a:t>Context.registerReceiver</a:t>
            </a:r>
            <a:r>
              <a:rPr lang="en-US" sz="2000" dirty="0">
                <a:latin typeface="Times New Roman" panose="02020603050405020304" pitchFamily="18" charset="0"/>
                <a:cs typeface="Times New Roman" panose="02020603050405020304" pitchFamily="18" charset="0"/>
              </a:rPr>
              <a:t> () method to dynamically register an instance. </a:t>
            </a:r>
          </a:p>
          <a:p>
            <a:r>
              <a:rPr lang="en-US" sz="2000" dirty="0">
                <a:highlight>
                  <a:srgbClr val="008080"/>
                </a:highlight>
                <a:latin typeface="Times New Roman" panose="02020603050405020304" pitchFamily="18" charset="0"/>
                <a:cs typeface="Times New Roman" panose="02020603050405020304" pitchFamily="18" charset="0"/>
              </a:rPr>
              <a:t> Note: Unregister when pausing </a:t>
            </a:r>
          </a:p>
        </p:txBody>
      </p:sp>
    </p:spTree>
    <p:extLst>
      <p:ext uri="{BB962C8B-B14F-4D97-AF65-F5344CB8AC3E}">
        <p14:creationId xmlns:p14="http://schemas.microsoft.com/office/powerpoint/2010/main" val="968048597"/>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915</TotalTime>
  <Words>1897</Words>
  <Application>Microsoft Office PowerPoint</Application>
  <PresentationFormat>Widescreen</PresentationFormat>
  <Paragraphs>237</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Algerian</vt:lpstr>
      <vt:lpstr>Arial</vt:lpstr>
      <vt:lpstr>Bembo</vt:lpstr>
      <vt:lpstr>Bernard MT Condensed</vt:lpstr>
      <vt:lpstr>Brush Script MT</vt:lpstr>
      <vt:lpstr>Calibri</vt:lpstr>
      <vt:lpstr>Calibri Light</vt:lpstr>
      <vt:lpstr>Times New Roman</vt:lpstr>
      <vt:lpstr>Wingdings</vt:lpstr>
      <vt:lpstr>Celestial</vt:lpstr>
      <vt:lpstr>Broadcast receiver services</vt:lpstr>
      <vt:lpstr>contents</vt:lpstr>
      <vt:lpstr>BROADCAST</vt:lpstr>
      <vt:lpstr>Broadcast receiver</vt:lpstr>
      <vt:lpstr>Broadcast receiver</vt:lpstr>
      <vt:lpstr>Broadcast receiver</vt:lpstr>
      <vt:lpstr>Broadcast Receiver template</vt:lpstr>
      <vt:lpstr>Registering a broadcast receiver</vt:lpstr>
      <vt:lpstr>Registering a receiver</vt:lpstr>
      <vt:lpstr>Broadcast intents</vt:lpstr>
      <vt:lpstr>Broadcast intents</vt:lpstr>
      <vt:lpstr>Broadcast intent</vt:lpstr>
      <vt:lpstr>Types of broadcasts</vt:lpstr>
      <vt:lpstr>ANDROID SERVICES</vt:lpstr>
      <vt:lpstr>Android services</vt:lpstr>
      <vt:lpstr>Android services</vt:lpstr>
      <vt:lpstr>INTENT SERVICES</vt:lpstr>
      <vt:lpstr>INTENT SERVICES:EXAMPLE</vt:lpstr>
      <vt:lpstr>INTENT SERVICE :EXAMPLE</vt:lpstr>
      <vt:lpstr>EXAMPLE:</vt:lpstr>
      <vt:lpstr>STARTED SERVICES</vt:lpstr>
      <vt:lpstr>STARTED SERVICES</vt:lpstr>
      <vt:lpstr>SERVICE</vt:lpstr>
      <vt:lpstr>SERVICE</vt:lpstr>
      <vt:lpstr>ANDROID SERVICES</vt:lpstr>
      <vt:lpstr>ANDROID SERVICE</vt:lpstr>
      <vt:lpstr>SERVICE LIFE CYCLE</vt:lpstr>
      <vt:lpstr>SERVICE LIFE CYCLE</vt:lpstr>
      <vt:lpstr>Types of services</vt:lpstr>
      <vt:lpstr> local services (Starting and stopping)</vt:lpstr>
      <vt:lpstr>Bound services</vt:lpstr>
      <vt:lpstr>Bound services</vt:lpstr>
      <vt:lpstr>Bound services</vt:lpstr>
      <vt:lpstr>Bound services</vt:lpstr>
      <vt:lpstr>Bound service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Broadcast receiver services</dc:title>
  <dc:creator>Sankalp Dekate</dc:creator>
  <cp:lastModifiedBy>Sankalp Dekate</cp:lastModifiedBy>
  <cp:revision>11</cp:revision>
  <dcterms:created xsi:type="dcterms:W3CDTF">2020-02-09T23:52:32Z</dcterms:created>
  <dcterms:modified xsi:type="dcterms:W3CDTF">2020-02-10T15:07:58Z</dcterms:modified>
</cp:coreProperties>
</file>