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RxBnDpjqxTYE2iy3NvV06S8WA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78bca922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78bca92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58d91317e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58d91317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637f914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e637f9144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0eaefd90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e0eaefd9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64b60dec0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e64b60dec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4b60dec0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4b60dec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37f9144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637f914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58d91317e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58d91317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64b60dec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64b60de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58d91317e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58d91317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s4641-2021.github.io/sports-numbers-fans/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8.jp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Relationship Id="rId7" Type="http://schemas.openxmlformats.org/officeDocument/2006/relationships/image" Target="../media/image20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Fantasy Football Recommendations using Machine Learning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6635" y="506297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Kartik Acharya, Andrew Beaton, Matthew LeGate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{kacharya3, abeaton7, legate}@gatech.edu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GitHub Page: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https://cs4641-2021.github.io/sports-numbers-fans/</a:t>
            </a:r>
            <a:endParaRPr sz="1800"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33035" y="4274363"/>
            <a:ext cx="2606564" cy="2444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78bca922c_0_0"/>
          <p:cNvSpPr txBox="1"/>
          <p:nvPr>
            <p:ph type="title"/>
          </p:nvPr>
        </p:nvSpPr>
        <p:spPr>
          <a:xfrm>
            <a:off x="309800" y="2725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pic>
        <p:nvPicPr>
          <p:cNvPr id="195" name="Google Shape;195;ge78bca922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3700" y="457683"/>
            <a:ext cx="6098300" cy="1140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e78bca922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99" y="1788538"/>
            <a:ext cx="5869701" cy="49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e78bca922c_0_0"/>
          <p:cNvPicPr preferRelativeResize="0"/>
          <p:nvPr/>
        </p:nvPicPr>
        <p:blipFill rotWithShape="1">
          <a:blip r:embed="rId5">
            <a:alphaModFix/>
          </a:blip>
          <a:srcRect b="2553" l="0" r="0" t="0"/>
          <a:stretch/>
        </p:blipFill>
        <p:spPr>
          <a:xfrm>
            <a:off x="6246100" y="1788550"/>
            <a:ext cx="5798825" cy="506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58d91317e_1_17"/>
          <p:cNvSpPr txBox="1"/>
          <p:nvPr>
            <p:ph type="title"/>
          </p:nvPr>
        </p:nvSpPr>
        <p:spPr>
          <a:xfrm>
            <a:off x="838200" y="365125"/>
            <a:ext cx="52659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03" name="Google Shape;203;ge58d91317e_1_17"/>
          <p:cNvSpPr txBox="1"/>
          <p:nvPr/>
        </p:nvSpPr>
        <p:spPr>
          <a:xfrm>
            <a:off x="838200" y="1412300"/>
            <a:ext cx="50862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Unsupervised Learning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Feature Selection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K-Means Clustering with forward selection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Supervised Learning (scikit-learn)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Bayesian Ridge Regression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Decision Tree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Random Forest Regressors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PCA and SVM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Key steps with iterations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Data processing and analysis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e58d91317e_1_17"/>
          <p:cNvSpPr txBox="1"/>
          <p:nvPr>
            <p:ph type="title"/>
          </p:nvPr>
        </p:nvSpPr>
        <p:spPr>
          <a:xfrm>
            <a:off x="6340550" y="365113"/>
            <a:ext cx="52659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205" name="Google Shape;205;ge58d91317e_1_17"/>
          <p:cNvSpPr txBox="1"/>
          <p:nvPr/>
        </p:nvSpPr>
        <p:spPr>
          <a:xfrm>
            <a:off x="6340550" y="1412288"/>
            <a:ext cx="5086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More data is better.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Classify players on different tiers for more accurate recommendations.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Evaluate different pipelines with the same scores for comparison.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Explore cross-validation and accuracy scores to tune hyperparameters.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Learning more relevant player features to beat expert predictions.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637f91441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2" name="Google Shape;92;ge637f91441_1_0"/>
          <p:cNvSpPr txBox="1"/>
          <p:nvPr>
            <p:ph idx="1" type="body"/>
          </p:nvPr>
        </p:nvSpPr>
        <p:spPr>
          <a:xfrm>
            <a:off x="838200" y="1825625"/>
            <a:ext cx="10515600" cy="4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Objective:</a:t>
            </a:r>
            <a:r>
              <a:rPr lang="en-US"/>
              <a:t> Explore machine learning algorithms to derive fantasy football recommendations for </a:t>
            </a:r>
            <a:r>
              <a:rPr b="1" lang="en-US"/>
              <a:t>wide-receivers (WR)</a:t>
            </a:r>
            <a:r>
              <a:rPr lang="en-US"/>
              <a:t> on a </a:t>
            </a:r>
            <a:r>
              <a:rPr lang="en-US"/>
              <a:t>seasonal</a:t>
            </a:r>
            <a:r>
              <a:rPr lang="en-US"/>
              <a:t> basis.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Metrics:</a:t>
            </a:r>
            <a:endParaRPr b="1" strike="sngStrike"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Average game stats (total touchdowns scored, yards gained, etc), seasonal stats(total games played, snap share %, etc), advanced stats (Defender gap %, etc.)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~40 features total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Target feature - Average </a:t>
            </a:r>
            <a:r>
              <a:rPr b="1" lang="en-US"/>
              <a:t>Points Per Game</a:t>
            </a:r>
            <a:r>
              <a:rPr lang="en-US"/>
              <a:t> for Next Year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Challenges: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Limited data - We have a combined total of ~300 complete, labeled samples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data spans from 2017-2020 seasons (the same player could appear 3 times in training data or never in the training data)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Account for lesser-known players or new players, injuries,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ge0eaefd904_0_0"/>
          <p:cNvGrpSpPr/>
          <p:nvPr/>
        </p:nvGrpSpPr>
        <p:grpSpPr>
          <a:xfrm>
            <a:off x="0" y="1586613"/>
            <a:ext cx="2952726" cy="4290074"/>
            <a:chOff x="0" y="1189989"/>
            <a:chExt cx="2214600" cy="3217636"/>
          </a:xfrm>
        </p:grpSpPr>
        <p:sp>
          <p:nvSpPr>
            <p:cNvPr id="98" name="Google Shape;98;ge0eaefd904_0_0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Pre-Processing</a:t>
              </a:r>
              <a:endParaRPr b="0" i="0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ge0eaefd904_0_0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0" name="Google Shape;100;ge0eaefd904_0_0"/>
          <p:cNvSpPr/>
          <p:nvPr/>
        </p:nvSpPr>
        <p:spPr>
          <a:xfrm>
            <a:off x="2451039" y="1586327"/>
            <a:ext cx="2751931" cy="891978"/>
          </a:xfrm>
          <a:prstGeom prst="chevron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Unsupervised Learning</a:t>
            </a:r>
            <a:endParaRPr b="0" i="0" sz="1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ge0eaefd904_0_0"/>
          <p:cNvSpPr/>
          <p:nvPr/>
        </p:nvSpPr>
        <p:spPr>
          <a:xfrm>
            <a:off x="4688882" y="1586327"/>
            <a:ext cx="2751931" cy="891978"/>
          </a:xfrm>
          <a:prstGeom prst="chevron">
            <a:avLst>
              <a:gd fmla="val 50000" name="adj"/>
            </a:avLst>
          </a:prstGeom>
          <a:solidFill>
            <a:srgbClr val="B02C2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Supervised</a:t>
            </a:r>
            <a:endParaRPr b="0" i="0" sz="1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Learning</a:t>
            </a:r>
            <a:endParaRPr b="0" i="0" sz="1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ge0eaefd904_0_0"/>
          <p:cNvSpPr/>
          <p:nvPr/>
        </p:nvSpPr>
        <p:spPr>
          <a:xfrm>
            <a:off x="9165137" y="1586327"/>
            <a:ext cx="2751931" cy="891978"/>
          </a:xfrm>
          <a:prstGeom prst="chevron">
            <a:avLst>
              <a:gd fmla="val 50000" name="adj"/>
            </a:avLst>
          </a:prstGeom>
          <a:solidFill>
            <a:srgbClr val="D8382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b="0" i="0" sz="1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ge0eaefd904_0_0"/>
          <p:cNvSpPr/>
          <p:nvPr/>
        </p:nvSpPr>
        <p:spPr>
          <a:xfrm>
            <a:off x="6926960" y="1586327"/>
            <a:ext cx="2751931" cy="891978"/>
          </a:xfrm>
          <a:prstGeom prst="chevron">
            <a:avLst>
              <a:gd fmla="val 50000" name="adj"/>
            </a:avLst>
          </a:prstGeom>
          <a:solidFill>
            <a:srgbClr val="BE2F2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Prediction Model</a:t>
            </a:r>
            <a:endParaRPr b="0" i="0" sz="1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ge0eaefd904_0_0"/>
          <p:cNvSpPr/>
          <p:nvPr/>
        </p:nvSpPr>
        <p:spPr>
          <a:xfrm>
            <a:off x="167800" y="3324150"/>
            <a:ext cx="597700" cy="702575"/>
          </a:xfrm>
          <a:prstGeom prst="flowChartMagneticDisk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e0eaefd904_0_0"/>
          <p:cNvSpPr/>
          <p:nvPr/>
        </p:nvSpPr>
        <p:spPr>
          <a:xfrm>
            <a:off x="304800" y="3455575"/>
            <a:ext cx="597700" cy="702575"/>
          </a:xfrm>
          <a:prstGeom prst="flowChartMagneticDisk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e0eaefd904_0_0"/>
          <p:cNvSpPr/>
          <p:nvPr/>
        </p:nvSpPr>
        <p:spPr>
          <a:xfrm>
            <a:off x="441125" y="3618450"/>
            <a:ext cx="597700" cy="702575"/>
          </a:xfrm>
          <a:prstGeom prst="flowChartMagneticDisk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e0eaefd904_0_0"/>
          <p:cNvSpPr/>
          <p:nvPr/>
        </p:nvSpPr>
        <p:spPr>
          <a:xfrm>
            <a:off x="639650" y="2904700"/>
            <a:ext cx="1248000" cy="2937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e0eaefd904_0_0"/>
          <p:cNvSpPr/>
          <p:nvPr/>
        </p:nvSpPr>
        <p:spPr>
          <a:xfrm rot="10800000">
            <a:off x="639600" y="4321025"/>
            <a:ext cx="1195500" cy="2937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e0eaefd904_0_0"/>
          <p:cNvSpPr txBox="1"/>
          <p:nvPr/>
        </p:nvSpPr>
        <p:spPr>
          <a:xfrm>
            <a:off x="167800" y="4828475"/>
            <a:ext cx="2338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cleaning and visualization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 and compile player stats and ranking, with historical game performance.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 up data for processing.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Visualize and analyze data.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ge0eaefd90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025" y="3240950"/>
            <a:ext cx="539700" cy="5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e0eaefd90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9375" y="3858088"/>
            <a:ext cx="771000" cy="38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ge0eaefd904_0_0"/>
          <p:cNvCxnSpPr/>
          <p:nvPr/>
        </p:nvCxnSpPr>
        <p:spPr>
          <a:xfrm>
            <a:off x="167775" y="5400425"/>
            <a:ext cx="223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3" name="Google Shape;113;ge0eaefd904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52725" y="2929595"/>
            <a:ext cx="2097851" cy="160411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e0eaefd904_0_0"/>
          <p:cNvSpPr txBox="1"/>
          <p:nvPr/>
        </p:nvSpPr>
        <p:spPr>
          <a:xfrm>
            <a:off x="2832400" y="4828475"/>
            <a:ext cx="2338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Clustering and Classification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 and classify data to understand similarities/dissimilarities.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player features of importance.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e0eaefd904_0_0"/>
          <p:cNvSpPr/>
          <p:nvPr/>
        </p:nvSpPr>
        <p:spPr>
          <a:xfrm>
            <a:off x="5589175" y="3145950"/>
            <a:ext cx="1337700" cy="472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e0eaefd904_0_0"/>
          <p:cNvSpPr/>
          <p:nvPr/>
        </p:nvSpPr>
        <p:spPr>
          <a:xfrm>
            <a:off x="5589175" y="3987225"/>
            <a:ext cx="1337700" cy="472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e0eaefd904_0_0"/>
          <p:cNvSpPr txBox="1"/>
          <p:nvPr/>
        </p:nvSpPr>
        <p:spPr>
          <a:xfrm>
            <a:off x="4926750" y="4828500"/>
            <a:ext cx="2338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Rank/Score Players by Projected Points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Random Forest, Decision Tree to learn/model projected points.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e0eaefd904_0_0"/>
          <p:cNvSpPr txBox="1"/>
          <p:nvPr/>
        </p:nvSpPr>
        <p:spPr>
          <a:xfrm>
            <a:off x="7492675" y="4828500"/>
            <a:ext cx="233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Prediction Model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to estimate projected player points.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e0eaefd904_0_0"/>
          <p:cNvSpPr txBox="1"/>
          <p:nvPr/>
        </p:nvSpPr>
        <p:spPr>
          <a:xfrm>
            <a:off x="5722675" y="3987225"/>
            <a:ext cx="10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e0eaefd904_0_0"/>
          <p:cNvSpPr txBox="1"/>
          <p:nvPr/>
        </p:nvSpPr>
        <p:spPr>
          <a:xfrm>
            <a:off x="5722675" y="3182100"/>
            <a:ext cx="10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e0eaefd904_0_0"/>
          <p:cNvSpPr/>
          <p:nvPr/>
        </p:nvSpPr>
        <p:spPr>
          <a:xfrm>
            <a:off x="6134450" y="3649200"/>
            <a:ext cx="251700" cy="293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ge0eaefd904_0_0"/>
          <p:cNvCxnSpPr/>
          <p:nvPr/>
        </p:nvCxnSpPr>
        <p:spPr>
          <a:xfrm>
            <a:off x="2707713" y="5398025"/>
            <a:ext cx="22386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ge0eaefd904_0_0"/>
          <p:cNvCxnSpPr/>
          <p:nvPr/>
        </p:nvCxnSpPr>
        <p:spPr>
          <a:xfrm flipH="1" rot="10800000">
            <a:off x="5050575" y="5400125"/>
            <a:ext cx="22119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ge0eaefd904_0_0"/>
          <p:cNvCxnSpPr/>
          <p:nvPr/>
        </p:nvCxnSpPr>
        <p:spPr>
          <a:xfrm flipH="1" rot="10800000">
            <a:off x="7440825" y="5400125"/>
            <a:ext cx="22119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ge0eaefd904_0_0"/>
          <p:cNvCxnSpPr/>
          <p:nvPr/>
        </p:nvCxnSpPr>
        <p:spPr>
          <a:xfrm flipH="1" rot="10800000">
            <a:off x="9831175" y="5400125"/>
            <a:ext cx="22119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ge0eaefd904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0750" y="3041788"/>
            <a:ext cx="1732042" cy="153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e0eaefd904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65425" y="2929600"/>
            <a:ext cx="1824601" cy="1824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e0eaefd904_0_0"/>
          <p:cNvSpPr txBox="1"/>
          <p:nvPr/>
        </p:nvSpPr>
        <p:spPr>
          <a:xfrm>
            <a:off x="9685700" y="4828500"/>
            <a:ext cx="233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Rank Player Points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Player with most points has the most value for the game.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e0eaefd904_0_0"/>
          <p:cNvSpPr txBox="1"/>
          <p:nvPr/>
        </p:nvSpPr>
        <p:spPr>
          <a:xfrm>
            <a:off x="220850" y="412725"/>
            <a:ext cx="982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Machine Learning Workflow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64b60dec0_1_14"/>
          <p:cNvSpPr txBox="1"/>
          <p:nvPr>
            <p:ph type="title"/>
          </p:nvPr>
        </p:nvSpPr>
        <p:spPr>
          <a:xfrm>
            <a:off x="20692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Data Visualization</a:t>
            </a:r>
            <a:endParaRPr/>
          </a:p>
        </p:txBody>
      </p:sp>
      <p:pic>
        <p:nvPicPr>
          <p:cNvPr id="135" name="Google Shape;135;ge64b60dec0_1_14"/>
          <p:cNvPicPr preferRelativeResize="0"/>
          <p:nvPr/>
        </p:nvPicPr>
        <p:blipFill rotWithShape="1">
          <a:blip r:embed="rId3">
            <a:alphaModFix/>
          </a:blip>
          <a:srcRect b="1171" l="0" r="0" t="1171"/>
          <a:stretch/>
        </p:blipFill>
        <p:spPr>
          <a:xfrm>
            <a:off x="6296350" y="1452200"/>
            <a:ext cx="4624104" cy="34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e64b60dec0_1_14"/>
          <p:cNvSpPr txBox="1"/>
          <p:nvPr/>
        </p:nvSpPr>
        <p:spPr>
          <a:xfrm>
            <a:off x="-2217050" y="4719650"/>
            <a:ext cx="85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ge64b60dec0_1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575" y="1320250"/>
            <a:ext cx="4819650" cy="42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64b60dec0_1_21"/>
          <p:cNvSpPr txBox="1"/>
          <p:nvPr>
            <p:ph type="title"/>
          </p:nvPr>
        </p:nvSpPr>
        <p:spPr>
          <a:xfrm>
            <a:off x="7888050" y="74975"/>
            <a:ext cx="38541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 </a:t>
            </a:r>
            <a:r>
              <a:rPr lang="en-US"/>
              <a:t>Progress</a:t>
            </a:r>
            <a:endParaRPr/>
          </a:p>
        </p:txBody>
      </p:sp>
      <p:pic>
        <p:nvPicPr>
          <p:cNvPr id="143" name="Google Shape;143;ge64b60dec0_1_21"/>
          <p:cNvPicPr preferRelativeResize="0"/>
          <p:nvPr/>
        </p:nvPicPr>
        <p:blipFill rotWithShape="1">
          <a:blip r:embed="rId3">
            <a:alphaModFix/>
          </a:blip>
          <a:srcRect b="22154" l="0" r="0" t="0"/>
          <a:stretch/>
        </p:blipFill>
        <p:spPr>
          <a:xfrm>
            <a:off x="0" y="74975"/>
            <a:ext cx="7336574" cy="320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e64b60dec0_1_21"/>
          <p:cNvPicPr preferRelativeResize="0"/>
          <p:nvPr/>
        </p:nvPicPr>
        <p:blipFill rotWithShape="1">
          <a:blip r:embed="rId4">
            <a:alphaModFix/>
          </a:blip>
          <a:srcRect b="0" l="0" r="0" t="1690"/>
          <a:stretch/>
        </p:blipFill>
        <p:spPr>
          <a:xfrm>
            <a:off x="5279650" y="3344175"/>
            <a:ext cx="6912349" cy="351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e64b60dec0_1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4000" y="3281200"/>
            <a:ext cx="31242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37f91441_0_0"/>
          <p:cNvSpPr txBox="1"/>
          <p:nvPr>
            <p:ph type="title"/>
          </p:nvPr>
        </p:nvSpPr>
        <p:spPr>
          <a:xfrm>
            <a:off x="838200" y="-3135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Engineering</a:t>
            </a:r>
            <a:endParaRPr/>
          </a:p>
        </p:txBody>
      </p:sp>
      <p:sp>
        <p:nvSpPr>
          <p:cNvPr id="151" name="Google Shape;151;ge637f91441_0_0"/>
          <p:cNvSpPr txBox="1"/>
          <p:nvPr/>
        </p:nvSpPr>
        <p:spPr>
          <a:xfrm>
            <a:off x="1417900" y="789500"/>
            <a:ext cx="32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Unsupervised Learning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e637f91441_0_0"/>
          <p:cNvSpPr txBox="1"/>
          <p:nvPr/>
        </p:nvSpPr>
        <p:spPr>
          <a:xfrm>
            <a:off x="7553300" y="789500"/>
            <a:ext cx="32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upervised Learning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ge637f9144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00" y="1614362"/>
            <a:ext cx="2769000" cy="277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" name="Google Shape;154;ge637f9144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9412" y="1614350"/>
            <a:ext cx="2769125" cy="2774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5" name="Google Shape;155;ge637f91441_0_0"/>
          <p:cNvSpPr txBox="1"/>
          <p:nvPr/>
        </p:nvSpPr>
        <p:spPr>
          <a:xfrm>
            <a:off x="838200" y="4388625"/>
            <a:ext cx="427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K=2 Clusters for Receiving Yards and Red Zone Targets with Silhouette Plots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ge637f91441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3274" y="4960425"/>
            <a:ext cx="2161726" cy="172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7" name="Google Shape;157;ge637f91441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048" y="4990786"/>
            <a:ext cx="2086450" cy="1697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8" name="Google Shape;158;ge637f91441_0_0"/>
          <p:cNvSpPr txBox="1"/>
          <p:nvPr/>
        </p:nvSpPr>
        <p:spPr>
          <a:xfrm>
            <a:off x="188525" y="1166575"/>
            <a:ext cx="56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Used feature selection to select receiving yards and red zone targets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e637f91441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34810" y="1459400"/>
            <a:ext cx="3094966" cy="27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e637f91441_0_0"/>
          <p:cNvSpPr txBox="1"/>
          <p:nvPr/>
        </p:nvSpPr>
        <p:spPr>
          <a:xfrm>
            <a:off x="10060800" y="4316150"/>
            <a:ext cx="20865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 feature shape:  (109, 34)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 feature shape:  (37, 34)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 of the scaled and PCA features: (146, 4)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ge637f91441_0_0"/>
          <p:cNvSpPr txBox="1"/>
          <p:nvPr/>
        </p:nvSpPr>
        <p:spPr>
          <a:xfrm>
            <a:off x="10263425" y="2168175"/>
            <a:ext cx="1649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Correlation Matrix (39 features) shows high correlation between Average Target Distance and Reception Percentage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e637f91441_0_0"/>
          <p:cNvSpPr txBox="1"/>
          <p:nvPr/>
        </p:nvSpPr>
        <p:spPr>
          <a:xfrm>
            <a:off x="10060800" y="6278750"/>
            <a:ext cx="208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First 2 principal components selected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e637f91441_0_0"/>
          <p:cNvSpPr txBox="1"/>
          <p:nvPr/>
        </p:nvSpPr>
        <p:spPr>
          <a:xfrm>
            <a:off x="6245225" y="1166575"/>
            <a:ext cx="56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Using target value of fantasy points per game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ge637f9144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28771" y="4388750"/>
            <a:ext cx="3295934" cy="22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58d91317e_1_8"/>
          <p:cNvSpPr txBox="1"/>
          <p:nvPr>
            <p:ph type="title"/>
          </p:nvPr>
        </p:nvSpPr>
        <p:spPr>
          <a:xfrm>
            <a:off x="152850" y="365125"/>
            <a:ext cx="112011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 and SVM Classifiers - 2D Decision Boundary</a:t>
            </a:r>
            <a:endParaRPr/>
          </a:p>
        </p:txBody>
      </p:sp>
      <p:pic>
        <p:nvPicPr>
          <p:cNvPr id="170" name="Google Shape;170;ge58d91317e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500" y="1751475"/>
            <a:ext cx="6035351" cy="4264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ge58d91317e_1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375" y="1751475"/>
            <a:ext cx="5532699" cy="210414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2" name="Google Shape;172;ge58d91317e_1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600" y="3977700"/>
            <a:ext cx="2842098" cy="2025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3" name="Google Shape;173;ge58d91317e_1_8"/>
          <p:cNvSpPr txBox="1"/>
          <p:nvPr/>
        </p:nvSpPr>
        <p:spPr>
          <a:xfrm>
            <a:off x="3138250" y="4956875"/>
            <a:ext cx="2561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Classify the players into 2 tiers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&gt;   10 points  Tier_1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&lt;= 10 points  Tier_2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e58d91317e_1_8"/>
          <p:cNvSpPr txBox="1"/>
          <p:nvPr/>
        </p:nvSpPr>
        <p:spPr>
          <a:xfrm>
            <a:off x="3102550" y="3916275"/>
            <a:ext cx="26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Feature Importance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64b60dec0_1_0"/>
          <p:cNvSpPr txBox="1"/>
          <p:nvPr>
            <p:ph type="title"/>
          </p:nvPr>
        </p:nvSpPr>
        <p:spPr>
          <a:xfrm>
            <a:off x="851613" y="550350"/>
            <a:ext cx="5631300" cy="120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6329"/>
              <a:buNone/>
            </a:pPr>
            <a:r>
              <a:rPr lang="en-US" sz="3759"/>
              <a:t>Model Exploration - Regression</a:t>
            </a:r>
            <a:endParaRPr sz="375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6329"/>
              <a:buNone/>
            </a:pPr>
            <a:r>
              <a:t/>
            </a:r>
            <a:endParaRPr sz="375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7049"/>
              <a:buNone/>
            </a:pPr>
            <a:r>
              <a:t/>
            </a:r>
            <a:endParaRPr sz="3659"/>
          </a:p>
        </p:txBody>
      </p:sp>
      <p:pic>
        <p:nvPicPr>
          <p:cNvPr id="180" name="Google Shape;180;ge64b60dec0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5325"/>
            <a:ext cx="7714975" cy="48626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Google Shape;181;ge64b60dec0_1_0"/>
          <p:cNvPicPr preferRelativeResize="0"/>
          <p:nvPr/>
        </p:nvPicPr>
        <p:blipFill rotWithShape="1">
          <a:blip r:embed="rId4">
            <a:alphaModFix/>
          </a:blip>
          <a:srcRect b="22245" l="2818" r="0" t="0"/>
          <a:stretch/>
        </p:blipFill>
        <p:spPr>
          <a:xfrm>
            <a:off x="7390075" y="0"/>
            <a:ext cx="4861925" cy="29264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2" name="Google Shape;182;ge64b60dec0_1_0"/>
          <p:cNvSpPr/>
          <p:nvPr/>
        </p:nvSpPr>
        <p:spPr>
          <a:xfrm>
            <a:off x="0" y="6104200"/>
            <a:ext cx="6237300" cy="162600"/>
          </a:xfrm>
          <a:prstGeom prst="rect">
            <a:avLst/>
          </a:prstGeom>
          <a:noFill/>
          <a:ln cap="flat" cmpd="sng" w="19050">
            <a:solidFill>
              <a:srgbClr val="D8382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ge64b60dec0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92275" y="2926475"/>
            <a:ext cx="3199725" cy="8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58d91317e_1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Touchpoint</a:t>
            </a:r>
            <a:endParaRPr/>
          </a:p>
        </p:txBody>
      </p:sp>
      <p:sp>
        <p:nvSpPr>
          <p:cNvPr id="189" name="Google Shape;189;ge58d91317e_1_1"/>
          <p:cNvSpPr txBox="1"/>
          <p:nvPr/>
        </p:nvSpPr>
        <p:spPr>
          <a:xfrm>
            <a:off x="65800" y="1735800"/>
            <a:ext cx="113595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Missing values in original dataset (NaN values)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1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FantasyPointsPPR_NextYear                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FantasyPointsPerGamePPR_NextYear       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Used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K-Nearest Neighbors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to fill in missing values - total number of datapoints for 2017-2018 season went up to 462 vs 146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Underfitting against expert predictions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2021-06-13T20:25:56Z</dcterms:created>
  <dc:creator>Kartik Acharya</dc:creator>
</cp:coreProperties>
</file>