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15 minute presentation, not to sell or illustrate how to use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Zack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Zack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Parker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Parker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Error Example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Zack</a:t>
            </a:r>
            <a:endParaRPr/>
          </a:p>
          <a:p>
            <a:pPr indent="0" lvl="0" marL="0">
              <a:spcBef>
                <a:spcPts val="0"/>
              </a:spcBef>
              <a:spcAft>
                <a:spcPts val="0"/>
              </a:spcAft>
              <a:buNone/>
            </a:pPr>
            <a:r>
              <a:t/>
            </a:r>
            <a:endParaRPr/>
          </a:p>
          <a:p>
            <a:pPr indent="0" lvl="0" marL="0">
              <a:spcBef>
                <a:spcPts val="0"/>
              </a:spcBef>
              <a:spcAft>
                <a:spcPts val="0"/>
              </a:spcAft>
              <a:buNone/>
            </a:pPr>
            <a:r>
              <a:rPr lang="en"/>
              <a:t>Changes requested by the customer, or changes to specifications due to implementation</a:t>
            </a:r>
            <a:endParaRPr/>
          </a:p>
          <a:p>
            <a:pPr indent="0" lvl="0" marL="0">
              <a:spcBef>
                <a:spcPts val="0"/>
              </a:spcBef>
              <a:spcAft>
                <a:spcPts val="0"/>
              </a:spcAft>
              <a:buNone/>
            </a:pPr>
            <a:r>
              <a:t/>
            </a:r>
            <a:endParaRPr/>
          </a:p>
          <a:p>
            <a:pPr indent="-298450" lvl="0" marL="457200" rtl="0">
              <a:spcBef>
                <a:spcPts val="0"/>
              </a:spcBef>
              <a:spcAft>
                <a:spcPts val="0"/>
              </a:spcAft>
              <a:buSzPts val="1100"/>
              <a:buChar char="●"/>
            </a:pPr>
            <a:r>
              <a:rPr lang="en"/>
              <a:t>Customer had a long list of requests and we completed a ton of them. Some main points</a:t>
            </a:r>
            <a:endParaRPr/>
          </a:p>
          <a:p>
            <a:pPr indent="-298450" lvl="1" marL="914400" rtl="0">
              <a:spcBef>
                <a:spcPts val="0"/>
              </a:spcBef>
              <a:spcAft>
                <a:spcPts val="0"/>
              </a:spcAft>
              <a:buSzPts val="1100"/>
              <a:buChar char="○"/>
            </a:pPr>
            <a:r>
              <a:rPr lang="en"/>
              <a:t>Concurrent users: more than one person can be logged in at once</a:t>
            </a:r>
            <a:endParaRPr/>
          </a:p>
          <a:p>
            <a:pPr indent="-298450" lvl="1" marL="914400" rtl="0">
              <a:spcBef>
                <a:spcPts val="0"/>
              </a:spcBef>
              <a:spcAft>
                <a:spcPts val="0"/>
              </a:spcAft>
              <a:buSzPts val="1100"/>
              <a:buChar char="○"/>
            </a:pPr>
            <a:r>
              <a:rPr lang="en"/>
              <a:t>Admin skills page</a:t>
            </a:r>
            <a:endParaRPr/>
          </a:p>
          <a:p>
            <a:pPr indent="-298450" lvl="1" marL="914400" rtl="0">
              <a:spcBef>
                <a:spcPts val="0"/>
              </a:spcBef>
              <a:spcAft>
                <a:spcPts val="0"/>
              </a:spcAft>
              <a:buSzPts val="1100"/>
              <a:buChar char="○"/>
            </a:pPr>
            <a:r>
              <a:rPr lang="en"/>
              <a:t>Add video</a:t>
            </a:r>
            <a:endParaRPr/>
          </a:p>
          <a:p>
            <a:pPr indent="-298450" lvl="1" marL="914400" rtl="0">
              <a:spcBef>
                <a:spcPts val="0"/>
              </a:spcBef>
              <a:spcAft>
                <a:spcPts val="0"/>
              </a:spcAft>
              <a:buSzPts val="1100"/>
              <a:buChar char="○"/>
            </a:pPr>
            <a:r>
              <a:rPr lang="en"/>
              <a:t>Error functionality </a:t>
            </a:r>
            <a:endParaRPr/>
          </a:p>
          <a:p>
            <a:pPr indent="-298450" lvl="1" marL="914400" rtl="0">
              <a:spcBef>
                <a:spcPts val="0"/>
              </a:spcBef>
              <a:spcAft>
                <a:spcPts val="0"/>
              </a:spcAft>
              <a:buSzPts val="1100"/>
              <a:buChar char="○"/>
            </a:pPr>
            <a:r>
              <a:rPr lang="en"/>
              <a:t>Any user can only have 1 connection at a time</a:t>
            </a:r>
            <a:endParaRPr/>
          </a:p>
          <a:p>
            <a:pPr indent="-298450" lvl="1" marL="914400">
              <a:spcBef>
                <a:spcPts val="0"/>
              </a:spcBef>
              <a:spcAft>
                <a:spcPts val="0"/>
              </a:spcAft>
              <a:buSzPts val="1100"/>
              <a:buChar char="○"/>
            </a:pPr>
            <a:r>
              <a:rPr lang="en"/>
              <a:t>Character limits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Hunter</a:t>
            </a:r>
            <a:endParaRPr/>
          </a:p>
          <a:p>
            <a:pPr indent="0" lvl="0" marL="0">
              <a:spcBef>
                <a:spcPts val="0"/>
              </a:spcBef>
              <a:spcAft>
                <a:spcPts val="0"/>
              </a:spcAft>
              <a:buNone/>
            </a:pPr>
            <a:r>
              <a:t/>
            </a:r>
            <a:endParaRPr/>
          </a:p>
          <a:p>
            <a:pPr indent="0" lvl="0" marL="0">
              <a:spcBef>
                <a:spcPts val="0"/>
              </a:spcBef>
              <a:spcAft>
                <a:spcPts val="0"/>
              </a:spcAft>
              <a:buNone/>
            </a:pPr>
            <a:r>
              <a:rPr lang="en"/>
              <a:t>Future enhancements</a:t>
            </a:r>
            <a:endParaRPr/>
          </a:p>
          <a:p>
            <a:pPr indent="0" lvl="0" marL="0">
              <a:spcBef>
                <a:spcPts val="0"/>
              </a:spcBef>
              <a:spcAft>
                <a:spcPts val="0"/>
              </a:spcAft>
              <a:buNone/>
            </a:pPr>
            <a:r>
              <a:t/>
            </a:r>
            <a:endParaRPr/>
          </a:p>
          <a:p>
            <a:pPr indent="-298450" lvl="0" marL="457200" rtl="0">
              <a:spcBef>
                <a:spcPts val="0"/>
              </a:spcBef>
              <a:spcAft>
                <a:spcPts val="0"/>
              </a:spcAft>
              <a:buSzPts val="1100"/>
              <a:buChar char="●"/>
            </a:pPr>
            <a:r>
              <a:rPr lang="en"/>
              <a:t>Overall we made a product that worked and met all the minimum specifications the customer wanted. I’m sure once </a:t>
            </a:r>
            <a:r>
              <a:rPr lang="en"/>
              <a:t>they</a:t>
            </a:r>
            <a:r>
              <a:rPr lang="en"/>
              <a:t> start using the site they will think of new features and errors they would like. We created a strong backbone that can take this project in many different directions for future groups to work on.</a:t>
            </a:r>
            <a:endParaRPr/>
          </a:p>
          <a:p>
            <a:pPr indent="-298450" lvl="0" marL="457200" rtl="0">
              <a:spcBef>
                <a:spcPts val="0"/>
              </a:spcBef>
              <a:spcAft>
                <a:spcPts val="0"/>
              </a:spcAft>
              <a:buSzPts val="1100"/>
              <a:buChar char="●"/>
            </a:pPr>
            <a:r>
              <a:rPr lang="en"/>
              <a:t>Expand features/errors is not us testing the site more, it’s the main thing the customer will use the site for</a:t>
            </a:r>
            <a:endParaRPr/>
          </a:p>
          <a:p>
            <a:pPr indent="-298450" lvl="1" marL="914400" rtl="0">
              <a:spcBef>
                <a:spcPts val="0"/>
              </a:spcBef>
              <a:spcAft>
                <a:spcPts val="0"/>
              </a:spcAft>
              <a:buSzPts val="1100"/>
              <a:buChar char="○"/>
            </a:pPr>
            <a:r>
              <a:rPr lang="en"/>
              <a:t>Examples include a password reset option and searching groups for specific members</a:t>
            </a:r>
            <a:endParaRPr/>
          </a:p>
          <a:p>
            <a:pPr indent="-298450" lvl="1" marL="914400" rtl="0">
              <a:spcBef>
                <a:spcPts val="0"/>
              </a:spcBef>
              <a:spcAft>
                <a:spcPts val="0"/>
              </a:spcAft>
              <a:buSzPts val="1100"/>
              <a:buChar char="○"/>
            </a:pPr>
            <a:r>
              <a:rPr lang="en"/>
              <a:t>More pages and content could be added</a:t>
            </a:r>
            <a:endParaRPr/>
          </a:p>
          <a:p>
            <a:pPr indent="-298450" lvl="1" marL="914400" rtl="0">
              <a:spcBef>
                <a:spcPts val="0"/>
              </a:spcBef>
              <a:spcAft>
                <a:spcPts val="0"/>
              </a:spcAft>
              <a:buSzPts val="1100"/>
              <a:buChar char="○"/>
            </a:pPr>
            <a:r>
              <a:rPr lang="en"/>
              <a:t>New </a:t>
            </a:r>
            <a:r>
              <a:rPr lang="en"/>
              <a:t>functionality</a:t>
            </a:r>
            <a:r>
              <a:rPr lang="en"/>
              <a:t> could be added to better help train their employees</a:t>
            </a:r>
            <a:endParaRPr/>
          </a:p>
          <a:p>
            <a:pPr indent="0" lvl="0" marL="0" rtl="0">
              <a:spcBef>
                <a:spcPts val="0"/>
              </a:spcBef>
              <a:spcAft>
                <a:spcPts val="0"/>
              </a:spcAft>
              <a:buNone/>
            </a:pPr>
            <a:r>
              <a:t/>
            </a:r>
            <a:endParaRPr/>
          </a:p>
          <a:p>
            <a:pPr indent="0" lvl="0" marL="0">
              <a:spcBef>
                <a:spcPts val="0"/>
              </a:spcBef>
              <a:spcAft>
                <a:spcPts val="0"/>
              </a:spcAft>
              <a:buNone/>
            </a:pPr>
            <a:r>
              <a:rPr lang="en"/>
              <a:t>Overall, our product works and meets the minimum specifications that our customer wanted. But, this project is by no means finished. We created a very strong backbone for future groups to implement new pages and new functionalities, such as an option to reset the users password and a search function. We also have many more ideas on our trello board that we will be giving to the customer.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Hunter</a:t>
            </a:r>
            <a:endParaRPr/>
          </a:p>
          <a:p>
            <a:pPr indent="0" lvl="0" marL="0">
              <a:spcBef>
                <a:spcPts val="0"/>
              </a:spcBef>
              <a:spcAft>
                <a:spcPts val="0"/>
              </a:spcAft>
              <a:buNone/>
            </a:pPr>
            <a:r>
              <a:t/>
            </a:r>
            <a:endParaRPr/>
          </a:p>
          <a:p>
            <a:pPr indent="0" lvl="0" marL="0">
              <a:spcBef>
                <a:spcPts val="0"/>
              </a:spcBef>
              <a:spcAft>
                <a:spcPts val="0"/>
              </a:spcAft>
              <a:buNone/>
            </a:pPr>
            <a:r>
              <a:rPr lang="en"/>
              <a:t>Discuss lessons learned while doing the project</a:t>
            </a:r>
            <a:endParaRPr/>
          </a:p>
          <a:p>
            <a:pPr indent="-298450" lvl="0" marL="457200" rtl="0">
              <a:spcBef>
                <a:spcPts val="0"/>
              </a:spcBef>
              <a:spcAft>
                <a:spcPts val="0"/>
              </a:spcAft>
              <a:buSzPts val="1100"/>
              <a:buChar char="●"/>
            </a:pPr>
            <a:r>
              <a:rPr lang="en"/>
              <a:t>Working as a team</a:t>
            </a:r>
            <a:endParaRPr/>
          </a:p>
          <a:p>
            <a:pPr indent="-298450" lvl="1" marL="914400" rtl="0">
              <a:spcBef>
                <a:spcPts val="0"/>
              </a:spcBef>
              <a:spcAft>
                <a:spcPts val="0"/>
              </a:spcAft>
              <a:buSzPts val="1100"/>
              <a:buChar char="○"/>
            </a:pPr>
            <a:r>
              <a:rPr lang="en"/>
              <a:t> </a:t>
            </a:r>
            <a:endParaRPr/>
          </a:p>
          <a:p>
            <a:pPr indent="-298450" lvl="0" marL="457200" rtl="0">
              <a:spcBef>
                <a:spcPts val="0"/>
              </a:spcBef>
              <a:spcAft>
                <a:spcPts val="0"/>
              </a:spcAft>
              <a:buSzPts val="1100"/>
              <a:buChar char="●"/>
            </a:pPr>
            <a:r>
              <a:rPr lang="en"/>
              <a:t>Client </a:t>
            </a:r>
            <a:r>
              <a:rPr lang="en"/>
              <a:t>management</a:t>
            </a:r>
            <a:endParaRPr/>
          </a:p>
          <a:p>
            <a:pPr indent="-298450" lvl="1" marL="914400" rtl="0">
              <a:spcBef>
                <a:spcPts val="0"/>
              </a:spcBef>
              <a:spcAft>
                <a:spcPts val="0"/>
              </a:spcAft>
              <a:buSzPts val="1100"/>
              <a:buChar char="○"/>
            </a:pPr>
            <a:r>
              <a:rPr lang="en"/>
              <a:t>Open discussion about requests</a:t>
            </a:r>
            <a:endParaRPr/>
          </a:p>
          <a:p>
            <a:pPr indent="-298450" lvl="1" marL="914400" rtl="0">
              <a:spcBef>
                <a:spcPts val="0"/>
              </a:spcBef>
              <a:spcAft>
                <a:spcPts val="0"/>
              </a:spcAft>
              <a:buSzPts val="1100"/>
              <a:buChar char="○"/>
            </a:pPr>
            <a:r>
              <a:rPr lang="en"/>
              <a:t>Communication on what they liked/disliked</a:t>
            </a:r>
            <a:endParaRPr/>
          </a:p>
          <a:p>
            <a:pPr indent="-298450" lvl="1" marL="914400" rtl="0">
              <a:spcBef>
                <a:spcPts val="0"/>
              </a:spcBef>
              <a:spcAft>
                <a:spcPts val="0"/>
              </a:spcAft>
              <a:buSzPts val="1100"/>
              <a:buChar char="○"/>
            </a:pPr>
            <a:r>
              <a:rPr lang="en"/>
              <a:t>Added features</a:t>
            </a:r>
            <a:endParaRPr/>
          </a:p>
          <a:p>
            <a:pPr indent="-298450" lvl="1" marL="914400" rtl="0">
              <a:spcBef>
                <a:spcPts val="0"/>
              </a:spcBef>
              <a:spcAft>
                <a:spcPts val="0"/>
              </a:spcAft>
              <a:buSzPts val="1100"/>
              <a:buChar char="○"/>
            </a:pPr>
            <a:r>
              <a:rPr lang="en"/>
              <a:t>Anything missing?</a:t>
            </a:r>
            <a:endParaRPr/>
          </a:p>
          <a:p>
            <a:pPr indent="0" lvl="0" marL="0">
              <a:spcBef>
                <a:spcPts val="0"/>
              </a:spcBef>
              <a:spcAft>
                <a:spcPts val="0"/>
              </a:spcAft>
              <a:buNone/>
            </a:pPr>
            <a:r>
              <a:rPr lang="en"/>
              <a:t>So, besides our product we had two fundamental challenges that came to light when working on this project. One being how to work as a big team on a large project. There are many different elements that go into a bigger group project than what we have encountered before. We had to organize ourselves and communicate far better than we might have done in past projects. Another challenge we had to face was working with a client throughout the project. To better understand the project we held an open discussion about the project at the beginning of the semester, but  we also kept in contact with the customer throughout the process to know we were on the right track and to find out what they liked or disliked about what we had done so far. We also wanted to find out any other features they wanted implemented so that we could deliver the best product we could by the deadline.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Hunter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Madison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Parker</a:t>
            </a:r>
            <a:endParaRPr/>
          </a:p>
          <a:p>
            <a:pPr indent="0" lvl="0" marL="0">
              <a:spcBef>
                <a:spcPts val="0"/>
              </a:spcBef>
              <a:spcAft>
                <a:spcPts val="0"/>
              </a:spcAft>
              <a:buNone/>
            </a:pPr>
            <a:r>
              <a:t/>
            </a:r>
            <a:endParaRPr/>
          </a:p>
          <a:p>
            <a:pPr indent="0" lvl="0" marL="0">
              <a:spcBef>
                <a:spcPts val="0"/>
              </a:spcBef>
              <a:spcAft>
                <a:spcPts val="0"/>
              </a:spcAft>
              <a:buNone/>
            </a:pPr>
            <a:r>
              <a:rPr lang="en"/>
              <a:t>What was given to us, how we got everything set up</a:t>
            </a:r>
            <a:endParaRPr/>
          </a:p>
          <a:p>
            <a:pPr indent="0" lvl="0" marL="0">
              <a:spcBef>
                <a:spcPts val="0"/>
              </a:spcBef>
              <a:spcAft>
                <a:spcPts val="0"/>
              </a:spcAft>
              <a:buNone/>
            </a:pPr>
            <a:r>
              <a:rPr lang="en"/>
              <a:t>What we used as a group</a:t>
            </a:r>
            <a:endParaRPr/>
          </a:p>
          <a:p>
            <a:pPr indent="0" lvl="0" marL="0">
              <a:spcBef>
                <a:spcPts val="0"/>
              </a:spcBef>
              <a:spcAft>
                <a:spcPts val="0"/>
              </a:spcAft>
              <a:buNone/>
            </a:pPr>
            <a:r>
              <a:t/>
            </a:r>
            <a:endParaRPr/>
          </a:p>
          <a:p>
            <a:pPr indent="0" lvl="0" marL="0">
              <a:spcBef>
                <a:spcPts val="0"/>
              </a:spcBef>
              <a:spcAft>
                <a:spcPts val="0"/>
              </a:spcAft>
              <a:buNone/>
            </a:pPr>
            <a:r>
              <a:rPr lang="en"/>
              <a:t>-Trello</a:t>
            </a:r>
            <a:endParaRPr/>
          </a:p>
          <a:p>
            <a:pPr indent="0" lvl="0" marL="0">
              <a:spcBef>
                <a:spcPts val="0"/>
              </a:spcBef>
              <a:spcAft>
                <a:spcPts val="0"/>
              </a:spcAft>
              <a:buNone/>
            </a:pPr>
            <a:r>
              <a:rPr lang="en"/>
              <a:t>-Slack</a:t>
            </a:r>
            <a:endParaRPr/>
          </a:p>
          <a:p>
            <a:pPr indent="0" lvl="0" marL="0">
              <a:spcBef>
                <a:spcPts val="0"/>
              </a:spcBef>
              <a:spcAft>
                <a:spcPts val="0"/>
              </a:spcAft>
              <a:buNone/>
            </a:pPr>
            <a:r>
              <a:rPr lang="en"/>
              <a:t>-Atom</a:t>
            </a:r>
            <a:endParaRPr/>
          </a:p>
          <a:p>
            <a:pPr indent="0" lvl="0" marL="0">
              <a:spcBef>
                <a:spcPts val="0"/>
              </a:spcBef>
              <a:spcAft>
                <a:spcPts val="0"/>
              </a:spcAft>
              <a:buNone/>
            </a:pPr>
            <a:r>
              <a:rPr lang="en"/>
              <a:t>-Buying domain/having a live site</a:t>
            </a:r>
            <a:endParaRPr/>
          </a:p>
          <a:p>
            <a:pPr indent="0" lvl="0" marL="0">
              <a:spcBef>
                <a:spcPts val="0"/>
              </a:spcBef>
              <a:spcAft>
                <a:spcPts val="0"/>
              </a:spcAft>
              <a:buNone/>
            </a:pPr>
            <a:r>
              <a:rPr lang="en"/>
              <a:t>-Database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Parker</a:t>
            </a:r>
            <a:endParaRPr/>
          </a:p>
          <a:p>
            <a:pPr indent="0" lvl="0" marL="0">
              <a:spcBef>
                <a:spcPts val="0"/>
              </a:spcBef>
              <a:spcAft>
                <a:spcPts val="0"/>
              </a:spcAft>
              <a:buNone/>
            </a:pPr>
            <a:r>
              <a:t/>
            </a:r>
            <a:endParaRPr/>
          </a:p>
          <a:p>
            <a:pPr indent="-298450" lvl="0" marL="457200">
              <a:spcBef>
                <a:spcPts val="0"/>
              </a:spcBef>
              <a:spcAft>
                <a:spcPts val="0"/>
              </a:spcAft>
              <a:buSzPts val="1100"/>
              <a:buChar char="●"/>
            </a:pPr>
            <a:r>
              <a:rPr lang="en"/>
              <a:t>Customer could only meet at specific times and we all had conflicting class schedules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Madison</a:t>
            </a:r>
            <a:endParaRPr/>
          </a:p>
          <a:p>
            <a:pPr indent="0" lvl="0" marL="0">
              <a:spcBef>
                <a:spcPts val="0"/>
              </a:spcBef>
              <a:spcAft>
                <a:spcPts val="0"/>
              </a:spcAft>
              <a:buNone/>
            </a:pPr>
            <a:r>
              <a:t/>
            </a:r>
            <a:endParaRPr/>
          </a:p>
          <a:p>
            <a:pPr indent="0" lvl="0" marL="0">
              <a:spcBef>
                <a:spcPts val="0"/>
              </a:spcBef>
              <a:spcAft>
                <a:spcPts val="0"/>
              </a:spcAft>
              <a:buNone/>
            </a:pPr>
            <a:r>
              <a:rPr lang="en"/>
              <a:t>Does the project match what the customer initially wanted, how did it evolve</a:t>
            </a:r>
            <a:endParaRPr/>
          </a:p>
          <a:p>
            <a:pPr indent="-298450" lvl="0" marL="457200">
              <a:spcBef>
                <a:spcPts val="0"/>
              </a:spcBef>
              <a:spcAft>
                <a:spcPts val="0"/>
              </a:spcAft>
              <a:buSzPts val="1100"/>
              <a:buChar char="●"/>
            </a:pPr>
            <a:r>
              <a:rPr lang="en"/>
              <a:t>Pretty much, we just went off their list of requests and completed all of the main ones along with some additional features</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Discuss your initial assumptions about the project compared to what you know now</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Madison</a:t>
            </a:r>
            <a:endParaRPr/>
          </a:p>
          <a:p>
            <a:pPr indent="0" lvl="0" marL="0">
              <a:spcBef>
                <a:spcPts val="0"/>
              </a:spcBef>
              <a:spcAft>
                <a:spcPts val="0"/>
              </a:spcAft>
              <a:buNone/>
            </a:pPr>
            <a:r>
              <a:t/>
            </a:r>
            <a:endParaRPr/>
          </a:p>
          <a:p>
            <a:pPr indent="0" lvl="0" marL="0">
              <a:spcBef>
                <a:spcPts val="0"/>
              </a:spcBef>
              <a:spcAft>
                <a:spcPts val="0"/>
              </a:spcAft>
              <a:buNone/>
            </a:pPr>
            <a:r>
              <a:rPr lang="en"/>
              <a:t>Skip/delete this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Madison</a:t>
            </a:r>
            <a:endParaRPr/>
          </a:p>
          <a:p>
            <a:pPr indent="0" lvl="0" marL="0" rtl="0">
              <a:spcBef>
                <a:spcPts val="0"/>
              </a:spcBef>
              <a:spcAft>
                <a:spcPts val="0"/>
              </a:spcAft>
              <a:buNone/>
            </a:pPr>
            <a:r>
              <a:t/>
            </a:r>
            <a:endParaRPr/>
          </a:p>
          <a:p>
            <a:pPr indent="0" lvl="0" marL="0" rtl="0">
              <a:spcBef>
                <a:spcPts val="0"/>
              </a:spcBef>
              <a:spcAft>
                <a:spcPts val="0"/>
              </a:spcAft>
              <a:buNone/>
            </a:pPr>
            <a:r>
              <a:rPr lang="en"/>
              <a:t>Skip/delete this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Madison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Madison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0454"/>
            <a:ext cx="3054600" cy="73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Project 2 - SQS</a:t>
            </a:r>
            <a:endParaRPr/>
          </a:p>
        </p:txBody>
      </p:sp>
      <p:sp>
        <p:nvSpPr>
          <p:cNvPr id="63" name="Shape 63"/>
          <p:cNvSpPr txBox="1"/>
          <p:nvPr>
            <p:ph idx="1" type="subTitle"/>
          </p:nvPr>
        </p:nvSpPr>
        <p:spPr>
          <a:xfrm>
            <a:off x="3044700" y="2315246"/>
            <a:ext cx="3054600" cy="138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Zack Arnett</a:t>
            </a:r>
            <a:endParaRPr/>
          </a:p>
          <a:p>
            <a:pPr indent="0" lvl="0" marL="0">
              <a:spcBef>
                <a:spcPts val="0"/>
              </a:spcBef>
              <a:spcAft>
                <a:spcPts val="0"/>
              </a:spcAft>
              <a:buNone/>
            </a:pPr>
            <a:r>
              <a:rPr lang="en"/>
              <a:t>Madison Bartlett</a:t>
            </a:r>
            <a:endParaRPr/>
          </a:p>
          <a:p>
            <a:pPr indent="0" lvl="0" marL="0">
              <a:spcBef>
                <a:spcPts val="0"/>
              </a:spcBef>
              <a:spcAft>
                <a:spcPts val="0"/>
              </a:spcAft>
              <a:buNone/>
            </a:pPr>
            <a:r>
              <a:rPr lang="en"/>
              <a:t>Hunter Bowman</a:t>
            </a:r>
            <a:endParaRPr/>
          </a:p>
          <a:p>
            <a:pPr indent="0" lvl="0" marL="0">
              <a:spcBef>
                <a:spcPts val="0"/>
              </a:spcBef>
              <a:spcAft>
                <a:spcPts val="0"/>
              </a:spcAft>
              <a:buNone/>
            </a:pPr>
            <a:r>
              <a:rPr lang="en"/>
              <a:t>Parker Householder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0" y="0"/>
            <a:ext cx="9144000" cy="40909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0" y="0"/>
            <a:ext cx="9144000" cy="26193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0" y="0"/>
            <a:ext cx="9144000" cy="33242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0" y="0"/>
            <a:ext cx="9143999" cy="5053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Time for a Quick Demo</a:t>
            </a:r>
            <a:endParaRPr/>
          </a:p>
        </p:txBody>
      </p:sp>
      <p:sp>
        <p:nvSpPr>
          <p:cNvPr id="142" name="Shape 1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3" name="Shape 143"/>
          <p:cNvPicPr preferRelativeResize="0"/>
          <p:nvPr/>
        </p:nvPicPr>
        <p:blipFill>
          <a:blip r:embed="rId3">
            <a:alphaModFix/>
          </a:blip>
          <a:stretch>
            <a:fillRect/>
          </a:stretch>
        </p:blipFill>
        <p:spPr>
          <a:xfrm>
            <a:off x="2667000" y="2136738"/>
            <a:ext cx="3810000" cy="1571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Changes Throughout</a:t>
            </a:r>
            <a:endParaRPr/>
          </a:p>
        </p:txBody>
      </p:sp>
      <p:sp>
        <p:nvSpPr>
          <p:cNvPr id="149" name="Shape 149"/>
          <p:cNvSpPr txBox="1"/>
          <p:nvPr>
            <p:ph idx="1" type="body"/>
          </p:nvPr>
        </p:nvSpPr>
        <p:spPr>
          <a:xfrm>
            <a:off x="3310575" y="1225225"/>
            <a:ext cx="5521500" cy="3354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Site actually works</a:t>
            </a:r>
            <a:endParaRPr/>
          </a:p>
          <a:p>
            <a:pPr indent="-342900" lvl="0" marL="457200" rtl="0">
              <a:lnSpc>
                <a:spcPct val="150000"/>
              </a:lnSpc>
              <a:spcBef>
                <a:spcPts val="0"/>
              </a:spcBef>
              <a:spcAft>
                <a:spcPts val="0"/>
              </a:spcAft>
              <a:buSzPts val="1800"/>
              <a:buChar char="●"/>
            </a:pPr>
            <a:r>
              <a:rPr lang="en"/>
              <a:t>Admin skills page</a:t>
            </a:r>
            <a:endParaRPr/>
          </a:p>
          <a:p>
            <a:pPr indent="-342900" lvl="0" marL="457200" rtl="0">
              <a:lnSpc>
                <a:spcPct val="150000"/>
              </a:lnSpc>
              <a:spcBef>
                <a:spcPts val="0"/>
              </a:spcBef>
              <a:spcAft>
                <a:spcPts val="0"/>
              </a:spcAft>
              <a:buSzPts val="1800"/>
              <a:buChar char="●"/>
            </a:pPr>
            <a:r>
              <a:rPr lang="en"/>
              <a:t>Error functionality</a:t>
            </a:r>
            <a:endParaRPr/>
          </a:p>
          <a:p>
            <a:pPr indent="-342900" lvl="0" marL="457200" rtl="0">
              <a:lnSpc>
                <a:spcPct val="150000"/>
              </a:lnSpc>
              <a:spcBef>
                <a:spcPts val="0"/>
              </a:spcBef>
              <a:spcAft>
                <a:spcPts val="0"/>
              </a:spcAft>
              <a:buSzPts val="1800"/>
              <a:buChar char="●"/>
            </a:pPr>
            <a:r>
              <a:rPr lang="en"/>
              <a:t>Any user can only have 1 connection at a time</a:t>
            </a:r>
            <a:endParaRPr/>
          </a:p>
          <a:p>
            <a:pPr indent="-342900" lvl="0" marL="457200" rtl="0">
              <a:lnSpc>
                <a:spcPct val="150000"/>
              </a:lnSpc>
              <a:spcBef>
                <a:spcPts val="0"/>
              </a:spcBef>
              <a:spcAft>
                <a:spcPts val="0"/>
              </a:spcAft>
              <a:buSzPts val="1800"/>
              <a:buChar char="●"/>
            </a:pPr>
            <a:r>
              <a:rPr lang="en"/>
              <a:t>Character limits</a:t>
            </a:r>
            <a:endParaRPr/>
          </a:p>
          <a:p>
            <a:pPr indent="-342900" lvl="0" marL="457200">
              <a:lnSpc>
                <a:spcPct val="150000"/>
              </a:lnSpc>
              <a:spcBef>
                <a:spcPts val="0"/>
              </a:spcBef>
              <a:spcAft>
                <a:spcPts val="0"/>
              </a:spcAft>
              <a:buSzPts val="1800"/>
              <a:buChar char="●"/>
            </a:pPr>
            <a:r>
              <a:rPr lang="en"/>
              <a:t>Groups</a:t>
            </a:r>
            <a:endParaRPr/>
          </a:p>
        </p:txBody>
      </p:sp>
      <p:pic>
        <p:nvPicPr>
          <p:cNvPr id="150" name="Shape 150"/>
          <p:cNvPicPr preferRelativeResize="0"/>
          <p:nvPr/>
        </p:nvPicPr>
        <p:blipFill>
          <a:blip r:embed="rId3">
            <a:alphaModFix/>
          </a:blip>
          <a:stretch>
            <a:fillRect/>
          </a:stretch>
        </p:blipFill>
        <p:spPr>
          <a:xfrm>
            <a:off x="311700" y="1214213"/>
            <a:ext cx="2918825" cy="291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 the Future</a:t>
            </a:r>
            <a:endParaRPr/>
          </a:p>
        </p:txBody>
      </p:sp>
      <p:sp>
        <p:nvSpPr>
          <p:cNvPr id="156" name="Shape 156"/>
          <p:cNvSpPr txBox="1"/>
          <p:nvPr>
            <p:ph idx="1" type="body"/>
          </p:nvPr>
        </p:nvSpPr>
        <p:spPr>
          <a:xfrm>
            <a:off x="354325" y="1260750"/>
            <a:ext cx="8520600" cy="33540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Expand features/errors to test</a:t>
            </a:r>
            <a:endParaRPr/>
          </a:p>
          <a:p>
            <a:pPr indent="-317500" lvl="1" marL="914400" rtl="0">
              <a:lnSpc>
                <a:spcPct val="200000"/>
              </a:lnSpc>
              <a:spcBef>
                <a:spcPts val="0"/>
              </a:spcBef>
              <a:spcAft>
                <a:spcPts val="0"/>
              </a:spcAft>
              <a:buSzPts val="1400"/>
              <a:buChar char="○"/>
            </a:pPr>
            <a:r>
              <a:rPr lang="en"/>
              <a:t>Password reset option</a:t>
            </a:r>
            <a:endParaRPr/>
          </a:p>
          <a:p>
            <a:pPr indent="-317500" lvl="1" marL="914400" rtl="0">
              <a:lnSpc>
                <a:spcPct val="200000"/>
              </a:lnSpc>
              <a:spcBef>
                <a:spcPts val="0"/>
              </a:spcBef>
              <a:spcAft>
                <a:spcPts val="0"/>
              </a:spcAft>
              <a:buSzPts val="1400"/>
              <a:buChar char="○"/>
            </a:pPr>
            <a:r>
              <a:rPr lang="en"/>
              <a:t>Search group for specific members</a:t>
            </a:r>
            <a:endParaRPr/>
          </a:p>
          <a:p>
            <a:pPr indent="-342900" lvl="0" marL="457200" rtl="0">
              <a:lnSpc>
                <a:spcPct val="200000"/>
              </a:lnSpc>
              <a:spcBef>
                <a:spcPts val="0"/>
              </a:spcBef>
              <a:spcAft>
                <a:spcPts val="0"/>
              </a:spcAft>
              <a:buSzPts val="1800"/>
              <a:buChar char="●"/>
            </a:pPr>
            <a:r>
              <a:rPr lang="en"/>
              <a:t>New pages/More content to current pages</a:t>
            </a:r>
            <a:endParaRPr/>
          </a:p>
          <a:p>
            <a:pPr indent="-342900" lvl="0" marL="457200">
              <a:lnSpc>
                <a:spcPct val="200000"/>
              </a:lnSpc>
              <a:spcBef>
                <a:spcPts val="0"/>
              </a:spcBef>
              <a:spcAft>
                <a:spcPts val="0"/>
              </a:spcAft>
              <a:buSzPts val="1800"/>
              <a:buChar char="●"/>
            </a:pPr>
            <a:r>
              <a:rPr lang="en"/>
              <a:t>New functionality</a:t>
            </a:r>
            <a:endParaRPr/>
          </a:p>
        </p:txBody>
      </p:sp>
      <p:pic>
        <p:nvPicPr>
          <p:cNvPr id="157" name="Shape 157"/>
          <p:cNvPicPr preferRelativeResize="0"/>
          <p:nvPr/>
        </p:nvPicPr>
        <p:blipFill>
          <a:blip r:embed="rId3">
            <a:alphaModFix/>
          </a:blip>
          <a:stretch>
            <a:fillRect/>
          </a:stretch>
        </p:blipFill>
        <p:spPr>
          <a:xfrm>
            <a:off x="5721225" y="944875"/>
            <a:ext cx="3253750" cy="325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We Learned</a:t>
            </a:r>
            <a:endParaRPr/>
          </a:p>
        </p:txBody>
      </p:sp>
      <p:sp>
        <p:nvSpPr>
          <p:cNvPr id="163" name="Shape 1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57200" lvl="0" marL="457200" rtl="0">
              <a:lnSpc>
                <a:spcPct val="150000"/>
              </a:lnSpc>
              <a:spcBef>
                <a:spcPts val="0"/>
              </a:spcBef>
              <a:spcAft>
                <a:spcPts val="0"/>
              </a:spcAft>
              <a:buNone/>
            </a:pPr>
            <a:r>
              <a:rPr lang="en"/>
              <a:t>   Working as a team						  Client management</a:t>
            </a:r>
            <a:endParaRPr/>
          </a:p>
          <a:p>
            <a:pPr indent="0" lvl="0" marL="0" rtl="0">
              <a:lnSpc>
                <a:spcPct val="150000"/>
              </a:lnSpc>
              <a:spcBef>
                <a:spcPts val="1600"/>
              </a:spcBef>
              <a:spcAft>
                <a:spcPts val="1600"/>
              </a:spcAft>
              <a:buNone/>
            </a:pPr>
            <a:r>
              <a:t/>
            </a:r>
            <a:endParaRPr/>
          </a:p>
        </p:txBody>
      </p:sp>
      <p:pic>
        <p:nvPicPr>
          <p:cNvPr id="164" name="Shape 164"/>
          <p:cNvPicPr preferRelativeResize="0"/>
          <p:nvPr/>
        </p:nvPicPr>
        <p:blipFill>
          <a:blip r:embed="rId3">
            <a:alphaModFix/>
          </a:blip>
          <a:stretch>
            <a:fillRect/>
          </a:stretch>
        </p:blipFill>
        <p:spPr>
          <a:xfrm>
            <a:off x="5526550" y="1756150"/>
            <a:ext cx="3004865" cy="2823075"/>
          </a:xfrm>
          <a:prstGeom prst="rect">
            <a:avLst/>
          </a:prstGeom>
          <a:noFill/>
          <a:ln>
            <a:noFill/>
          </a:ln>
        </p:spPr>
      </p:pic>
      <p:pic>
        <p:nvPicPr>
          <p:cNvPr id="165" name="Shape 165"/>
          <p:cNvPicPr preferRelativeResize="0"/>
          <p:nvPr/>
        </p:nvPicPr>
        <p:blipFill>
          <a:blip r:embed="rId4">
            <a:alphaModFix/>
          </a:blip>
          <a:stretch>
            <a:fillRect/>
          </a:stretch>
        </p:blipFill>
        <p:spPr>
          <a:xfrm>
            <a:off x="311700" y="1756150"/>
            <a:ext cx="4411702" cy="264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1013100"/>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Questions</a:t>
            </a:r>
            <a:endParaRPr/>
          </a:p>
        </p:txBody>
      </p:sp>
      <p:pic>
        <p:nvPicPr>
          <p:cNvPr id="171" name="Shape 171"/>
          <p:cNvPicPr preferRelativeResize="0"/>
          <p:nvPr/>
        </p:nvPicPr>
        <p:blipFill>
          <a:blip r:embed="rId3">
            <a:alphaModFix/>
          </a:blip>
          <a:stretch>
            <a:fillRect/>
          </a:stretch>
        </p:blipFill>
        <p:spPr>
          <a:xfrm>
            <a:off x="3646350" y="1844400"/>
            <a:ext cx="1851300" cy="185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26175" y="315925"/>
            <a:ext cx="24522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Our Customer</a:t>
            </a:r>
            <a:endParaRPr/>
          </a:p>
        </p:txBody>
      </p:sp>
      <p:sp>
        <p:nvSpPr>
          <p:cNvPr id="69" name="Shape 69"/>
          <p:cNvSpPr txBox="1"/>
          <p:nvPr>
            <p:ph idx="1" type="body"/>
          </p:nvPr>
        </p:nvSpPr>
        <p:spPr>
          <a:xfrm>
            <a:off x="3059500" y="1225225"/>
            <a:ext cx="57729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Who are they	</a:t>
            </a:r>
            <a:endParaRPr/>
          </a:p>
          <a:p>
            <a:pPr indent="-317500" lvl="1" marL="914400" rtl="0">
              <a:spcBef>
                <a:spcPts val="0"/>
              </a:spcBef>
              <a:spcAft>
                <a:spcPts val="0"/>
              </a:spcAft>
              <a:buSzPts val="1400"/>
              <a:buChar char="○"/>
            </a:pPr>
            <a:r>
              <a:rPr lang="en"/>
              <a:t>Quality Assurance Specialists</a:t>
            </a:r>
            <a:endParaRPr/>
          </a:p>
          <a:p>
            <a:pPr indent="-342900" lvl="0" marL="457200" rtl="0">
              <a:spcBef>
                <a:spcPts val="0"/>
              </a:spcBef>
              <a:spcAft>
                <a:spcPts val="0"/>
              </a:spcAft>
              <a:buSzPts val="1800"/>
              <a:buChar char="●"/>
            </a:pPr>
            <a:r>
              <a:rPr lang="en"/>
              <a:t>What do they do</a:t>
            </a:r>
            <a:endParaRPr/>
          </a:p>
          <a:p>
            <a:pPr indent="-317500" lvl="1" marL="914400" rtl="0">
              <a:spcBef>
                <a:spcPts val="0"/>
              </a:spcBef>
              <a:spcAft>
                <a:spcPts val="0"/>
              </a:spcAft>
              <a:buSzPts val="1400"/>
              <a:buChar char="○"/>
            </a:pPr>
            <a:r>
              <a:rPr lang="en"/>
              <a:t>Run scripts to find bugs in customer’s websites</a:t>
            </a:r>
            <a:endParaRPr/>
          </a:p>
          <a:p>
            <a:pPr indent="-342900" lvl="0" marL="457200" rtl="0">
              <a:spcBef>
                <a:spcPts val="0"/>
              </a:spcBef>
              <a:spcAft>
                <a:spcPts val="0"/>
              </a:spcAft>
              <a:buSzPts val="1800"/>
              <a:buChar char="●"/>
            </a:pPr>
            <a:r>
              <a:rPr lang="en"/>
              <a:t>What did they want</a:t>
            </a:r>
            <a:endParaRPr/>
          </a:p>
          <a:p>
            <a:pPr indent="-317500" lvl="1" marL="914400" rtl="0">
              <a:spcBef>
                <a:spcPts val="0"/>
              </a:spcBef>
              <a:spcAft>
                <a:spcPts val="0"/>
              </a:spcAft>
              <a:buSzPts val="1400"/>
              <a:buChar char="○"/>
            </a:pPr>
            <a:r>
              <a:rPr lang="en"/>
              <a:t>Enhanced Training Web Application</a:t>
            </a:r>
            <a:endParaRPr/>
          </a:p>
          <a:p>
            <a:pPr indent="-317500" lvl="1" marL="914400" rtl="0">
              <a:spcBef>
                <a:spcPts val="0"/>
              </a:spcBef>
              <a:spcAft>
                <a:spcPts val="0"/>
              </a:spcAft>
              <a:buSzPts val="1400"/>
              <a:buChar char="○"/>
            </a:pPr>
            <a:r>
              <a:rPr lang="en"/>
              <a:t>Additional Features</a:t>
            </a:r>
            <a:endParaRPr/>
          </a:p>
          <a:p>
            <a:pPr indent="-317500" lvl="1" marL="914400">
              <a:spcBef>
                <a:spcPts val="0"/>
              </a:spcBef>
              <a:spcAft>
                <a:spcPts val="0"/>
              </a:spcAft>
              <a:buSzPts val="1400"/>
              <a:buChar char="○"/>
            </a:pPr>
            <a:r>
              <a:rPr lang="en"/>
              <a:t>Working “defects” within the site</a:t>
            </a:r>
            <a:endParaRPr/>
          </a:p>
        </p:txBody>
      </p:sp>
      <p:pic>
        <p:nvPicPr>
          <p:cNvPr id="70" name="Shape 70"/>
          <p:cNvPicPr preferRelativeResize="0"/>
          <p:nvPr/>
        </p:nvPicPr>
        <p:blipFill>
          <a:blip r:embed="rId3">
            <a:alphaModFix/>
          </a:blip>
          <a:stretch>
            <a:fillRect/>
          </a:stretch>
        </p:blipFill>
        <p:spPr>
          <a:xfrm>
            <a:off x="178670" y="1611725"/>
            <a:ext cx="2747200" cy="2580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Getting Started</a:t>
            </a:r>
            <a:endParaRPr/>
          </a:p>
        </p:txBody>
      </p:sp>
      <p:sp>
        <p:nvSpPr>
          <p:cNvPr id="76" name="Shape 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Group Communication and Organization</a:t>
            </a:r>
            <a:endParaRPr/>
          </a:p>
          <a:p>
            <a:pPr indent="-342900" lvl="1" marL="914400" rtl="0">
              <a:lnSpc>
                <a:spcPct val="150000"/>
              </a:lnSpc>
              <a:spcBef>
                <a:spcPts val="0"/>
              </a:spcBef>
              <a:spcAft>
                <a:spcPts val="0"/>
              </a:spcAft>
              <a:buSzPts val="1800"/>
              <a:buChar char="○"/>
            </a:pPr>
            <a:r>
              <a:rPr lang="en" sz="1800"/>
              <a:t>Trello</a:t>
            </a:r>
            <a:endParaRPr sz="1800"/>
          </a:p>
          <a:p>
            <a:pPr indent="-342900" lvl="1" marL="914400" rtl="0">
              <a:lnSpc>
                <a:spcPct val="150000"/>
              </a:lnSpc>
              <a:spcBef>
                <a:spcPts val="0"/>
              </a:spcBef>
              <a:spcAft>
                <a:spcPts val="0"/>
              </a:spcAft>
              <a:buSzPts val="1800"/>
              <a:buChar char="○"/>
            </a:pPr>
            <a:r>
              <a:rPr lang="en" sz="1800"/>
              <a:t>Slack</a:t>
            </a:r>
            <a:endParaRPr sz="1800"/>
          </a:p>
          <a:p>
            <a:pPr indent="-342900" lvl="1" marL="914400" rtl="0">
              <a:lnSpc>
                <a:spcPct val="150000"/>
              </a:lnSpc>
              <a:spcBef>
                <a:spcPts val="0"/>
              </a:spcBef>
              <a:spcAft>
                <a:spcPts val="0"/>
              </a:spcAft>
              <a:buSzPts val="1800"/>
              <a:buChar char="○"/>
            </a:pPr>
            <a:r>
              <a:rPr lang="en" sz="1800"/>
              <a:t>Atom</a:t>
            </a:r>
            <a:endParaRPr sz="1800"/>
          </a:p>
          <a:p>
            <a:pPr indent="-342900" lvl="0" marL="457200" rtl="0">
              <a:lnSpc>
                <a:spcPct val="150000"/>
              </a:lnSpc>
              <a:spcBef>
                <a:spcPts val="0"/>
              </a:spcBef>
              <a:spcAft>
                <a:spcPts val="0"/>
              </a:spcAft>
              <a:buSzPts val="1800"/>
              <a:buChar char="●"/>
            </a:pPr>
            <a:r>
              <a:rPr lang="en"/>
              <a:t>Provided from the previous group</a:t>
            </a:r>
            <a:endParaRPr/>
          </a:p>
          <a:p>
            <a:pPr indent="-342900" lvl="1" marL="914400" rtl="0">
              <a:lnSpc>
                <a:spcPct val="150000"/>
              </a:lnSpc>
              <a:spcBef>
                <a:spcPts val="0"/>
              </a:spcBef>
              <a:spcAft>
                <a:spcPts val="0"/>
              </a:spcAft>
              <a:buSzPts val="1800"/>
              <a:buChar char="○"/>
            </a:pPr>
            <a:r>
              <a:rPr lang="en" sz="1800"/>
              <a:t>XAMPP - Web server solution stack</a:t>
            </a:r>
            <a:endParaRPr sz="1800"/>
          </a:p>
          <a:p>
            <a:pPr indent="-342900" lvl="1" marL="914400" rtl="0">
              <a:lnSpc>
                <a:spcPct val="150000"/>
              </a:lnSpc>
              <a:spcBef>
                <a:spcPts val="0"/>
              </a:spcBef>
              <a:spcAft>
                <a:spcPts val="0"/>
              </a:spcAft>
              <a:buSzPts val="1800"/>
              <a:buChar char="○"/>
            </a:pPr>
            <a:r>
              <a:rPr lang="en" sz="1800"/>
              <a:t>Languages: php, javascript, and HTML</a:t>
            </a:r>
            <a:endParaRPr sz="1800"/>
          </a:p>
          <a:p>
            <a:pPr indent="-342900" lvl="0" marL="457200" rtl="0">
              <a:lnSpc>
                <a:spcPct val="150000"/>
              </a:lnSpc>
              <a:spcBef>
                <a:spcPts val="0"/>
              </a:spcBef>
              <a:spcAft>
                <a:spcPts val="0"/>
              </a:spcAft>
              <a:buSzPts val="1800"/>
              <a:buChar char="●"/>
            </a:pPr>
            <a:r>
              <a:rPr lang="en"/>
              <a:t>Purchased live domain: sqstraining.tech</a:t>
            </a:r>
            <a:endParaRPr/>
          </a:p>
        </p:txBody>
      </p:sp>
      <p:pic>
        <p:nvPicPr>
          <p:cNvPr id="77" name="Shape 77"/>
          <p:cNvPicPr preferRelativeResize="0"/>
          <p:nvPr/>
        </p:nvPicPr>
        <p:blipFill>
          <a:blip r:embed="rId3">
            <a:alphaModFix/>
          </a:blip>
          <a:stretch>
            <a:fillRect/>
          </a:stretch>
        </p:blipFill>
        <p:spPr>
          <a:xfrm>
            <a:off x="6735788" y="418025"/>
            <a:ext cx="1477000" cy="1477000"/>
          </a:xfrm>
          <a:prstGeom prst="rect">
            <a:avLst/>
          </a:prstGeom>
          <a:noFill/>
          <a:ln>
            <a:noFill/>
          </a:ln>
        </p:spPr>
      </p:pic>
      <p:pic>
        <p:nvPicPr>
          <p:cNvPr id="78" name="Shape 78"/>
          <p:cNvPicPr preferRelativeResize="0"/>
          <p:nvPr/>
        </p:nvPicPr>
        <p:blipFill>
          <a:blip r:embed="rId4">
            <a:alphaModFix/>
          </a:blip>
          <a:stretch>
            <a:fillRect/>
          </a:stretch>
        </p:blipFill>
        <p:spPr>
          <a:xfrm>
            <a:off x="6931688" y="2153773"/>
            <a:ext cx="1085175" cy="1081550"/>
          </a:xfrm>
          <a:prstGeom prst="rect">
            <a:avLst/>
          </a:prstGeom>
          <a:noFill/>
          <a:ln>
            <a:noFill/>
          </a:ln>
        </p:spPr>
      </p:pic>
      <p:pic>
        <p:nvPicPr>
          <p:cNvPr id="79" name="Shape 79"/>
          <p:cNvPicPr preferRelativeResize="0"/>
          <p:nvPr/>
        </p:nvPicPr>
        <p:blipFill>
          <a:blip r:embed="rId5">
            <a:alphaModFix/>
          </a:blip>
          <a:stretch>
            <a:fillRect/>
          </a:stretch>
        </p:blipFill>
        <p:spPr>
          <a:xfrm>
            <a:off x="6931688" y="3494050"/>
            <a:ext cx="1085175" cy="108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Problems We Faced</a:t>
            </a:r>
            <a:endParaRPr/>
          </a:p>
        </p:txBody>
      </p:sp>
      <p:sp>
        <p:nvSpPr>
          <p:cNvPr id="85" name="Shape 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Dump files incorrectly formated </a:t>
            </a:r>
            <a:endParaRPr/>
          </a:p>
          <a:p>
            <a:pPr indent="-342900" lvl="0" marL="457200" rtl="0">
              <a:lnSpc>
                <a:spcPct val="150000"/>
              </a:lnSpc>
              <a:spcBef>
                <a:spcPts val="0"/>
              </a:spcBef>
              <a:spcAft>
                <a:spcPts val="0"/>
              </a:spcAft>
              <a:buSzPts val="1800"/>
              <a:buChar char="●"/>
            </a:pPr>
            <a:r>
              <a:rPr lang="en"/>
              <a:t>Poorly structured database</a:t>
            </a:r>
            <a:endParaRPr/>
          </a:p>
          <a:p>
            <a:pPr indent="-342900" lvl="0" marL="457200" rtl="0">
              <a:lnSpc>
                <a:spcPct val="150000"/>
              </a:lnSpc>
              <a:spcBef>
                <a:spcPts val="0"/>
              </a:spcBef>
              <a:spcAft>
                <a:spcPts val="0"/>
              </a:spcAft>
              <a:buSzPts val="1800"/>
              <a:buChar char="●"/>
            </a:pPr>
            <a:r>
              <a:rPr lang="en"/>
              <a:t>Group meetings</a:t>
            </a:r>
            <a:endParaRPr/>
          </a:p>
          <a:p>
            <a:pPr indent="-317500" lvl="1" marL="914400" rtl="0">
              <a:lnSpc>
                <a:spcPct val="150000"/>
              </a:lnSpc>
              <a:spcBef>
                <a:spcPts val="0"/>
              </a:spcBef>
              <a:spcAft>
                <a:spcPts val="0"/>
              </a:spcAft>
              <a:buSzPts val="1400"/>
              <a:buChar char="○"/>
            </a:pPr>
            <a:r>
              <a:rPr lang="en"/>
              <a:t>Meeting onsite with customer</a:t>
            </a:r>
            <a:endParaRPr/>
          </a:p>
          <a:p>
            <a:pPr indent="-342900" lvl="0" marL="457200">
              <a:lnSpc>
                <a:spcPct val="150000"/>
              </a:lnSpc>
              <a:spcBef>
                <a:spcPts val="0"/>
              </a:spcBef>
              <a:spcAft>
                <a:spcPts val="0"/>
              </a:spcAft>
              <a:buSzPts val="1800"/>
              <a:buChar char="●"/>
            </a:pPr>
            <a:r>
              <a:rPr lang="en"/>
              <a:t>Project time frame</a:t>
            </a:r>
            <a:endParaRPr/>
          </a:p>
        </p:txBody>
      </p:sp>
      <p:pic>
        <p:nvPicPr>
          <p:cNvPr id="86" name="Shape 86"/>
          <p:cNvPicPr preferRelativeResize="0"/>
          <p:nvPr/>
        </p:nvPicPr>
        <p:blipFill>
          <a:blip r:embed="rId3">
            <a:alphaModFix/>
          </a:blip>
          <a:stretch>
            <a:fillRect/>
          </a:stretch>
        </p:blipFill>
        <p:spPr>
          <a:xfrm>
            <a:off x="2542187" y="3227629"/>
            <a:ext cx="4059626" cy="1695475"/>
          </a:xfrm>
          <a:prstGeom prst="rect">
            <a:avLst/>
          </a:prstGeom>
          <a:noFill/>
          <a:ln>
            <a:noFill/>
          </a:ln>
        </p:spPr>
      </p:pic>
      <p:pic>
        <p:nvPicPr>
          <p:cNvPr id="87" name="Shape 87"/>
          <p:cNvPicPr preferRelativeResize="0"/>
          <p:nvPr/>
        </p:nvPicPr>
        <p:blipFill>
          <a:blip r:embed="rId4">
            <a:alphaModFix/>
          </a:blip>
          <a:stretch>
            <a:fillRect/>
          </a:stretch>
        </p:blipFill>
        <p:spPr>
          <a:xfrm>
            <a:off x="6754596" y="315921"/>
            <a:ext cx="1743550" cy="174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Product Evolution</a:t>
            </a:r>
            <a:endParaRPr/>
          </a:p>
        </p:txBody>
      </p:sp>
      <p:sp>
        <p:nvSpPr>
          <p:cNvPr id="93" name="Shape 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Customer Requests</a:t>
            </a:r>
            <a:endParaRPr/>
          </a:p>
          <a:p>
            <a:pPr indent="-342900" lvl="0" marL="457200" rtl="0">
              <a:lnSpc>
                <a:spcPct val="150000"/>
              </a:lnSpc>
              <a:spcBef>
                <a:spcPts val="0"/>
              </a:spcBef>
              <a:spcAft>
                <a:spcPts val="0"/>
              </a:spcAft>
              <a:buSzPts val="1800"/>
              <a:buChar char="●"/>
            </a:pPr>
            <a:r>
              <a:rPr lang="en"/>
              <a:t>Improved functionality</a:t>
            </a:r>
            <a:endParaRPr/>
          </a:p>
          <a:p>
            <a:pPr indent="-342900" lvl="0" marL="457200">
              <a:lnSpc>
                <a:spcPct val="150000"/>
              </a:lnSpc>
              <a:spcBef>
                <a:spcPts val="0"/>
              </a:spcBef>
              <a:spcAft>
                <a:spcPts val="0"/>
              </a:spcAft>
              <a:buSzPts val="1800"/>
              <a:buChar char="●"/>
            </a:pPr>
            <a:r>
              <a:rPr lang="en"/>
              <a:t>Updated graphic design</a:t>
            </a:r>
            <a:endParaRPr/>
          </a:p>
        </p:txBody>
      </p:sp>
      <p:pic>
        <p:nvPicPr>
          <p:cNvPr id="94" name="Shape 94"/>
          <p:cNvPicPr preferRelativeResize="0"/>
          <p:nvPr/>
        </p:nvPicPr>
        <p:blipFill>
          <a:blip r:embed="rId3">
            <a:alphaModFix/>
          </a:blip>
          <a:stretch>
            <a:fillRect/>
          </a:stretch>
        </p:blipFill>
        <p:spPr>
          <a:xfrm>
            <a:off x="0" y="2488403"/>
            <a:ext cx="9144000" cy="25788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Shape 99"/>
          <p:cNvPicPr preferRelativeResize="0"/>
          <p:nvPr/>
        </p:nvPicPr>
        <p:blipFill rotWithShape="1">
          <a:blip r:embed="rId3">
            <a:alphaModFix/>
          </a:blip>
          <a:srcRect b="13852" l="0" r="0" t="0"/>
          <a:stretch/>
        </p:blipFill>
        <p:spPr>
          <a:xfrm>
            <a:off x="153400" y="0"/>
            <a:ext cx="8837225" cy="4758350"/>
          </a:xfrm>
          <a:prstGeom prst="rect">
            <a:avLst/>
          </a:prstGeom>
          <a:noFill/>
          <a:ln>
            <a:noFill/>
          </a:ln>
        </p:spPr>
      </p:pic>
      <p:sp>
        <p:nvSpPr>
          <p:cNvPr id="100" name="Shape 100"/>
          <p:cNvSpPr txBox="1"/>
          <p:nvPr>
            <p:ph type="title"/>
          </p:nvPr>
        </p:nvSpPr>
        <p:spPr>
          <a:xfrm>
            <a:off x="153400" y="37308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Previous Group’s Home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0" y="-6"/>
            <a:ext cx="9144000" cy="4633913"/>
          </a:xfrm>
          <a:prstGeom prst="rect">
            <a:avLst/>
          </a:prstGeom>
          <a:noFill/>
          <a:ln>
            <a:noFill/>
          </a:ln>
        </p:spPr>
      </p:pic>
      <p:sp>
        <p:nvSpPr>
          <p:cNvPr id="106" name="Shape 106"/>
          <p:cNvSpPr txBox="1"/>
          <p:nvPr>
            <p:ph type="title"/>
          </p:nvPr>
        </p:nvSpPr>
        <p:spPr>
          <a:xfrm>
            <a:off x="229600" y="37308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Our Login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0" y="0"/>
            <a:ext cx="9144000" cy="46339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0" y="0"/>
            <a:ext cx="9144000" cy="46148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