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1262" r:id="rId2"/>
    <p:sldId id="1324" r:id="rId3"/>
    <p:sldId id="1325" r:id="rId4"/>
    <p:sldId id="1326" r:id="rId5"/>
    <p:sldId id="1328" r:id="rId6"/>
    <p:sldId id="1347" r:id="rId7"/>
    <p:sldId id="1344" r:id="rId8"/>
    <p:sldId id="1345" r:id="rId9"/>
    <p:sldId id="1346" r:id="rId10"/>
    <p:sldId id="1348" r:id="rId11"/>
    <p:sldId id="1334" r:id="rId12"/>
    <p:sldId id="1335" r:id="rId13"/>
    <p:sldId id="1336" r:id="rId14"/>
    <p:sldId id="1337" r:id="rId15"/>
    <p:sldId id="1338" r:id="rId16"/>
    <p:sldId id="1349" r:id="rId17"/>
    <p:sldId id="1339" r:id="rId18"/>
    <p:sldId id="1340" r:id="rId19"/>
    <p:sldId id="1342" r:id="rId20"/>
    <p:sldId id="1343" r:id="rId21"/>
    <p:sldId id="1350" r:id="rId22"/>
    <p:sldId id="1351" r:id="rId23"/>
    <p:sldId id="1352" r:id="rId24"/>
    <p:sldId id="1353" r:id="rId25"/>
    <p:sldId id="1354" r:id="rId26"/>
    <p:sldId id="1355" r:id="rId27"/>
    <p:sldId id="1356" r:id="rId28"/>
    <p:sldId id="1357" r:id="rId29"/>
    <p:sldId id="1359" r:id="rId30"/>
    <p:sldId id="1363" r:id="rId31"/>
    <p:sldId id="1364" r:id="rId32"/>
    <p:sldId id="1365" r:id="rId33"/>
    <p:sldId id="1366" r:id="rId34"/>
    <p:sldId id="1367" r:id="rId35"/>
    <p:sldId id="1368" r:id="rId36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22B"/>
    <a:srgbClr val="020000"/>
    <a:srgbClr val="3251D1"/>
    <a:srgbClr val="E5FFFF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90884"/>
  </p:normalViewPr>
  <p:slideViewPr>
    <p:cSldViewPr>
      <p:cViewPr varScale="1">
        <p:scale>
          <a:sx n="140" d="100"/>
          <a:sy n="140" d="100"/>
        </p:scale>
        <p:origin x="26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C-S 421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64E43-595A-4BCF-86E9-23857335BDB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ti.arc.nasa.gov/tech/asr/planning-and-scheduling/remote-agen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.com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733800"/>
            <a:ext cx="5410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dirty="0" smtClean="0"/>
              <a:t>CS4HS: Introduction to </a:t>
            </a:r>
            <a:br>
              <a:rPr lang="en-US" sz="2400" dirty="0" smtClean="0"/>
            </a:br>
            <a:r>
              <a:rPr lang="en-US" sz="2400" dirty="0" smtClean="0"/>
              <a:t>Artificial Intelligence &amp; </a:t>
            </a:r>
            <a:br>
              <a:rPr lang="en-US" sz="2400" dirty="0" smtClean="0"/>
            </a:br>
            <a:r>
              <a:rPr lang="en-US" sz="2400" dirty="0" smtClean="0"/>
              <a:t>Machine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M. Allen, 09 Dec. 17</a:t>
            </a:r>
            <a:endParaRPr lang="en-US" dirty="0"/>
          </a:p>
        </p:txBody>
      </p:sp>
      <p:pic>
        <p:nvPicPr>
          <p:cNvPr id="5" name="Picture 4" descr="uw-llogo_rgb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261322"/>
            <a:ext cx="8077200" cy="21626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2016: first program to beat a 9-dan (master) level player</a:t>
            </a:r>
          </a:p>
          <a:p>
            <a:r>
              <a:rPr lang="en-US" dirty="0" smtClean="0"/>
              <a:t>2017: first to beat the top-ranked player in the world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neural network </a:t>
            </a:r>
            <a:r>
              <a:rPr lang="en-US" dirty="0" smtClean="0"/>
              <a:t>technology, the program quickly learned to do something that hadn’t been expected possible for at least another 5–10 years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09" y="1236054"/>
            <a:ext cx="4516891" cy="293221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371600"/>
            <a:ext cx="3505200" cy="304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2015: Google DeepMind project’s </a:t>
            </a:r>
            <a:r>
              <a:rPr lang="en-US" dirty="0" err="1" smtClean="0"/>
              <a:t>AlphaGo</a:t>
            </a:r>
            <a:r>
              <a:rPr lang="en-US" dirty="0" smtClean="0"/>
              <a:t> is the first program to beat a professional human player in a non-handicap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not clear how “intelligence” should be understood (let alone how to get a machine to behave that way)</a:t>
            </a:r>
          </a:p>
          <a:p>
            <a:r>
              <a:rPr lang="en-US" dirty="0" smtClean="0"/>
              <a:t>How a </a:t>
            </a:r>
            <a:r>
              <a:rPr lang="en-US" b="1" i="1" dirty="0" smtClean="0">
                <a:solidFill>
                  <a:srgbClr val="000000"/>
                </a:solidFill>
              </a:rPr>
              <a:t>human being </a:t>
            </a:r>
            <a:r>
              <a:rPr lang="en-US" dirty="0" smtClean="0"/>
              <a:t>might act?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is it some sort of </a:t>
            </a:r>
            <a:r>
              <a:rPr lang="en-US" dirty="0" smtClean="0">
                <a:solidFill>
                  <a:srgbClr val="FF0000"/>
                </a:solidFill>
              </a:rPr>
              <a:t>ideal rationality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378612"/>
            <a:ext cx="4571999" cy="33762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Agent-Based Approach to AI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Components of an AI Agent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057400" y="1219200"/>
            <a:ext cx="1981200" cy="1799493"/>
            <a:chOff x="2057400" y="1219200"/>
            <a:chExt cx="1981200" cy="1799493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2438400" y="1905000"/>
              <a:ext cx="1219200" cy="1113693"/>
              <a:chOff x="528" y="1152"/>
              <a:chExt cx="768" cy="720"/>
            </a:xfrm>
          </p:grpSpPr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528" y="1392"/>
                <a:ext cx="768" cy="240"/>
                <a:chOff x="528" y="1392"/>
                <a:chExt cx="768" cy="240"/>
              </a:xfrm>
            </p:grpSpPr>
            <p:sp>
              <p:nvSpPr>
                <p:cNvPr id="17" name="Oval 44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45"/>
                <p:cNvSpPr>
                  <a:spLocks noChangeArrowheads="1"/>
                </p:cNvSpPr>
                <p:nvPr/>
              </p:nvSpPr>
              <p:spPr bwMode="auto">
                <a:xfrm>
                  <a:off x="528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" name="Oval 43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576" cy="672"/>
              </a:xfrm>
              <a:prstGeom prst="ellipse">
                <a:avLst/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47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" name="AutoShape 49"/>
              <p:cNvCxnSpPr>
                <a:cxnSpLocks noChangeShapeType="1"/>
                <a:stCxn id="10" idx="0"/>
                <a:endCxn id="10" idx="2"/>
              </p:cNvCxnSpPr>
              <p:nvPr/>
            </p:nvCxnSpPr>
            <p:spPr bwMode="auto">
              <a:xfrm>
                <a:off x="912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" name="AutoShape 51"/>
              <p:cNvCxnSpPr>
                <a:cxnSpLocks noChangeShapeType="1"/>
                <a:stCxn id="10" idx="1"/>
                <a:endCxn id="10" idx="3"/>
              </p:cNvCxnSpPr>
              <p:nvPr/>
            </p:nvCxnSpPr>
            <p:spPr bwMode="auto">
              <a:xfrm>
                <a:off x="720" y="1512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" name="AutoShape 52"/>
              <p:cNvCxnSpPr>
                <a:cxnSpLocks noChangeShapeType="1"/>
              </p:cNvCxnSpPr>
              <p:nvPr/>
            </p:nvCxnSpPr>
            <p:spPr bwMode="auto">
              <a:xfrm>
                <a:off x="1008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" name="AutoShape 53"/>
              <p:cNvCxnSpPr>
                <a:cxnSpLocks noChangeShapeType="1"/>
              </p:cNvCxnSpPr>
              <p:nvPr/>
            </p:nvCxnSpPr>
            <p:spPr bwMode="auto">
              <a:xfrm>
                <a:off x="816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" name="AutoShape 54"/>
              <p:cNvCxnSpPr>
                <a:cxnSpLocks noChangeShapeType="1"/>
              </p:cNvCxnSpPr>
              <p:nvPr/>
            </p:nvCxnSpPr>
            <p:spPr bwMode="auto">
              <a:xfrm>
                <a:off x="1200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" name="AutoShape 55"/>
              <p:cNvCxnSpPr>
                <a:cxnSpLocks noChangeShapeType="1"/>
              </p:cNvCxnSpPr>
              <p:nvPr/>
            </p:nvCxnSpPr>
            <p:spPr bwMode="auto">
              <a:xfrm>
                <a:off x="624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3" name="Rectangle 22"/>
            <p:cNvSpPr/>
            <p:nvPr/>
          </p:nvSpPr>
          <p:spPr>
            <a:xfrm>
              <a:off x="2057400" y="1219200"/>
              <a:ext cx="1981200" cy="5334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Perception Systems</a:t>
              </a:r>
              <a:endParaRPr lang="en-US" sz="1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5530" y="4572000"/>
            <a:ext cx="2323070" cy="1371600"/>
            <a:chOff x="1715530" y="4572000"/>
            <a:chExt cx="2323070" cy="1371600"/>
          </a:xfrm>
        </p:grpSpPr>
        <p:grpSp>
          <p:nvGrpSpPr>
            <p:cNvPr id="22" name="Group 21"/>
            <p:cNvGrpSpPr/>
            <p:nvPr/>
          </p:nvGrpSpPr>
          <p:grpSpPr>
            <a:xfrm>
              <a:off x="1715530" y="5334000"/>
              <a:ext cx="1865870" cy="609600"/>
              <a:chOff x="2325131" y="4114800"/>
              <a:chExt cx="1865870" cy="609600"/>
            </a:xfrm>
          </p:grpSpPr>
          <p:sp>
            <p:nvSpPr>
              <p:cNvPr id="19" name="Trapezoid 18"/>
              <p:cNvSpPr/>
              <p:nvPr/>
            </p:nvSpPr>
            <p:spPr>
              <a:xfrm rot="16200000">
                <a:off x="3276601" y="3810000"/>
                <a:ext cx="609600" cy="121920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ie 19"/>
              <p:cNvSpPr/>
              <p:nvPr/>
            </p:nvSpPr>
            <p:spPr>
              <a:xfrm rot="13414438">
                <a:off x="2325131" y="4159583"/>
                <a:ext cx="568345" cy="543673"/>
              </a:xfrm>
              <a:prstGeom prst="pi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rapezoid 20"/>
              <p:cNvSpPr/>
              <p:nvPr/>
            </p:nvSpPr>
            <p:spPr>
              <a:xfrm rot="5400000">
                <a:off x="2628900" y="4381500"/>
                <a:ext cx="533400" cy="152400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057400" y="4572000"/>
              <a:ext cx="1981200" cy="5334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Action Systems</a:t>
              </a:r>
              <a:endParaRPr lang="en-US" sz="1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2209800"/>
            <a:ext cx="1600200" cy="2081009"/>
            <a:chOff x="228600" y="2209800"/>
            <a:chExt cx="1600200" cy="2081009"/>
          </a:xfrm>
        </p:grpSpPr>
        <p:pic>
          <p:nvPicPr>
            <p:cNvPr id="6" name="Picture 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2895600"/>
              <a:ext cx="1435100" cy="139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228600" y="2209800"/>
              <a:ext cx="16002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Environment</a:t>
              </a:r>
              <a:endParaRPr lang="en-US" sz="1800" dirty="0"/>
            </a:p>
          </p:txBody>
        </p:sp>
      </p:grpSp>
      <p:cxnSp>
        <p:nvCxnSpPr>
          <p:cNvPr id="27" name="Straight Arrow Connector 26"/>
          <p:cNvCxnSpPr>
            <a:stCxn id="25" idx="0"/>
            <a:endCxn id="23" idx="1"/>
          </p:cNvCxnSpPr>
          <p:nvPr/>
        </p:nvCxnSpPr>
        <p:spPr>
          <a:xfrm rot="5400000" flipH="1" flipV="1">
            <a:off x="1181100" y="1333500"/>
            <a:ext cx="723900" cy="10287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25" idx="3"/>
          </p:cNvCxnSpPr>
          <p:nvPr/>
        </p:nvCxnSpPr>
        <p:spPr>
          <a:xfrm rot="16200000" flipV="1">
            <a:off x="1390650" y="2914650"/>
            <a:ext cx="2095500" cy="12192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648200" y="2438400"/>
            <a:ext cx="1981200" cy="1828800"/>
            <a:chOff x="4648200" y="2438400"/>
            <a:chExt cx="1981200" cy="1828800"/>
          </a:xfrm>
        </p:grpSpPr>
        <p:grpSp>
          <p:nvGrpSpPr>
            <p:cNvPr id="50" name="Group 49"/>
            <p:cNvGrpSpPr/>
            <p:nvPr/>
          </p:nvGrpSpPr>
          <p:grpSpPr>
            <a:xfrm>
              <a:off x="5029200" y="3124200"/>
              <a:ext cx="1219200" cy="1143000"/>
              <a:chOff x="5029200" y="3124200"/>
              <a:chExt cx="1219200" cy="11430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029200" y="3124200"/>
                <a:ext cx="1219200" cy="114300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326" y="3258671"/>
                <a:ext cx="1090698" cy="912380"/>
              </a:xfrm>
              <a:prstGeom prst="rect">
                <a:avLst/>
              </a:prstGeom>
            </p:spPr>
          </p:pic>
        </p:grpSp>
        <p:sp>
          <p:nvSpPr>
            <p:cNvPr id="39" name="Rectangle 38"/>
            <p:cNvSpPr/>
            <p:nvPr/>
          </p:nvSpPr>
          <p:spPr>
            <a:xfrm>
              <a:off x="4648200" y="2438400"/>
              <a:ext cx="1981200" cy="5334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Reasoning Systems</a:t>
              </a:r>
              <a:endParaRPr lang="en-US" sz="1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53200" y="1295400"/>
            <a:ext cx="2514600" cy="1816100"/>
            <a:chOff x="6553200" y="1295400"/>
            <a:chExt cx="2514600" cy="181610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1400" y="2057400"/>
              <a:ext cx="838328" cy="10541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6553200" y="1295400"/>
              <a:ext cx="2514600" cy="6858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Memory Systems &amp;</a:t>
              </a:r>
            </a:p>
            <a:p>
              <a:pPr algn="ctr"/>
              <a:r>
                <a:rPr lang="en-US" sz="1800" dirty="0" smtClean="0"/>
                <a:t>Background Knowledge</a:t>
              </a:r>
              <a:endParaRPr lang="en-US" sz="1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58000" y="4572000"/>
            <a:ext cx="1981200" cy="1524000"/>
            <a:chOff x="6858000" y="4572000"/>
            <a:chExt cx="1981200" cy="152400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1084" y="5217414"/>
              <a:ext cx="944716" cy="878586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6858000" y="4572000"/>
              <a:ext cx="1981200" cy="5334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Goals &amp; Desires</a:t>
              </a:r>
              <a:endParaRPr lang="en-US" sz="1800" dirty="0"/>
            </a:p>
          </p:txBody>
        </p:sp>
      </p:grpSp>
      <p:cxnSp>
        <p:nvCxnSpPr>
          <p:cNvPr id="44" name="Straight Arrow Connector 43"/>
          <p:cNvCxnSpPr>
            <a:stCxn id="39" idx="1"/>
            <a:endCxn id="24" idx="0"/>
          </p:cNvCxnSpPr>
          <p:nvPr/>
        </p:nvCxnSpPr>
        <p:spPr>
          <a:xfrm rot="10800000" flipV="1">
            <a:off x="3048000" y="2705100"/>
            <a:ext cx="1600200" cy="1866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3"/>
            <a:endCxn id="39" idx="1"/>
          </p:cNvCxnSpPr>
          <p:nvPr/>
        </p:nvCxnSpPr>
        <p:spPr>
          <a:xfrm>
            <a:off x="4038600" y="1485900"/>
            <a:ext cx="609600" cy="12192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1"/>
            <a:endCxn id="39" idx="0"/>
          </p:cNvCxnSpPr>
          <p:nvPr/>
        </p:nvCxnSpPr>
        <p:spPr>
          <a:xfrm rot="10800000" flipV="1">
            <a:off x="5638800" y="1638300"/>
            <a:ext cx="914400" cy="800100"/>
          </a:xfrm>
          <a:prstGeom prst="straightConnector1">
            <a:avLst/>
          </a:prstGeom>
          <a:ln w="41275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9" idx="3"/>
            <a:endCxn id="42" idx="0"/>
          </p:cNvCxnSpPr>
          <p:nvPr/>
        </p:nvCxnSpPr>
        <p:spPr>
          <a:xfrm>
            <a:off x="6629400" y="2705100"/>
            <a:ext cx="1219200" cy="1866900"/>
          </a:xfrm>
          <a:prstGeom prst="straightConnector1">
            <a:avLst/>
          </a:prstGeom>
          <a:ln w="41275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an Intelligent Agent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take an </a:t>
            </a:r>
            <a:r>
              <a:rPr lang="en-US" dirty="0" smtClean="0">
                <a:solidFill>
                  <a:srgbClr val="FF0000"/>
                </a:solidFill>
              </a:rPr>
              <a:t>operational </a:t>
            </a:r>
            <a:r>
              <a:rPr lang="en-US" dirty="0" smtClean="0"/>
              <a:t>approach: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intelligent agent is one that </a:t>
            </a:r>
            <a:r>
              <a:rPr lang="en-US" dirty="0" smtClean="0">
                <a:solidFill>
                  <a:srgbClr val="FF0000"/>
                </a:solidFill>
              </a:rPr>
              <a:t>optimizes </a:t>
            </a:r>
            <a:r>
              <a:rPr lang="en-US" dirty="0" smtClean="0"/>
              <a:t>some measure</a:t>
            </a:r>
          </a:p>
          <a:p>
            <a:r>
              <a:rPr lang="en-US" dirty="0" smtClean="0"/>
              <a:t>How much it </a:t>
            </a:r>
            <a:r>
              <a:rPr lang="en-US" b="1" i="1" dirty="0" smtClean="0"/>
              <a:t>changes</a:t>
            </a:r>
            <a:r>
              <a:rPr lang="en-US" dirty="0" smtClean="0"/>
              <a:t> things so that it </a:t>
            </a:r>
            <a:r>
              <a:rPr lang="en-US" b="1" i="1" dirty="0" smtClean="0"/>
              <a:t>gets closer </a:t>
            </a:r>
            <a:r>
              <a:rPr lang="en-US" dirty="0" smtClean="0"/>
              <a:t>to the goals that have been set for it</a:t>
            </a:r>
          </a:p>
          <a:p>
            <a:pPr lvl="1"/>
            <a:r>
              <a:rPr lang="en-US" dirty="0" smtClean="0"/>
              <a:t>The word-count of error-free text translated</a:t>
            </a:r>
          </a:p>
          <a:p>
            <a:pPr lvl="1"/>
            <a:r>
              <a:rPr lang="en-US" dirty="0" smtClean="0"/>
              <a:t>Customer satisfaction for automated dialogue systems</a:t>
            </a:r>
          </a:p>
          <a:p>
            <a:pPr lvl="1"/>
            <a:r>
              <a:rPr lang="en-US" dirty="0" smtClean="0"/>
              <a:t>Hours of accident free, real-time driving</a:t>
            </a:r>
          </a:p>
          <a:p>
            <a:pPr lvl="1"/>
            <a:r>
              <a:rPr lang="en-US" dirty="0" smtClean="0"/>
              <a:t>Amount of data collected by an autonomous space-vehicle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828800"/>
            <a:ext cx="6553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Intelligence is defined by some means of measuring performance in a set task.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the Best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have been given the common elements: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 precise performance measure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 sequence of world-information states (perceptions)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 starting knowledge-base for the agent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 fixed set of actions the agent can perform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581400"/>
            <a:ext cx="78486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l"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b="1" i="1" dirty="0" smtClean="0"/>
              <a:t>best </a:t>
            </a:r>
            <a:r>
              <a:rPr lang="en-US" dirty="0" smtClean="0"/>
              <a:t>agent is then the one that:  </a:t>
            </a:r>
            <a:r>
              <a:rPr lang="en-US" b="1" i="1" dirty="0" smtClean="0"/>
              <a:t>maximizes </a:t>
            </a:r>
            <a:r>
              <a:rPr lang="en-US" dirty="0" smtClean="0"/>
              <a:t>the performance measure (1), when compared to all agents that experience the same world (2), and have access to the same knowledge (3) and can do the same things (4)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vs.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Many AI approaches can be put into two categories:</a:t>
            </a:r>
          </a:p>
          <a:p>
            <a:r>
              <a:rPr lang="en-US" dirty="0" smtClean="0"/>
              <a:t>“Top-Down” (Planning/Reasoning): </a:t>
            </a:r>
          </a:p>
          <a:p>
            <a:pPr lvl="1"/>
            <a:r>
              <a:rPr lang="en-US" dirty="0" smtClean="0"/>
              <a:t>Look at all the logical and mathematical details of a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alculate an intelligent solution (a plan of action)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Put that solution to work</a:t>
            </a:r>
          </a:p>
          <a:p>
            <a:r>
              <a:rPr lang="en-US" dirty="0" smtClean="0"/>
              <a:t>“Bottom-Up” (Learning/Reacting):</a:t>
            </a:r>
          </a:p>
          <a:p>
            <a:pPr lvl="1"/>
            <a:r>
              <a:rPr lang="en-US" dirty="0" smtClean="0"/>
              <a:t>Try something (It probably doesn’t work!)</a:t>
            </a:r>
          </a:p>
          <a:p>
            <a:pPr lvl="1"/>
            <a:r>
              <a:rPr lang="en-US" dirty="0" smtClean="0"/>
              <a:t>Improve the solution a bit</a:t>
            </a:r>
          </a:p>
          <a:p>
            <a:pPr lvl="1"/>
            <a:r>
              <a:rPr lang="en-US" dirty="0" smtClean="0"/>
              <a:t>Keep this up until things are going well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 (RL)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Reactive Model of Learning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>
          <a:xfrm>
            <a:off x="4419600" y="1219200"/>
            <a:ext cx="4267200" cy="2895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The agent </a:t>
            </a:r>
            <a:r>
              <a:rPr lang="en-US" dirty="0" smtClean="0">
                <a:solidFill>
                  <a:srgbClr val="FF0000"/>
                </a:solidFill>
              </a:rPr>
              <a:t>observes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of the environment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The agent takes an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environment </a:t>
            </a:r>
            <a:r>
              <a:rPr lang="en-US" b="1" i="1" dirty="0" smtClean="0"/>
              <a:t>changes</a:t>
            </a:r>
            <a:r>
              <a:rPr lang="en-US" dirty="0" smtClean="0"/>
              <a:t>, and the agent: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Observes the new state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Receives some </a:t>
            </a:r>
            <a:r>
              <a:rPr lang="en-US" dirty="0" smtClean="0">
                <a:solidFill>
                  <a:srgbClr val="FF0000"/>
                </a:solidFill>
              </a:rPr>
              <a:t>reward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30195" y="1254211"/>
            <a:ext cx="3171222" cy="1051425"/>
            <a:chOff x="630195" y="1254211"/>
            <a:chExt cx="3171222" cy="1051425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2895941" y="1329527"/>
              <a:ext cx="905476" cy="971990"/>
              <a:chOff x="528" y="1152"/>
              <a:chExt cx="768" cy="720"/>
            </a:xfrm>
          </p:grpSpPr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528" y="1392"/>
                <a:ext cx="768" cy="240"/>
                <a:chOff x="528" y="1392"/>
                <a:chExt cx="768" cy="240"/>
              </a:xfrm>
            </p:grpSpPr>
            <p:sp>
              <p:nvSpPr>
                <p:cNvPr id="17" name="Oval 44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45"/>
                <p:cNvSpPr>
                  <a:spLocks noChangeArrowheads="1"/>
                </p:cNvSpPr>
                <p:nvPr/>
              </p:nvSpPr>
              <p:spPr bwMode="auto">
                <a:xfrm>
                  <a:off x="528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" name="Oval 43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576" cy="672"/>
              </a:xfrm>
              <a:prstGeom prst="ellipse">
                <a:avLst/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47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" name="AutoShape 49"/>
              <p:cNvCxnSpPr>
                <a:cxnSpLocks noChangeShapeType="1"/>
                <a:stCxn id="10" idx="0"/>
                <a:endCxn id="10" idx="2"/>
              </p:cNvCxnSpPr>
              <p:nvPr/>
            </p:nvCxnSpPr>
            <p:spPr bwMode="auto">
              <a:xfrm>
                <a:off x="912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" name="AutoShape 51"/>
              <p:cNvCxnSpPr>
                <a:cxnSpLocks noChangeShapeType="1"/>
                <a:stCxn id="10" idx="1"/>
                <a:endCxn id="10" idx="3"/>
              </p:cNvCxnSpPr>
              <p:nvPr/>
            </p:nvCxnSpPr>
            <p:spPr bwMode="auto">
              <a:xfrm>
                <a:off x="720" y="1512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" name="AutoShape 52"/>
              <p:cNvCxnSpPr>
                <a:cxnSpLocks noChangeShapeType="1"/>
              </p:cNvCxnSpPr>
              <p:nvPr/>
            </p:nvCxnSpPr>
            <p:spPr bwMode="auto">
              <a:xfrm>
                <a:off x="1008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" name="AutoShape 53"/>
              <p:cNvCxnSpPr>
                <a:cxnSpLocks noChangeShapeType="1"/>
              </p:cNvCxnSpPr>
              <p:nvPr/>
            </p:nvCxnSpPr>
            <p:spPr bwMode="auto">
              <a:xfrm>
                <a:off x="816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" name="AutoShape 54"/>
              <p:cNvCxnSpPr>
                <a:cxnSpLocks noChangeShapeType="1"/>
              </p:cNvCxnSpPr>
              <p:nvPr/>
            </p:nvCxnSpPr>
            <p:spPr bwMode="auto">
              <a:xfrm>
                <a:off x="1200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" name="AutoShape 55"/>
              <p:cNvCxnSpPr>
                <a:cxnSpLocks noChangeShapeType="1"/>
              </p:cNvCxnSpPr>
              <p:nvPr/>
            </p:nvCxnSpPr>
            <p:spPr bwMode="auto">
              <a:xfrm>
                <a:off x="624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pic>
          <p:nvPicPr>
            <p:cNvPr id="6" name="Picture 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0195" y="1254211"/>
              <a:ext cx="1081486" cy="105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7" name="Straight Arrow Connector 26"/>
          <p:cNvCxnSpPr>
            <a:endCxn id="18" idx="2"/>
          </p:cNvCxnSpPr>
          <p:nvPr/>
        </p:nvCxnSpPr>
        <p:spPr>
          <a:xfrm>
            <a:off x="1823686" y="1815522"/>
            <a:ext cx="1072255" cy="1"/>
          </a:xfrm>
          <a:prstGeom prst="straightConnector1">
            <a:avLst/>
          </a:prstGeom>
          <a:ln w="31750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38778" y="2834775"/>
            <a:ext cx="3171222" cy="1051425"/>
            <a:chOff x="630195" y="1254211"/>
            <a:chExt cx="3171222" cy="1051425"/>
          </a:xfrm>
        </p:grpSpPr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2895941" y="1329527"/>
              <a:ext cx="905476" cy="971990"/>
              <a:chOff x="528" y="1152"/>
              <a:chExt cx="768" cy="720"/>
            </a:xfrm>
          </p:grpSpPr>
          <p:grpSp>
            <p:nvGrpSpPr>
              <p:cNvPr id="59" name="Group 46"/>
              <p:cNvGrpSpPr>
                <a:grpSpLocks/>
              </p:cNvGrpSpPr>
              <p:nvPr/>
            </p:nvGrpSpPr>
            <p:grpSpPr bwMode="auto">
              <a:xfrm>
                <a:off x="528" y="1392"/>
                <a:ext cx="768" cy="240"/>
                <a:chOff x="528" y="1392"/>
                <a:chExt cx="768" cy="240"/>
              </a:xfrm>
            </p:grpSpPr>
            <p:sp>
              <p:nvSpPr>
                <p:cNvPr id="70" name="Oval 44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Oval 45"/>
                <p:cNvSpPr>
                  <a:spLocks noChangeArrowheads="1"/>
                </p:cNvSpPr>
                <p:nvPr/>
              </p:nvSpPr>
              <p:spPr bwMode="auto">
                <a:xfrm>
                  <a:off x="528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1" name="Oval 43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576" cy="672"/>
              </a:xfrm>
              <a:prstGeom prst="ellipse">
                <a:avLst/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AutoShape 47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63" name="AutoShape 49"/>
              <p:cNvCxnSpPr>
                <a:cxnSpLocks noChangeShapeType="1"/>
                <a:stCxn id="66" idx="0"/>
                <a:endCxn id="66" idx="2"/>
              </p:cNvCxnSpPr>
              <p:nvPr/>
            </p:nvCxnSpPr>
            <p:spPr bwMode="auto">
              <a:xfrm>
                <a:off x="912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AutoShape 51"/>
              <p:cNvCxnSpPr>
                <a:cxnSpLocks noChangeShapeType="1"/>
                <a:stCxn id="66" idx="1"/>
                <a:endCxn id="66" idx="3"/>
              </p:cNvCxnSpPr>
              <p:nvPr/>
            </p:nvCxnSpPr>
            <p:spPr bwMode="auto">
              <a:xfrm>
                <a:off x="720" y="1512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AutoShape 52"/>
              <p:cNvCxnSpPr>
                <a:cxnSpLocks noChangeShapeType="1"/>
              </p:cNvCxnSpPr>
              <p:nvPr/>
            </p:nvCxnSpPr>
            <p:spPr bwMode="auto">
              <a:xfrm>
                <a:off x="1008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7" name="AutoShape 53"/>
              <p:cNvCxnSpPr>
                <a:cxnSpLocks noChangeShapeType="1"/>
              </p:cNvCxnSpPr>
              <p:nvPr/>
            </p:nvCxnSpPr>
            <p:spPr bwMode="auto">
              <a:xfrm>
                <a:off x="816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8" name="AutoShape 54"/>
              <p:cNvCxnSpPr>
                <a:cxnSpLocks noChangeShapeType="1"/>
              </p:cNvCxnSpPr>
              <p:nvPr/>
            </p:nvCxnSpPr>
            <p:spPr bwMode="auto">
              <a:xfrm>
                <a:off x="1200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9" name="AutoShape 55"/>
              <p:cNvCxnSpPr>
                <a:cxnSpLocks noChangeShapeType="1"/>
              </p:cNvCxnSpPr>
              <p:nvPr/>
            </p:nvCxnSpPr>
            <p:spPr bwMode="auto">
              <a:xfrm>
                <a:off x="624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pic>
          <p:nvPicPr>
            <p:cNvPr id="58" name="Picture 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0195" y="1254211"/>
              <a:ext cx="1081486" cy="105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1554336" y="3171160"/>
            <a:ext cx="1293596" cy="421771"/>
            <a:chOff x="1715530" y="5334000"/>
            <a:chExt cx="1865870" cy="609600"/>
          </a:xfrm>
        </p:grpSpPr>
        <p:sp>
          <p:nvSpPr>
            <p:cNvPr id="72" name="Trapezoid 71"/>
            <p:cNvSpPr/>
            <p:nvPr/>
          </p:nvSpPr>
          <p:spPr>
            <a:xfrm rot="16200000">
              <a:off x="2667000" y="5029200"/>
              <a:ext cx="609600" cy="121920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ie 72"/>
            <p:cNvSpPr/>
            <p:nvPr/>
          </p:nvSpPr>
          <p:spPr>
            <a:xfrm rot="13414438">
              <a:off x="1715530" y="5378783"/>
              <a:ext cx="568345" cy="543673"/>
            </a:xfrm>
            <a:prstGeom prst="pi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Trapezoid 73"/>
            <p:cNvSpPr/>
            <p:nvPr/>
          </p:nvSpPr>
          <p:spPr>
            <a:xfrm rot="5400000">
              <a:off x="2019299" y="5600700"/>
              <a:ext cx="533400" cy="15240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38778" y="4587375"/>
            <a:ext cx="3171222" cy="1051425"/>
            <a:chOff x="630195" y="1254211"/>
            <a:chExt cx="3171222" cy="1051425"/>
          </a:xfrm>
        </p:grpSpPr>
        <p:grpSp>
          <p:nvGrpSpPr>
            <p:cNvPr id="76" name="Group 58"/>
            <p:cNvGrpSpPr>
              <a:grpSpLocks/>
            </p:cNvGrpSpPr>
            <p:nvPr/>
          </p:nvGrpSpPr>
          <p:grpSpPr bwMode="auto">
            <a:xfrm>
              <a:off x="2895941" y="1329527"/>
              <a:ext cx="905476" cy="971990"/>
              <a:chOff x="528" y="1152"/>
              <a:chExt cx="768" cy="720"/>
            </a:xfrm>
          </p:grpSpPr>
          <p:grpSp>
            <p:nvGrpSpPr>
              <p:cNvPr id="78" name="Group 46"/>
              <p:cNvGrpSpPr>
                <a:grpSpLocks/>
              </p:cNvGrpSpPr>
              <p:nvPr/>
            </p:nvGrpSpPr>
            <p:grpSpPr bwMode="auto">
              <a:xfrm>
                <a:off x="528" y="1392"/>
                <a:ext cx="768" cy="240"/>
                <a:chOff x="528" y="1392"/>
                <a:chExt cx="768" cy="240"/>
              </a:xfrm>
            </p:grpSpPr>
            <p:sp>
              <p:nvSpPr>
                <p:cNvPr id="87" name="Oval 44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45"/>
                <p:cNvSpPr>
                  <a:spLocks noChangeArrowheads="1"/>
                </p:cNvSpPr>
                <p:nvPr/>
              </p:nvSpPr>
              <p:spPr bwMode="auto">
                <a:xfrm>
                  <a:off x="528" y="1392"/>
                  <a:ext cx="192" cy="24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9" name="Oval 43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576" cy="672"/>
              </a:xfrm>
              <a:prstGeom prst="ellipse">
                <a:avLst/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AutoShape 47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24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81" name="AutoShape 49"/>
              <p:cNvCxnSpPr>
                <a:cxnSpLocks noChangeShapeType="1"/>
                <a:stCxn id="83" idx="0"/>
                <a:endCxn id="83" idx="2"/>
              </p:cNvCxnSpPr>
              <p:nvPr/>
            </p:nvCxnSpPr>
            <p:spPr bwMode="auto">
              <a:xfrm>
                <a:off x="912" y="139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AutoShape 51"/>
              <p:cNvCxnSpPr>
                <a:cxnSpLocks noChangeShapeType="1"/>
                <a:stCxn id="83" idx="1"/>
                <a:endCxn id="83" idx="3"/>
              </p:cNvCxnSpPr>
              <p:nvPr/>
            </p:nvCxnSpPr>
            <p:spPr bwMode="auto">
              <a:xfrm>
                <a:off x="720" y="1512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AutoShape 52"/>
              <p:cNvCxnSpPr>
                <a:cxnSpLocks noChangeShapeType="1"/>
              </p:cNvCxnSpPr>
              <p:nvPr/>
            </p:nvCxnSpPr>
            <p:spPr bwMode="auto">
              <a:xfrm>
                <a:off x="1008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AutoShape 53"/>
              <p:cNvCxnSpPr>
                <a:cxnSpLocks noChangeShapeType="1"/>
              </p:cNvCxnSpPr>
              <p:nvPr/>
            </p:nvCxnSpPr>
            <p:spPr bwMode="auto">
              <a:xfrm>
                <a:off x="816" y="1392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AutoShape 54"/>
              <p:cNvCxnSpPr>
                <a:cxnSpLocks noChangeShapeType="1"/>
              </p:cNvCxnSpPr>
              <p:nvPr/>
            </p:nvCxnSpPr>
            <p:spPr bwMode="auto">
              <a:xfrm>
                <a:off x="1200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AutoShape 55"/>
              <p:cNvCxnSpPr>
                <a:cxnSpLocks noChangeShapeType="1"/>
              </p:cNvCxnSpPr>
              <p:nvPr/>
            </p:nvCxnSpPr>
            <p:spPr bwMode="auto">
              <a:xfrm>
                <a:off x="624" y="1152"/>
                <a:ext cx="0" cy="2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pic>
          <p:nvPicPr>
            <p:cNvPr id="77" name="Picture 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0195" y="1254211"/>
              <a:ext cx="1081486" cy="105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9" name="Straight Arrow Connector 88"/>
          <p:cNvCxnSpPr>
            <a:endCxn id="88" idx="2"/>
          </p:cNvCxnSpPr>
          <p:nvPr/>
        </p:nvCxnSpPr>
        <p:spPr>
          <a:xfrm>
            <a:off x="1823686" y="5148686"/>
            <a:ext cx="1080838" cy="1"/>
          </a:xfrm>
          <a:prstGeom prst="straightConnector1">
            <a:avLst/>
          </a:prstGeom>
          <a:ln w="31750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676400" y="5407002"/>
            <a:ext cx="1297154" cy="1661"/>
          </a:xfrm>
          <a:prstGeom prst="straightConnector1">
            <a:avLst/>
          </a:prstGeom>
          <a:ln w="31750">
            <a:solidFill>
              <a:srgbClr val="0070C0"/>
            </a:solidFill>
            <a:prstDash val="sysDot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76401" y="1518827"/>
            <a:ext cx="1280464" cy="3099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 smtClean="0"/>
              <a:t>Observe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676400" y="2890427"/>
            <a:ext cx="1280464" cy="3099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 smtClean="0"/>
              <a:t>Act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676400" y="4871627"/>
            <a:ext cx="1280464" cy="3099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 smtClean="0"/>
              <a:t>Observe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676400" y="5405027"/>
            <a:ext cx="1280464" cy="3099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 smtClean="0"/>
              <a:t>Reward</a:t>
            </a:r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876800" y="4572000"/>
            <a:ext cx="3962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dirty="0" smtClean="0">
                <a:solidFill>
                  <a:sysClr val="windowText" lastClr="000000"/>
                </a:solidFill>
              </a:rPr>
              <a:t>“Reward” is simply a positive or negative </a:t>
            </a:r>
            <a:r>
              <a:rPr lang="en-US" b="1" i="1" dirty="0" smtClean="0">
                <a:solidFill>
                  <a:sysClr val="windowText" lastClr="000000"/>
                </a:solidFill>
              </a:rPr>
              <a:t>number</a:t>
            </a:r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(A negative reward is a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  <a:r>
              <a:rPr lang="en-US" dirty="0" smtClean="0">
                <a:solidFill>
                  <a:sysClr val="windowText" lastClr="000000"/>
                </a:solidFill>
              </a:rPr>
              <a:t>.)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97" grpId="0"/>
      <p:bldP spid="98" grpId="0"/>
      <p:bldP spid="99" grpId="0"/>
      <p:bldP spid="100" grpId="0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= Exploration +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key to reinforcement learning (RL) is to </a:t>
            </a:r>
            <a:r>
              <a:rPr lang="en-US" b="1" i="1" dirty="0" smtClean="0"/>
              <a:t>keep track </a:t>
            </a:r>
            <a:r>
              <a:rPr lang="en-US" dirty="0" smtClean="0"/>
              <a:t>of the rewards we get as we try different things</a:t>
            </a:r>
          </a:p>
          <a:p>
            <a:pPr lvl="1"/>
            <a:r>
              <a:rPr lang="en-US" dirty="0" smtClean="0"/>
              <a:t>A lot of the time we </a:t>
            </a:r>
            <a:r>
              <a:rPr lang="en-US" dirty="0" smtClean="0">
                <a:solidFill>
                  <a:srgbClr val="FF0000"/>
                </a:solidFill>
              </a:rPr>
              <a:t>exploit </a:t>
            </a:r>
            <a:r>
              <a:rPr lang="en-US" dirty="0" smtClean="0"/>
              <a:t>our experience:  do the things that have worked best in the past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Sometimes we </a:t>
            </a:r>
            <a:r>
              <a:rPr lang="en-US" dirty="0" smtClean="0">
                <a:solidFill>
                  <a:srgbClr val="FF0000"/>
                </a:solidFill>
              </a:rPr>
              <a:t>explore</a:t>
            </a:r>
            <a:r>
              <a:rPr lang="en-US" dirty="0" smtClean="0"/>
              <a:t>:  try out things even if our current best guess is that it </a:t>
            </a:r>
            <a:r>
              <a:rPr lang="en-US" b="1" i="1" dirty="0" smtClean="0"/>
              <a:t>isn’t</a:t>
            </a:r>
            <a:r>
              <a:rPr lang="en-US" dirty="0" smtClean="0"/>
              <a:t> such a good idea</a:t>
            </a:r>
          </a:p>
          <a:p>
            <a:r>
              <a:rPr lang="en-US" sz="2400" dirty="0"/>
              <a:t>An “epsilon-greedy” (</a:t>
            </a:r>
            <a:r>
              <a:rPr lang="en-US" sz="2400" dirty="0">
                <a:latin typeface="Symbol" charset="2"/>
                <a:cs typeface="Symbol" charset="2"/>
              </a:rPr>
              <a:t>e</a:t>
            </a:r>
            <a:r>
              <a:rPr lang="en-US" sz="2400" dirty="0"/>
              <a:t>-greedy) policy sets some probability threshold, </a:t>
            </a:r>
            <a:r>
              <a:rPr lang="en-US" sz="2400" dirty="0">
                <a:latin typeface="Symbol" charset="2"/>
                <a:cs typeface="Symbol" charset="2"/>
              </a:rPr>
              <a:t>e</a:t>
            </a:r>
            <a:r>
              <a:rPr lang="en-US" sz="2400" dirty="0">
                <a:cs typeface="Gill Sans MT"/>
              </a:rPr>
              <a:t>, and </a:t>
            </a:r>
            <a:r>
              <a:rPr lang="en-US" sz="2400" dirty="0"/>
              <a:t>chooses actions by:</a:t>
            </a:r>
          </a:p>
          <a:p>
            <a:pPr marL="822960" indent="-457200">
              <a:buFont typeface="+mj-lt"/>
              <a:buAutoNum type="arabicPeriod"/>
            </a:pPr>
            <a:r>
              <a:rPr lang="en-US" sz="2400" dirty="0"/>
              <a:t>Picking a random number </a:t>
            </a:r>
            <a:r>
              <a:rPr lang="en-US" sz="2400" i="1" dirty="0">
                <a:latin typeface="Bookman Old Style"/>
                <a:cs typeface="Bookman Old Style"/>
              </a:rPr>
              <a:t>R </a:t>
            </a:r>
            <a:r>
              <a:rPr lang="en-US" sz="2400" dirty="0">
                <a:latin typeface="Bookman Old Style"/>
                <a:cs typeface="Bookman Old Style"/>
              </a:rPr>
              <a:t>∈ [0,1]</a:t>
            </a:r>
          </a:p>
          <a:p>
            <a:pPr marL="822960" indent="-4572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latin typeface="Bookman Old Style"/>
                <a:cs typeface="Bookman Old Style"/>
              </a:rPr>
              <a:t>R </a:t>
            </a:r>
            <a:r>
              <a:rPr lang="en-US" sz="2400" dirty="0">
                <a:latin typeface="Bookman Old Style"/>
                <a:cs typeface="Bookman Old Style"/>
              </a:rPr>
              <a:t>≤ </a:t>
            </a:r>
            <a:r>
              <a:rPr lang="en-US" sz="2400" dirty="0">
                <a:latin typeface="Symbol" charset="2"/>
                <a:cs typeface="Symbol" charset="2"/>
              </a:rPr>
              <a:t>e</a:t>
            </a:r>
            <a:r>
              <a:rPr lang="en-US" sz="2400" dirty="0"/>
              <a:t>, choosing the action </a:t>
            </a:r>
            <a:r>
              <a:rPr lang="en-US" sz="2400" b="1" i="1" dirty="0"/>
              <a:t>at random</a:t>
            </a:r>
          </a:p>
          <a:p>
            <a:pPr marL="822960" indent="-4572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latin typeface="Bookman Old Style"/>
                <a:cs typeface="Bookman Old Style"/>
              </a:rPr>
              <a:t>R </a:t>
            </a:r>
            <a:r>
              <a:rPr lang="en-US" sz="2400" dirty="0">
                <a:latin typeface="Bookman Old Style"/>
                <a:cs typeface="Bookman Old Style"/>
              </a:rPr>
              <a:t>&gt; </a:t>
            </a:r>
            <a:r>
              <a:rPr lang="en-US" sz="2400" dirty="0">
                <a:latin typeface="Symbol" charset="2"/>
                <a:cs typeface="Symbol" charset="2"/>
              </a:rPr>
              <a:t>e</a:t>
            </a:r>
            <a:r>
              <a:rPr lang="en-US" sz="2400" dirty="0"/>
              <a:t>, acting in a </a:t>
            </a:r>
            <a:r>
              <a:rPr lang="en-US" sz="2400" b="1" i="1" dirty="0"/>
              <a:t>greedy </a:t>
            </a:r>
            <a:r>
              <a:rPr lang="en-US" sz="2400" dirty="0"/>
              <a:t>fashion (as before</a:t>
            </a:r>
            <a:r>
              <a:rPr lang="en-US" sz="2400" dirty="0" smtClean="0"/>
              <a:t>)</a:t>
            </a:r>
          </a:p>
          <a:p>
            <a:pPr marL="822960" indent="-457200">
              <a:buFont typeface="+mj-lt"/>
              <a:buAutoNum type="arabicPeriod"/>
            </a:pPr>
            <a:r>
              <a:rPr lang="en-US" sz="2400" dirty="0" smtClean="0"/>
              <a:t>Over time, make </a:t>
            </a:r>
            <a:r>
              <a:rPr lang="en-US" sz="2400" dirty="0">
                <a:latin typeface="Symbol" charset="2"/>
                <a:cs typeface="Symbol" charset="2"/>
              </a:rPr>
              <a:t>e </a:t>
            </a:r>
            <a:r>
              <a:rPr lang="en-US" sz="2400" dirty="0" smtClean="0"/>
              <a:t>smaller and smaller, and settle on the best policy of action we have learned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Historical definition (Dartmouth Workshop on AI, 1956):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Artificial Intelligence?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7543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5760" tIns="137160" rIns="365760" bIns="137160" rtlCol="0" anchor="ctr"/>
          <a:lstStyle/>
          <a:p>
            <a:pPr marL="279400" indent="-76200">
              <a:spcBef>
                <a:spcPts val="1200"/>
              </a:spcBef>
              <a:tabLst>
                <a:tab pos="3429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3429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120015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</a:pPr>
            <a:r>
              <a:rPr lang="en-US" dirty="0" smtClean="0"/>
              <a:t>	“The study of the conjecture that every aspect of learning or any other feature of intelligence can in principle be so precisely described that a machine can be made to simulate it.”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that Makes It All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popular algorithm </a:t>
            </a:r>
            <a:r>
              <a:rPr lang="en-US" dirty="0" smtClean="0"/>
              <a:t>for doing RL is Q-learning</a:t>
            </a:r>
          </a:p>
          <a:p>
            <a:r>
              <a:rPr lang="en-US" dirty="0" smtClean="0"/>
              <a:t>For every state of the world,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lang="en-US" dirty="0" smtClean="0"/>
              <a:t>, and every action,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a</a:t>
            </a:r>
            <a:r>
              <a:rPr lang="en-US" dirty="0" smtClean="0"/>
              <a:t>, the agent stores a number, </a:t>
            </a:r>
            <a:r>
              <a:rPr lang="en-US" i="1" spc="300" dirty="0" smtClean="0">
                <a:latin typeface="Bookman Old Style" charset="0"/>
                <a:ea typeface="Bookman Old Style" charset="0"/>
                <a:cs typeface="Bookman Old Style" charset="0"/>
              </a:rPr>
              <a:t>Q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s,</a:t>
            </a:r>
            <a:r>
              <a:rPr lang="en-US" i="1" spc="300" dirty="0" err="1" smtClean="0">
                <a:latin typeface="Bookman Old Style" charset="0"/>
                <a:ea typeface="Bookman Old Style" charset="0"/>
                <a:cs typeface="Bookman Old Style" charset="0"/>
              </a:rPr>
              <a:t>a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 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 smtClean="0"/>
              <a:t>These numbers all start at zero (0)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agent learns by repeating over and over: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 the world-state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lang="en-US" baseline="-25000" dirty="0" smtClean="0">
                <a:latin typeface="Bookman Old Style" charset="0"/>
                <a:ea typeface="Bookman Old Style" charset="0"/>
                <a:cs typeface="Bookman Old Style" charset="0"/>
              </a:rPr>
              <a:t>1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 smtClean="0"/>
              <a:t>and: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/>
              <a:t>With probability </a:t>
            </a:r>
            <a:r>
              <a:rPr lang="en-US" sz="2800" dirty="0" smtClean="0">
                <a:latin typeface="Symbol" charset="2"/>
                <a:cs typeface="Symbol" charset="2"/>
              </a:rPr>
              <a:t>e</a:t>
            </a:r>
            <a:r>
              <a:rPr lang="en-US" sz="2000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/>
              <a:t>choose action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a</a:t>
            </a:r>
            <a:r>
              <a:rPr lang="en-US" baseline="-25000" dirty="0" smtClean="0">
                <a:latin typeface="Bookman Old Style" charset="0"/>
                <a:ea typeface="Bookman Old Style" charset="0"/>
                <a:cs typeface="Bookman Old Style" charset="0"/>
              </a:rPr>
              <a:t>1</a:t>
            </a:r>
            <a:r>
              <a:rPr lang="en-US" dirty="0" smtClean="0"/>
              <a:t> at random</a:t>
            </a:r>
          </a:p>
          <a:p>
            <a:pPr marL="78867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dirty="0"/>
              <a:t>With probability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(1 –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e</a:t>
            </a:r>
            <a:r>
              <a:rPr lang="en-US" sz="1800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 </a:t>
            </a:r>
            <a:r>
              <a:rPr lang="en-US" dirty="0"/>
              <a:t>choose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a</a:t>
            </a:r>
            <a:r>
              <a:rPr lang="en-US" baseline="-25000" dirty="0">
                <a:latin typeface="Bookman Old Style" charset="0"/>
                <a:ea typeface="Bookman Old Style" charset="0"/>
                <a:cs typeface="Bookman Old Style" charset="0"/>
              </a:rPr>
              <a:t>1</a:t>
            </a:r>
            <a:r>
              <a:rPr lang="en-US" dirty="0" smtClean="0"/>
              <a:t> with highest Q-value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Observe next world-state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lang="en-US" baseline="-25000" dirty="0" smtClean="0">
                <a:latin typeface="Bookman Old Style" charset="0"/>
                <a:ea typeface="Bookman Old Style" charset="0"/>
                <a:cs typeface="Bookman Old Style" charset="0"/>
              </a:rPr>
              <a:t>2</a:t>
            </a:r>
            <a:r>
              <a:rPr lang="en-US" dirty="0" smtClean="0"/>
              <a:t> and obtain reward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the Q-value for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s</a:t>
            </a:r>
            <a:r>
              <a:rPr lang="en-US" baseline="-25000" dirty="0">
                <a:latin typeface="Bookman Old Style" charset="0"/>
                <a:ea typeface="Bookman Old Style" charset="0"/>
                <a:cs typeface="Bookman Old Style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a</a:t>
            </a:r>
            <a:r>
              <a:rPr lang="en-US" baseline="-25000" dirty="0" smtClean="0">
                <a:latin typeface="Bookman Old Style" charset="0"/>
                <a:ea typeface="Bookman Old Style" charset="0"/>
                <a:cs typeface="Bookman Old Style" charset="0"/>
              </a:rPr>
              <a:t>1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84573"/>
            <a:ext cx="8153400" cy="5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for Learning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229600" cy="1066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In a reinforcement learning problem, the solution is a </a:t>
            </a:r>
            <a:r>
              <a:rPr lang="en-US" sz="2000" dirty="0" smtClean="0">
                <a:solidFill>
                  <a:srgbClr val="FF0000"/>
                </a:solidFill>
              </a:rPr>
              <a:t>policy</a:t>
            </a:r>
            <a:r>
              <a:rPr lang="en-US" sz="2000" dirty="0" smtClean="0"/>
              <a:t>: a </a:t>
            </a:r>
            <a:r>
              <a:rPr lang="en-US" sz="2000" b="1" i="1" dirty="0" smtClean="0"/>
              <a:t>function</a:t>
            </a:r>
            <a:r>
              <a:rPr lang="en-US" sz="2000" dirty="0" smtClean="0"/>
              <a:t> that takes in </a:t>
            </a:r>
            <a:r>
              <a:rPr lang="en-US" sz="2000" dirty="0" smtClean="0">
                <a:solidFill>
                  <a:srgbClr val="FF0000"/>
                </a:solidFill>
              </a:rPr>
              <a:t>state-data </a:t>
            </a:r>
            <a:r>
              <a:rPr lang="en-US" sz="2000" dirty="0" smtClean="0"/>
              <a:t>as input and produces an </a:t>
            </a:r>
            <a:r>
              <a:rPr lang="en-US" sz="2000" dirty="0" smtClean="0">
                <a:solidFill>
                  <a:srgbClr val="FF0000"/>
                </a:solidFill>
              </a:rPr>
              <a:t>action</a:t>
            </a:r>
            <a:r>
              <a:rPr lang="en-US" sz="2000" dirty="0" smtClean="0"/>
              <a:t> as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304800" y="2057400"/>
            <a:ext cx="2759202" cy="377704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There are many </a:t>
            </a:r>
            <a:r>
              <a:rPr lang="en-US" sz="2000" dirty="0" smtClean="0"/>
              <a:t>other such input/output </a:t>
            </a:r>
            <a:r>
              <a:rPr lang="en-US" sz="2000" dirty="0"/>
              <a:t>functions we might want to learn</a:t>
            </a:r>
          </a:p>
          <a:p>
            <a:r>
              <a:rPr lang="en-US" sz="2000" dirty="0" smtClean="0"/>
              <a:t>A </a:t>
            </a:r>
            <a:r>
              <a:rPr lang="en-US" sz="2000" dirty="0">
                <a:solidFill>
                  <a:srgbClr val="FF0000"/>
                </a:solidFill>
              </a:rPr>
              <a:t>classification </a:t>
            </a:r>
            <a:r>
              <a:rPr lang="en-US" sz="2000" dirty="0"/>
              <a:t>function takes in data and tells us what </a:t>
            </a:r>
            <a:r>
              <a:rPr lang="en-US" sz="2000" b="1" i="1" dirty="0"/>
              <a:t>kind of thing</a:t>
            </a:r>
            <a:r>
              <a:rPr lang="en-US" sz="2000" b="1" dirty="0"/>
              <a:t> </a:t>
            </a:r>
            <a:r>
              <a:rPr lang="en-US" sz="2000" dirty="0"/>
              <a:t>it is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24468"/>
            <a:ext cx="2406650" cy="3609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07" y="2224467"/>
            <a:ext cx="303359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Neural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Reinforcement Learning was inspired by the ways in which animals learn behaviors over time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Another obvious source of biological inspiration for learning research:</a:t>
            </a:r>
            <a:r>
              <a:rPr lang="en-US" b="1" i="1" dirty="0" smtClean="0"/>
              <a:t> the brain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Since the work of McCulloch and Pitts (1943), research has looked at ways to precisely model the </a:t>
            </a:r>
            <a:r>
              <a:rPr lang="en-US" b="1" i="1" dirty="0" smtClean="0"/>
              <a:t>neuron </a:t>
            </a:r>
            <a:r>
              <a:rPr lang="en-US" dirty="0" smtClean="0"/>
              <a:t>and the </a:t>
            </a:r>
            <a:r>
              <a:rPr lang="en-US" b="1" i="1" dirty="0" smtClean="0"/>
              <a:t>network of connections </a:t>
            </a:r>
            <a:r>
              <a:rPr lang="en-US" dirty="0" smtClean="0"/>
              <a:t>that allow animals to learn</a:t>
            </a:r>
          </a:p>
          <a:p>
            <a:r>
              <a:rPr lang="en-US" dirty="0" smtClean="0"/>
              <a:t>These networks are used as </a:t>
            </a:r>
            <a:r>
              <a:rPr lang="en-US" b="1" i="1" dirty="0" smtClean="0"/>
              <a:t>classifiers</a:t>
            </a:r>
            <a:r>
              <a:rPr lang="en-US" dirty="0" smtClean="0"/>
              <a:t>:  given an input, they label that input with a classification, or a distribution over possible classifications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Neuron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3820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Neuron gets input from a set of other neurons, or from the problem input, and computes the function </a:t>
            </a:r>
            <a:r>
              <a:rPr lang="en-US" i="1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Output </a:t>
            </a:r>
            <a:r>
              <a:rPr lang="en-US" i="1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lang="en-US" i="1" spc="300" baseline="-25000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j</a:t>
            </a:r>
            <a:r>
              <a:rPr lang="en-US" dirty="0" smtClean="0"/>
              <a:t> is either passed along to another set of neurons, or is used as final output for learning problem itself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19200" y="1295400"/>
            <a:ext cx="7086600" cy="3048000"/>
            <a:chOff x="1143000" y="1295400"/>
            <a:chExt cx="7086600" cy="2819400"/>
          </a:xfrm>
        </p:grpSpPr>
        <p:pic>
          <p:nvPicPr>
            <p:cNvPr id="10" name="Picture 9" descr="neuronUnit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295400"/>
              <a:ext cx="6777318" cy="2743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43000" y="1295400"/>
              <a:ext cx="7086600" cy="28194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Bias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382000" cy="129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input </a:t>
            </a:r>
            <a:r>
              <a:rPr lang="en-US" i="1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lang="en-US" i="1" spc="300" baseline="-25000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i</a:t>
            </a:r>
            <a:r>
              <a:rPr lang="en-US" dirty="0" smtClean="0"/>
              <a:t> to neuron </a:t>
            </a:r>
            <a:r>
              <a:rPr lang="en-US" i="1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j</a:t>
            </a:r>
            <a:r>
              <a:rPr lang="en-US" dirty="0" smtClean="0"/>
              <a:t> is given a weight </a:t>
            </a:r>
            <a:r>
              <a:rPr lang="en-US" i="1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w</a:t>
            </a:r>
            <a:r>
              <a:rPr lang="en-US" i="1" baseline="-25000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i,j</a:t>
            </a:r>
            <a:r>
              <a:rPr lang="en-US" i="1" dirty="0" smtClean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</a:p>
          <a:p>
            <a:r>
              <a:rPr lang="en-US" dirty="0" smtClean="0"/>
              <a:t>Each neuron may have a fixed dummy input, </a:t>
            </a:r>
            <a:r>
              <a:rPr lang="en-US" i="1" dirty="0" smtClean="0">
                <a:solidFill>
                  <a:srgbClr val="0000FF"/>
                </a:solidFill>
                <a:latin typeface="Bookman Old Style"/>
                <a:cs typeface="Bookman Old Style"/>
              </a:rPr>
              <a:t>a</a:t>
            </a:r>
            <a:r>
              <a:rPr lang="en-US" spc="300" baseline="-25000" dirty="0" smtClean="0">
                <a:solidFill>
                  <a:srgbClr val="0000FF"/>
                </a:solidFill>
                <a:latin typeface="Bookman Old Style"/>
                <a:cs typeface="Bookman Old Style"/>
              </a:rPr>
              <a:t>0</a:t>
            </a:r>
            <a:r>
              <a:rPr lang="en-US" dirty="0" smtClean="0">
                <a:solidFill>
                  <a:srgbClr val="0000FF"/>
                </a:solidFill>
                <a:latin typeface="Bookman Old Style"/>
                <a:cs typeface="Bookman Old Style"/>
              </a:rPr>
              <a:t> = 1</a:t>
            </a:r>
            <a:endParaRPr lang="en-US" i="1" dirty="0" smtClean="0">
              <a:solidFill>
                <a:srgbClr val="0000FF"/>
              </a:solidFill>
              <a:latin typeface="Bookman Old Style"/>
              <a:cs typeface="Bookman Old Style"/>
            </a:endParaRPr>
          </a:p>
          <a:p>
            <a:r>
              <a:rPr lang="en-US" dirty="0" smtClean="0"/>
              <a:t>The input function is then the weighted linear sum: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52600" y="1295400"/>
            <a:ext cx="6023610" cy="2396490"/>
            <a:chOff x="1143000" y="1295400"/>
            <a:chExt cx="7086600" cy="2819400"/>
          </a:xfrm>
        </p:grpSpPr>
        <p:pic>
          <p:nvPicPr>
            <p:cNvPr id="10" name="Picture 9" descr="neuronUnit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295400"/>
              <a:ext cx="6777318" cy="2743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43000" y="1295400"/>
              <a:ext cx="7086600" cy="28194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inJ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7239000" cy="116000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981200" y="1295400"/>
            <a:ext cx="2362200" cy="23622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Output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83820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While the </a:t>
            </a:r>
            <a:r>
              <a:rPr lang="en-US" b="1" i="1" dirty="0" smtClean="0"/>
              <a:t>inputs </a:t>
            </a:r>
            <a:r>
              <a:rPr lang="en-US" dirty="0" smtClean="0"/>
              <a:t>to any neuron are treated in a linear fashion, the </a:t>
            </a:r>
            <a:r>
              <a:rPr lang="en-US" b="1" i="1" dirty="0" smtClean="0"/>
              <a:t>output </a:t>
            </a:r>
            <a:r>
              <a:rPr lang="en-US" dirty="0" smtClean="0"/>
              <a:t>function </a:t>
            </a:r>
            <a:r>
              <a:rPr lang="en-US" i="1" dirty="0" err="1" smtClean="0">
                <a:solidFill>
                  <a:srgbClr val="0000FF"/>
                </a:solidFill>
                <a:latin typeface="Bookman Old Style"/>
                <a:cs typeface="Bookman Old Style"/>
              </a:rPr>
              <a:t>g</a:t>
            </a:r>
            <a:r>
              <a:rPr lang="en-US" dirty="0" smtClean="0"/>
              <a:t> </a:t>
            </a:r>
            <a:r>
              <a:rPr lang="en-US" b="1" i="1" dirty="0" smtClean="0"/>
              <a:t>need not </a:t>
            </a:r>
            <a:r>
              <a:rPr lang="en-US" dirty="0" smtClean="0"/>
              <a:t>be linear </a:t>
            </a:r>
          </a:p>
          <a:p>
            <a:r>
              <a:rPr lang="en-US" dirty="0" smtClean="0"/>
              <a:t>The power of neural nets comes from fact that we can combine large numbers of neurons together to compute any function (linear or not) that we choose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Group 8"/>
          <p:cNvGrpSpPr>
            <a:grpSpLocks noChangeAspect="1"/>
          </p:cNvGrpSpPr>
          <p:nvPr/>
        </p:nvGrpSpPr>
        <p:grpSpPr>
          <a:xfrm>
            <a:off x="1752600" y="1295400"/>
            <a:ext cx="6023610" cy="2396490"/>
            <a:chOff x="1143000" y="1295400"/>
            <a:chExt cx="7086600" cy="2819400"/>
          </a:xfrm>
        </p:grpSpPr>
        <p:pic>
          <p:nvPicPr>
            <p:cNvPr id="10" name="Picture 9" descr="neuronUnit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295400"/>
              <a:ext cx="6777318" cy="2743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43000" y="1295400"/>
              <a:ext cx="7086600" cy="28194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191000" y="1295400"/>
            <a:ext cx="1600200" cy="23622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Perceptron</a:t>
            </a:r>
            <a:r>
              <a:rPr lang="en-US" dirty="0" smtClean="0"/>
              <a:t> Threshold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382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One possible function is the </a:t>
            </a:r>
            <a:r>
              <a:rPr lang="en-US" dirty="0" smtClean="0">
                <a:solidFill>
                  <a:srgbClr val="FF0000"/>
                </a:solidFill>
              </a:rPr>
              <a:t>binary threshold</a:t>
            </a:r>
            <a:r>
              <a:rPr lang="en-US" dirty="0" smtClean="0"/>
              <a:t>, which is suitable for “firm” classification problems, and causes the neuron to activate based on a simple binary function: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8"/>
          <p:cNvGrpSpPr>
            <a:grpSpLocks noChangeAspect="1"/>
          </p:cNvGrpSpPr>
          <p:nvPr/>
        </p:nvGrpSpPr>
        <p:grpSpPr>
          <a:xfrm>
            <a:off x="1752600" y="1295400"/>
            <a:ext cx="6023610" cy="2396490"/>
            <a:chOff x="1143000" y="1295400"/>
            <a:chExt cx="7086600" cy="2819400"/>
          </a:xfrm>
        </p:grpSpPr>
        <p:pic>
          <p:nvPicPr>
            <p:cNvPr id="10" name="Picture 9" descr="neuronUnit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295400"/>
              <a:ext cx="6777318" cy="2743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43000" y="1295400"/>
              <a:ext cx="7086600" cy="28194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191000" y="1295400"/>
            <a:ext cx="1600200" cy="23622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erceptronThreshol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105400"/>
            <a:ext cx="377952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0"/>
            <a:ext cx="83820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function that is more often used in neural networks is the </a:t>
            </a:r>
            <a:r>
              <a:rPr lang="en-US" dirty="0" smtClean="0">
                <a:solidFill>
                  <a:srgbClr val="FF0000"/>
                </a:solidFill>
              </a:rPr>
              <a:t>logistic </a:t>
            </a:r>
            <a:r>
              <a:rPr lang="en-US" dirty="0" smtClean="0"/>
              <a:t>(also known as the </a:t>
            </a:r>
            <a:r>
              <a:rPr lang="en-US" b="1" i="1" dirty="0" smtClean="0"/>
              <a:t>Sigmoid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gives us a “soft” value, which we can often interpret as the </a:t>
            </a:r>
            <a:r>
              <a:rPr lang="en-US" b="1" i="1" dirty="0" smtClean="0"/>
              <a:t>probability </a:t>
            </a:r>
            <a:r>
              <a:rPr lang="en-US" dirty="0" smtClean="0"/>
              <a:t>of belonging to some output class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7" name="Group 8"/>
          <p:cNvGrpSpPr>
            <a:grpSpLocks noChangeAspect="1"/>
          </p:cNvGrpSpPr>
          <p:nvPr/>
        </p:nvGrpSpPr>
        <p:grpSpPr>
          <a:xfrm>
            <a:off x="1752600" y="1295400"/>
            <a:ext cx="6023610" cy="2396490"/>
            <a:chOff x="1143000" y="1295400"/>
            <a:chExt cx="7086600" cy="2819400"/>
          </a:xfrm>
        </p:grpSpPr>
        <p:pic>
          <p:nvPicPr>
            <p:cNvPr id="10" name="Picture 9" descr="neuronUnit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295400"/>
              <a:ext cx="6777318" cy="2743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43000" y="1295400"/>
              <a:ext cx="7086600" cy="28194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191000" y="1295400"/>
            <a:ext cx="1600200" cy="23622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erceptronThreshol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85" y="5319395"/>
            <a:ext cx="3510915" cy="9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Popular Activation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rectifier</a:t>
            </a:r>
            <a:r>
              <a:rPr lang="en-US" dirty="0" smtClean="0"/>
              <a:t> (or “ramp”) function is popular for many modern applications</a:t>
            </a:r>
          </a:p>
          <a:p>
            <a:pPr lvl="1"/>
            <a:r>
              <a:rPr lang="en-US" dirty="0" smtClean="0"/>
              <a:t>A network using the rectifier is known as a </a:t>
            </a:r>
            <a:r>
              <a:rPr lang="en-US" dirty="0" smtClean="0">
                <a:solidFill>
                  <a:srgbClr val="FF0000"/>
                </a:solidFill>
              </a:rPr>
              <a:t>rectifier linear unit</a:t>
            </a:r>
            <a:r>
              <a:rPr lang="en-US" dirty="0" smtClean="0"/>
              <a:t> (RELU)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Softplus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 is a smooth approximation to the rectifier</a:t>
            </a:r>
          </a:p>
          <a:p>
            <a:pPr lvl="1"/>
            <a:r>
              <a:rPr lang="en-US" dirty="0" smtClean="0"/>
              <a:t>The derivative of </a:t>
            </a:r>
            <a:r>
              <a:rPr lang="en-US" dirty="0" err="1" smtClean="0"/>
              <a:t>Softplus</a:t>
            </a:r>
            <a:r>
              <a:rPr lang="en-US" dirty="0" smtClean="0"/>
              <a:t> is the Sigmoid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33" y="1178560"/>
            <a:ext cx="5499222" cy="3926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1" y="1981200"/>
            <a:ext cx="2106827" cy="228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18539"/>
            <a:ext cx="2487827" cy="2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AI:  An Engineering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Building (partially) autonomous machines for a variety of tasks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Construction, transportation, search-and-rescue, exploration…</a:t>
            </a:r>
          </a:p>
          <a:p>
            <a:r>
              <a:rPr lang="en-US" dirty="0" smtClean="0"/>
              <a:t>Automating intelligence and formalizing knowledge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Internet search, expert systems, data mining, …</a:t>
            </a:r>
          </a:p>
          <a:p>
            <a:r>
              <a:rPr lang="en-US" dirty="0" smtClean="0"/>
              <a:t>Using computational models to understand complex behavior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Automated planning, large-scale crowd simulation, traffic analysis, …</a:t>
            </a:r>
          </a:p>
          <a:p>
            <a:r>
              <a:rPr lang="en-US" dirty="0" smtClean="0"/>
              <a:t>Using computers to discover new information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Medical image analysis, intrusion detection, stock market trading, …</a:t>
            </a:r>
          </a:p>
          <a:p>
            <a:r>
              <a:rPr lang="en-US" dirty="0" smtClean="0"/>
              <a:t>Allowing computers to work better with people</a:t>
            </a:r>
          </a:p>
          <a:p>
            <a:pPr lvl="1"/>
            <a:r>
              <a:rPr lang="en-US" dirty="0" smtClean="0"/>
              <a:t>Reactive tutoring, automated assistants, “sensitive” GPS systems,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Multi-Layer Feed-Forward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86200"/>
            <a:ext cx="83058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was known from the beginning that a single-layer network could not represent all possible functions</a:t>
            </a:r>
          </a:p>
          <a:p>
            <a:r>
              <a:rPr lang="en-US" dirty="0" smtClean="0"/>
              <a:t>For more complex functions, we will add one or more </a:t>
            </a:r>
            <a:r>
              <a:rPr lang="en-US" dirty="0" smtClean="0">
                <a:solidFill>
                  <a:srgbClr val="FF0000"/>
                </a:solidFill>
              </a:rPr>
              <a:t>hidden layers </a:t>
            </a:r>
            <a:r>
              <a:rPr lang="en-US" dirty="0" smtClean="0"/>
              <a:t>of neurons between input and output layers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FF0000"/>
                </a:solidFill>
              </a:rPr>
              <a:t>feed-forward </a:t>
            </a:r>
            <a:r>
              <a:rPr lang="en-US" dirty="0" smtClean="0"/>
              <a:t>network, each layer is connected only to next layer in the order (inputs → outputs)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1219200"/>
            <a:ext cx="45720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ultiLayerNeuralNe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267200" cy="21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86200"/>
            <a:ext cx="83058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sorts of networks are trained in a </a:t>
            </a:r>
            <a:r>
              <a:rPr lang="en-US" dirty="0" smtClean="0">
                <a:solidFill>
                  <a:srgbClr val="FF0000"/>
                </a:solidFill>
              </a:rPr>
              <a:t>supervised </a:t>
            </a:r>
            <a:r>
              <a:rPr lang="en-US" dirty="0" smtClean="0"/>
              <a:t>manner, based upon pre-selected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: inputs for which we know the correct output</a:t>
            </a:r>
          </a:p>
          <a:p>
            <a:pPr lvl="1"/>
            <a:r>
              <a:rPr lang="en-US" dirty="0" smtClean="0"/>
              <a:t>For example, a set of images of different types of objects</a:t>
            </a:r>
          </a:p>
          <a:p>
            <a:pPr lvl="1"/>
            <a:r>
              <a:rPr lang="en-US" dirty="0" smtClean="0"/>
              <a:t>Each image is hand-labeled by human beings to identify objects</a:t>
            </a:r>
          </a:p>
          <a:p>
            <a:pPr lvl="1"/>
            <a:r>
              <a:rPr lang="en-US" dirty="0" smtClean="0"/>
              <a:t>We train the network so that it gets the correct answer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1219200"/>
            <a:ext cx="45720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ultiLayerNeuralNe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267200" cy="21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Backpropagation </a:t>
            </a:r>
            <a:r>
              <a:rPr lang="en-US" dirty="0" smtClean="0"/>
              <a:t>Training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229600" cy="1813560"/>
          </a:xfrm>
        </p:spPr>
        <p:txBody>
          <a:bodyPr/>
          <a:lstStyle/>
          <a:p>
            <a:r>
              <a:rPr lang="en-US" dirty="0" smtClean="0"/>
              <a:t>To start, we create our network structure</a:t>
            </a:r>
          </a:p>
          <a:p>
            <a:r>
              <a:rPr lang="en-US" dirty="0" smtClean="0"/>
              <a:t>All weights are set </a:t>
            </a:r>
            <a:r>
              <a:rPr lang="en-US" dirty="0" smtClean="0">
                <a:solidFill>
                  <a:srgbClr val="FF0000"/>
                </a:solidFill>
              </a:rPr>
              <a:t>randomly</a:t>
            </a:r>
            <a:r>
              <a:rPr lang="en-US" dirty="0" smtClean="0"/>
              <a:t> and meaninglessly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16561"/>
            <a:ext cx="5638800" cy="27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Backpropagation </a:t>
            </a:r>
            <a:r>
              <a:rPr lang="en-US" dirty="0" smtClean="0"/>
              <a:t>Training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87296"/>
            <a:ext cx="8229600" cy="1769664"/>
          </a:xfrm>
        </p:spPr>
        <p:txBody>
          <a:bodyPr/>
          <a:lstStyle/>
          <a:p>
            <a:r>
              <a:rPr lang="en-US" dirty="0" smtClean="0"/>
              <a:t>We then feed data from one example in the training set into the network, using whatever features make sense</a:t>
            </a:r>
          </a:p>
          <a:p>
            <a:r>
              <a:rPr lang="en-US" dirty="0"/>
              <a:t>The network calculates </a:t>
            </a:r>
            <a:r>
              <a:rPr lang="en-US" dirty="0" smtClean="0"/>
              <a:t>an answer:  it is wrong.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16561"/>
            <a:ext cx="5638800" cy="27659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52600" y="20574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7000" y="1752600"/>
            <a:ext cx="10668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752600"/>
            <a:ext cx="2057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1200" y="1752600"/>
            <a:ext cx="914400" cy="6858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Backpropagation </a:t>
            </a:r>
            <a:r>
              <a:rPr lang="en-US" dirty="0" smtClean="0"/>
              <a:t>Training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18535"/>
            <a:ext cx="8229600" cy="16384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the output end, we compare the answer given to the correct answer, and figure out how wrong we are</a:t>
            </a:r>
          </a:p>
          <a:p>
            <a:r>
              <a:rPr lang="en-US" dirty="0" smtClean="0"/>
              <a:t>Based on that error, we </a:t>
            </a:r>
            <a:r>
              <a:rPr lang="en-US" dirty="0" err="1" smtClean="0"/>
              <a:t>backpropagate</a:t>
            </a:r>
            <a:r>
              <a:rPr lang="en-US" dirty="0" smtClean="0"/>
              <a:t>, using the error to adjust all of the weights up or 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16561"/>
            <a:ext cx="5638800" cy="27659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52600" y="2057400"/>
            <a:ext cx="914400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7000" y="1752600"/>
            <a:ext cx="1066800" cy="30480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752600"/>
            <a:ext cx="2057400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1200" y="1752600"/>
            <a:ext cx="914400" cy="68580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Backpropagation </a:t>
            </a:r>
            <a:r>
              <a:rPr lang="en-US" dirty="0" smtClean="0"/>
              <a:t>Training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repeat this process over and over until the error overall (averaged over the entire data-set) is reduced to a minimum, and then stop</a:t>
            </a:r>
          </a:p>
          <a:p>
            <a:r>
              <a:rPr lang="en-US" dirty="0" smtClean="0"/>
              <a:t>Our network is ready to start looking at data for which we don’t already know the answer</a:t>
            </a:r>
          </a:p>
          <a:p>
            <a:pPr lvl="1"/>
            <a:r>
              <a:rPr lang="en-US" dirty="0" smtClean="0"/>
              <a:t>With large, diverse data-sets to train upon, we hopefully have a neural net that can do some real work for 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16561"/>
            <a:ext cx="5638800" cy="27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AI So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530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Originally, the desire was for a single system that would be “fully intelligent” on some human-approximate level</a:t>
            </a:r>
          </a:p>
          <a:p>
            <a:r>
              <a:rPr lang="en-US" dirty="0" smtClean="0"/>
              <a:t>It turns out, however, that many of the basic capacities that go into “being human” are </a:t>
            </a:r>
            <a:r>
              <a:rPr lang="en-US" b="1" i="1" dirty="0" smtClean="0"/>
              <a:t>themselves </a:t>
            </a:r>
            <a:r>
              <a:rPr lang="en-US" dirty="0" smtClean="0"/>
              <a:t>very difficult</a:t>
            </a:r>
          </a:p>
          <a:p>
            <a:pPr lvl="1"/>
            <a:r>
              <a:rPr lang="en-US" dirty="0" smtClean="0"/>
              <a:t>Highly complex</a:t>
            </a:r>
          </a:p>
          <a:p>
            <a:pPr lvl="1"/>
            <a:r>
              <a:rPr lang="en-US" dirty="0" smtClean="0"/>
              <a:t>Involving various distinct capacities</a:t>
            </a:r>
          </a:p>
          <a:p>
            <a:pPr lvl="1"/>
            <a:r>
              <a:rPr lang="en-US" dirty="0" smtClean="0"/>
              <a:t>Not well understood how </a:t>
            </a:r>
            <a:r>
              <a:rPr lang="en-US" b="1" i="1" dirty="0" smtClean="0"/>
              <a:t>we </a:t>
            </a:r>
            <a:r>
              <a:rPr lang="en-US" dirty="0" smtClean="0"/>
              <a:t>actually do them!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pic>
        <p:nvPicPr>
          <p:cNvPr id="7" name="Picture 6" descr="hal9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46" y="609600"/>
            <a:ext cx="2196854" cy="5562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pic>
        <p:nvPicPr>
          <p:cNvPr id="6" name="Picture 5" descr="easteregg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18" y="76200"/>
            <a:ext cx="4859482" cy="628874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Success: Computer Chess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581400" cy="470916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1996: World Chess Champion Garry Kasparov beat IBM computer Deep Blue in a match, 4–2</a:t>
            </a:r>
          </a:p>
          <a:p>
            <a:r>
              <a:rPr lang="en-US" dirty="0" smtClean="0"/>
              <a:t>A year later, an improved Deep Blue beat Kasparov in the follow-up, 3½–2½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304800" y="5123688"/>
            <a:ext cx="8369046" cy="819912"/>
          </a:xfrm>
        </p:spPr>
        <p:txBody>
          <a:bodyPr>
            <a:normAutofit lnSpcReduction="10000"/>
          </a:bodyPr>
          <a:lstStyle/>
          <a:p>
            <a:r>
              <a:rPr lang="en-US"/>
              <a:t>The first time ever that a computer had bested a reigning world champion in match play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35" y="1447800"/>
            <a:ext cx="2233334" cy="3352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7800"/>
            <a:ext cx="2581330" cy="33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Success: Space Exploration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1999:  NASA allowed the Deep Space I vehicle to be piloted for two days by Remote Agent AI program</a:t>
            </a:r>
          </a:p>
          <a:p>
            <a:r>
              <a:rPr lang="en-US" dirty="0" smtClean="0"/>
              <a:t>Completely controlled craft operations, over 60 Million miles from Earth</a:t>
            </a: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1270000"/>
            <a:ext cx="4051300" cy="292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648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/>
              </a:rPr>
              <a:t>http://ti.arc.nasa.gov/tech/asr/planning-and-scheduling/remote-agent/</a:t>
            </a: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9-10 at 18.02.52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962400"/>
            <a:ext cx="5867400" cy="1861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Success: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Modern tools have made lots of progress;  free commercial software can now translate many highly ambiguous and complex phrases easily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786735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3"/>
              </a:rPr>
              <a:t>http://translate.google.com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Screen Shot 2015-09-10 at 18.02.39 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083777"/>
            <a:ext cx="6172200" cy="19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Success: Robotic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38100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mid-2000’s the CMU ALVINN system drove on its own from Washington, DC to San Diego, CA</a:t>
            </a:r>
          </a:p>
          <a:p>
            <a:pPr lvl="1"/>
            <a:r>
              <a:rPr lang="en-US" dirty="0" smtClean="0"/>
              <a:t>Managed all but 52 of the over-2800 miles</a:t>
            </a:r>
          </a:p>
          <a:p>
            <a:pPr lvl="1"/>
            <a:r>
              <a:rPr lang="en-US" dirty="0" smtClean="0"/>
              <a:t>Averaged 63 Miles per hour in day, night, bad weather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4209288"/>
            <a:ext cx="8064246" cy="2115312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dirty="0" smtClean="0"/>
              <a:t>In 2007, CMU’s Boss system won the DARPA Urban Challenge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60 Miles of urban driving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Merging with human traffic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Need to obey all traffic laws and posted signs</a:t>
            </a:r>
          </a:p>
          <a:p>
            <a:pPr marL="457200"/>
            <a:r>
              <a:rPr lang="en-US" sz="2900" dirty="0" smtClean="0">
                <a:solidFill>
                  <a:schemeClr val="tx1"/>
                </a:solidFill>
              </a:rPr>
              <a:t>Much of this work is now part of the Google self-driving car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Saturday, 9 Dec.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UW-La Crosse CS4HS</a:t>
            </a:r>
            <a:endParaRPr lang="en-US" dirty="0"/>
          </a:p>
        </p:txBody>
      </p:sp>
      <p:pic>
        <p:nvPicPr>
          <p:cNvPr id="6" name="Picture 5" descr="URBAN_CHALLEN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19200"/>
            <a:ext cx="4343400" cy="28956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84686</TotalTime>
  <Words>2111</Words>
  <Application>Microsoft Macintosh PowerPoint</Application>
  <PresentationFormat>On-screen Show (4:3)</PresentationFormat>
  <Paragraphs>283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Bookman Old Style</vt:lpstr>
      <vt:lpstr>Gill Sans MT</vt:lpstr>
      <vt:lpstr>Helvetica</vt:lpstr>
      <vt:lpstr>ＭＳ Ｐゴシック</vt:lpstr>
      <vt:lpstr>Symbol</vt:lpstr>
      <vt:lpstr>Times New Roman</vt:lpstr>
      <vt:lpstr>Wingdings</vt:lpstr>
      <vt:lpstr>Wingdings 3</vt:lpstr>
      <vt:lpstr>new_lecs</vt:lpstr>
      <vt:lpstr>CS4HS: Introduction to  Artificial Intelligence &amp;  Machine Learning</vt:lpstr>
      <vt:lpstr>What is Artificial Intelligence?</vt:lpstr>
      <vt:lpstr>Modern AI:  An Engineering Enterprise</vt:lpstr>
      <vt:lpstr>Why is AI So Difficult?</vt:lpstr>
      <vt:lpstr>PowerPoint Presentation</vt:lpstr>
      <vt:lpstr>Some Success: Computer Chess</vt:lpstr>
      <vt:lpstr>A Bit More Success: Space Exploration</vt:lpstr>
      <vt:lpstr>More Success: Natural Language Processing</vt:lpstr>
      <vt:lpstr>Even More Success: Robotic Vehicles</vt:lpstr>
      <vt:lpstr>Recent Success</vt:lpstr>
      <vt:lpstr>How Do We Define Intelligence?</vt:lpstr>
      <vt:lpstr>The Agent-Based Approach to AI</vt:lpstr>
      <vt:lpstr>Possible Components of an AI Agent</vt:lpstr>
      <vt:lpstr>What Should an Intelligent Agent Do?</vt:lpstr>
      <vt:lpstr>Judging the Best Agent</vt:lpstr>
      <vt:lpstr>Planning vs. Learning</vt:lpstr>
      <vt:lpstr>Reinforcement Learning (RL)</vt:lpstr>
      <vt:lpstr>A Reactive Model of Learning</vt:lpstr>
      <vt:lpstr>Learning = Exploration + Exploitation</vt:lpstr>
      <vt:lpstr>The Math that Makes It All Work</vt:lpstr>
      <vt:lpstr>Neural Networks for Learning</vt:lpstr>
      <vt:lpstr>Learning for Classification</vt:lpstr>
      <vt:lpstr>Neural Learning Methods</vt:lpstr>
      <vt:lpstr>The Basic Neuron Model</vt:lpstr>
      <vt:lpstr>Input Bias Weights</vt:lpstr>
      <vt:lpstr>Neuron Output Functions</vt:lpstr>
      <vt:lpstr>The Perceptron Threshold Function</vt:lpstr>
      <vt:lpstr>The Sigmoid Activation Function</vt:lpstr>
      <vt:lpstr>Other Popular Activation Functions</vt:lpstr>
      <vt:lpstr>Multi-Layer Feed-Forward Neural Networks</vt:lpstr>
      <vt:lpstr>Training a Neural Network</vt:lpstr>
      <vt:lpstr>The Backpropagation Training Method</vt:lpstr>
      <vt:lpstr>The Backpropagation Training Method</vt:lpstr>
      <vt:lpstr>The Backpropagation Training Method</vt:lpstr>
      <vt:lpstr>The Backpropagation Training Method</vt:lpstr>
    </vt:vector>
  </TitlesOfParts>
  <Company>University of Massachusetts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2232</cp:revision>
  <cp:lastPrinted>2015-09-11T13:26:59Z</cp:lastPrinted>
  <dcterms:created xsi:type="dcterms:W3CDTF">2017-09-06T15:49:01Z</dcterms:created>
  <dcterms:modified xsi:type="dcterms:W3CDTF">2017-12-09T18:24:18Z</dcterms:modified>
</cp:coreProperties>
</file>