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20"/>
  </p:notesMasterIdLst>
  <p:handoutMasterIdLst>
    <p:handoutMasterId r:id="rId21"/>
  </p:handoutMasterIdLst>
  <p:sldIdLst>
    <p:sldId id="256" r:id="rId2"/>
    <p:sldId id="491" r:id="rId3"/>
    <p:sldId id="446" r:id="rId4"/>
    <p:sldId id="516" r:id="rId5"/>
    <p:sldId id="497" r:id="rId6"/>
    <p:sldId id="502" r:id="rId7"/>
    <p:sldId id="504" r:id="rId8"/>
    <p:sldId id="505" r:id="rId9"/>
    <p:sldId id="506" r:id="rId10"/>
    <p:sldId id="507" r:id="rId11"/>
    <p:sldId id="508" r:id="rId12"/>
    <p:sldId id="512" r:id="rId13"/>
    <p:sldId id="513" r:id="rId14"/>
    <p:sldId id="519" r:id="rId15"/>
    <p:sldId id="520" r:id="rId16"/>
    <p:sldId id="514" r:id="rId17"/>
    <p:sldId id="515" r:id="rId18"/>
    <p:sldId id="51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63" autoAdjust="0"/>
    <p:restoredTop sz="81250" autoAdjust="0"/>
  </p:normalViewPr>
  <p:slideViewPr>
    <p:cSldViewPr snapToGrid="0" snapToObjects="1">
      <p:cViewPr varScale="1">
        <p:scale>
          <a:sx n="158" d="100"/>
          <a:sy n="158" d="100"/>
        </p:scale>
        <p:origin x="2680"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B6CB33-26EA-1543-82D1-98E1FC504B03}" type="datetimeFigureOut">
              <a:rPr lang="en-US" smtClean="0"/>
              <a:t>10/11/17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CD45CE-93D8-2E4A-9CFC-8B182F966ABF}" type="slidenum">
              <a:rPr lang="en-US" smtClean="0"/>
              <a:t>‹#›</a:t>
            </a:fld>
            <a:endParaRPr lang="en-US"/>
          </a:p>
        </p:txBody>
      </p:sp>
    </p:spTree>
    <p:extLst>
      <p:ext uri="{BB962C8B-B14F-4D97-AF65-F5344CB8AC3E}">
        <p14:creationId xmlns:p14="http://schemas.microsoft.com/office/powerpoint/2010/main" val="1550742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06BD6-A372-F348-B056-CE33DF4A8A82}" type="datetimeFigureOut">
              <a:rPr lang="en-US" smtClean="0"/>
              <a:t>10/11/17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1DCA7-D211-2D46-9D22-D309A956F147}" type="slidenum">
              <a:rPr lang="en-US" smtClean="0"/>
              <a:t>‹#›</a:t>
            </a:fld>
            <a:endParaRPr lang="en-US"/>
          </a:p>
        </p:txBody>
      </p:sp>
    </p:spTree>
    <p:extLst>
      <p:ext uri="{BB962C8B-B14F-4D97-AF65-F5344CB8AC3E}">
        <p14:creationId xmlns:p14="http://schemas.microsoft.com/office/powerpoint/2010/main" val="2006618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31DCA7-D211-2D46-9D22-D309A956F147}" type="slidenum">
              <a:rPr lang="en-US" smtClean="0"/>
              <a:t>2</a:t>
            </a:fld>
            <a:endParaRPr lang="en-US"/>
          </a:p>
        </p:txBody>
      </p:sp>
    </p:spTree>
    <p:extLst>
      <p:ext uri="{BB962C8B-B14F-4D97-AF65-F5344CB8AC3E}">
        <p14:creationId xmlns:p14="http://schemas.microsoft.com/office/powerpoint/2010/main" val="30613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168336D-83CF-A14A-8945-19078E6B11AF}" type="slidenum">
              <a:rPr lang="en-US" sz="1200"/>
              <a:pPr/>
              <a:t>13</a:t>
            </a:fld>
            <a:endParaRPr 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ea typeface="ＭＳ Ｐゴシック" charset="0"/>
                <a:cs typeface="ＭＳ Ｐゴシック" charset="0"/>
              </a:rPr>
              <a:t>Introduce</a:t>
            </a:r>
            <a:r>
              <a:rPr lang="en-US" baseline="0" dirty="0" smtClean="0">
                <a:ea typeface="ＭＳ Ｐゴシック" charset="0"/>
                <a:cs typeface="ＭＳ Ｐゴシック" charset="0"/>
              </a:rPr>
              <a:t> assignment</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32237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0"/>
              </a:spcBef>
              <a:buClrTx/>
              <a:buSzTx/>
              <a:buNone/>
            </a:pPr>
            <a:r>
              <a:rPr lang="en-US" b="1" dirty="0" smtClean="0"/>
              <a:t>Object of the Game: </a:t>
            </a:r>
            <a:r>
              <a:rPr lang="en-US" dirty="0" smtClean="0"/>
              <a:t>Be the first player to get rid of all the cards in her hand.</a:t>
            </a:r>
          </a:p>
          <a:p>
            <a:pPr marL="0" lvl="0" indent="0">
              <a:spcBef>
                <a:spcPts val="0"/>
              </a:spcBef>
              <a:buClrTx/>
              <a:buSzTx/>
              <a:buNone/>
            </a:pPr>
            <a:endParaRPr lang="en-US" dirty="0" smtClean="0"/>
          </a:p>
          <a:p>
            <a:pPr marL="0" lvl="0" indent="0">
              <a:spcBef>
                <a:spcPts val="0"/>
              </a:spcBef>
              <a:buClrTx/>
              <a:buSzTx/>
              <a:buNone/>
            </a:pPr>
            <a:r>
              <a:rPr lang="en-US" b="1" dirty="0" smtClean="0"/>
              <a:t>Setup: </a:t>
            </a:r>
            <a:r>
              <a:rPr lang="en-US" dirty="0" smtClean="0"/>
              <a:t>Deal each player 5 cards.  Put remainder of cards face down in the draw pile.  Start the discard pile by placing the top card of the draw pile face up next to the pile.</a:t>
            </a:r>
          </a:p>
          <a:p>
            <a:pPr marL="0" lvl="0" indent="0">
              <a:spcBef>
                <a:spcPts val="0"/>
              </a:spcBef>
              <a:buClrTx/>
              <a:buSzTx/>
              <a:buNone/>
            </a:pPr>
            <a:endParaRPr lang="en-US" dirty="0" smtClean="0"/>
          </a:p>
          <a:p>
            <a:pPr marL="0" lvl="0" indent="0">
              <a:spcBef>
                <a:spcPts val="0"/>
              </a:spcBef>
              <a:buClrTx/>
              <a:buSzTx/>
              <a:buNone/>
            </a:pPr>
            <a:r>
              <a:rPr lang="en-US" b="1" dirty="0" smtClean="0"/>
              <a:t>Game Play: </a:t>
            </a:r>
            <a:r>
              <a:rPr lang="en-US" dirty="0" smtClean="0"/>
              <a:t>You have to match the top card in the discard pile.  If you have a match, you play it by placing it on top of the discard pile.  If you do not have a match, you draw cards from the draw pile until you find a match.  Your turn is over when you place a card in the discard pile.  All eights are wild and can match anything.  When an eight is played, the player specifies the suit that the next player must play.</a:t>
            </a:r>
          </a:p>
          <a:p>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14</a:t>
            </a:fld>
            <a:endParaRPr lang="en-US"/>
          </a:p>
        </p:txBody>
      </p:sp>
    </p:spTree>
    <p:extLst>
      <p:ext uri="{BB962C8B-B14F-4D97-AF65-F5344CB8AC3E}">
        <p14:creationId xmlns:p14="http://schemas.microsoft.com/office/powerpoint/2010/main" val="196750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up the problem and think about what are the important pieces</a:t>
            </a:r>
          </a:p>
          <a:p>
            <a:r>
              <a:rPr lang="en-US" dirty="0" smtClean="0"/>
              <a:t> - end condition</a:t>
            </a:r>
          </a:p>
          <a:p>
            <a:r>
              <a:rPr lang="en-US" baseline="0" dirty="0" smtClean="0"/>
              <a:t> - setup</a:t>
            </a:r>
          </a:p>
          <a:p>
            <a:r>
              <a:rPr lang="en-US" baseline="0" dirty="0" smtClean="0"/>
              <a:t> - I know I want to use some repetition, so I want to model only one turn, so I have a new turn activity to show where a new turn starts, and that is different from examining cards.</a:t>
            </a:r>
          </a:p>
          <a:p>
            <a:endParaRPr lang="en-US" baseline="0" dirty="0" smtClean="0"/>
          </a:p>
          <a:p>
            <a:r>
              <a:rPr lang="en-US" baseline="0" dirty="0" smtClean="0"/>
              <a:t>- Using all three problem solving skills </a:t>
            </a:r>
            <a:r>
              <a:rPr lang="mr-IN" baseline="0" dirty="0" smtClean="0"/>
              <a:t>–</a:t>
            </a:r>
            <a:r>
              <a:rPr lang="en-US" baseline="0" dirty="0" smtClean="0"/>
              <a:t> thinking about what I need to provide, breaking it into smaller pieces, and then focus on the level of detail and scope that I need to to solve the problem</a:t>
            </a:r>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15</a:t>
            </a:fld>
            <a:endParaRPr lang="en-US"/>
          </a:p>
        </p:txBody>
      </p:sp>
    </p:spTree>
    <p:extLst>
      <p:ext uri="{BB962C8B-B14F-4D97-AF65-F5344CB8AC3E}">
        <p14:creationId xmlns:p14="http://schemas.microsoft.com/office/powerpoint/2010/main" val="213246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16</a:t>
            </a:fld>
            <a:endParaRPr lang="en-US"/>
          </a:p>
        </p:txBody>
      </p:sp>
    </p:spTree>
    <p:extLst>
      <p:ext uri="{BB962C8B-B14F-4D97-AF65-F5344CB8AC3E}">
        <p14:creationId xmlns:p14="http://schemas.microsoft.com/office/powerpoint/2010/main" val="45563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how diagrams like these are really used by software developers to lay out complex software to understand how they interact with each other, to model complex processes, and to identify problems with customers and stakeholders before building software.</a:t>
            </a:r>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17</a:t>
            </a:fld>
            <a:endParaRPr lang="en-US"/>
          </a:p>
        </p:txBody>
      </p:sp>
    </p:spTree>
    <p:extLst>
      <p:ext uri="{BB962C8B-B14F-4D97-AF65-F5344CB8AC3E}">
        <p14:creationId xmlns:p14="http://schemas.microsoft.com/office/powerpoint/2010/main" val="28660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945746F-57DB-8B48-BF51-526B1DB73C73}" type="slidenum">
              <a:rPr lang="en-US" sz="1200"/>
              <a:pPr/>
              <a:t>5</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The work of software design is much like the work of an architect.</a:t>
            </a:r>
          </a:p>
        </p:txBody>
      </p:sp>
    </p:spTree>
    <p:extLst>
      <p:ext uri="{BB962C8B-B14F-4D97-AF65-F5344CB8AC3E}">
        <p14:creationId xmlns:p14="http://schemas.microsoft.com/office/powerpoint/2010/main" val="132822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5CEF20C-4E23-EF4E-9AB2-55BD7314505E}" type="slidenum">
              <a:rPr lang="en-US" sz="1200"/>
              <a:pPr/>
              <a:t>6</a:t>
            </a:fld>
            <a:endParaRPr lang="en-US" sz="120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Flow can be thought of as the steps of an algorithm along with the order in which those steps are performed.</a:t>
            </a:r>
          </a:p>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9589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7</a:t>
            </a:fld>
            <a:endParaRPr lang="en-US"/>
          </a:p>
        </p:txBody>
      </p:sp>
    </p:spTree>
    <p:extLst>
      <p:ext uri="{BB962C8B-B14F-4D97-AF65-F5344CB8AC3E}">
        <p14:creationId xmlns:p14="http://schemas.microsoft.com/office/powerpoint/2010/main" val="213081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8</a:t>
            </a:fld>
            <a:endParaRPr lang="en-US"/>
          </a:p>
        </p:txBody>
      </p:sp>
    </p:spTree>
    <p:extLst>
      <p:ext uri="{BB962C8B-B14F-4D97-AF65-F5344CB8AC3E}">
        <p14:creationId xmlns:p14="http://schemas.microsoft.com/office/powerpoint/2010/main" val="311126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9</a:t>
            </a:fld>
            <a:endParaRPr lang="en-US"/>
          </a:p>
        </p:txBody>
      </p:sp>
    </p:spTree>
    <p:extLst>
      <p:ext uri="{BB962C8B-B14F-4D97-AF65-F5344CB8AC3E}">
        <p14:creationId xmlns:p14="http://schemas.microsoft.com/office/powerpoint/2010/main" val="313362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10</a:t>
            </a:fld>
            <a:endParaRPr lang="en-US"/>
          </a:p>
        </p:txBody>
      </p:sp>
    </p:spTree>
    <p:extLst>
      <p:ext uri="{BB962C8B-B14F-4D97-AF65-F5344CB8AC3E}">
        <p14:creationId xmlns:p14="http://schemas.microsoft.com/office/powerpoint/2010/main" val="21308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11</a:t>
            </a:fld>
            <a:endParaRPr lang="en-US"/>
          </a:p>
        </p:txBody>
      </p:sp>
    </p:spTree>
    <p:extLst>
      <p:ext uri="{BB962C8B-B14F-4D97-AF65-F5344CB8AC3E}">
        <p14:creationId xmlns:p14="http://schemas.microsoft.com/office/powerpoint/2010/main" val="330080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79F7CBF-D572-DA49-A9CD-483F83CAE52B}" type="slidenum">
              <a:rPr lang="en-US" sz="1200"/>
              <a:pPr/>
              <a:t>12</a:t>
            </a:fld>
            <a:endParaRPr lang="en-US" sz="120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89640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C9ED75-6760-CB41-B1F9-DA52787C54FC}"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67F85C-F2AA-794B-BC65-1E94489A8BA4}"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89D42-954C-F640-877A-4C4970CC7C07}"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6677"/>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986B4-13D1-004E-89FB-D77BEB109B22}"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DB979-6282-724D-941F-6C0CE760985C}"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E49246-64B1-8B4E-9E73-C53DA51E4F46}" type="datetime1">
              <a:rPr lang="en-US" smtClean="0"/>
              <a:t>10/11/17</a:t>
            </a:fld>
            <a:endParaRPr lang="en-US"/>
          </a:p>
        </p:txBody>
      </p:sp>
      <p:sp>
        <p:nvSpPr>
          <p:cNvPr id="6" name="Footer Placeholder 5"/>
          <p:cNvSpPr>
            <a:spLocks noGrp="1"/>
          </p:cNvSpPr>
          <p:nvPr>
            <p:ph type="ftr" sz="quarter" idx="11"/>
          </p:nvPr>
        </p:nvSpPr>
        <p:spPr/>
        <p:txBody>
          <a:bodyPr/>
          <a:lstStyle/>
          <a:p>
            <a:r>
              <a:rPr lang="de-DE" smtClean="0"/>
              <a:t>CS4HS</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8489D8-DB15-F944-BA0A-4E5428C93731}" type="datetime1">
              <a:rPr lang="en-US" smtClean="0"/>
              <a:t>10/11/17</a:t>
            </a:fld>
            <a:endParaRPr lang="en-US"/>
          </a:p>
        </p:txBody>
      </p:sp>
      <p:sp>
        <p:nvSpPr>
          <p:cNvPr id="8" name="Footer Placeholder 7"/>
          <p:cNvSpPr>
            <a:spLocks noGrp="1"/>
          </p:cNvSpPr>
          <p:nvPr>
            <p:ph type="ftr" sz="quarter" idx="11"/>
          </p:nvPr>
        </p:nvSpPr>
        <p:spPr/>
        <p:txBody>
          <a:bodyPr/>
          <a:lstStyle/>
          <a:p>
            <a:r>
              <a:rPr lang="de-DE" smtClean="0"/>
              <a:t>CS4HS</a:t>
            </a:r>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ABE39E-A1CE-9A49-A96B-4780C5505473}" type="datetime1">
              <a:rPr lang="en-US" smtClean="0"/>
              <a:t>10/11/17</a:t>
            </a:fld>
            <a:endParaRPr lang="en-US"/>
          </a:p>
        </p:txBody>
      </p:sp>
      <p:sp>
        <p:nvSpPr>
          <p:cNvPr id="4" name="Footer Placeholder 3"/>
          <p:cNvSpPr>
            <a:spLocks noGrp="1"/>
          </p:cNvSpPr>
          <p:nvPr>
            <p:ph type="ftr" sz="quarter" idx="11"/>
          </p:nvPr>
        </p:nvSpPr>
        <p:spPr/>
        <p:txBody>
          <a:bodyPr/>
          <a:lstStyle/>
          <a:p>
            <a:r>
              <a:rPr lang="de-DE" smtClean="0"/>
              <a:t>CS4HS</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7D86B-E5A1-2543-B266-12DB2FFB4550}" type="datetime1">
              <a:rPr lang="en-US" smtClean="0"/>
              <a:t>10/11/17</a:t>
            </a:fld>
            <a:endParaRPr lang="en-US"/>
          </a:p>
        </p:txBody>
      </p:sp>
      <p:sp>
        <p:nvSpPr>
          <p:cNvPr id="3" name="Footer Placeholder 2"/>
          <p:cNvSpPr>
            <a:spLocks noGrp="1"/>
          </p:cNvSpPr>
          <p:nvPr>
            <p:ph type="ftr" sz="quarter" idx="11"/>
          </p:nvPr>
        </p:nvSpPr>
        <p:spPr/>
        <p:txBody>
          <a:bodyPr/>
          <a:lstStyle/>
          <a:p>
            <a:r>
              <a:rPr lang="de-DE" smtClean="0"/>
              <a:t>CS4HS</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67CDD-5C2A-2F44-9218-81D8F06FD216}" type="datetime1">
              <a:rPr lang="en-US" smtClean="0"/>
              <a:t>10/11/17</a:t>
            </a:fld>
            <a:endParaRPr lang="en-US"/>
          </a:p>
        </p:txBody>
      </p:sp>
      <p:sp>
        <p:nvSpPr>
          <p:cNvPr id="6" name="Footer Placeholder 5"/>
          <p:cNvSpPr>
            <a:spLocks noGrp="1"/>
          </p:cNvSpPr>
          <p:nvPr>
            <p:ph type="ftr" sz="quarter" idx="11"/>
          </p:nvPr>
        </p:nvSpPr>
        <p:spPr/>
        <p:txBody>
          <a:bodyPr/>
          <a:lstStyle/>
          <a:p>
            <a:r>
              <a:rPr lang="de-DE" smtClean="0"/>
              <a:t>CS4HS</a:t>
            </a: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5A3C6-2FB7-2348-AB86-C11D03B30B9C}" type="datetime1">
              <a:rPr lang="en-US" smtClean="0"/>
              <a:t>10/11/17</a:t>
            </a:fld>
            <a:endParaRPr lang="en-US"/>
          </a:p>
        </p:txBody>
      </p:sp>
      <p:sp>
        <p:nvSpPr>
          <p:cNvPr id="6" name="Footer Placeholder 5"/>
          <p:cNvSpPr>
            <a:spLocks noGrp="1"/>
          </p:cNvSpPr>
          <p:nvPr>
            <p:ph type="ftr" sz="quarter" idx="11"/>
          </p:nvPr>
        </p:nvSpPr>
        <p:spPr/>
        <p:txBody>
          <a:bodyPr/>
          <a:lstStyle/>
          <a:p>
            <a:r>
              <a:rPr lang="de-DE" smtClean="0"/>
              <a:t>CS4HS</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6638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386EDE8-2EB5-7549-993E-1FDC0CA81A8A}" type="datetime1">
              <a:rPr lang="en-US" smtClean="0"/>
              <a:t>10/11/17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de-DE" smtClean="0"/>
              <a:t>CS4HS</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urriculum.code.org/csp/unit3/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smtClean="0"/>
              <a:t>Problem Solving</a:t>
            </a:r>
            <a:endParaRPr lang="en-US" sz="4800"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810522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a:t>
            </a:r>
            <a:endParaRPr lang="en-US" dirty="0"/>
          </a:p>
        </p:txBody>
      </p:sp>
      <p:sp>
        <p:nvSpPr>
          <p:cNvPr id="4" name="Oval 3"/>
          <p:cNvSpPr/>
          <p:nvPr/>
        </p:nvSpPr>
        <p:spPr>
          <a:xfrm>
            <a:off x="6557424" y="696928"/>
            <a:ext cx="304800" cy="3048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708953" y="1399496"/>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 user name</a:t>
            </a:r>
            <a:endParaRPr lang="en-US" sz="1600" dirty="0"/>
          </a:p>
        </p:txBody>
      </p:sp>
      <p:sp>
        <p:nvSpPr>
          <p:cNvPr id="6" name="Rounded Rectangle 5"/>
          <p:cNvSpPr/>
          <p:nvPr/>
        </p:nvSpPr>
        <p:spPr>
          <a:xfrm>
            <a:off x="5487990" y="2121899"/>
            <a:ext cx="2443908" cy="435081"/>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 user password</a:t>
            </a:r>
            <a:endParaRPr lang="en-US" sz="1600" dirty="0"/>
          </a:p>
        </p:txBody>
      </p:sp>
      <p:grpSp>
        <p:nvGrpSpPr>
          <p:cNvPr id="8" name="Group 7"/>
          <p:cNvGrpSpPr/>
          <p:nvPr/>
        </p:nvGrpSpPr>
        <p:grpSpPr>
          <a:xfrm>
            <a:off x="3781622" y="6197332"/>
            <a:ext cx="341074" cy="330738"/>
            <a:chOff x="2819400" y="5735782"/>
            <a:chExt cx="457200" cy="443345"/>
          </a:xfrm>
          <a:effectLst>
            <a:outerShdw blurRad="50800" dist="38100" dir="2700000" algn="tl" rotWithShape="0">
              <a:prstClr val="black">
                <a:alpha val="40000"/>
              </a:prstClr>
            </a:outerShdw>
          </a:effectLst>
        </p:grpSpPr>
        <p:sp>
          <p:nvSpPr>
            <p:cNvPr id="9" name="Oval 8"/>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Elbow Connector 10"/>
          <p:cNvCxnSpPr>
            <a:stCxn id="4" idx="4"/>
            <a:endCxn id="5" idx="0"/>
          </p:cNvCxnSpPr>
          <p:nvPr/>
        </p:nvCxnSpPr>
        <p:spPr>
          <a:xfrm rot="16200000" flipH="1">
            <a:off x="6511000" y="1200552"/>
            <a:ext cx="397768" cy="120"/>
          </a:xfrm>
          <a:prstGeom prst="bentConnector3">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2"/>
            <a:endCxn id="6" idx="0"/>
          </p:cNvCxnSpPr>
          <p:nvPr/>
        </p:nvCxnSpPr>
        <p:spPr>
          <a:xfrm rot="5400000">
            <a:off x="6539243" y="1951197"/>
            <a:ext cx="341403" cy="12700"/>
          </a:xfrm>
          <a:prstGeom prst="bentConnector3">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7" idx="0"/>
          </p:cNvCxnSpPr>
          <p:nvPr/>
        </p:nvCxnSpPr>
        <p:spPr>
          <a:xfrm rot="5400000">
            <a:off x="6507969" y="2758835"/>
            <a:ext cx="403831" cy="120"/>
          </a:xfrm>
          <a:prstGeom prst="bentConnector3">
            <a:avLst>
              <a:gd name="adj1" fmla="val 50000"/>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5" name="Picture 14" descr="login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337" y="1287803"/>
            <a:ext cx="2832602" cy="1302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Diamond 16"/>
          <p:cNvSpPr/>
          <p:nvPr/>
        </p:nvSpPr>
        <p:spPr>
          <a:xfrm>
            <a:off x="6498542" y="2960811"/>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343400" y="3581400"/>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cancel login</a:t>
            </a:r>
            <a:endParaRPr lang="en-US" sz="1600" dirty="0"/>
          </a:p>
        </p:txBody>
      </p:sp>
      <p:cxnSp>
        <p:nvCxnSpPr>
          <p:cNvPr id="27" name="Elbow Connector 26"/>
          <p:cNvCxnSpPr>
            <a:stCxn id="17" idx="1"/>
            <a:endCxn id="25" idx="0"/>
          </p:cNvCxnSpPr>
          <p:nvPr/>
        </p:nvCxnSpPr>
        <p:spPr>
          <a:xfrm rot="10800000" flipV="1">
            <a:off x="5344392" y="3151310"/>
            <a:ext cx="1154151" cy="430089"/>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944472" y="3581399"/>
            <a:ext cx="2001982" cy="68465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Check name/password</a:t>
            </a:r>
            <a:endParaRPr lang="en-US" sz="1600" dirty="0"/>
          </a:p>
        </p:txBody>
      </p:sp>
      <p:cxnSp>
        <p:nvCxnSpPr>
          <p:cNvPr id="31" name="Elbow Connector 30"/>
          <p:cNvCxnSpPr>
            <a:stCxn id="17" idx="3"/>
            <a:endCxn id="28" idx="0"/>
          </p:cNvCxnSpPr>
          <p:nvPr/>
        </p:nvCxnSpPr>
        <p:spPr>
          <a:xfrm>
            <a:off x="6921106" y="3151311"/>
            <a:ext cx="1024357" cy="430088"/>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7740533" y="4813811"/>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419600" y="5411418"/>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Show desktop</a:t>
            </a:r>
            <a:endParaRPr lang="en-US" sz="1600" dirty="0"/>
          </a:p>
        </p:txBody>
      </p:sp>
      <p:sp>
        <p:nvSpPr>
          <p:cNvPr id="34" name="Rounded Rectangle 33"/>
          <p:cNvSpPr/>
          <p:nvPr/>
        </p:nvSpPr>
        <p:spPr>
          <a:xfrm>
            <a:off x="4477117" y="6172200"/>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Show Error </a:t>
            </a:r>
            <a:r>
              <a:rPr lang="en-US" sz="1600" dirty="0" err="1" smtClean="0"/>
              <a:t>msg</a:t>
            </a:r>
            <a:endParaRPr lang="en-US" sz="1600" dirty="0"/>
          </a:p>
        </p:txBody>
      </p:sp>
      <p:cxnSp>
        <p:nvCxnSpPr>
          <p:cNvPr id="38" name="Elbow Connector 37"/>
          <p:cNvCxnSpPr>
            <a:stCxn id="28" idx="2"/>
            <a:endCxn id="32" idx="0"/>
          </p:cNvCxnSpPr>
          <p:nvPr/>
        </p:nvCxnSpPr>
        <p:spPr>
          <a:xfrm rot="16200000" flipH="1">
            <a:off x="7674761" y="4536756"/>
            <a:ext cx="547757" cy="6352"/>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2" idx="1"/>
            <a:endCxn id="33" idx="0"/>
          </p:cNvCxnSpPr>
          <p:nvPr/>
        </p:nvCxnSpPr>
        <p:spPr>
          <a:xfrm rot="10800000" flipV="1">
            <a:off x="5420591" y="5004310"/>
            <a:ext cx="2319942" cy="407107"/>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2" idx="2"/>
            <a:endCxn id="34" idx="3"/>
          </p:cNvCxnSpPr>
          <p:nvPr/>
        </p:nvCxnSpPr>
        <p:spPr>
          <a:xfrm rot="5400000">
            <a:off x="6631513" y="5042397"/>
            <a:ext cx="1167889" cy="1472716"/>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79188" y="2806922"/>
            <a:ext cx="1619354" cy="307777"/>
          </a:xfrm>
          <a:prstGeom prst="rect">
            <a:avLst/>
          </a:prstGeom>
          <a:noFill/>
        </p:spPr>
        <p:txBody>
          <a:bodyPr wrap="none" rtlCol="0">
            <a:spAutoFit/>
          </a:bodyPr>
          <a:lstStyle/>
          <a:p>
            <a:r>
              <a:rPr lang="en-US" sz="1400" dirty="0" smtClean="0"/>
              <a:t>[Cancel is clicked]</a:t>
            </a:r>
            <a:endParaRPr lang="en-US" sz="1400" dirty="0"/>
          </a:p>
        </p:txBody>
      </p:sp>
      <p:sp>
        <p:nvSpPr>
          <p:cNvPr id="51" name="TextBox 50"/>
          <p:cNvSpPr txBox="1"/>
          <p:nvPr/>
        </p:nvSpPr>
        <p:spPr>
          <a:xfrm>
            <a:off x="6921106" y="2814939"/>
            <a:ext cx="1499128" cy="307777"/>
          </a:xfrm>
          <a:prstGeom prst="rect">
            <a:avLst/>
          </a:prstGeom>
          <a:noFill/>
        </p:spPr>
        <p:txBody>
          <a:bodyPr wrap="none" rtlCol="0">
            <a:spAutoFit/>
          </a:bodyPr>
          <a:lstStyle/>
          <a:p>
            <a:r>
              <a:rPr lang="en-US" sz="1400" dirty="0" smtClean="0"/>
              <a:t>[Login is clicked]</a:t>
            </a:r>
            <a:endParaRPr lang="en-US" sz="1400" dirty="0"/>
          </a:p>
        </p:txBody>
      </p:sp>
      <p:sp>
        <p:nvSpPr>
          <p:cNvPr id="56" name="TextBox 55"/>
          <p:cNvSpPr txBox="1"/>
          <p:nvPr/>
        </p:nvSpPr>
        <p:spPr>
          <a:xfrm>
            <a:off x="5183612" y="4665756"/>
            <a:ext cx="2475358" cy="338554"/>
          </a:xfrm>
          <a:prstGeom prst="rect">
            <a:avLst/>
          </a:prstGeom>
          <a:noFill/>
        </p:spPr>
        <p:txBody>
          <a:bodyPr wrap="none" rtlCol="0">
            <a:spAutoFit/>
          </a:bodyPr>
          <a:lstStyle/>
          <a:p>
            <a:r>
              <a:rPr lang="en-US" sz="1600" dirty="0" smtClean="0"/>
              <a:t>[name/password is valid]</a:t>
            </a:r>
            <a:endParaRPr lang="en-US" sz="1600" dirty="0"/>
          </a:p>
        </p:txBody>
      </p:sp>
      <p:sp>
        <p:nvSpPr>
          <p:cNvPr id="57" name="TextBox 56"/>
          <p:cNvSpPr txBox="1"/>
          <p:nvPr/>
        </p:nvSpPr>
        <p:spPr>
          <a:xfrm>
            <a:off x="6660855" y="6362701"/>
            <a:ext cx="2589170" cy="338554"/>
          </a:xfrm>
          <a:prstGeom prst="rect">
            <a:avLst/>
          </a:prstGeom>
          <a:noFill/>
        </p:spPr>
        <p:txBody>
          <a:bodyPr wrap="none" rtlCol="0">
            <a:spAutoFit/>
          </a:bodyPr>
          <a:lstStyle/>
          <a:p>
            <a:r>
              <a:rPr lang="en-US" sz="1600" dirty="0" smtClean="0"/>
              <a:t>[name/password </a:t>
            </a:r>
            <a:r>
              <a:rPr lang="en-US" sz="1600" smtClean="0"/>
              <a:t>is invalid</a:t>
            </a:r>
            <a:r>
              <a:rPr lang="en-US" sz="1600" dirty="0" smtClean="0"/>
              <a:t>]</a:t>
            </a:r>
            <a:endParaRPr lang="en-US" sz="1600" dirty="0"/>
          </a:p>
        </p:txBody>
      </p:sp>
      <p:grpSp>
        <p:nvGrpSpPr>
          <p:cNvPr id="62" name="Group 61"/>
          <p:cNvGrpSpPr/>
          <p:nvPr/>
        </p:nvGrpSpPr>
        <p:grpSpPr>
          <a:xfrm>
            <a:off x="3808372" y="5455869"/>
            <a:ext cx="314324" cy="304798"/>
            <a:chOff x="2819400" y="5735782"/>
            <a:chExt cx="457200" cy="443345"/>
          </a:xfrm>
          <a:effectLst>
            <a:outerShdw blurRad="50800" dist="38100" dir="2700000" algn="tl" rotWithShape="0">
              <a:prstClr val="black">
                <a:alpha val="40000"/>
              </a:prstClr>
            </a:outerShdw>
          </a:effectLst>
        </p:grpSpPr>
        <p:sp>
          <p:nvSpPr>
            <p:cNvPr id="63" name="Oval 62"/>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5187229" y="4240911"/>
            <a:ext cx="314326" cy="304802"/>
            <a:chOff x="2819400" y="5735782"/>
            <a:chExt cx="457200" cy="443345"/>
          </a:xfrm>
          <a:effectLst>
            <a:outerShdw blurRad="50800" dist="38100" dir="2700000" algn="tl" rotWithShape="0">
              <a:prstClr val="black">
                <a:alpha val="40000"/>
              </a:prstClr>
            </a:outerShdw>
          </a:effectLst>
        </p:grpSpPr>
        <p:sp>
          <p:nvSpPr>
            <p:cNvPr id="66" name="Oval 65"/>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Elbow Connector 68"/>
          <p:cNvCxnSpPr>
            <a:stCxn id="25" idx="2"/>
            <a:endCxn id="67" idx="0"/>
          </p:cNvCxnSpPr>
          <p:nvPr/>
        </p:nvCxnSpPr>
        <p:spPr>
          <a:xfrm rot="16200000" flipH="1">
            <a:off x="5205136" y="4101654"/>
            <a:ext cx="278511" cy="1"/>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3" idx="1"/>
            <a:endCxn id="64" idx="6"/>
          </p:cNvCxnSpPr>
          <p:nvPr/>
        </p:nvCxnSpPr>
        <p:spPr>
          <a:xfrm rot="10800000" flipV="1">
            <a:off x="4122696" y="5601918"/>
            <a:ext cx="296904" cy="6350"/>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4" idx="1"/>
            <a:endCxn id="10" idx="6"/>
          </p:cNvCxnSpPr>
          <p:nvPr/>
        </p:nvCxnSpPr>
        <p:spPr>
          <a:xfrm rot="10800000" flipV="1">
            <a:off x="4122697" y="6362699"/>
            <a:ext cx="354421" cy="1"/>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430C2977-6DB1-D147-8E19-5AD52AFD17CE}" type="datetime1">
              <a:rPr lang="en-US" smtClean="0"/>
              <a:t>10/11/17</a:t>
            </a:fld>
            <a:endParaRPr lang="en-US"/>
          </a:p>
        </p:txBody>
      </p:sp>
      <p:sp>
        <p:nvSpPr>
          <p:cNvPr id="7" name="Footer Placeholder 6"/>
          <p:cNvSpPr>
            <a:spLocks noGrp="1"/>
          </p:cNvSpPr>
          <p:nvPr>
            <p:ph type="ftr" sz="quarter" idx="11"/>
          </p:nvPr>
        </p:nvSpPr>
        <p:spPr/>
        <p:txBody>
          <a:bodyPr/>
          <a:lstStyle/>
          <a:p>
            <a:r>
              <a:rPr lang="de-DE" smtClean="0"/>
              <a:t>CS4HS</a:t>
            </a:r>
            <a:endParaRPr lang="en-US"/>
          </a:p>
        </p:txBody>
      </p:sp>
      <p:sp>
        <p:nvSpPr>
          <p:cNvPr id="14" name="Slide Number Placeholder 13"/>
          <p:cNvSpPr>
            <a:spLocks noGrp="1"/>
          </p:cNvSpPr>
          <p:nvPr>
            <p:ph type="sldNum" sz="quarter" idx="12"/>
          </p:nvPr>
        </p:nvSpPr>
        <p:spPr/>
        <p:txBody>
          <a:bodyPr/>
          <a:lstStyle/>
          <a:p>
            <a:fld id="{7F5CE407-6216-4202-80E4-A30DC2F709B2}" type="slidenum">
              <a:rPr lang="en-US" smtClean="0"/>
              <a:t>10</a:t>
            </a:fld>
            <a:endParaRPr lang="en-US"/>
          </a:p>
        </p:txBody>
      </p:sp>
    </p:spTree>
    <p:extLst>
      <p:ext uri="{BB962C8B-B14F-4D97-AF65-F5344CB8AC3E}">
        <p14:creationId xmlns:p14="http://schemas.microsoft.com/office/powerpoint/2010/main" val="273024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p:txBody>
          <a:bodyPr>
            <a:normAutofit/>
          </a:bodyPr>
          <a:lstStyle/>
          <a:p>
            <a:r>
              <a:rPr lang="en-US" dirty="0" smtClean="0"/>
              <a:t>Sometimes you would like to repeat some action.  This doesn't require new diagram elements but can be expressed via actions, arcs, and conditionals.</a:t>
            </a:r>
          </a:p>
        </p:txBody>
      </p:sp>
      <p:sp>
        <p:nvSpPr>
          <p:cNvPr id="4" name="Date Placeholder 3"/>
          <p:cNvSpPr>
            <a:spLocks noGrp="1"/>
          </p:cNvSpPr>
          <p:nvPr>
            <p:ph type="dt" sz="half" idx="10"/>
          </p:nvPr>
        </p:nvSpPr>
        <p:spPr/>
        <p:txBody>
          <a:bodyPr/>
          <a:lstStyle/>
          <a:p>
            <a:fld id="{B5656563-B4A7-4C4C-AE4D-DD22D5F10244}"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11</a:t>
            </a:fld>
            <a:endParaRPr lang="en-US"/>
          </a:p>
        </p:txBody>
      </p:sp>
      <p:sp>
        <p:nvSpPr>
          <p:cNvPr id="7" name="Diamond 6"/>
          <p:cNvSpPr/>
          <p:nvPr/>
        </p:nvSpPr>
        <p:spPr>
          <a:xfrm>
            <a:off x="2665022" y="4972178"/>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875312" y="4174144"/>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repeated action</a:t>
            </a:r>
            <a:endParaRPr lang="en-US" sz="2000" dirty="0"/>
          </a:p>
        </p:txBody>
      </p:sp>
      <p:cxnSp>
        <p:nvCxnSpPr>
          <p:cNvPr id="9" name="Elbow Connector 8"/>
          <p:cNvCxnSpPr>
            <a:stCxn id="14" idx="1"/>
            <a:endCxn id="15" idx="1"/>
          </p:cNvCxnSpPr>
          <p:nvPr/>
        </p:nvCxnSpPr>
        <p:spPr>
          <a:xfrm rot="10800000">
            <a:off x="1875312" y="4364644"/>
            <a:ext cx="789710" cy="798034"/>
          </a:xfrm>
          <a:prstGeom prst="bentConnector3">
            <a:avLst>
              <a:gd name="adj1" fmla="val 1289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p:cNvCxnSpPr>
          <p:nvPr/>
        </p:nvCxnSpPr>
        <p:spPr>
          <a:xfrm rot="5400000">
            <a:off x="2392153" y="5837329"/>
            <a:ext cx="96830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026" y="4471272"/>
            <a:ext cx="1115940" cy="584775"/>
          </a:xfrm>
          <a:prstGeom prst="rect">
            <a:avLst/>
          </a:prstGeom>
          <a:noFill/>
        </p:spPr>
        <p:txBody>
          <a:bodyPr wrap="square" rtlCol="0">
            <a:spAutoFit/>
          </a:bodyPr>
          <a:lstStyle/>
          <a:p>
            <a:r>
              <a:rPr lang="en-US" sz="1600" dirty="0" smtClean="0"/>
              <a:t>[continue condition]</a:t>
            </a:r>
            <a:endParaRPr lang="en-US" sz="1600" dirty="0"/>
          </a:p>
        </p:txBody>
      </p:sp>
      <p:cxnSp>
        <p:nvCxnSpPr>
          <p:cNvPr id="12" name="Elbow Connector 11"/>
          <p:cNvCxnSpPr>
            <a:stCxn id="15" idx="2"/>
            <a:endCxn id="14" idx="0"/>
          </p:cNvCxnSpPr>
          <p:nvPr/>
        </p:nvCxnSpPr>
        <p:spPr>
          <a:xfrm rot="16200000" flipH="1">
            <a:off x="2667786" y="4763660"/>
            <a:ext cx="417034"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15" idx="0"/>
          </p:cNvCxnSpPr>
          <p:nvPr/>
        </p:nvCxnSpPr>
        <p:spPr>
          <a:xfrm rot="16200000" flipH="1">
            <a:off x="2266965" y="3564806"/>
            <a:ext cx="1218674"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62966" y="5837329"/>
            <a:ext cx="1290738" cy="261610"/>
          </a:xfrm>
          <a:prstGeom prst="rect">
            <a:avLst/>
          </a:prstGeom>
          <a:noFill/>
        </p:spPr>
        <p:txBody>
          <a:bodyPr wrap="none" rtlCol="0">
            <a:spAutoFit/>
          </a:bodyPr>
          <a:lstStyle/>
          <a:p>
            <a:r>
              <a:rPr lang="en-US" sz="1100" dirty="0" smtClean="0"/>
              <a:t>[ending condition]</a:t>
            </a:r>
            <a:endParaRPr lang="en-US" sz="1100" dirty="0"/>
          </a:p>
        </p:txBody>
      </p:sp>
      <p:sp>
        <p:nvSpPr>
          <p:cNvPr id="15" name="Diamond 14"/>
          <p:cNvSpPr/>
          <p:nvPr/>
        </p:nvSpPr>
        <p:spPr>
          <a:xfrm>
            <a:off x="6401673" y="3637103"/>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611963" y="4855777"/>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repeated action</a:t>
            </a:r>
            <a:endParaRPr lang="en-US" sz="2000" dirty="0"/>
          </a:p>
        </p:txBody>
      </p:sp>
      <p:cxnSp>
        <p:nvCxnSpPr>
          <p:cNvPr id="17" name="Elbow Connector 16"/>
          <p:cNvCxnSpPr/>
          <p:nvPr/>
        </p:nvCxnSpPr>
        <p:spPr>
          <a:xfrm rot="5400000">
            <a:off x="6194118" y="4436940"/>
            <a:ext cx="83767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5589" y="4401385"/>
            <a:ext cx="1951175" cy="338554"/>
          </a:xfrm>
          <a:prstGeom prst="rect">
            <a:avLst/>
          </a:prstGeom>
          <a:noFill/>
        </p:spPr>
        <p:txBody>
          <a:bodyPr wrap="none" rtlCol="0">
            <a:spAutoFit/>
          </a:bodyPr>
          <a:lstStyle/>
          <a:p>
            <a:r>
              <a:rPr lang="en-US" sz="1600" dirty="0" smtClean="0"/>
              <a:t>[continue condition]</a:t>
            </a:r>
            <a:endParaRPr lang="en-US" sz="1600" dirty="0"/>
          </a:p>
        </p:txBody>
      </p:sp>
      <p:cxnSp>
        <p:nvCxnSpPr>
          <p:cNvPr id="19" name="Elbow Connector 18"/>
          <p:cNvCxnSpPr/>
          <p:nvPr/>
        </p:nvCxnSpPr>
        <p:spPr>
          <a:xfrm rot="5400000">
            <a:off x="6386988" y="3408504"/>
            <a:ext cx="457198" cy="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68131" y="3506298"/>
            <a:ext cx="1790875" cy="338554"/>
          </a:xfrm>
          <a:prstGeom prst="rect">
            <a:avLst/>
          </a:prstGeom>
          <a:noFill/>
        </p:spPr>
        <p:txBody>
          <a:bodyPr wrap="none" rtlCol="0">
            <a:spAutoFit/>
          </a:bodyPr>
          <a:lstStyle/>
          <a:p>
            <a:r>
              <a:rPr lang="en-US" sz="1600" dirty="0" smtClean="0"/>
              <a:t>[ending condition]</a:t>
            </a:r>
            <a:endParaRPr lang="en-US" sz="1600" dirty="0"/>
          </a:p>
        </p:txBody>
      </p:sp>
      <p:cxnSp>
        <p:nvCxnSpPr>
          <p:cNvPr id="21" name="Elbow Connector 20"/>
          <p:cNvCxnSpPr/>
          <p:nvPr/>
        </p:nvCxnSpPr>
        <p:spPr>
          <a:xfrm rot="5400000" flipH="1">
            <a:off x="5802727" y="4426550"/>
            <a:ext cx="1409174" cy="211281"/>
          </a:xfrm>
          <a:prstGeom prst="bentConnector4">
            <a:avLst>
              <a:gd name="adj1" fmla="val -16222"/>
              <a:gd name="adj2" fmla="val 581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6824237" y="3827603"/>
            <a:ext cx="1378526" cy="15621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03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76200" y="685800"/>
            <a:ext cx="3048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90000"/>
              </a:lnSpc>
            </a:pPr>
            <a:r>
              <a:rPr lang="en-US" sz="3200" b="1" dirty="0">
                <a:solidFill>
                  <a:srgbClr val="7E5E06"/>
                </a:solidFill>
                <a:latin typeface="Chalkboard Bold" charset="0"/>
              </a:rPr>
              <a:t>Flight</a:t>
            </a:r>
            <a:br>
              <a:rPr lang="en-US" sz="3200" b="1" dirty="0">
                <a:solidFill>
                  <a:srgbClr val="7E5E06"/>
                </a:solidFill>
                <a:latin typeface="Chalkboard Bold" charset="0"/>
              </a:rPr>
            </a:br>
            <a:r>
              <a:rPr lang="en-US" sz="3200" b="1" dirty="0">
                <a:solidFill>
                  <a:srgbClr val="7E5E06"/>
                </a:solidFill>
                <a:latin typeface="Chalkboard Bold" charset="0"/>
              </a:rPr>
              <a:t>Reservation </a:t>
            </a:r>
            <a:br>
              <a:rPr lang="en-US" sz="3200" b="1" dirty="0">
                <a:solidFill>
                  <a:srgbClr val="7E5E06"/>
                </a:solidFill>
                <a:latin typeface="Chalkboard Bold" charset="0"/>
              </a:rPr>
            </a:br>
            <a:r>
              <a:rPr lang="en-US" sz="3200" b="1" dirty="0">
                <a:solidFill>
                  <a:srgbClr val="7E5E06"/>
                </a:solidFill>
                <a:latin typeface="Chalkboard Bold" charset="0"/>
              </a:rPr>
              <a:t>Algorithm</a:t>
            </a:r>
            <a:endParaRPr lang="en-US" sz="4400" dirty="0">
              <a:solidFill>
                <a:schemeClr val="tx2"/>
              </a:solidFill>
            </a:endParaRPr>
          </a:p>
        </p:txBody>
      </p:sp>
      <p:pic>
        <p:nvPicPr>
          <p:cNvPr id="40962" name="Picture 2" descr="AD_FlightReserv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988"/>
            <a:ext cx="5851525" cy="683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E0D0003-1980-AF4A-B1CF-C0F779CF9E1E}" type="datetime1">
              <a:rPr lang="en-US" smtClean="0"/>
              <a:t>10/11/17</a:t>
            </a:fld>
            <a:endParaRPr lang="en-US"/>
          </a:p>
        </p:txBody>
      </p:sp>
      <p:sp>
        <p:nvSpPr>
          <p:cNvPr id="3" name="Footer Placeholder 2"/>
          <p:cNvSpPr>
            <a:spLocks noGrp="1"/>
          </p:cNvSpPr>
          <p:nvPr>
            <p:ph type="ftr" sz="quarter" idx="11"/>
          </p:nvPr>
        </p:nvSpPr>
        <p:spPr/>
        <p:txBody>
          <a:bodyPr/>
          <a:lstStyle/>
          <a:p>
            <a:r>
              <a:rPr lang="de-DE" smtClean="0"/>
              <a:t>CS4HS</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12</a:t>
            </a:fld>
            <a:endParaRPr lang="en-US"/>
          </a:p>
        </p:txBody>
      </p:sp>
    </p:spTree>
    <p:extLst>
      <p:ext uri="{BB962C8B-B14F-4D97-AF65-F5344CB8AC3E}">
        <p14:creationId xmlns:p14="http://schemas.microsoft.com/office/powerpoint/2010/main" val="28287853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112642"/>
                                        </p:tgtEl>
                                        <p:attrNameLst>
                                          <p:attrName>style.visibility</p:attrName>
                                        </p:attrNameLst>
                                      </p:cBhvr>
                                      <p:to>
                                        <p:strVal val="visible"/>
                                      </p:to>
                                    </p:set>
                                    <p:animEffect transition="in" filter="fade">
                                      <p:cBhvr>
                                        <p:cTn id="7" dur="1000"/>
                                        <p:tgtEl>
                                          <p:spTgt spid="112642"/>
                                        </p:tgtEl>
                                      </p:cBhvr>
                                    </p:animEffect>
                                    <p:anim calcmode="lin" valueType="num">
                                      <p:cBhvr>
                                        <p:cTn id="8" dur="1000" fill="hold"/>
                                        <p:tgtEl>
                                          <p:spTgt spid="112642"/>
                                        </p:tgtEl>
                                        <p:attrNameLst>
                                          <p:attrName>ppt_x</p:attrName>
                                        </p:attrNameLst>
                                      </p:cBhvr>
                                      <p:tavLst>
                                        <p:tav tm="0">
                                          <p:val>
                                            <p:strVal val="#ppt_x-.1"/>
                                          </p:val>
                                        </p:tav>
                                        <p:tav tm="100000">
                                          <p:val>
                                            <p:strVal val="#ppt_x"/>
                                          </p:val>
                                        </p:tav>
                                      </p:tavLst>
                                    </p:anim>
                                    <p:anim calcmode="lin" valueType="num">
                                      <p:cBhvr>
                                        <p:cTn id="9" dur="1000" fill="hold"/>
                                        <p:tgtEl>
                                          <p:spTgt spid="112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_emai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2400"/>
            <a:ext cx="9004300" cy="662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2" name="Rectangle 4"/>
          <p:cNvSpPr>
            <a:spLocks noChangeArrowheads="1"/>
          </p:cNvSpPr>
          <p:nvPr/>
        </p:nvSpPr>
        <p:spPr bwMode="auto">
          <a:xfrm>
            <a:off x="305747" y="18288"/>
            <a:ext cx="33528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sz="3200" b="1" dirty="0" smtClean="0">
                <a:solidFill>
                  <a:srgbClr val="7E5E06"/>
                </a:solidFill>
                <a:latin typeface="Chalkboard Bold" charset="0"/>
              </a:rPr>
              <a:t>Email Client </a:t>
            </a:r>
            <a:r>
              <a:rPr lang="en-US" sz="3200" b="1" dirty="0">
                <a:solidFill>
                  <a:srgbClr val="7E5E06"/>
                </a:solidFill>
                <a:latin typeface="Chalkboard Bold" charset="0"/>
              </a:rPr>
              <a:t/>
            </a:r>
            <a:br>
              <a:rPr lang="en-US" sz="3200" b="1" dirty="0">
                <a:solidFill>
                  <a:srgbClr val="7E5E06"/>
                </a:solidFill>
                <a:latin typeface="Chalkboard Bold" charset="0"/>
              </a:rPr>
            </a:br>
            <a:r>
              <a:rPr lang="en-US" sz="3200" b="1" dirty="0">
                <a:solidFill>
                  <a:srgbClr val="7E5E06"/>
                </a:solidFill>
                <a:latin typeface="Chalkboard Bold" charset="0"/>
              </a:rPr>
              <a:t>Algorithm</a:t>
            </a:r>
            <a:endParaRPr lang="en-US" sz="4400" dirty="0">
              <a:solidFill>
                <a:schemeClr val="tx2"/>
              </a:solidFill>
            </a:endParaRPr>
          </a:p>
        </p:txBody>
      </p:sp>
      <p:pic>
        <p:nvPicPr>
          <p:cNvPr id="114694" name="Picture 6" descr="em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0"/>
            <a:ext cx="32004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1FB7B57-A855-9A49-8521-B8D792CA2AFE}" type="datetime1">
              <a:rPr lang="en-US" smtClean="0"/>
              <a:t>10/11/17</a:t>
            </a:fld>
            <a:endParaRPr lang="en-US"/>
          </a:p>
        </p:txBody>
      </p:sp>
      <p:sp>
        <p:nvSpPr>
          <p:cNvPr id="3" name="Footer Placeholder 2"/>
          <p:cNvSpPr>
            <a:spLocks noGrp="1"/>
          </p:cNvSpPr>
          <p:nvPr>
            <p:ph type="ftr" sz="quarter" idx="11"/>
          </p:nvPr>
        </p:nvSpPr>
        <p:spPr/>
        <p:txBody>
          <a:bodyPr/>
          <a:lstStyle/>
          <a:p>
            <a:r>
              <a:rPr lang="de-DE" smtClean="0"/>
              <a:t>CS4HS</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13</a:t>
            </a:fld>
            <a:endParaRPr lang="en-US"/>
          </a:p>
        </p:txBody>
      </p:sp>
    </p:spTree>
    <p:extLst>
      <p:ext uri="{BB962C8B-B14F-4D97-AF65-F5344CB8AC3E}">
        <p14:creationId xmlns:p14="http://schemas.microsoft.com/office/powerpoint/2010/main" val="332738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p:cTn id="7" dur="1000" fill="hold"/>
                                        <p:tgtEl>
                                          <p:spTgt spid="114692"/>
                                        </p:tgtEl>
                                        <p:attrNameLst>
                                          <p:attrName>ppt_w</p:attrName>
                                        </p:attrNameLst>
                                      </p:cBhvr>
                                      <p:tavLst>
                                        <p:tav tm="0">
                                          <p:val>
                                            <p:strVal val="#ppt_w+.3"/>
                                          </p:val>
                                        </p:tav>
                                        <p:tav tm="100000">
                                          <p:val>
                                            <p:strVal val="#ppt_w"/>
                                          </p:val>
                                        </p:tav>
                                      </p:tavLst>
                                    </p:anim>
                                    <p:anim calcmode="lin" valueType="num">
                                      <p:cBhvr>
                                        <p:cTn id="8" dur="1000" fill="hold"/>
                                        <p:tgtEl>
                                          <p:spTgt spid="114692"/>
                                        </p:tgtEl>
                                        <p:attrNameLst>
                                          <p:attrName>ppt_h</p:attrName>
                                        </p:attrNameLst>
                                      </p:cBhvr>
                                      <p:tavLst>
                                        <p:tav tm="0">
                                          <p:val>
                                            <p:strVal val="#ppt_h"/>
                                          </p:val>
                                        </p:tav>
                                        <p:tav tm="100000">
                                          <p:val>
                                            <p:strVal val="#ppt_h"/>
                                          </p:val>
                                        </p:tav>
                                      </p:tavLst>
                                    </p:anim>
                                    <p:animEffect transition="in" filter="fade">
                                      <p:cBhvr>
                                        <p:cTn id="9" dur="1000"/>
                                        <p:tgtEl>
                                          <p:spTgt spid="114692"/>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4694"/>
                                        </p:tgtEl>
                                        <p:attrNameLst>
                                          <p:attrName>style.visibility</p:attrName>
                                        </p:attrNameLst>
                                      </p:cBhvr>
                                      <p:to>
                                        <p:strVal val="visible"/>
                                      </p:to>
                                    </p:set>
                                    <p:animEffect transition="in" filter="fade">
                                      <p:cBhvr>
                                        <p:cTn id="13" dur="1000"/>
                                        <p:tgtEl>
                                          <p:spTgt spid="1146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Crazy Eights</a:t>
            </a:r>
            <a:endParaRPr lang="en-US" dirty="0"/>
          </a:p>
        </p:txBody>
      </p:sp>
      <p:sp>
        <p:nvSpPr>
          <p:cNvPr id="3" name="Content Placeholder 2"/>
          <p:cNvSpPr>
            <a:spLocks noGrp="1"/>
          </p:cNvSpPr>
          <p:nvPr>
            <p:ph idx="1"/>
          </p:nvPr>
        </p:nvSpPr>
        <p:spPr/>
        <p:txBody>
          <a:bodyPr>
            <a:normAutofit lnSpcReduction="10000"/>
          </a:bodyPr>
          <a:lstStyle/>
          <a:p>
            <a:pPr marL="0" lvl="0" indent="0">
              <a:spcBef>
                <a:spcPts val="0"/>
              </a:spcBef>
              <a:buClrTx/>
              <a:buSzTx/>
              <a:buNone/>
            </a:pPr>
            <a:r>
              <a:rPr lang="en-US" b="1" dirty="0" smtClean="0"/>
              <a:t>Object </a:t>
            </a:r>
            <a:r>
              <a:rPr lang="en-US" b="1" dirty="0"/>
              <a:t>of the </a:t>
            </a:r>
            <a:r>
              <a:rPr lang="en-US" b="1" dirty="0" smtClean="0"/>
              <a:t>Game: </a:t>
            </a:r>
            <a:r>
              <a:rPr lang="en-US" dirty="0"/>
              <a:t>Be the first player to get rid of all the cards in her </a:t>
            </a:r>
            <a:r>
              <a:rPr lang="en-US" dirty="0" smtClean="0"/>
              <a:t>hand.</a:t>
            </a:r>
          </a:p>
          <a:p>
            <a:pPr marL="0" lvl="0" indent="0">
              <a:spcBef>
                <a:spcPts val="0"/>
              </a:spcBef>
              <a:buClrTx/>
              <a:buSzTx/>
              <a:buNone/>
            </a:pPr>
            <a:endParaRPr lang="en-US" dirty="0"/>
          </a:p>
          <a:p>
            <a:pPr marL="0" lvl="0" indent="0">
              <a:spcBef>
                <a:spcPts val="0"/>
              </a:spcBef>
              <a:buClrTx/>
              <a:buSzTx/>
              <a:buNone/>
            </a:pPr>
            <a:r>
              <a:rPr lang="en-US" b="1" dirty="0" smtClean="0"/>
              <a:t>Setup: </a:t>
            </a:r>
            <a:r>
              <a:rPr lang="en-US" dirty="0"/>
              <a:t>Deal each player 5 cards.  Put remainder of cards face down in the draw pile.  Start the discard pile by placing the top card of the draw pile face up next to the </a:t>
            </a:r>
            <a:r>
              <a:rPr lang="en-US" dirty="0" smtClean="0"/>
              <a:t>pile.</a:t>
            </a:r>
          </a:p>
          <a:p>
            <a:pPr marL="0" lvl="0" indent="0">
              <a:spcBef>
                <a:spcPts val="0"/>
              </a:spcBef>
              <a:buClrTx/>
              <a:buSzTx/>
              <a:buNone/>
            </a:pPr>
            <a:endParaRPr lang="en-US" dirty="0"/>
          </a:p>
          <a:p>
            <a:pPr marL="0" lvl="0" indent="0">
              <a:spcBef>
                <a:spcPts val="0"/>
              </a:spcBef>
              <a:buClrTx/>
              <a:buSzTx/>
              <a:buNone/>
            </a:pPr>
            <a:r>
              <a:rPr lang="en-US" b="1" dirty="0" smtClean="0"/>
              <a:t>Game Play: </a:t>
            </a:r>
            <a:r>
              <a:rPr lang="en-US" dirty="0"/>
              <a:t>You have to match the top card in the discard pile.  If you have a match, you play it by placing it on top of the discard pile.  If you do not have a match, you draw cards from the draw pile until you find a match.  Your turn is over when you place a card in the discard pile.  All eights are wild and can match anything.  When an eight is played, the player specifies the suit that the next player must play</a:t>
            </a:r>
            <a:r>
              <a:rPr lang="en-US" dirty="0" smtClean="0"/>
              <a:t>.</a:t>
            </a:r>
            <a:endParaRPr lang="en-US" dirty="0"/>
          </a:p>
        </p:txBody>
      </p:sp>
      <p:sp>
        <p:nvSpPr>
          <p:cNvPr id="4" name="Date Placeholder 3"/>
          <p:cNvSpPr>
            <a:spLocks noGrp="1"/>
          </p:cNvSpPr>
          <p:nvPr>
            <p:ph type="dt" sz="half" idx="10"/>
          </p:nvPr>
        </p:nvSpPr>
        <p:spPr/>
        <p:txBody>
          <a:bodyPr/>
          <a:lstStyle/>
          <a:p>
            <a:fld id="{920E28FB-F01B-244C-A904-761B86731ACF}"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CT100 Fall 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14</a:t>
            </a:fld>
            <a:endParaRPr lang="en-US"/>
          </a:p>
        </p:txBody>
      </p:sp>
    </p:spTree>
    <p:extLst>
      <p:ext uri="{BB962C8B-B14F-4D97-AF65-F5344CB8AC3E}">
        <p14:creationId xmlns:p14="http://schemas.microsoft.com/office/powerpoint/2010/main" val="1404855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0E28FB-F01B-244C-A904-761B86731ACF}"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CT100 Fall 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15</a:t>
            </a:fld>
            <a:endParaRPr lang="en-US"/>
          </a:p>
        </p:txBody>
      </p:sp>
      <p:sp>
        <p:nvSpPr>
          <p:cNvPr id="7" name="Rounded Rectangle 6"/>
          <p:cNvSpPr/>
          <p:nvPr/>
        </p:nvSpPr>
        <p:spPr>
          <a:xfrm>
            <a:off x="3352799" y="6149340"/>
            <a:ext cx="1729741" cy="472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 the game!</a:t>
            </a:r>
            <a:endParaRPr lang="en-US" dirty="0"/>
          </a:p>
        </p:txBody>
      </p:sp>
      <p:cxnSp>
        <p:nvCxnSpPr>
          <p:cNvPr id="9" name="Straight Arrow Connector 8"/>
          <p:cNvCxnSpPr>
            <a:stCxn id="7" idx="3"/>
          </p:cNvCxnSpPr>
          <p:nvPr/>
        </p:nvCxnSpPr>
        <p:spPr>
          <a:xfrm>
            <a:off x="5082540" y="6385560"/>
            <a:ext cx="52578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onut 9"/>
          <p:cNvSpPr/>
          <p:nvPr/>
        </p:nvSpPr>
        <p:spPr>
          <a:xfrm>
            <a:off x="5608320" y="6195060"/>
            <a:ext cx="381000" cy="38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274320" y="571500"/>
            <a:ext cx="259080" cy="243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112520" y="499110"/>
            <a:ext cx="13792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Deal cards</a:t>
            </a:r>
            <a:endParaRPr lang="en-US"/>
          </a:p>
        </p:txBody>
      </p:sp>
      <p:sp>
        <p:nvSpPr>
          <p:cNvPr id="13" name="Rounded Rectangle 12"/>
          <p:cNvSpPr/>
          <p:nvPr/>
        </p:nvSpPr>
        <p:spPr>
          <a:xfrm>
            <a:off x="2834640" y="499110"/>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draw pile</a:t>
            </a:r>
            <a:endParaRPr lang="en-US" dirty="0"/>
          </a:p>
        </p:txBody>
      </p:sp>
      <p:sp>
        <p:nvSpPr>
          <p:cNvPr id="14" name="Rounded Rectangle 13"/>
          <p:cNvSpPr/>
          <p:nvPr/>
        </p:nvSpPr>
        <p:spPr>
          <a:xfrm>
            <a:off x="5000625" y="499110"/>
            <a:ext cx="197739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a:t>
            </a:r>
            <a:r>
              <a:rPr lang="en-US" smtClean="0"/>
              <a:t>discard pile</a:t>
            </a:r>
            <a:endParaRPr lang="en-US" dirty="0"/>
          </a:p>
        </p:txBody>
      </p:sp>
      <p:sp>
        <p:nvSpPr>
          <p:cNvPr id="15" name="Rounded Rectangle 14"/>
          <p:cNvSpPr/>
          <p:nvPr/>
        </p:nvSpPr>
        <p:spPr>
          <a:xfrm>
            <a:off x="3352799" y="1244918"/>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turn</a:t>
            </a:r>
            <a:endParaRPr lang="en-US" dirty="0"/>
          </a:p>
        </p:txBody>
      </p:sp>
      <p:sp>
        <p:nvSpPr>
          <p:cNvPr id="16" name="Rounded Rectangle 15"/>
          <p:cNvSpPr/>
          <p:nvPr/>
        </p:nvSpPr>
        <p:spPr>
          <a:xfrm>
            <a:off x="3352799" y="1963102"/>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Examine hand</a:t>
            </a:r>
            <a:endParaRPr lang="en-US" dirty="0"/>
          </a:p>
        </p:txBody>
      </p:sp>
      <p:sp>
        <p:nvSpPr>
          <p:cNvPr id="20" name="Rounded Rectangle 19"/>
          <p:cNvSpPr/>
          <p:nvPr/>
        </p:nvSpPr>
        <p:spPr>
          <a:xfrm>
            <a:off x="6065519" y="4263867"/>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Draw a card</a:t>
            </a:r>
            <a:endParaRPr lang="en-US" dirty="0"/>
          </a:p>
        </p:txBody>
      </p:sp>
      <p:sp>
        <p:nvSpPr>
          <p:cNvPr id="21" name="Rounded Rectangle 20"/>
          <p:cNvSpPr/>
          <p:nvPr/>
        </p:nvSpPr>
        <p:spPr>
          <a:xfrm>
            <a:off x="1036319" y="3718846"/>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Declare suit</a:t>
            </a:r>
            <a:endParaRPr lang="en-US" dirty="0"/>
          </a:p>
        </p:txBody>
      </p:sp>
      <p:sp>
        <p:nvSpPr>
          <p:cNvPr id="22" name="Rounded Rectangle 21"/>
          <p:cNvSpPr/>
          <p:nvPr/>
        </p:nvSpPr>
        <p:spPr>
          <a:xfrm>
            <a:off x="1935738" y="4718148"/>
            <a:ext cx="183642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 card</a:t>
            </a:r>
            <a:endParaRPr lang="en-US" dirty="0"/>
          </a:p>
        </p:txBody>
      </p:sp>
      <p:cxnSp>
        <p:nvCxnSpPr>
          <p:cNvPr id="24" name="Curved Connector 23"/>
          <p:cNvCxnSpPr>
            <a:stCxn id="20" idx="2"/>
            <a:endCxn id="16" idx="0"/>
          </p:cNvCxnSpPr>
          <p:nvPr/>
        </p:nvCxnSpPr>
        <p:spPr>
          <a:xfrm rot="5400000" flipH="1">
            <a:off x="4282676" y="1951435"/>
            <a:ext cx="2689385" cy="2712720"/>
          </a:xfrm>
          <a:prstGeom prst="curvedConnector5">
            <a:avLst>
              <a:gd name="adj1" fmla="val -8500"/>
              <a:gd name="adj2" fmla="val 50000"/>
              <a:gd name="adj3" fmla="val 1085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18" idx="2"/>
            <a:endCxn id="7" idx="0"/>
          </p:cNvCxnSpPr>
          <p:nvPr/>
        </p:nvCxnSpPr>
        <p:spPr>
          <a:xfrm rot="16200000" flipH="1">
            <a:off x="3340543" y="5272213"/>
            <a:ext cx="390530" cy="13637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18" idx="1"/>
            <a:endCxn id="15" idx="1"/>
          </p:cNvCxnSpPr>
          <p:nvPr/>
        </p:nvCxnSpPr>
        <p:spPr>
          <a:xfrm rot="10800000" flipH="1">
            <a:off x="2650747" y="1439229"/>
            <a:ext cx="702052" cy="4125907"/>
          </a:xfrm>
          <a:prstGeom prst="curvedConnector3">
            <a:avLst>
              <a:gd name="adj1" fmla="val -3075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72" idx="1"/>
            <a:endCxn id="21" idx="0"/>
          </p:cNvCxnSpPr>
          <p:nvPr/>
        </p:nvCxnSpPr>
        <p:spPr>
          <a:xfrm rot="10800000" flipV="1">
            <a:off x="1954529" y="2913854"/>
            <a:ext cx="2113280" cy="8049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72" idx="3"/>
            <a:endCxn id="20" idx="0"/>
          </p:cNvCxnSpPr>
          <p:nvPr/>
        </p:nvCxnSpPr>
        <p:spPr>
          <a:xfrm>
            <a:off x="4474209" y="2913855"/>
            <a:ext cx="2509520" cy="135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14" idx="3"/>
            <a:endCxn id="15" idx="0"/>
          </p:cNvCxnSpPr>
          <p:nvPr/>
        </p:nvCxnSpPr>
        <p:spPr>
          <a:xfrm flipH="1">
            <a:off x="4271009" y="693420"/>
            <a:ext cx="2707006" cy="551498"/>
          </a:xfrm>
          <a:prstGeom prst="curvedConnector4">
            <a:avLst>
              <a:gd name="adj1" fmla="val -8445"/>
              <a:gd name="adj2" fmla="val 6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72" idx="2"/>
            <a:endCxn id="22" idx="0"/>
          </p:cNvCxnSpPr>
          <p:nvPr/>
        </p:nvCxnSpPr>
        <p:spPr>
          <a:xfrm rot="5400000">
            <a:off x="2757170" y="3204309"/>
            <a:ext cx="1610618" cy="14170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21" idx="2"/>
            <a:endCxn id="22" idx="0"/>
          </p:cNvCxnSpPr>
          <p:nvPr/>
        </p:nvCxnSpPr>
        <p:spPr>
          <a:xfrm rot="16200000" flipH="1">
            <a:off x="2098897" y="3963097"/>
            <a:ext cx="610682" cy="8994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6"/>
            <a:endCxn id="12" idx="1"/>
          </p:cNvCxnSpPr>
          <p:nvPr/>
        </p:nvCxnSpPr>
        <p:spPr>
          <a:xfrm>
            <a:off x="533400" y="693420"/>
            <a:ext cx="57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3"/>
            <a:endCxn id="13" idx="1"/>
          </p:cNvCxnSpPr>
          <p:nvPr/>
        </p:nvCxnSpPr>
        <p:spPr>
          <a:xfrm>
            <a:off x="2491740" y="69342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3"/>
            <a:endCxn id="14" idx="1"/>
          </p:cNvCxnSpPr>
          <p:nvPr/>
        </p:nvCxnSpPr>
        <p:spPr>
          <a:xfrm>
            <a:off x="4671060" y="693420"/>
            <a:ext cx="329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2"/>
            <a:endCxn id="16" idx="0"/>
          </p:cNvCxnSpPr>
          <p:nvPr/>
        </p:nvCxnSpPr>
        <p:spPr>
          <a:xfrm>
            <a:off x="4271009" y="1633538"/>
            <a:ext cx="0" cy="32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Diamond 71"/>
          <p:cNvSpPr/>
          <p:nvPr/>
        </p:nvSpPr>
        <p:spPr>
          <a:xfrm>
            <a:off x="4067809" y="2720180"/>
            <a:ext cx="406400" cy="3873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16" idx="2"/>
            <a:endCxn id="72" idx="0"/>
          </p:cNvCxnSpPr>
          <p:nvPr/>
        </p:nvCxnSpPr>
        <p:spPr>
          <a:xfrm>
            <a:off x="4271009" y="2351722"/>
            <a:ext cx="0" cy="36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flipH="1">
            <a:off x="4217669" y="5642848"/>
            <a:ext cx="2205992" cy="369332"/>
          </a:xfrm>
          <a:prstGeom prst="rect">
            <a:avLst/>
          </a:prstGeom>
          <a:noFill/>
        </p:spPr>
        <p:txBody>
          <a:bodyPr wrap="square" rtlCol="0">
            <a:spAutoFit/>
          </a:bodyPr>
          <a:lstStyle/>
          <a:p>
            <a:r>
              <a:rPr lang="en-US" smtClean="0"/>
              <a:t>No cards left</a:t>
            </a:r>
            <a:endParaRPr lang="en-US"/>
          </a:p>
        </p:txBody>
      </p:sp>
      <p:sp>
        <p:nvSpPr>
          <p:cNvPr id="111" name="TextBox 110"/>
          <p:cNvSpPr txBox="1"/>
          <p:nvPr/>
        </p:nvSpPr>
        <p:spPr>
          <a:xfrm>
            <a:off x="3657600" y="4107466"/>
            <a:ext cx="813043" cy="369332"/>
          </a:xfrm>
          <a:prstGeom prst="rect">
            <a:avLst/>
          </a:prstGeom>
          <a:noFill/>
        </p:spPr>
        <p:txBody>
          <a:bodyPr wrap="none" rtlCol="0">
            <a:spAutoFit/>
          </a:bodyPr>
          <a:lstStyle/>
          <a:p>
            <a:r>
              <a:rPr lang="en-US" dirty="0" smtClean="0"/>
              <a:t>Match</a:t>
            </a:r>
            <a:endParaRPr lang="en-US" dirty="0"/>
          </a:p>
        </p:txBody>
      </p:sp>
      <p:sp>
        <p:nvSpPr>
          <p:cNvPr id="112" name="TextBox 111"/>
          <p:cNvSpPr txBox="1"/>
          <p:nvPr/>
        </p:nvSpPr>
        <p:spPr>
          <a:xfrm>
            <a:off x="1580513" y="2891147"/>
            <a:ext cx="710451" cy="369332"/>
          </a:xfrm>
          <a:prstGeom prst="rect">
            <a:avLst/>
          </a:prstGeom>
          <a:noFill/>
        </p:spPr>
        <p:txBody>
          <a:bodyPr wrap="none" rtlCol="0">
            <a:spAutoFit/>
          </a:bodyPr>
          <a:lstStyle/>
          <a:p>
            <a:r>
              <a:rPr lang="en-US" dirty="0" smtClean="0"/>
              <a:t>Eight</a:t>
            </a:r>
            <a:endParaRPr lang="en-US" dirty="0"/>
          </a:p>
        </p:txBody>
      </p:sp>
      <p:sp>
        <p:nvSpPr>
          <p:cNvPr id="113" name="TextBox 112"/>
          <p:cNvSpPr txBox="1"/>
          <p:nvPr/>
        </p:nvSpPr>
        <p:spPr>
          <a:xfrm>
            <a:off x="6151878" y="2928819"/>
            <a:ext cx="1172116" cy="369332"/>
          </a:xfrm>
          <a:prstGeom prst="rect">
            <a:avLst/>
          </a:prstGeom>
          <a:noFill/>
        </p:spPr>
        <p:txBody>
          <a:bodyPr wrap="none" rtlCol="0">
            <a:spAutoFit/>
          </a:bodyPr>
          <a:lstStyle/>
          <a:p>
            <a:r>
              <a:rPr lang="en-US" dirty="0" smtClean="0"/>
              <a:t>No Match</a:t>
            </a:r>
            <a:endParaRPr lang="en-US" dirty="0"/>
          </a:p>
        </p:txBody>
      </p:sp>
      <p:sp>
        <p:nvSpPr>
          <p:cNvPr id="118" name="Diamond 117"/>
          <p:cNvSpPr/>
          <p:nvPr/>
        </p:nvSpPr>
        <p:spPr>
          <a:xfrm>
            <a:off x="2650747" y="5371460"/>
            <a:ext cx="406400" cy="3873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22" idx="2"/>
            <a:endCxn id="118" idx="0"/>
          </p:cNvCxnSpPr>
          <p:nvPr/>
        </p:nvCxnSpPr>
        <p:spPr>
          <a:xfrm flipH="1">
            <a:off x="2853947" y="5106768"/>
            <a:ext cx="1" cy="264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flipH="1">
            <a:off x="403860" y="1653280"/>
            <a:ext cx="2205992" cy="369332"/>
          </a:xfrm>
          <a:prstGeom prst="rect">
            <a:avLst/>
          </a:prstGeom>
          <a:noFill/>
        </p:spPr>
        <p:txBody>
          <a:bodyPr wrap="square" rtlCol="0">
            <a:spAutoFit/>
          </a:bodyPr>
          <a:lstStyle/>
          <a:p>
            <a:r>
              <a:rPr lang="en-US"/>
              <a:t>C</a:t>
            </a:r>
            <a:r>
              <a:rPr lang="en-US" smtClean="0"/>
              <a:t>ards </a:t>
            </a:r>
            <a:r>
              <a:rPr lang="en-US" dirty="0" smtClean="0"/>
              <a:t>left</a:t>
            </a:r>
            <a:endParaRPr lang="en-US" dirty="0"/>
          </a:p>
        </p:txBody>
      </p:sp>
    </p:spTree>
    <p:extLst>
      <p:ext uri="{BB962C8B-B14F-4D97-AF65-F5344CB8AC3E}">
        <p14:creationId xmlns:p14="http://schemas.microsoft.com/office/powerpoint/2010/main" val="97823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6" grpId="0" animBg="1"/>
      <p:bldP spid="20" grpId="0" animBg="1"/>
      <p:bldP spid="21" grpId="0" animBg="1"/>
      <p:bldP spid="22" grpId="0" animBg="1"/>
      <p:bldP spid="72" grpId="0" animBg="1"/>
      <p:bldP spid="98" grpId="0"/>
      <p:bldP spid="111" grpId="0"/>
      <p:bldP spid="112" grpId="0"/>
      <p:bldP spid="113" grpId="0"/>
      <p:bldP spid="118" grpId="0" animBg="1"/>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Activity</a:t>
            </a:r>
            <a:endParaRPr lang="en-US" dirty="0"/>
          </a:p>
        </p:txBody>
      </p:sp>
      <p:sp>
        <p:nvSpPr>
          <p:cNvPr id="6" name="Content Placeholder 5"/>
          <p:cNvSpPr>
            <a:spLocks noGrp="1"/>
          </p:cNvSpPr>
          <p:nvPr>
            <p:ph idx="1"/>
          </p:nvPr>
        </p:nvSpPr>
        <p:spPr>
          <a:xfrm>
            <a:off x="457200" y="1600200"/>
            <a:ext cx="8229600" cy="5148558"/>
          </a:xfrm>
        </p:spPr>
        <p:txBody>
          <a:bodyPr>
            <a:normAutofit fontScale="92500"/>
          </a:bodyPr>
          <a:lstStyle/>
          <a:p>
            <a:r>
              <a:rPr lang="en-US" dirty="0" smtClean="0"/>
              <a:t>Break into groups and develop an algorithm for finding the minimum card.  Once you have the algorithm, also draw the activity diagram for that activity.</a:t>
            </a:r>
          </a:p>
          <a:p>
            <a:endParaRPr lang="en-US" dirty="0"/>
          </a:p>
          <a:p>
            <a:r>
              <a:rPr lang="en-US" dirty="0" smtClean="0"/>
              <a:t>Be sure to use the problem solving strategies:</a:t>
            </a:r>
          </a:p>
          <a:p>
            <a:pPr lvl="1"/>
            <a:r>
              <a:rPr lang="en-US" dirty="0" smtClean="0"/>
              <a:t>Problem definition, decomposition, abstraction</a:t>
            </a:r>
          </a:p>
          <a:p>
            <a:pPr lvl="1"/>
            <a:r>
              <a:rPr lang="en-US" dirty="0" smtClean="0"/>
              <a:t>Requirements, design, implementation/testing, refine</a:t>
            </a:r>
            <a:r>
              <a:rPr lang="mr-IN" dirty="0" smtClean="0"/>
              <a:t>…</a:t>
            </a:r>
            <a:endParaRPr lang="en-US" dirty="0"/>
          </a:p>
          <a:p>
            <a:pPr lvl="1"/>
            <a:endParaRPr lang="en-US" dirty="0" smtClean="0"/>
          </a:p>
          <a:p>
            <a:pPr lvl="1"/>
            <a:endParaRPr lang="en-US" dirty="0"/>
          </a:p>
          <a:p>
            <a:pPr lvl="1"/>
            <a:endParaRPr lang="en-US" dirty="0"/>
          </a:p>
          <a:p>
            <a:r>
              <a:rPr lang="en-US" dirty="0" smtClean="0"/>
              <a:t>Consider the sequence of events, what can happen at the same time, when are decisions made, where is there repetition.</a:t>
            </a:r>
          </a:p>
          <a:p>
            <a:pPr lvl="1"/>
            <a:r>
              <a:rPr lang="en-US" dirty="0" smtClean="0"/>
              <a:t>Can you represent the algorithm more efficiently?  Can you create a more efficient algorithm?</a:t>
            </a:r>
          </a:p>
        </p:txBody>
      </p:sp>
      <p:sp>
        <p:nvSpPr>
          <p:cNvPr id="2" name="Date Placeholder 1"/>
          <p:cNvSpPr>
            <a:spLocks noGrp="1"/>
          </p:cNvSpPr>
          <p:nvPr>
            <p:ph type="dt" sz="half" idx="10"/>
          </p:nvPr>
        </p:nvSpPr>
        <p:spPr/>
        <p:txBody>
          <a:bodyPr/>
          <a:lstStyle/>
          <a:p>
            <a:fld id="{8A54CAB6-AA5C-FC47-BCDA-0EACD2FB2A30}" type="datetime1">
              <a:rPr lang="en-US" smtClean="0"/>
              <a:t>10/11/17</a:t>
            </a:fld>
            <a:endParaRPr lang="en-US"/>
          </a:p>
        </p:txBody>
      </p:sp>
      <p:sp>
        <p:nvSpPr>
          <p:cNvPr id="3" name="Footer Placeholder 2"/>
          <p:cNvSpPr>
            <a:spLocks noGrp="1"/>
          </p:cNvSpPr>
          <p:nvPr>
            <p:ph type="ftr" sz="quarter" idx="11"/>
          </p:nvPr>
        </p:nvSpPr>
        <p:spPr/>
        <p:txBody>
          <a:bodyPr/>
          <a:lstStyle/>
          <a:p>
            <a:r>
              <a:rPr lang="de-DE" smtClean="0"/>
              <a:t>CS4HS</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16</a:t>
            </a:fld>
            <a:endParaRPr lang="en-US"/>
          </a:p>
        </p:txBody>
      </p:sp>
      <p:sp>
        <p:nvSpPr>
          <p:cNvPr id="7" name="TextBox 6"/>
          <p:cNvSpPr txBox="1"/>
          <p:nvPr/>
        </p:nvSpPr>
        <p:spPr>
          <a:xfrm>
            <a:off x="3625231" y="436506"/>
            <a:ext cx="5428089" cy="307777"/>
          </a:xfrm>
          <a:prstGeom prst="rect">
            <a:avLst/>
          </a:prstGeom>
          <a:noFill/>
        </p:spPr>
        <p:txBody>
          <a:bodyPr wrap="none" rtlCol="0">
            <a:spAutoFit/>
          </a:bodyPr>
          <a:lstStyle/>
          <a:p>
            <a:r>
              <a:rPr lang="en-US" sz="1400" dirty="0" smtClean="0"/>
              <a:t>Activity/Lesson Inspiration: </a:t>
            </a:r>
            <a:r>
              <a:rPr lang="en-US" sz="1400" dirty="0" smtClean="0">
                <a:hlinkClick r:id="rId3"/>
              </a:rPr>
              <a:t>https</a:t>
            </a:r>
            <a:r>
              <a:rPr lang="en-US" sz="1400" dirty="0">
                <a:hlinkClick r:id="rId3"/>
              </a:rPr>
              <a:t>://</a:t>
            </a:r>
            <a:r>
              <a:rPr lang="en-US" sz="1400" dirty="0" err="1">
                <a:hlinkClick r:id="rId3"/>
              </a:rPr>
              <a:t>curriculum.code.org</a:t>
            </a:r>
            <a:r>
              <a:rPr lang="en-US" sz="1400" dirty="0">
                <a:hlinkClick r:id="rId3"/>
              </a:rPr>
              <a:t>/</a:t>
            </a:r>
            <a:r>
              <a:rPr lang="en-US" sz="1400" dirty="0" err="1">
                <a:hlinkClick r:id="rId3"/>
              </a:rPr>
              <a:t>csp</a:t>
            </a:r>
            <a:r>
              <a:rPr lang="en-US" sz="1400" dirty="0">
                <a:hlinkClick r:id="rId3"/>
              </a:rPr>
              <a:t>/unit3/2</a:t>
            </a:r>
            <a:r>
              <a:rPr lang="en-US" sz="1400" dirty="0" smtClean="0">
                <a:hlinkClick r:id="rId3"/>
              </a:rPr>
              <a:t>/</a:t>
            </a:r>
            <a:endParaRPr lang="en-US" sz="1400" dirty="0" smtClean="0"/>
          </a:p>
        </p:txBody>
      </p:sp>
    </p:spTree>
    <p:extLst>
      <p:ext uri="{BB962C8B-B14F-4D97-AF65-F5344CB8AC3E}">
        <p14:creationId xmlns:p14="http://schemas.microsoft.com/office/powerpoint/2010/main" val="42351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What representation was easier to use to do the task?  Which was easier to change?  Which was easier to argue about?</a:t>
            </a:r>
          </a:p>
          <a:p>
            <a:endParaRPr lang="en-US" dirty="0"/>
          </a:p>
          <a:p>
            <a:r>
              <a:rPr lang="en-US" dirty="0" smtClean="0"/>
              <a:t>How did you build the diagram?</a:t>
            </a:r>
          </a:p>
          <a:p>
            <a:endParaRPr lang="en-US" dirty="0"/>
          </a:p>
          <a:p>
            <a:r>
              <a:rPr lang="en-US" dirty="0" smtClean="0"/>
              <a:t>How did you evaluate if it was correct?  Did you need to change things as you built it?</a:t>
            </a:r>
          </a:p>
          <a:p>
            <a:endParaRPr lang="en-US" dirty="0"/>
          </a:p>
          <a:p>
            <a:r>
              <a:rPr lang="en-US" dirty="0" smtClean="0"/>
              <a:t>How does this relate to developing software?</a:t>
            </a:r>
            <a:endParaRPr lang="en-US" dirty="0"/>
          </a:p>
        </p:txBody>
      </p:sp>
      <p:sp>
        <p:nvSpPr>
          <p:cNvPr id="4" name="Date Placeholder 3"/>
          <p:cNvSpPr>
            <a:spLocks noGrp="1"/>
          </p:cNvSpPr>
          <p:nvPr>
            <p:ph type="dt" sz="half" idx="10"/>
          </p:nvPr>
        </p:nvSpPr>
        <p:spPr/>
        <p:txBody>
          <a:bodyPr/>
          <a:lstStyle/>
          <a:p>
            <a:fld id="{F54DB47C-FA6F-6D41-B82A-FBA53C894D2A}"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17</a:t>
            </a:fld>
            <a:endParaRPr lang="en-US"/>
          </a:p>
        </p:txBody>
      </p:sp>
    </p:spTree>
    <p:extLst>
      <p:ext uri="{BB962C8B-B14F-4D97-AF65-F5344CB8AC3E}">
        <p14:creationId xmlns:p14="http://schemas.microsoft.com/office/powerpoint/2010/main" val="1133796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Lesson</a:t>
            </a:r>
            <a:endParaRPr lang="en-US" dirty="0"/>
          </a:p>
        </p:txBody>
      </p:sp>
      <p:sp>
        <p:nvSpPr>
          <p:cNvPr id="3" name="Content Placeholder 2"/>
          <p:cNvSpPr>
            <a:spLocks noGrp="1"/>
          </p:cNvSpPr>
          <p:nvPr>
            <p:ph idx="1"/>
          </p:nvPr>
        </p:nvSpPr>
        <p:spPr/>
        <p:txBody>
          <a:bodyPr/>
          <a:lstStyle/>
          <a:p>
            <a:r>
              <a:rPr lang="en-US" dirty="0" smtClean="0"/>
              <a:t>You can do this with pretty much any game or real-life activity you want.</a:t>
            </a:r>
          </a:p>
          <a:p>
            <a:r>
              <a:rPr lang="en-US" dirty="0" smtClean="0"/>
              <a:t>Examples I have asked students to do in class or on an exam:</a:t>
            </a:r>
          </a:p>
          <a:p>
            <a:pPr lvl="1"/>
            <a:r>
              <a:rPr lang="en-US" dirty="0" smtClean="0"/>
              <a:t>Morning routine </a:t>
            </a:r>
            <a:r>
              <a:rPr lang="mr-IN" dirty="0" smtClean="0"/>
              <a:t>–</a:t>
            </a:r>
            <a:r>
              <a:rPr lang="en-US" dirty="0" smtClean="0"/>
              <a:t> different for every person, but I ask them to include a certain number of activities</a:t>
            </a:r>
          </a:p>
          <a:p>
            <a:pPr lvl="1"/>
            <a:r>
              <a:rPr lang="en-US" dirty="0" smtClean="0"/>
              <a:t>Grocery shopping </a:t>
            </a:r>
            <a:r>
              <a:rPr lang="mr-IN" dirty="0" smtClean="0"/>
              <a:t>–</a:t>
            </a:r>
            <a:r>
              <a:rPr lang="en-US" dirty="0" smtClean="0"/>
              <a:t> same as above</a:t>
            </a:r>
          </a:p>
          <a:p>
            <a:pPr lvl="1"/>
            <a:r>
              <a:rPr lang="en-US" dirty="0" smtClean="0"/>
              <a:t>Baseball </a:t>
            </a:r>
            <a:r>
              <a:rPr lang="mr-IN" dirty="0" smtClean="0"/>
              <a:t>–</a:t>
            </a:r>
            <a:r>
              <a:rPr lang="en-US" dirty="0" smtClean="0"/>
              <a:t> a game they probably do know</a:t>
            </a:r>
          </a:p>
          <a:p>
            <a:pPr lvl="1"/>
            <a:r>
              <a:rPr lang="en-US" dirty="0" smtClean="0"/>
              <a:t>Game of Pig </a:t>
            </a:r>
            <a:r>
              <a:rPr lang="mr-IN" dirty="0" smtClean="0"/>
              <a:t>–</a:t>
            </a:r>
            <a:r>
              <a:rPr lang="en-US" dirty="0" smtClean="0"/>
              <a:t> a game they probably don’t know so I give them the rules</a:t>
            </a:r>
          </a:p>
          <a:p>
            <a:pPr lvl="1"/>
            <a:r>
              <a:rPr lang="en-US" dirty="0" smtClean="0"/>
              <a:t>Crazy Eights (see next slides for how I asked the question and the solution I walked them through)</a:t>
            </a:r>
            <a:endParaRPr lang="en-US" dirty="0"/>
          </a:p>
        </p:txBody>
      </p:sp>
      <p:sp>
        <p:nvSpPr>
          <p:cNvPr id="4" name="Date Placeholder 3"/>
          <p:cNvSpPr>
            <a:spLocks noGrp="1"/>
          </p:cNvSpPr>
          <p:nvPr>
            <p:ph type="dt" sz="half" idx="10"/>
          </p:nvPr>
        </p:nvSpPr>
        <p:spPr/>
        <p:txBody>
          <a:bodyPr/>
          <a:lstStyle/>
          <a:p>
            <a:fld id="{51A986B4-13D1-004E-89FB-D77BEB109B22}"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18</a:t>
            </a:fld>
            <a:endParaRPr lang="en-US"/>
          </a:p>
        </p:txBody>
      </p:sp>
    </p:spTree>
    <p:extLst>
      <p:ext uri="{BB962C8B-B14F-4D97-AF65-F5344CB8AC3E}">
        <p14:creationId xmlns:p14="http://schemas.microsoft.com/office/powerpoint/2010/main" val="1313171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lstStyle/>
          <a:p>
            <a:r>
              <a:rPr lang="en-US" dirty="0" smtClean="0"/>
              <a:t>Before we can explore programming, we need to first explore the methods of problem solving used by computer scientists</a:t>
            </a:r>
          </a:p>
          <a:p>
            <a:r>
              <a:rPr lang="en-US" dirty="0" smtClean="0"/>
              <a:t>Problem solving techniques help us go from an idea for an application or a problem to solve, to a plan for how to solve it that can be translated into a computer program.</a:t>
            </a:r>
          </a:p>
          <a:p>
            <a:endParaRPr lang="en-US" dirty="0"/>
          </a:p>
          <a:p>
            <a:r>
              <a:rPr lang="en-US" dirty="0" smtClean="0"/>
              <a:t>A plan for solving a problem is called an </a:t>
            </a:r>
            <a:r>
              <a:rPr lang="en-US" b="1" dirty="0" smtClean="0">
                <a:solidFill>
                  <a:schemeClr val="accent1"/>
                </a:solidFill>
              </a:rPr>
              <a:t>algorithm</a:t>
            </a:r>
            <a:r>
              <a:rPr lang="en-US" dirty="0" smtClean="0"/>
              <a:t>.</a:t>
            </a:r>
            <a:endParaRPr lang="en-US" dirty="0"/>
          </a:p>
        </p:txBody>
      </p:sp>
      <p:sp>
        <p:nvSpPr>
          <p:cNvPr id="4" name="Date Placeholder 3"/>
          <p:cNvSpPr>
            <a:spLocks noGrp="1"/>
          </p:cNvSpPr>
          <p:nvPr>
            <p:ph type="dt" sz="half" idx="10"/>
          </p:nvPr>
        </p:nvSpPr>
        <p:spPr/>
        <p:txBody>
          <a:bodyPr/>
          <a:lstStyle/>
          <a:p>
            <a:fld id="{6375AD74-410D-8A47-BE7D-A84987ABB3D2}"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2</a:t>
            </a:fld>
            <a:endParaRPr lang="en-US"/>
          </a:p>
        </p:txBody>
      </p:sp>
    </p:spTree>
    <p:extLst>
      <p:ext uri="{BB962C8B-B14F-4D97-AF65-F5344CB8AC3E}">
        <p14:creationId xmlns:p14="http://schemas.microsoft.com/office/powerpoint/2010/main" val="15221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Using Computers</a:t>
            </a:r>
            <a:endParaRPr lang="en-US" dirty="0"/>
          </a:p>
        </p:txBody>
      </p:sp>
      <p:sp>
        <p:nvSpPr>
          <p:cNvPr id="6" name="Content Placeholder 5"/>
          <p:cNvSpPr>
            <a:spLocks noGrp="1"/>
          </p:cNvSpPr>
          <p:nvPr>
            <p:ph idx="1"/>
          </p:nvPr>
        </p:nvSpPr>
        <p:spPr/>
        <p:txBody>
          <a:bodyPr/>
          <a:lstStyle/>
          <a:p>
            <a:r>
              <a:rPr lang="en-US" dirty="0"/>
              <a:t>There are many problem solving strategies used by computational thinkers.  </a:t>
            </a:r>
            <a:r>
              <a:rPr lang="en-US" dirty="0" smtClean="0"/>
              <a:t>The following strategies </a:t>
            </a:r>
            <a:r>
              <a:rPr lang="en-US" dirty="0"/>
              <a:t>are central and common.</a:t>
            </a:r>
          </a:p>
          <a:p>
            <a:pPr lvl="1"/>
            <a:r>
              <a:rPr lang="en-US" b="1" dirty="0">
                <a:solidFill>
                  <a:schemeClr val="accent6"/>
                </a:solidFill>
              </a:rPr>
              <a:t>Problem </a:t>
            </a:r>
            <a:r>
              <a:rPr lang="en-US" b="1" dirty="0" smtClean="0">
                <a:solidFill>
                  <a:schemeClr val="accent6"/>
                </a:solidFill>
              </a:rPr>
              <a:t>definition</a:t>
            </a:r>
          </a:p>
          <a:p>
            <a:pPr lvl="2"/>
            <a:r>
              <a:rPr lang="en-US" dirty="0" smtClean="0"/>
              <a:t>identify the tasks, data, and properties of the solution</a:t>
            </a:r>
            <a:endParaRPr lang="en-US" dirty="0"/>
          </a:p>
          <a:p>
            <a:pPr lvl="1"/>
            <a:r>
              <a:rPr lang="en-US" b="1" dirty="0" smtClean="0">
                <a:solidFill>
                  <a:srgbClr val="C00000"/>
                </a:solidFill>
              </a:rPr>
              <a:t>Decomposition</a:t>
            </a:r>
          </a:p>
          <a:p>
            <a:pPr lvl="2"/>
            <a:r>
              <a:rPr lang="en-US" dirty="0" smtClean="0"/>
              <a:t>break up the solution into smaller chunks</a:t>
            </a:r>
            <a:endParaRPr lang="en-US" dirty="0"/>
          </a:p>
          <a:p>
            <a:pPr lvl="1"/>
            <a:r>
              <a:rPr lang="en-US" b="1" dirty="0" smtClean="0">
                <a:solidFill>
                  <a:srgbClr val="C00000"/>
                </a:solidFill>
              </a:rPr>
              <a:t>Abstraction</a:t>
            </a:r>
          </a:p>
          <a:p>
            <a:pPr lvl="2"/>
            <a:r>
              <a:rPr lang="en-US" dirty="0" smtClean="0"/>
              <a:t>only look at the relevant details</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90FFDDF2-F0CB-6043-A439-AFA0BB1FA7C3}" type="datetime1">
              <a:rPr lang="en-US" smtClean="0"/>
              <a:t>10/11/17</a:t>
            </a:fld>
            <a:endParaRPr lang="en-US"/>
          </a:p>
        </p:txBody>
      </p:sp>
      <p:sp>
        <p:nvSpPr>
          <p:cNvPr id="4" name="Footer Placeholder 3"/>
          <p:cNvSpPr>
            <a:spLocks noGrp="1"/>
          </p:cNvSpPr>
          <p:nvPr>
            <p:ph type="ftr" sz="quarter" idx="11"/>
          </p:nvPr>
        </p:nvSpPr>
        <p:spPr/>
        <p:txBody>
          <a:bodyPr/>
          <a:lstStyle/>
          <a:p>
            <a:r>
              <a:rPr lang="de-DE" smtClean="0"/>
              <a:t>CS4HS</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3</a:t>
            </a:fld>
            <a:endParaRPr lang="en-US"/>
          </a:p>
        </p:txBody>
      </p:sp>
    </p:spTree>
    <p:extLst>
      <p:ext uri="{BB962C8B-B14F-4D97-AF65-F5344CB8AC3E}">
        <p14:creationId xmlns:p14="http://schemas.microsoft.com/office/powerpoint/2010/main" val="2717003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and Algorithms</a:t>
            </a:r>
            <a:endParaRPr lang="en-US" dirty="0"/>
          </a:p>
        </p:txBody>
      </p:sp>
      <p:sp>
        <p:nvSpPr>
          <p:cNvPr id="3" name="Content Placeholder 2"/>
          <p:cNvSpPr>
            <a:spLocks noGrp="1"/>
          </p:cNvSpPr>
          <p:nvPr>
            <p:ph idx="1"/>
          </p:nvPr>
        </p:nvSpPr>
        <p:spPr/>
        <p:txBody>
          <a:bodyPr/>
          <a:lstStyle/>
          <a:p>
            <a:r>
              <a:rPr lang="en-US" dirty="0" smtClean="0"/>
              <a:t>Algorithms are precise sequences of instructions for processes that can be executed by a computer and are implemented using programming languages.</a:t>
            </a:r>
          </a:p>
          <a:p>
            <a:endParaRPr lang="en-US" dirty="0"/>
          </a:p>
          <a:p>
            <a:r>
              <a:rPr lang="en-US" dirty="0" smtClean="0"/>
              <a:t>Often you don’t start with an algorithm, you start with a problem.  How do you develop an algorithm?  How do you represent the algorithm?</a:t>
            </a:r>
          </a:p>
          <a:p>
            <a:endParaRPr lang="en-US" dirty="0"/>
          </a:p>
          <a:p>
            <a:r>
              <a:rPr lang="en-US" dirty="0" smtClean="0"/>
              <a:t>One way to represent the algorithm is to use a diagram.  Diagrams are an example of abstraction, a representation that allows us to focus on the important details.</a:t>
            </a:r>
            <a:endParaRPr lang="en-US" dirty="0"/>
          </a:p>
        </p:txBody>
      </p:sp>
      <p:sp>
        <p:nvSpPr>
          <p:cNvPr id="4" name="Date Placeholder 3"/>
          <p:cNvSpPr>
            <a:spLocks noGrp="1"/>
          </p:cNvSpPr>
          <p:nvPr>
            <p:ph type="dt" sz="half" idx="10"/>
          </p:nvPr>
        </p:nvSpPr>
        <p:spPr/>
        <p:txBody>
          <a:bodyPr/>
          <a:lstStyle/>
          <a:p>
            <a:fld id="{51A986B4-13D1-004E-89FB-D77BEB109B22}" type="datetime1">
              <a:rPr lang="en-US" smtClean="0"/>
              <a:t>10/11/17</a:t>
            </a:fld>
            <a:endParaRPr lang="en-US"/>
          </a:p>
        </p:txBody>
      </p:sp>
      <p:sp>
        <p:nvSpPr>
          <p:cNvPr id="5" name="Footer Placeholder 4"/>
          <p:cNvSpPr>
            <a:spLocks noGrp="1"/>
          </p:cNvSpPr>
          <p:nvPr>
            <p:ph type="ftr" sz="quarter" idx="11"/>
          </p:nvPr>
        </p:nvSpPr>
        <p:spPr/>
        <p:txBody>
          <a:bodyPr/>
          <a:lstStyle/>
          <a:p>
            <a:r>
              <a:rPr lang="de-DE" smtClean="0"/>
              <a:t>CS4HS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4</a:t>
            </a:fld>
            <a:endParaRPr lang="en-US"/>
          </a:p>
        </p:txBody>
      </p:sp>
    </p:spTree>
    <p:extLst>
      <p:ext uri="{BB962C8B-B14F-4D97-AF65-F5344CB8AC3E}">
        <p14:creationId xmlns:p14="http://schemas.microsoft.com/office/powerpoint/2010/main" val="733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1049338" y="3788220"/>
            <a:ext cx="6875462" cy="1006475"/>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dirty="0">
                <a:solidFill>
                  <a:schemeClr val="accent2"/>
                </a:solidFill>
              </a:rPr>
              <a:t>Step #2 </a:t>
            </a:r>
          </a:p>
          <a:p>
            <a:pPr>
              <a:defRPr/>
            </a:pPr>
            <a:r>
              <a:rPr lang="en-US" sz="3000" dirty="0">
                <a:solidFill>
                  <a:schemeClr val="accent2"/>
                </a:solidFill>
              </a:rPr>
              <a:t>    </a:t>
            </a:r>
            <a:r>
              <a:rPr lang="en-US" sz="3000" b="1" dirty="0"/>
              <a:t>Design </a:t>
            </a:r>
            <a:r>
              <a:rPr lang="en-US" sz="3000" dirty="0"/>
              <a:t>the architecture of a solution.</a:t>
            </a:r>
            <a:endParaRPr lang="en-US" sz="3000" dirty="0">
              <a:solidFill>
                <a:schemeClr val="accent2"/>
              </a:solidFill>
            </a:endParaRPr>
          </a:p>
        </p:txBody>
      </p:sp>
      <p:grpSp>
        <p:nvGrpSpPr>
          <p:cNvPr id="2" name="Group 29"/>
          <p:cNvGrpSpPr>
            <a:grpSpLocks/>
          </p:cNvGrpSpPr>
          <p:nvPr/>
        </p:nvGrpSpPr>
        <p:grpSpPr bwMode="auto">
          <a:xfrm>
            <a:off x="381000" y="2272157"/>
            <a:ext cx="8528050" cy="4038600"/>
            <a:chOff x="240" y="672"/>
            <a:chExt cx="5372" cy="2544"/>
          </a:xfrm>
        </p:grpSpPr>
        <p:sp>
          <p:nvSpPr>
            <p:cNvPr id="100355" name="Rectangle 3"/>
            <p:cNvSpPr>
              <a:spLocks noChangeArrowheads="1"/>
            </p:cNvSpPr>
            <p:nvPr/>
          </p:nvSpPr>
          <p:spPr bwMode="auto">
            <a:xfrm>
              <a:off x="1488" y="672"/>
              <a:ext cx="2690" cy="634"/>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a:solidFill>
                    <a:schemeClr val="accent2"/>
                  </a:solidFill>
                </a:rPr>
                <a:t>Step #1 </a:t>
              </a:r>
            </a:p>
            <a:p>
              <a:pPr>
                <a:defRPr/>
              </a:pPr>
              <a:r>
                <a:rPr lang="en-US" sz="3000">
                  <a:solidFill>
                    <a:schemeClr val="accent2"/>
                  </a:solidFill>
                </a:rPr>
                <a:t>    </a:t>
              </a:r>
              <a:r>
                <a:rPr lang="en-US" sz="3000" b="1"/>
                <a:t>Analyze </a:t>
              </a:r>
              <a:r>
                <a:rPr lang="en-US" sz="3000"/>
                <a:t>the problem.</a:t>
              </a:r>
              <a:endParaRPr lang="en-US" sz="3000">
                <a:solidFill>
                  <a:schemeClr val="accent2"/>
                </a:solidFill>
              </a:endParaRPr>
            </a:p>
          </p:txBody>
        </p:sp>
        <p:sp>
          <p:nvSpPr>
            <p:cNvPr id="18438" name="AutoShape 6"/>
            <p:cNvSpPr>
              <a:spLocks noChangeArrowheads="1"/>
            </p:cNvSpPr>
            <p:nvPr/>
          </p:nvSpPr>
          <p:spPr bwMode="auto">
            <a:xfrm>
              <a:off x="1680"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39" name="AutoShape 7"/>
            <p:cNvSpPr>
              <a:spLocks noChangeArrowheads="1"/>
            </p:cNvSpPr>
            <p:nvPr/>
          </p:nvSpPr>
          <p:spPr bwMode="auto">
            <a:xfrm>
              <a:off x="1988"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0" name="AutoShape 8"/>
            <p:cNvSpPr>
              <a:spLocks noChangeArrowheads="1"/>
            </p:cNvSpPr>
            <p:nvPr/>
          </p:nvSpPr>
          <p:spPr bwMode="auto">
            <a:xfrm>
              <a:off x="2297"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1" name="AutoShape 9"/>
            <p:cNvSpPr>
              <a:spLocks noChangeArrowheads="1"/>
            </p:cNvSpPr>
            <p:nvPr/>
          </p:nvSpPr>
          <p:spPr bwMode="auto">
            <a:xfrm>
              <a:off x="2605"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2" name="AutoShape 10"/>
            <p:cNvSpPr>
              <a:spLocks noChangeArrowheads="1"/>
            </p:cNvSpPr>
            <p:nvPr/>
          </p:nvSpPr>
          <p:spPr bwMode="auto">
            <a:xfrm>
              <a:off x="2914"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3" name="AutoShape 11"/>
            <p:cNvSpPr>
              <a:spLocks noChangeArrowheads="1"/>
            </p:cNvSpPr>
            <p:nvPr/>
          </p:nvSpPr>
          <p:spPr bwMode="auto">
            <a:xfrm>
              <a:off x="3222"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4" name="AutoShape 12"/>
            <p:cNvSpPr>
              <a:spLocks noChangeArrowheads="1"/>
            </p:cNvSpPr>
            <p:nvPr/>
          </p:nvSpPr>
          <p:spPr bwMode="auto">
            <a:xfrm>
              <a:off x="3531"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5" name="AutoShape 13"/>
            <p:cNvSpPr>
              <a:spLocks noChangeArrowheads="1"/>
            </p:cNvSpPr>
            <p:nvPr/>
          </p:nvSpPr>
          <p:spPr bwMode="auto">
            <a:xfrm>
              <a:off x="3840"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grpSp>
          <p:nvGrpSpPr>
            <p:cNvPr id="18446" name="Group 14"/>
            <p:cNvGrpSpPr>
              <a:grpSpLocks/>
            </p:cNvGrpSpPr>
            <p:nvPr/>
          </p:nvGrpSpPr>
          <p:grpSpPr bwMode="auto">
            <a:xfrm>
              <a:off x="240" y="2304"/>
              <a:ext cx="5372" cy="912"/>
              <a:chOff x="240" y="2304"/>
              <a:chExt cx="5372" cy="912"/>
            </a:xfrm>
          </p:grpSpPr>
          <p:sp>
            <p:nvSpPr>
              <p:cNvPr id="100367" name="Rectangle 15"/>
              <p:cNvSpPr>
                <a:spLocks noChangeArrowheads="1"/>
              </p:cNvSpPr>
              <p:nvPr/>
            </p:nvSpPr>
            <p:spPr bwMode="auto">
              <a:xfrm>
                <a:off x="240" y="2582"/>
                <a:ext cx="5372" cy="634"/>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a:solidFill>
                      <a:schemeClr val="accent2"/>
                    </a:solidFill>
                  </a:rPr>
                  <a:t>Step #3 </a:t>
                </a:r>
              </a:p>
              <a:p>
                <a:pPr>
                  <a:defRPr/>
                </a:pPr>
                <a:r>
                  <a:rPr lang="en-US" sz="3000">
                    <a:solidFill>
                      <a:schemeClr val="accent2"/>
                    </a:solidFill>
                  </a:rPr>
                  <a:t>    </a:t>
                </a:r>
                <a:r>
                  <a:rPr lang="en-US" sz="3000" b="1"/>
                  <a:t>Implement </a:t>
                </a:r>
                <a:r>
                  <a:rPr lang="en-US" sz="3000"/>
                  <a:t>the design as a computer program.</a:t>
                </a:r>
                <a:endParaRPr lang="en-US" sz="3000">
                  <a:solidFill>
                    <a:schemeClr val="accent2"/>
                  </a:solidFill>
                </a:endParaRPr>
              </a:p>
            </p:txBody>
          </p:sp>
          <p:sp>
            <p:nvSpPr>
              <p:cNvPr id="18448" name="AutoShape 16"/>
              <p:cNvSpPr>
                <a:spLocks noChangeArrowheads="1"/>
              </p:cNvSpPr>
              <p:nvPr/>
            </p:nvSpPr>
            <p:spPr bwMode="auto">
              <a:xfrm>
                <a:off x="86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9" name="AutoShape 17"/>
              <p:cNvSpPr>
                <a:spLocks noChangeArrowheads="1"/>
              </p:cNvSpPr>
              <p:nvPr/>
            </p:nvSpPr>
            <p:spPr bwMode="auto">
              <a:xfrm>
                <a:off x="117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0" name="AutoShape 18"/>
              <p:cNvSpPr>
                <a:spLocks noChangeArrowheads="1"/>
              </p:cNvSpPr>
              <p:nvPr/>
            </p:nvSpPr>
            <p:spPr bwMode="auto">
              <a:xfrm>
                <a:off x="1488"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1" name="AutoShape 19"/>
              <p:cNvSpPr>
                <a:spLocks noChangeArrowheads="1"/>
              </p:cNvSpPr>
              <p:nvPr/>
            </p:nvSpPr>
            <p:spPr bwMode="auto">
              <a:xfrm>
                <a:off x="1799"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2" name="AutoShape 20"/>
              <p:cNvSpPr>
                <a:spLocks noChangeArrowheads="1"/>
              </p:cNvSpPr>
              <p:nvPr/>
            </p:nvSpPr>
            <p:spPr bwMode="auto">
              <a:xfrm>
                <a:off x="2110"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3" name="AutoShape 21"/>
              <p:cNvSpPr>
                <a:spLocks noChangeArrowheads="1"/>
              </p:cNvSpPr>
              <p:nvPr/>
            </p:nvSpPr>
            <p:spPr bwMode="auto">
              <a:xfrm>
                <a:off x="2421"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4" name="AutoShape 22"/>
              <p:cNvSpPr>
                <a:spLocks noChangeArrowheads="1"/>
              </p:cNvSpPr>
              <p:nvPr/>
            </p:nvSpPr>
            <p:spPr bwMode="auto">
              <a:xfrm>
                <a:off x="2732"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5" name="AutoShape 23"/>
              <p:cNvSpPr>
                <a:spLocks noChangeArrowheads="1"/>
              </p:cNvSpPr>
              <p:nvPr/>
            </p:nvSpPr>
            <p:spPr bwMode="auto">
              <a:xfrm>
                <a:off x="3042"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6" name="AutoShape 24"/>
              <p:cNvSpPr>
                <a:spLocks noChangeArrowheads="1"/>
              </p:cNvSpPr>
              <p:nvPr/>
            </p:nvSpPr>
            <p:spPr bwMode="auto">
              <a:xfrm>
                <a:off x="3353"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7" name="AutoShape 25"/>
              <p:cNvSpPr>
                <a:spLocks noChangeArrowheads="1"/>
              </p:cNvSpPr>
              <p:nvPr/>
            </p:nvSpPr>
            <p:spPr bwMode="auto">
              <a:xfrm>
                <a:off x="3664"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8" name="AutoShape 26"/>
              <p:cNvSpPr>
                <a:spLocks noChangeArrowheads="1"/>
              </p:cNvSpPr>
              <p:nvPr/>
            </p:nvSpPr>
            <p:spPr bwMode="auto">
              <a:xfrm>
                <a:off x="3975"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9" name="AutoShape 27"/>
              <p:cNvSpPr>
                <a:spLocks noChangeArrowheads="1"/>
              </p:cNvSpPr>
              <p:nvPr/>
            </p:nvSpPr>
            <p:spPr bwMode="auto">
              <a:xfrm>
                <a:off x="4286"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60" name="AutoShape 28"/>
              <p:cNvSpPr>
                <a:spLocks noChangeArrowheads="1"/>
              </p:cNvSpPr>
              <p:nvPr/>
            </p:nvSpPr>
            <p:spPr bwMode="auto">
              <a:xfrm>
                <a:off x="459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grpSp>
      </p:grpSp>
      <p:sp>
        <p:nvSpPr>
          <p:cNvPr id="3" name="Title 2"/>
          <p:cNvSpPr>
            <a:spLocks noGrp="1"/>
          </p:cNvSpPr>
          <p:nvPr>
            <p:ph type="title"/>
          </p:nvPr>
        </p:nvSpPr>
        <p:spPr/>
        <p:txBody>
          <a:bodyPr/>
          <a:lstStyle/>
          <a:p>
            <a:r>
              <a:rPr lang="en-US" dirty="0" smtClean="0"/>
              <a:t>Software Engineering</a:t>
            </a:r>
            <a:endParaRPr lang="en-US" dirty="0"/>
          </a:p>
        </p:txBody>
      </p:sp>
      <p:sp>
        <p:nvSpPr>
          <p:cNvPr id="4" name="Content Placeholder 3"/>
          <p:cNvSpPr>
            <a:spLocks noGrp="1"/>
          </p:cNvSpPr>
          <p:nvPr>
            <p:ph idx="1"/>
          </p:nvPr>
        </p:nvSpPr>
        <p:spPr>
          <a:xfrm>
            <a:off x="161787" y="1261986"/>
            <a:ext cx="8922554" cy="1205358"/>
          </a:xfrm>
        </p:spPr>
        <p:txBody>
          <a:bodyPr>
            <a:normAutofit/>
          </a:bodyPr>
          <a:lstStyle/>
          <a:p>
            <a:r>
              <a:rPr lang="en-US" sz="2000" dirty="0" smtClean="0"/>
              <a:t>Software engineering is the study of designing and implementing software.  A good deal of time is spent on the analysis or the problem and design of software architecture.</a:t>
            </a:r>
            <a:endParaRPr lang="en-US" sz="2000" dirty="0"/>
          </a:p>
        </p:txBody>
      </p:sp>
      <p:sp>
        <p:nvSpPr>
          <p:cNvPr id="5" name="Date Placeholder 4"/>
          <p:cNvSpPr>
            <a:spLocks noGrp="1"/>
          </p:cNvSpPr>
          <p:nvPr>
            <p:ph type="dt" sz="half" idx="10"/>
          </p:nvPr>
        </p:nvSpPr>
        <p:spPr/>
        <p:txBody>
          <a:bodyPr/>
          <a:lstStyle/>
          <a:p>
            <a:fld id="{3820667E-FC5B-C248-A73C-99D74675AF6C}" type="datetime1">
              <a:rPr lang="en-US" smtClean="0"/>
              <a:t>10/11/17</a:t>
            </a:fld>
            <a:endParaRPr lang="en-US"/>
          </a:p>
        </p:txBody>
      </p:sp>
      <p:sp>
        <p:nvSpPr>
          <p:cNvPr id="6" name="Footer Placeholder 5"/>
          <p:cNvSpPr>
            <a:spLocks noGrp="1"/>
          </p:cNvSpPr>
          <p:nvPr>
            <p:ph type="ftr" sz="quarter" idx="11"/>
          </p:nvPr>
        </p:nvSpPr>
        <p:spPr/>
        <p:txBody>
          <a:bodyPr/>
          <a:lstStyle/>
          <a:p>
            <a:r>
              <a:rPr lang="de-DE" smtClean="0"/>
              <a:t>CS4HS</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5</a:t>
            </a:fld>
            <a:endParaRPr lang="en-US"/>
          </a:p>
        </p:txBody>
      </p:sp>
    </p:spTree>
    <p:extLst>
      <p:ext uri="{BB962C8B-B14F-4D97-AF65-F5344CB8AC3E}">
        <p14:creationId xmlns:p14="http://schemas.microsoft.com/office/powerpoint/2010/main" val="239924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ChangeArrowheads="1"/>
          </p:cNvSpPr>
          <p:nvPr/>
        </p:nvSpPr>
        <p:spPr bwMode="auto">
          <a:xfrm>
            <a:off x="838200" y="428817"/>
            <a:ext cx="7772400" cy="83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lang="en-US" sz="4000" dirty="0">
                <a:solidFill>
                  <a:srgbClr val="2C7C9F"/>
                </a:solidFill>
              </a:rPr>
              <a:t>Activity Diagrams</a:t>
            </a:r>
            <a:endParaRPr lang="en-US" sz="4800" dirty="0">
              <a:solidFill>
                <a:srgbClr val="2C7C9F"/>
              </a:solidFill>
            </a:endParaRPr>
          </a:p>
        </p:txBody>
      </p:sp>
      <p:sp>
        <p:nvSpPr>
          <p:cNvPr id="69649" name="Text Box 17"/>
          <p:cNvSpPr txBox="1">
            <a:spLocks noChangeArrowheads="1"/>
          </p:cNvSpPr>
          <p:nvPr/>
        </p:nvSpPr>
        <p:spPr bwMode="auto">
          <a:xfrm>
            <a:off x="616265" y="1157058"/>
            <a:ext cx="8199681" cy="2369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dirty="0" smtClean="0">
                <a:solidFill>
                  <a:schemeClr val="accent2"/>
                </a:solidFill>
                <a:latin typeface="+mn-lt"/>
              </a:rPr>
              <a:t>The purpose:</a:t>
            </a:r>
          </a:p>
          <a:p>
            <a:pPr marL="342900" indent="-342900">
              <a:buFont typeface="Arial"/>
              <a:buChar char="•"/>
            </a:pPr>
            <a:r>
              <a:rPr lang="en-US" dirty="0" smtClean="0">
                <a:solidFill>
                  <a:schemeClr val="accent2"/>
                </a:solidFill>
                <a:latin typeface="+mn-lt"/>
              </a:rPr>
              <a:t>a </a:t>
            </a:r>
            <a:r>
              <a:rPr lang="en-US" dirty="0">
                <a:solidFill>
                  <a:schemeClr val="accent2"/>
                </a:solidFill>
                <a:latin typeface="+mn-lt"/>
              </a:rPr>
              <a:t>notation for depicting</a:t>
            </a:r>
            <a:r>
              <a:rPr lang="en-US" b="1" dirty="0">
                <a:latin typeface="+mn-lt"/>
              </a:rPr>
              <a:t> </a:t>
            </a:r>
            <a:r>
              <a:rPr lang="en-US" b="1" dirty="0" smtClean="0">
                <a:latin typeface="+mn-lt"/>
              </a:rPr>
              <a:t>algorithms</a:t>
            </a:r>
          </a:p>
          <a:p>
            <a:pPr marL="342900" indent="-342900">
              <a:buFont typeface="Arial"/>
              <a:buChar char="•"/>
            </a:pPr>
            <a:r>
              <a:rPr lang="en-US" dirty="0" smtClean="0">
                <a:solidFill>
                  <a:schemeClr val="accent2"/>
                </a:solidFill>
              </a:rPr>
              <a:t>captures </a:t>
            </a:r>
            <a:r>
              <a:rPr lang="en-US" dirty="0">
                <a:solidFill>
                  <a:schemeClr val="accent2"/>
                </a:solidFill>
              </a:rPr>
              <a:t>the</a:t>
            </a:r>
            <a:r>
              <a:rPr lang="en-US" b="1" dirty="0"/>
              <a:t> flow </a:t>
            </a:r>
            <a:r>
              <a:rPr lang="en-US" dirty="0">
                <a:solidFill>
                  <a:schemeClr val="accent2"/>
                </a:solidFill>
              </a:rPr>
              <a:t>of an </a:t>
            </a:r>
            <a:r>
              <a:rPr lang="en-US" dirty="0" smtClean="0">
                <a:solidFill>
                  <a:schemeClr val="accent2"/>
                </a:solidFill>
              </a:rPr>
              <a:t>algorithm</a:t>
            </a:r>
          </a:p>
          <a:p>
            <a:pPr marL="342900" indent="-342900">
              <a:buFont typeface="Arial"/>
              <a:buChar char="•"/>
            </a:pPr>
            <a:r>
              <a:rPr lang="en-US" dirty="0">
                <a:solidFill>
                  <a:schemeClr val="accent2"/>
                </a:solidFill>
              </a:rPr>
              <a:t>activity diagrams are a kind of</a:t>
            </a:r>
            <a:r>
              <a:rPr lang="en-US" b="1" dirty="0"/>
              <a:t> flow diagram / </a:t>
            </a:r>
            <a:r>
              <a:rPr lang="en-US" b="1" dirty="0" smtClean="0"/>
              <a:t>flowchart</a:t>
            </a:r>
          </a:p>
          <a:p>
            <a:pPr marL="342900" indent="-342900">
              <a:buFont typeface="Arial"/>
              <a:buChar char="•"/>
            </a:pPr>
            <a:r>
              <a:rPr lang="en-US" dirty="0" smtClean="0">
                <a:solidFill>
                  <a:schemeClr val="accent2"/>
                </a:solidFill>
              </a:rPr>
              <a:t>part </a:t>
            </a:r>
            <a:r>
              <a:rPr lang="en-US" dirty="0">
                <a:solidFill>
                  <a:schemeClr val="accent2"/>
                </a:solidFill>
              </a:rPr>
              <a:t>of the</a:t>
            </a:r>
            <a:r>
              <a:rPr lang="en-US" b="1" dirty="0"/>
              <a:t> Unified Modeling Language (UML) </a:t>
            </a:r>
          </a:p>
          <a:p>
            <a:endParaRPr lang="en-US" b="1" dirty="0">
              <a:latin typeface="+mn-lt"/>
            </a:endParaRPr>
          </a:p>
        </p:txBody>
      </p:sp>
      <p:sp>
        <p:nvSpPr>
          <p:cNvPr id="69655" name="Rectangle 23"/>
          <p:cNvSpPr>
            <a:spLocks noChangeArrowheads="1"/>
          </p:cNvSpPr>
          <p:nvPr/>
        </p:nvSpPr>
        <p:spPr bwMode="auto">
          <a:xfrm>
            <a:off x="533400" y="3550649"/>
            <a:ext cx="21809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accent2"/>
                </a:solidFill>
              </a:rPr>
              <a:t>The notation</a:t>
            </a:r>
            <a:endParaRPr lang="en-US" sz="2800" dirty="0">
              <a:solidFill>
                <a:schemeClr val="accent2"/>
              </a:solidFill>
            </a:endParaRPr>
          </a:p>
        </p:txBody>
      </p:sp>
      <p:pic>
        <p:nvPicPr>
          <p:cNvPr id="69656" name="Picture 24" descr="AD_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99924"/>
            <a:ext cx="12954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57" name="Rectangle 25"/>
          <p:cNvSpPr>
            <a:spLocks noChangeArrowheads="1"/>
          </p:cNvSpPr>
          <p:nvPr/>
        </p:nvSpPr>
        <p:spPr bwMode="auto">
          <a:xfrm>
            <a:off x="2590800" y="4176124"/>
            <a:ext cx="317008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an action to be performed</a:t>
            </a:r>
          </a:p>
        </p:txBody>
      </p:sp>
      <p:sp>
        <p:nvSpPr>
          <p:cNvPr id="69658" name="Rectangle 26"/>
          <p:cNvSpPr>
            <a:spLocks noChangeArrowheads="1"/>
          </p:cNvSpPr>
          <p:nvPr/>
        </p:nvSpPr>
        <p:spPr bwMode="auto">
          <a:xfrm>
            <a:off x="2590800" y="4938124"/>
            <a:ext cx="502317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 flow that determines the order of actions</a:t>
            </a:r>
          </a:p>
        </p:txBody>
      </p:sp>
      <p:sp>
        <p:nvSpPr>
          <p:cNvPr id="69659" name="Rectangle 27"/>
          <p:cNvSpPr>
            <a:spLocks noChangeArrowheads="1"/>
          </p:cNvSpPr>
          <p:nvPr/>
        </p:nvSpPr>
        <p:spPr bwMode="auto">
          <a:xfrm>
            <a:off x="2590800" y="5623924"/>
            <a:ext cx="55073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 point at which flows merge or split (a choice)</a:t>
            </a:r>
          </a:p>
        </p:txBody>
      </p:sp>
      <p:grpSp>
        <p:nvGrpSpPr>
          <p:cNvPr id="2" name="Group 1"/>
          <p:cNvGrpSpPr>
            <a:grpSpLocks/>
          </p:cNvGrpSpPr>
          <p:nvPr/>
        </p:nvGrpSpPr>
        <p:grpSpPr bwMode="auto">
          <a:xfrm>
            <a:off x="1066800" y="6336712"/>
            <a:ext cx="762000" cy="228600"/>
            <a:chOff x="1066800" y="6198513"/>
            <a:chExt cx="762000" cy="228600"/>
          </a:xfrm>
        </p:grpSpPr>
        <p:sp>
          <p:nvSpPr>
            <p:cNvPr id="13" name="Oval 31"/>
            <p:cNvSpPr>
              <a:spLocks noChangeArrowheads="1"/>
            </p:cNvSpPr>
            <p:nvPr/>
          </p:nvSpPr>
          <p:spPr bwMode="auto">
            <a:xfrm>
              <a:off x="1066800" y="6236613"/>
              <a:ext cx="152400" cy="152400"/>
            </a:xfrm>
            <a:prstGeom prst="ellipse">
              <a:avLst/>
            </a:prstGeom>
            <a:solidFill>
              <a:schemeClr val="tx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defRPr/>
              </a:pPr>
              <a:endParaRPr lang="en-US" sz="1600"/>
            </a:p>
          </p:txBody>
        </p:sp>
        <p:grpSp>
          <p:nvGrpSpPr>
            <p:cNvPr id="26639" name="Group 34"/>
            <p:cNvGrpSpPr>
              <a:grpSpLocks/>
            </p:cNvGrpSpPr>
            <p:nvPr/>
          </p:nvGrpSpPr>
          <p:grpSpPr bwMode="auto">
            <a:xfrm>
              <a:off x="1600200" y="6198513"/>
              <a:ext cx="228600" cy="228600"/>
              <a:chOff x="768" y="3552"/>
              <a:chExt cx="144" cy="144"/>
            </a:xfrm>
          </p:grpSpPr>
          <p:sp>
            <p:nvSpPr>
              <p:cNvPr id="15" name="AutoShape 32"/>
              <p:cNvSpPr>
                <a:spLocks noChangeArrowheads="1"/>
              </p:cNvSpPr>
              <p:nvPr/>
            </p:nvSpPr>
            <p:spPr bwMode="auto">
              <a:xfrm>
                <a:off x="768" y="3552"/>
                <a:ext cx="144" cy="14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lstStyle/>
              <a:p>
                <a:pPr>
                  <a:defRPr/>
                </a:pPr>
                <a:endParaRPr lang="en-US" sz="1600"/>
              </a:p>
            </p:txBody>
          </p:sp>
          <p:sp>
            <p:nvSpPr>
              <p:cNvPr id="26641" name="Oval 33"/>
              <p:cNvSpPr>
                <a:spLocks noChangeArrowheads="1"/>
              </p:cNvSpPr>
              <p:nvPr/>
            </p:nvSpPr>
            <p:spPr bwMode="auto">
              <a:xfrm>
                <a:off x="816" y="3600"/>
                <a:ext cx="54" cy="64"/>
              </a:xfrm>
              <a:prstGeom prst="ellipse">
                <a:avLst/>
              </a:prstGeom>
              <a:solidFill>
                <a:schemeClr val="tx1"/>
              </a:solidFill>
              <a:ln w="9525">
                <a:solidFill>
                  <a:schemeClr val="tx1"/>
                </a:solidFill>
                <a:round/>
                <a:headEnd/>
                <a:tailEnd/>
              </a:ln>
            </p:spPr>
            <p:txBody>
              <a:bodyPr wrap="none" anchor="ctr"/>
              <a:lstStyle/>
              <a:p>
                <a:endParaRPr lang="en-US" sz="1600"/>
              </a:p>
            </p:txBody>
          </p:sp>
        </p:grpSp>
      </p:grpSp>
      <p:sp>
        <p:nvSpPr>
          <p:cNvPr id="17" name="Rectangle 27"/>
          <p:cNvSpPr>
            <a:spLocks noChangeArrowheads="1"/>
          </p:cNvSpPr>
          <p:nvPr/>
        </p:nvSpPr>
        <p:spPr bwMode="auto">
          <a:xfrm>
            <a:off x="2590800" y="6260512"/>
            <a:ext cx="43103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starting and ending points (vertices)</a:t>
            </a:r>
          </a:p>
        </p:txBody>
      </p:sp>
      <p:sp>
        <p:nvSpPr>
          <p:cNvPr id="3" name="Date Placeholder 2"/>
          <p:cNvSpPr>
            <a:spLocks noGrp="1"/>
          </p:cNvSpPr>
          <p:nvPr>
            <p:ph type="dt" sz="half" idx="10"/>
          </p:nvPr>
        </p:nvSpPr>
        <p:spPr/>
        <p:txBody>
          <a:bodyPr/>
          <a:lstStyle/>
          <a:p>
            <a:fld id="{BD097372-F093-AC4F-BF6F-E2AC4B07A523}" type="datetime1">
              <a:rPr lang="en-US" smtClean="0"/>
              <a:t>10/11/17</a:t>
            </a:fld>
            <a:endParaRPr lang="en-US"/>
          </a:p>
        </p:txBody>
      </p:sp>
      <p:sp>
        <p:nvSpPr>
          <p:cNvPr id="4" name="Footer Placeholder 3"/>
          <p:cNvSpPr>
            <a:spLocks noGrp="1"/>
          </p:cNvSpPr>
          <p:nvPr>
            <p:ph type="ftr" sz="quarter" idx="11"/>
          </p:nvPr>
        </p:nvSpPr>
        <p:spPr/>
        <p:txBody>
          <a:bodyPr/>
          <a:lstStyle/>
          <a:p>
            <a:r>
              <a:rPr lang="de-DE" smtClean="0"/>
              <a:t>CS4HS</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6</a:t>
            </a:fld>
            <a:endParaRPr lang="en-US"/>
          </a:p>
        </p:txBody>
      </p:sp>
      <p:sp>
        <p:nvSpPr>
          <p:cNvPr id="6" name="Rounded Rectangular Callout 5"/>
          <p:cNvSpPr/>
          <p:nvPr/>
        </p:nvSpPr>
        <p:spPr>
          <a:xfrm>
            <a:off x="5696793" y="3196354"/>
            <a:ext cx="3309642" cy="1262358"/>
          </a:xfrm>
          <a:prstGeom prst="wedgeRoundRectCallout">
            <a:avLst>
              <a:gd name="adj1" fmla="val -62768"/>
              <a:gd name="adj2" fmla="val -47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Computer Scientists use these diagrams to create official documents and diagrams </a:t>
            </a:r>
            <a:r>
              <a:rPr lang="en-US" smtClean="0"/>
              <a:t>of their software!</a:t>
            </a:r>
            <a:endParaRPr lang="en-US"/>
          </a:p>
        </p:txBody>
      </p:sp>
    </p:spTree>
    <p:extLst>
      <p:ext uri="{BB962C8B-B14F-4D97-AF65-F5344CB8AC3E}">
        <p14:creationId xmlns:p14="http://schemas.microsoft.com/office/powerpoint/2010/main" val="11810789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time of a Wristwatch</a:t>
            </a:r>
            <a:endParaRPr lang="en-US" dirty="0"/>
          </a:p>
        </p:txBody>
      </p:sp>
      <p:sp>
        <p:nvSpPr>
          <p:cNvPr id="4" name="Oval 3"/>
          <p:cNvSpPr/>
          <p:nvPr/>
        </p:nvSpPr>
        <p:spPr>
          <a:xfrm>
            <a:off x="4592781" y="1774719"/>
            <a:ext cx="304800" cy="3048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661724" y="2477287"/>
            <a:ext cx="2177241"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Pull crown out</a:t>
            </a:r>
            <a:endParaRPr lang="en-US" sz="2000" dirty="0"/>
          </a:p>
        </p:txBody>
      </p:sp>
      <p:sp>
        <p:nvSpPr>
          <p:cNvPr id="6" name="Rounded Rectangle 5"/>
          <p:cNvSpPr/>
          <p:nvPr/>
        </p:nvSpPr>
        <p:spPr>
          <a:xfrm>
            <a:off x="3661723" y="3222518"/>
            <a:ext cx="2177242" cy="1098651"/>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Turn crown counterclockwise to desired time</a:t>
            </a:r>
            <a:endParaRPr lang="en-US" sz="2000" dirty="0"/>
          </a:p>
        </p:txBody>
      </p:sp>
      <p:sp>
        <p:nvSpPr>
          <p:cNvPr id="7" name="Rounded Rectangle 6"/>
          <p:cNvSpPr/>
          <p:nvPr/>
        </p:nvSpPr>
        <p:spPr>
          <a:xfrm>
            <a:off x="3668073" y="4853760"/>
            <a:ext cx="2177242" cy="533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Push crown in</a:t>
            </a:r>
            <a:endParaRPr lang="en-US" sz="2000" dirty="0"/>
          </a:p>
        </p:txBody>
      </p:sp>
      <p:grpSp>
        <p:nvGrpSpPr>
          <p:cNvPr id="8" name="Group 7"/>
          <p:cNvGrpSpPr/>
          <p:nvPr/>
        </p:nvGrpSpPr>
        <p:grpSpPr>
          <a:xfrm>
            <a:off x="4534444" y="5788414"/>
            <a:ext cx="457200" cy="443345"/>
            <a:chOff x="2819400" y="5735782"/>
            <a:chExt cx="457200" cy="443345"/>
          </a:xfrm>
          <a:effectLst>
            <a:outerShdw blurRad="50800" dist="38100" dir="2700000" algn="tl" rotWithShape="0">
              <a:prstClr val="black">
                <a:alpha val="40000"/>
              </a:prstClr>
            </a:outerShdw>
          </a:effectLst>
        </p:grpSpPr>
        <p:sp>
          <p:nvSpPr>
            <p:cNvPr id="9" name="Oval 8"/>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p:cNvCxnSpPr>
            <a:stCxn id="4" idx="4"/>
            <a:endCxn id="5" idx="0"/>
          </p:cNvCxnSpPr>
          <p:nvPr/>
        </p:nvCxnSpPr>
        <p:spPr>
          <a:xfrm>
            <a:off x="4745181" y="2079519"/>
            <a:ext cx="5164" cy="397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2"/>
            <a:endCxn id="6" idx="0"/>
          </p:cNvCxnSpPr>
          <p:nvPr/>
        </p:nvCxnSpPr>
        <p:spPr>
          <a:xfrm flipH="1">
            <a:off x="4750344" y="2858287"/>
            <a:ext cx="1" cy="364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a:off x="4750344" y="4321169"/>
            <a:ext cx="6350" cy="5325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2"/>
            <a:endCxn id="10" idx="0"/>
          </p:cNvCxnSpPr>
          <p:nvPr/>
        </p:nvCxnSpPr>
        <p:spPr>
          <a:xfrm>
            <a:off x="4756694" y="5387160"/>
            <a:ext cx="6350" cy="401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fld id="{F1887F87-DD3C-AF4C-909F-B19A61AF8D06}" type="datetime1">
              <a:rPr lang="en-US" smtClean="0"/>
              <a:t>10/11/17</a:t>
            </a:fld>
            <a:endParaRPr lang="en-US"/>
          </a:p>
        </p:txBody>
      </p:sp>
      <p:sp>
        <p:nvSpPr>
          <p:cNvPr id="11" name="Footer Placeholder 10"/>
          <p:cNvSpPr>
            <a:spLocks noGrp="1"/>
          </p:cNvSpPr>
          <p:nvPr>
            <p:ph type="ftr" sz="quarter" idx="11"/>
          </p:nvPr>
        </p:nvSpPr>
        <p:spPr/>
        <p:txBody>
          <a:bodyPr/>
          <a:lstStyle/>
          <a:p>
            <a:r>
              <a:rPr lang="de-DE" smtClean="0"/>
              <a:t>CS4HS</a:t>
            </a:r>
            <a:endParaRPr lang="en-US"/>
          </a:p>
        </p:txBody>
      </p:sp>
      <p:sp>
        <p:nvSpPr>
          <p:cNvPr id="12" name="Slide Number Placeholder 11"/>
          <p:cNvSpPr>
            <a:spLocks noGrp="1"/>
          </p:cNvSpPr>
          <p:nvPr>
            <p:ph type="sldNum" sz="quarter" idx="12"/>
          </p:nvPr>
        </p:nvSpPr>
        <p:spPr/>
        <p:txBody>
          <a:bodyPr/>
          <a:lstStyle/>
          <a:p>
            <a:fld id="{7F5CE407-6216-4202-80E4-A30DC2F709B2}" type="slidenum">
              <a:rPr lang="en-US" smtClean="0"/>
              <a:t>7</a:t>
            </a:fld>
            <a:endParaRPr lang="en-US"/>
          </a:p>
        </p:txBody>
      </p:sp>
    </p:spTree>
    <p:extLst>
      <p:ext uri="{BB962C8B-B14F-4D97-AF65-F5344CB8AC3E}">
        <p14:creationId xmlns:p14="http://schemas.microsoft.com/office/powerpoint/2010/main" val="187317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Actions</a:t>
            </a:r>
            <a:endParaRPr lang="en-US" dirty="0"/>
          </a:p>
        </p:txBody>
      </p:sp>
      <p:sp>
        <p:nvSpPr>
          <p:cNvPr id="3" name="Content Placeholder 2"/>
          <p:cNvSpPr>
            <a:spLocks noGrp="1"/>
          </p:cNvSpPr>
          <p:nvPr>
            <p:ph idx="1"/>
          </p:nvPr>
        </p:nvSpPr>
        <p:spPr>
          <a:xfrm>
            <a:off x="457200" y="1376482"/>
            <a:ext cx="8229600" cy="5100518"/>
          </a:xfrm>
        </p:spPr>
        <p:txBody>
          <a:bodyPr>
            <a:normAutofit/>
          </a:bodyPr>
          <a:lstStyle/>
          <a:p>
            <a:r>
              <a:rPr lang="en-US" sz="2000" dirty="0" smtClean="0"/>
              <a:t>Some actions are conditional.  How would you say that you need to study if you have an exam tomorrow otherwise you would waste time on Facebook?</a:t>
            </a:r>
          </a:p>
          <a:p>
            <a:pPr lvl="1"/>
            <a:r>
              <a:rPr lang="en-US" sz="1800" dirty="0" smtClean="0"/>
              <a:t>What are the actions?</a:t>
            </a:r>
          </a:p>
          <a:p>
            <a:pPr lvl="1"/>
            <a:r>
              <a:rPr lang="en-US" sz="1800" dirty="0" smtClean="0"/>
              <a:t>What is the condition?</a:t>
            </a:r>
          </a:p>
          <a:p>
            <a:r>
              <a:rPr lang="en-US" sz="2000" dirty="0" smtClean="0"/>
              <a:t>A diamond indicates points at which a flows split (a condition) or merge</a:t>
            </a:r>
          </a:p>
        </p:txBody>
      </p:sp>
      <p:sp>
        <p:nvSpPr>
          <p:cNvPr id="4" name="Rounded Rectangle 3"/>
          <p:cNvSpPr/>
          <p:nvPr/>
        </p:nvSpPr>
        <p:spPr>
          <a:xfrm>
            <a:off x="5562600" y="5638800"/>
            <a:ext cx="1717964" cy="609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Spend time on Facebook</a:t>
            </a:r>
            <a:endParaRPr lang="en-US" sz="2000" dirty="0"/>
          </a:p>
        </p:txBody>
      </p:sp>
      <p:sp>
        <p:nvSpPr>
          <p:cNvPr id="5" name="Rounded Rectangle 4"/>
          <p:cNvSpPr/>
          <p:nvPr/>
        </p:nvSpPr>
        <p:spPr>
          <a:xfrm>
            <a:off x="3200400" y="5638800"/>
            <a:ext cx="1717964" cy="609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Study</a:t>
            </a:r>
            <a:endParaRPr lang="en-US" sz="2000" dirty="0"/>
          </a:p>
        </p:txBody>
      </p:sp>
      <p:sp>
        <p:nvSpPr>
          <p:cNvPr id="6" name="Oval 5"/>
          <p:cNvSpPr/>
          <p:nvPr/>
        </p:nvSpPr>
        <p:spPr>
          <a:xfrm>
            <a:off x="5078625" y="3452412"/>
            <a:ext cx="359134" cy="340772"/>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046518" y="4419600"/>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6" idx="4"/>
            <a:endCxn id="7" idx="0"/>
          </p:cNvCxnSpPr>
          <p:nvPr/>
        </p:nvCxnSpPr>
        <p:spPr>
          <a:xfrm rot="5400000">
            <a:off x="4944788" y="4106196"/>
            <a:ext cx="626416" cy="392"/>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1"/>
            <a:endCxn id="5" idx="0"/>
          </p:cNvCxnSpPr>
          <p:nvPr/>
        </p:nvCxnSpPr>
        <p:spPr>
          <a:xfrm rot="10800000" flipV="1">
            <a:off x="4059382" y="4610100"/>
            <a:ext cx="987136" cy="1028700"/>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a:endCxn id="4" idx="0"/>
          </p:cNvCxnSpPr>
          <p:nvPr/>
        </p:nvCxnSpPr>
        <p:spPr>
          <a:xfrm>
            <a:off x="5469082" y="4610100"/>
            <a:ext cx="952500" cy="1028700"/>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66097" y="4271546"/>
            <a:ext cx="1712528" cy="338554"/>
          </a:xfrm>
          <a:prstGeom prst="rect">
            <a:avLst/>
          </a:prstGeom>
          <a:noFill/>
        </p:spPr>
        <p:txBody>
          <a:bodyPr wrap="none" rtlCol="0">
            <a:spAutoFit/>
          </a:bodyPr>
          <a:lstStyle/>
          <a:p>
            <a:r>
              <a:rPr lang="en-US" sz="1600" dirty="0" smtClean="0"/>
              <a:t>[exam tomorrow]</a:t>
            </a:r>
            <a:endParaRPr lang="en-US" sz="1600" dirty="0"/>
          </a:p>
        </p:txBody>
      </p:sp>
      <p:sp>
        <p:nvSpPr>
          <p:cNvPr id="21" name="TextBox 20"/>
          <p:cNvSpPr txBox="1"/>
          <p:nvPr/>
        </p:nvSpPr>
        <p:spPr>
          <a:xfrm>
            <a:off x="5437758" y="4281099"/>
            <a:ext cx="1997762" cy="338554"/>
          </a:xfrm>
          <a:prstGeom prst="rect">
            <a:avLst/>
          </a:prstGeom>
          <a:noFill/>
        </p:spPr>
        <p:txBody>
          <a:bodyPr wrap="none" rtlCol="0">
            <a:spAutoFit/>
          </a:bodyPr>
          <a:lstStyle/>
          <a:p>
            <a:r>
              <a:rPr lang="en-US" sz="1600" dirty="0" smtClean="0"/>
              <a:t>[no exam tomorrow]</a:t>
            </a:r>
            <a:endParaRPr lang="en-US" sz="1600" dirty="0"/>
          </a:p>
        </p:txBody>
      </p:sp>
      <p:sp>
        <p:nvSpPr>
          <p:cNvPr id="33" name="Diamond 32"/>
          <p:cNvSpPr/>
          <p:nvPr/>
        </p:nvSpPr>
        <p:spPr>
          <a:xfrm>
            <a:off x="8153400" y="3071412"/>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AE579AFD-A126-FF4C-B4CF-E0B1471674BF}" type="datetime1">
              <a:rPr lang="en-US" smtClean="0"/>
              <a:t>10/11/17</a:t>
            </a:fld>
            <a:endParaRPr lang="en-US"/>
          </a:p>
        </p:txBody>
      </p:sp>
      <p:sp>
        <p:nvSpPr>
          <p:cNvPr id="10" name="Footer Placeholder 9"/>
          <p:cNvSpPr>
            <a:spLocks noGrp="1"/>
          </p:cNvSpPr>
          <p:nvPr>
            <p:ph type="ftr" sz="quarter" idx="11"/>
          </p:nvPr>
        </p:nvSpPr>
        <p:spPr/>
        <p:txBody>
          <a:bodyPr/>
          <a:lstStyle/>
          <a:p>
            <a:r>
              <a:rPr lang="de-DE" smtClean="0"/>
              <a:t>CS4HS</a:t>
            </a:r>
            <a:endParaRPr lang="en-US"/>
          </a:p>
        </p:txBody>
      </p:sp>
      <p:sp>
        <p:nvSpPr>
          <p:cNvPr id="12" name="Slide Number Placeholder 11"/>
          <p:cNvSpPr>
            <a:spLocks noGrp="1"/>
          </p:cNvSpPr>
          <p:nvPr>
            <p:ph type="sldNum" sz="quarter" idx="12"/>
          </p:nvPr>
        </p:nvSpPr>
        <p:spPr/>
        <p:txBody>
          <a:bodyPr/>
          <a:lstStyle/>
          <a:p>
            <a:fld id="{7F5CE407-6216-4202-80E4-A30DC2F709B2}" type="slidenum">
              <a:rPr lang="en-US" smtClean="0"/>
              <a:t>8</a:t>
            </a:fld>
            <a:endParaRPr lang="en-US"/>
          </a:p>
        </p:txBody>
      </p:sp>
    </p:spTree>
    <p:extLst>
      <p:ext uri="{BB962C8B-B14F-4D97-AF65-F5344CB8AC3E}">
        <p14:creationId xmlns:p14="http://schemas.microsoft.com/office/powerpoint/2010/main" val="123328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circle(in)">
                                      <p:cBhvr>
                                        <p:cTn id="31" dur="20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animBg="1"/>
      <p:bldP spid="5" grpId="0" animBg="1"/>
      <p:bldP spid="6" grpId="0" animBg="1"/>
      <p:bldP spid="7" grpId="0" animBg="1"/>
      <p:bldP spid="20" grpId="0"/>
      <p:bldP spid="21" grpId="0"/>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have more than two splits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694363" cy="4011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AD1A7678-5FAE-D44A-9D49-D9EE67C147B1}" type="datetime1">
              <a:rPr lang="en-US" smtClean="0"/>
              <a:t>10/11/17</a:t>
            </a:fld>
            <a:endParaRPr lang="en-US"/>
          </a:p>
        </p:txBody>
      </p:sp>
      <p:sp>
        <p:nvSpPr>
          <p:cNvPr id="4" name="Footer Placeholder 3"/>
          <p:cNvSpPr>
            <a:spLocks noGrp="1"/>
          </p:cNvSpPr>
          <p:nvPr>
            <p:ph type="ftr" sz="quarter" idx="11"/>
          </p:nvPr>
        </p:nvSpPr>
        <p:spPr/>
        <p:txBody>
          <a:bodyPr/>
          <a:lstStyle/>
          <a:p>
            <a:r>
              <a:rPr lang="de-DE" smtClean="0"/>
              <a:t>CS4HS</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9</a:t>
            </a:fld>
            <a:endParaRPr lang="en-US"/>
          </a:p>
        </p:txBody>
      </p:sp>
    </p:spTree>
    <p:extLst>
      <p:ext uri="{BB962C8B-B14F-4D97-AF65-F5344CB8AC3E}">
        <p14:creationId xmlns:p14="http://schemas.microsoft.com/office/powerpoint/2010/main" val="2482963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rse_mats">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8306</TotalTime>
  <Words>1390</Words>
  <Application>Microsoft Macintosh PowerPoint</Application>
  <PresentationFormat>On-screen Show (4:3)</PresentationFormat>
  <Paragraphs>203</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Chalkboard Bold</vt:lpstr>
      <vt:lpstr>Mangal</vt:lpstr>
      <vt:lpstr>ＭＳ Ｐゴシック</vt:lpstr>
      <vt:lpstr>Arial</vt:lpstr>
      <vt:lpstr>course_mats</vt:lpstr>
      <vt:lpstr>Problem Solving</vt:lpstr>
      <vt:lpstr>Problem Solving</vt:lpstr>
      <vt:lpstr>Problem Solving Using Computers</vt:lpstr>
      <vt:lpstr>Abstraction and Algorithms</vt:lpstr>
      <vt:lpstr>Software Engineering</vt:lpstr>
      <vt:lpstr>PowerPoint Presentation</vt:lpstr>
      <vt:lpstr>Setting the time of a Wristwatch</vt:lpstr>
      <vt:lpstr>Conditional Actions</vt:lpstr>
      <vt:lpstr>Can have more than two splits</vt:lpstr>
      <vt:lpstr>Logging In</vt:lpstr>
      <vt:lpstr>Repetition</vt:lpstr>
      <vt:lpstr>PowerPoint Presentation</vt:lpstr>
      <vt:lpstr>PowerPoint Presentation</vt:lpstr>
      <vt:lpstr>Crazy Eights</vt:lpstr>
      <vt:lpstr>PowerPoint Presentation</vt:lpstr>
      <vt:lpstr>Activity</vt:lpstr>
      <vt:lpstr>Discussion</vt:lpstr>
      <vt:lpstr>Extending the Lesson</vt:lpstr>
    </vt:vector>
  </TitlesOfParts>
  <Company>University of Wisconsin-La Crosse</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CS370 Computer Architecture</dc:title>
  <dc:creator>Samantha Foley</dc:creator>
  <cp:lastModifiedBy>Samantha Foley</cp:lastModifiedBy>
  <cp:revision>369</cp:revision>
  <dcterms:created xsi:type="dcterms:W3CDTF">2012-08-22T13:59:03Z</dcterms:created>
  <dcterms:modified xsi:type="dcterms:W3CDTF">2017-10-11T17:12:12Z</dcterms:modified>
</cp:coreProperties>
</file>