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5" r:id="rId5"/>
    <p:sldId id="294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7" r:id="rId14"/>
    <p:sldId id="278" r:id="rId15"/>
    <p:sldId id="281" r:id="rId16"/>
    <p:sldId id="282" r:id="rId17"/>
    <p:sldId id="283" r:id="rId18"/>
    <p:sldId id="284" r:id="rId19"/>
    <p:sldId id="286" r:id="rId20"/>
    <p:sldId id="307" r:id="rId21"/>
    <p:sldId id="308" r:id="rId22"/>
    <p:sldId id="309" r:id="rId23"/>
    <p:sldId id="310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266" r:id="rId41"/>
    <p:sldId id="267" r:id="rId42"/>
    <p:sldId id="268" r:id="rId43"/>
    <p:sldId id="270" r:id="rId44"/>
    <p:sldId id="271" r:id="rId45"/>
    <p:sldId id="272" r:id="rId46"/>
    <p:sldId id="274" r:id="rId47"/>
    <p:sldId id="305" r:id="rId48"/>
    <p:sldId id="273" r:id="rId49"/>
    <p:sldId id="275" r:id="rId50"/>
    <p:sldId id="27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F33BA-A447-7849-8B8E-4F9C2FF0295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18C-CF65-294B-BADA-04AA38F4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E4D2C2B-64C4-074A-A47A-D63250D40525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E3B6-A8C8-D24A-911C-92E39D76E5A4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CDCA-4C9A-C643-A3C5-5E97E5FDF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te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CS4HS</a:t>
            </a:r>
            <a:br>
              <a:rPr lang="en-US" dirty="0" smtClean="0"/>
            </a:br>
            <a:r>
              <a:rPr lang="en-US" dirty="0" smtClean="0"/>
              <a:t>October 15,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"Computational Thinking is the thought processes involved in formulating problems and their solutions so that the solutions are represented in a form that can be effectively carried out by an information-processing agent.” </a:t>
            </a:r>
            <a:r>
              <a:rPr lang="en-US" sz="1800" dirty="0" smtClean="0"/>
              <a:t>(</a:t>
            </a:r>
            <a:r>
              <a:rPr lang="en-US" sz="1800" dirty="0" err="1" smtClean="0"/>
              <a:t>Cuny</a:t>
            </a:r>
            <a:r>
              <a:rPr lang="en-US" sz="1800" dirty="0" smtClean="0"/>
              <a:t>, Snyder, Wing) </a:t>
            </a:r>
          </a:p>
          <a:p>
            <a:r>
              <a:rPr lang="en-US" dirty="0" smtClean="0"/>
              <a:t>“Computational thinking means the ability to apply mathematical concepts such as induction to develop more efficient, fair, and secure solutions.” </a:t>
            </a:r>
            <a:r>
              <a:rPr lang="en-US" sz="1800" dirty="0" smtClean="0"/>
              <a:t>(Center for Computational Thinking, Carnegie Mellon)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0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ITSE and CSTA Operational Definition of Computational Thinking (CT)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CT is a problem-solving process that includes (but is not limited to) the following characteristics:</a:t>
            </a:r>
          </a:p>
          <a:p>
            <a:pPr lvl="1"/>
            <a:r>
              <a:rPr lang="en-US" dirty="0" smtClean="0"/>
              <a:t>Formulating problems in a way that enables us to use a computer and other tools to help solve them</a:t>
            </a:r>
          </a:p>
          <a:p>
            <a:pPr lvl="1"/>
            <a:r>
              <a:rPr lang="en-US" dirty="0" smtClean="0"/>
              <a:t>Logically organizing and analyzing data</a:t>
            </a:r>
          </a:p>
          <a:p>
            <a:pPr lvl="1"/>
            <a:r>
              <a:rPr lang="en-US" dirty="0" smtClean="0"/>
              <a:t>Representing data through abstractions such as models and simulations</a:t>
            </a:r>
          </a:p>
          <a:p>
            <a:pPr lvl="1"/>
            <a:r>
              <a:rPr lang="en-US" dirty="0" smtClean="0"/>
              <a:t>Automating solutions through algorithmic thinking (a series of ordered steps)</a:t>
            </a:r>
          </a:p>
          <a:p>
            <a:pPr lvl="1"/>
            <a:r>
              <a:rPr lang="en-US" dirty="0" smtClean="0"/>
              <a:t>Identifying, analyzing, and implementing possible solutions with the goal of achieving the most efficient and effective combination of steps and resources</a:t>
            </a:r>
          </a:p>
          <a:p>
            <a:pPr lvl="1"/>
            <a:r>
              <a:rPr lang="en-US" dirty="0" smtClean="0"/>
              <a:t>Generalizing and transferring this problem-solving process to a wide variety of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6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ISTE and CSTA Dispositions and Attitudes Related to 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 dealing with complexity</a:t>
            </a:r>
          </a:p>
          <a:p>
            <a:r>
              <a:rPr lang="en-US" dirty="0" smtClean="0"/>
              <a:t>Persistence in working with difficult problems</a:t>
            </a:r>
          </a:p>
          <a:p>
            <a:r>
              <a:rPr lang="en-US" dirty="0" smtClean="0"/>
              <a:t>Tolerance for ambiguity</a:t>
            </a:r>
          </a:p>
          <a:p>
            <a:r>
              <a:rPr lang="en-US" dirty="0" smtClean="0"/>
              <a:t>The ability to deal with open-ended problems</a:t>
            </a:r>
          </a:p>
          <a:p>
            <a:r>
              <a:rPr lang="en-US" dirty="0" smtClean="0"/>
              <a:t>The ability to communicate and work with others to achieve a common goal or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endParaRPr lang="en-US" dirty="0" smtClean="0"/>
          </a:p>
          <a:p>
            <a:r>
              <a:rPr lang="en-US" dirty="0" smtClean="0"/>
              <a:t>Example Scratch Scripts</a:t>
            </a:r>
          </a:p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1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 of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Sequencing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and Environment created by MIT to teach introductory programming</a:t>
            </a:r>
          </a:p>
          <a:p>
            <a:r>
              <a:rPr lang="en-US" dirty="0">
                <a:latin typeface="Calibri" charset="0"/>
              </a:rPr>
              <a:t>Programs are created by “gluing” together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Block</a:t>
            </a:r>
          </a:p>
          <a:p>
            <a:pPr lvl="1"/>
            <a:r>
              <a:rPr lang="en-US" dirty="0"/>
              <a:t>Instruction</a:t>
            </a:r>
          </a:p>
          <a:p>
            <a:r>
              <a:rPr lang="en-US" dirty="0"/>
              <a:t>Script</a:t>
            </a:r>
          </a:p>
          <a:p>
            <a:pPr lvl="1"/>
            <a:r>
              <a:rPr lang="en-US" dirty="0"/>
              <a:t>Sequences of instructions</a:t>
            </a:r>
          </a:p>
          <a:p>
            <a:r>
              <a:rPr lang="en-US" dirty="0"/>
              <a:t>Sprite</a:t>
            </a:r>
          </a:p>
          <a:p>
            <a:pPr lvl="1"/>
            <a:r>
              <a:rPr lang="en-US" dirty="0"/>
              <a:t>Object running scripts</a:t>
            </a:r>
          </a:p>
          <a:p>
            <a:pPr lvl="1"/>
            <a:r>
              <a:rPr lang="en-US" dirty="0"/>
              <a:t>Character on the stage</a:t>
            </a:r>
          </a:p>
          <a:p>
            <a:r>
              <a:rPr lang="en-US" dirty="0"/>
              <a:t>Stage</a:t>
            </a:r>
          </a:p>
          <a:p>
            <a:pPr lvl="1"/>
            <a:r>
              <a:rPr lang="en-US" dirty="0"/>
              <a:t>Display or graphics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Events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Stage and Sprite</a:t>
            </a:r>
            <a:endParaRPr lang="en-US" dirty="0"/>
          </a:p>
        </p:txBody>
      </p:sp>
      <p:pic>
        <p:nvPicPr>
          <p:cNvPr id="4" name="Content Placeholder 3" descr="fig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52" r="-31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713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Block Categories</a:t>
            </a:r>
            <a:endParaRPr lang="en-US" dirty="0"/>
          </a:p>
        </p:txBody>
      </p:sp>
      <p:pic>
        <p:nvPicPr>
          <p:cNvPr id="4" name="Content Placeholder 3" descr="fig3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8" r="-3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111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</a:t>
            </a:r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4" name="Content Placeholder 3" descr="fig6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56" r="-482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3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Start-up Activities</a:t>
            </a:r>
          </a:p>
          <a:p>
            <a:r>
              <a:rPr lang="en-US" dirty="0" smtClean="0"/>
              <a:t>Introductions 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is Computer Science?</a:t>
            </a:r>
          </a:p>
          <a:p>
            <a:r>
              <a:rPr lang="en-US" dirty="0"/>
              <a:t>Introduction to Scratch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Computational Thinking Activity</a:t>
            </a:r>
          </a:p>
          <a:p>
            <a:r>
              <a:rPr lang="en-US" dirty="0" smtClean="0"/>
              <a:t>Bringing Computational Thinking to K-12</a:t>
            </a:r>
          </a:p>
          <a:p>
            <a:r>
              <a:rPr lang="en-US" dirty="0" smtClean="0"/>
              <a:t>Computer Science Curricula</a:t>
            </a:r>
          </a:p>
          <a:p>
            <a:r>
              <a:rPr lang="en-US" dirty="0" smtClean="0"/>
              <a:t>Scratch Activity with </a:t>
            </a:r>
            <a:r>
              <a:rPr lang="en-US" dirty="0" err="1" smtClean="0"/>
              <a:t>Makey-makey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Introduction to Algorithms (time permitting)</a:t>
            </a:r>
          </a:p>
          <a:p>
            <a:r>
              <a:rPr lang="en-US" dirty="0" smtClean="0"/>
              <a:t>Planning Future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Game Parts</a:t>
            </a:r>
            <a:endParaRPr lang="en-US" dirty="0"/>
          </a:p>
        </p:txBody>
      </p:sp>
      <p:pic>
        <p:nvPicPr>
          <p:cNvPr id="4" name="Content Placeholder 3" descr="fig9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3" b="-17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138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Guessing Game Parts</a:t>
            </a:r>
            <a:endParaRPr lang="en-US"/>
          </a:p>
        </p:txBody>
      </p:sp>
      <p:pic>
        <p:nvPicPr>
          <p:cNvPr id="4" name="Content Placeholder 3" descr="fig9b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18" b="-3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861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Guessing Game Parts</a:t>
            </a:r>
            <a:endParaRPr lang="en-US"/>
          </a:p>
        </p:txBody>
      </p:sp>
      <p:pic>
        <p:nvPicPr>
          <p:cNvPr id="4" name="Content Placeholder 3" descr="fig9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1" r="-1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264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Guessing Game Parts</a:t>
            </a:r>
            <a:endParaRPr lang="en-US"/>
          </a:p>
        </p:txBody>
      </p:sp>
      <p:pic>
        <p:nvPicPr>
          <p:cNvPr id="4" name="Content Placeholder 3" descr="fig9d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37" b="-12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34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Notes</a:t>
            </a:r>
            <a:endParaRPr lang="en-US" dirty="0"/>
          </a:p>
        </p:txBody>
      </p:sp>
      <p:pic>
        <p:nvPicPr>
          <p:cNvPr id="4" name="Content Placeholder 3" descr="fig8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402" r="-66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534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Notes</a:t>
            </a:r>
            <a:endParaRPr lang="en-US" dirty="0"/>
          </a:p>
        </p:txBody>
      </p:sp>
      <p:pic>
        <p:nvPicPr>
          <p:cNvPr id="4" name="Content Placeholder 3" descr="fig8b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83" r="-390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924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Corners</a:t>
            </a:r>
            <a:endParaRPr lang="en-US" dirty="0"/>
          </a:p>
        </p:txBody>
      </p:sp>
      <p:pic>
        <p:nvPicPr>
          <p:cNvPr id="4" name="Content Placeholder 3" descr="fig7a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3" r="-17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686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Corners</a:t>
            </a:r>
            <a:endParaRPr lang="en-US" dirty="0"/>
          </a:p>
        </p:txBody>
      </p:sp>
      <p:pic>
        <p:nvPicPr>
          <p:cNvPr id="4" name="Content Placeholder 3" descr="fig7b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25" r="-180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31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Center</a:t>
            </a:r>
            <a:endParaRPr lang="en-US" dirty="0"/>
          </a:p>
        </p:txBody>
      </p:sp>
      <p:pic>
        <p:nvPicPr>
          <p:cNvPr id="4" name="Content Placeholder 3" descr="fig7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r="5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5556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Initialize List</a:t>
            </a:r>
          </a:p>
        </p:txBody>
      </p:sp>
      <p:pic>
        <p:nvPicPr>
          <p:cNvPr id="21506" name="Content Placeholder 3" descr="L27fig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52" b="-12752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Start-up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Pre-Course Survey</a:t>
            </a:r>
          </a:p>
          <a:p>
            <a:pPr lvl="1"/>
            <a:r>
              <a:rPr lang="en-US" u="sng" dirty="0" smtClean="0"/>
              <a:t>https</a:t>
            </a:r>
            <a:r>
              <a:rPr lang="en-US" u="sng" dirty="0"/>
              <a:t>://goo.gl/forms/</a:t>
            </a:r>
            <a:r>
              <a:rPr lang="en-US" u="sng" dirty="0" err="1" smtClean="0"/>
              <a:t>yPKnJDguEb</a:t>
            </a:r>
            <a:endParaRPr lang="en-US" dirty="0" smtClean="0"/>
          </a:p>
          <a:p>
            <a:r>
              <a:rPr lang="en-US" dirty="0" smtClean="0"/>
              <a:t>Stipends and W-9 Forms</a:t>
            </a:r>
          </a:p>
          <a:p>
            <a:r>
              <a:rPr lang="en-US" dirty="0" smtClean="0"/>
              <a:t>Course Credit</a:t>
            </a:r>
          </a:p>
          <a:p>
            <a:pPr lvl="1"/>
            <a:r>
              <a:rPr lang="en-US" dirty="0" smtClean="0"/>
              <a:t>CS 503-700</a:t>
            </a:r>
          </a:p>
          <a:p>
            <a:pPr lvl="1"/>
            <a:r>
              <a:rPr lang="en-US" dirty="0" smtClean="0"/>
              <a:t>1 Credit</a:t>
            </a:r>
          </a:p>
          <a:p>
            <a:pPr lvl="1"/>
            <a:r>
              <a:rPr lang="en-US" dirty="0" smtClean="0"/>
              <a:t>$110</a:t>
            </a:r>
          </a:p>
        </p:txBody>
      </p:sp>
    </p:spTree>
    <p:extLst>
      <p:ext uri="{BB962C8B-B14F-4D97-AF65-F5344CB8AC3E}">
        <p14:creationId xmlns:p14="http://schemas.microsoft.com/office/powerpoint/2010/main" val="33661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Initialize Parts</a:t>
            </a:r>
          </a:p>
        </p:txBody>
      </p:sp>
      <p:pic>
        <p:nvPicPr>
          <p:cNvPr id="22530" name="Content Placeholder 3" descr="L27fig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59" r="-76959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Delete Items from List</a:t>
            </a:r>
          </a:p>
        </p:txBody>
      </p:sp>
      <p:pic>
        <p:nvPicPr>
          <p:cNvPr id="23554" name="Content Placeholder 3" descr="L27fig5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2" b="8752"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Linear Search</a:t>
            </a:r>
          </a:p>
        </p:txBody>
      </p:sp>
      <p:pic>
        <p:nvPicPr>
          <p:cNvPr id="18434" name="Content Placeholder 3" descr="L27Fig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93" r="-9593"/>
          <a:stretch>
            <a:fillRect/>
          </a:stretch>
        </p:blipFill>
        <p:spPr/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Linear Search Parts</a:t>
            </a:r>
          </a:p>
        </p:txBody>
      </p:sp>
      <p:pic>
        <p:nvPicPr>
          <p:cNvPr id="24578" name="Content Placeholder 3" descr="L27fig6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68" b="-39668"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Linear Search Parts</a:t>
            </a:r>
          </a:p>
        </p:txBody>
      </p:sp>
      <p:pic>
        <p:nvPicPr>
          <p:cNvPr id="25602" name="Content Placeholder 3" descr="L27fig7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17" b="-68517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Repeat Condition Parts</a:t>
            </a:r>
          </a:p>
        </p:txBody>
      </p:sp>
      <p:pic>
        <p:nvPicPr>
          <p:cNvPr id="26626" name="Content Placeholder 3" descr="L27fig9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75" b="-15775"/>
          <a:stretch>
            <a:fillRect/>
          </a:stretch>
        </p:blipFill>
        <p:spPr/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Linear Search Parts</a:t>
            </a:r>
          </a:p>
        </p:txBody>
      </p:sp>
      <p:pic>
        <p:nvPicPr>
          <p:cNvPr id="27650" name="Content Placeholder 3" descr="L27fig8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5" b="-7985"/>
          <a:stretch>
            <a:fillRect/>
          </a:stretch>
        </p:blipFill>
        <p:spPr/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If Parts</a:t>
            </a:r>
          </a:p>
        </p:txBody>
      </p:sp>
      <p:pic>
        <p:nvPicPr>
          <p:cNvPr id="28674" name="Content Placeholder 3" descr="L27fig10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23" r="-35423"/>
          <a:stretch>
            <a:fillRect/>
          </a:stretch>
        </p:blipFill>
        <p:spPr/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scratch.mit.edu</a:t>
            </a:r>
            <a:r>
              <a:rPr lang="en-US" dirty="0" smtClean="0"/>
              <a:t>. If you do not have a Scratch account Join </a:t>
            </a:r>
            <a:r>
              <a:rPr lang="en-US" dirty="0" smtClean="0"/>
              <a:t>Scratch</a:t>
            </a:r>
          </a:p>
          <a:p>
            <a:r>
              <a:rPr lang="en-US" dirty="0" smtClean="0"/>
              <a:t>Sign-in to Scratch</a:t>
            </a:r>
            <a:endParaRPr lang="en-US" dirty="0" smtClean="0"/>
          </a:p>
          <a:p>
            <a:r>
              <a:rPr lang="en-US" dirty="0" smtClean="0"/>
              <a:t>Implement a guessing game like the one I showed with two additions. </a:t>
            </a:r>
          </a:p>
          <a:p>
            <a:pPr lvl="1"/>
            <a:r>
              <a:rPr lang="en-US" dirty="0" smtClean="0"/>
              <a:t>Have the program ask the user for the range of values (lower and upper) from which a number will be chosen</a:t>
            </a:r>
          </a:p>
          <a:p>
            <a:pPr lvl="1"/>
            <a:r>
              <a:rPr lang="en-US" dirty="0" smtClean="0"/>
              <a:t>Count the number of times it takes the user to guess the correct number and report the number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want to write a more challenging program have the user think of a number from a range of numbers and have the program try to guess the number. For example the program could prompt the user to think of a number between 1 and 100. The user indicates when they have chosen a number and the program tries to guess the number. After each guess by the program the user indicates if the guess was too high, too low or 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Teachers Association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sta.acm.org</a:t>
            </a:r>
            <a:endParaRPr lang="en-US" dirty="0" smtClean="0"/>
          </a:p>
          <a:p>
            <a:r>
              <a:rPr lang="en-US" dirty="0" smtClean="0"/>
              <a:t>International Society for Technology in Education</a:t>
            </a:r>
          </a:p>
          <a:p>
            <a:pPr lvl="1"/>
            <a:r>
              <a:rPr lang="en-US" dirty="0" smtClean="0">
                <a:hlinkClick r:id="rId2"/>
              </a:rPr>
              <a:t>www.iste.org</a:t>
            </a:r>
            <a:endParaRPr lang="en-US" dirty="0" smtClean="0"/>
          </a:p>
          <a:p>
            <a:r>
              <a:rPr lang="en-US" dirty="0" err="1" smtClean="0"/>
              <a:t>Code.org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9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26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Bringing Computational Thinking to K-12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7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Individually make a list of the challenges faced by you or your school to introducing computer science and computational thinking into the curriculum</a:t>
            </a:r>
          </a:p>
          <a:p>
            <a:r>
              <a:rPr lang="en-US" dirty="0" smtClean="0"/>
              <a:t>Share your list with your group and develop common list.</a:t>
            </a:r>
          </a:p>
          <a:p>
            <a:r>
              <a:rPr lang="en-US" dirty="0" smtClean="0"/>
              <a:t>Each group writes their list on poster paper.</a:t>
            </a:r>
          </a:p>
          <a:p>
            <a:r>
              <a:rPr lang="en-US" dirty="0" smtClean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7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Curricula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Computer Science (ECS)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www.exploringcs.org</a:t>
            </a:r>
            <a:endParaRPr lang="en-US" dirty="0" smtClean="0"/>
          </a:p>
          <a:p>
            <a:r>
              <a:rPr lang="en-US" dirty="0" smtClean="0"/>
              <a:t>AP Computer Science Principles (CSP)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advancesinap.collegeboard.org</a:t>
            </a:r>
            <a:r>
              <a:rPr lang="en-US" dirty="0" smtClean="0"/>
              <a:t>/stem/computer-science-principles</a:t>
            </a:r>
          </a:p>
          <a:p>
            <a:r>
              <a:rPr lang="en-US" dirty="0" smtClean="0"/>
              <a:t>AP Computer Science A (Java)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apcentral.collegeboard.com</a:t>
            </a:r>
            <a:r>
              <a:rPr lang="en-US" dirty="0" smtClean="0"/>
              <a:t>/</a:t>
            </a:r>
            <a:r>
              <a:rPr lang="en-US" dirty="0" err="1" smtClean="0"/>
              <a:t>apc</a:t>
            </a:r>
            <a:r>
              <a:rPr lang="en-US" dirty="0" smtClean="0"/>
              <a:t>/public/courses/</a:t>
            </a:r>
            <a:r>
              <a:rPr lang="en-US" dirty="0" err="1" smtClean="0"/>
              <a:t>teachers_corner</a:t>
            </a:r>
            <a:r>
              <a:rPr lang="en-US" dirty="0" smtClean="0"/>
              <a:t>/4483.html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98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introduction to computer science for “all” high school students</a:t>
            </a:r>
          </a:p>
          <a:p>
            <a:r>
              <a:rPr lang="en-US" dirty="0" smtClean="0"/>
              <a:t>Increase and enhance computer science learning opportunities for high school students</a:t>
            </a:r>
          </a:p>
          <a:p>
            <a:r>
              <a:rPr lang="en-US" dirty="0" smtClean="0"/>
              <a:t>Broaden participation by students from groups under represented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65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Computer Interaction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Web Design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Computing and Data Analysis</a:t>
            </a:r>
          </a:p>
          <a:p>
            <a:r>
              <a:rPr lang="en-US" dirty="0" smtClean="0"/>
              <a:t>Robotics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86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Inquiry Based Learning</a:t>
            </a:r>
          </a:p>
          <a:p>
            <a:r>
              <a:rPr lang="en-US" dirty="0" smtClean="0"/>
              <a:t>Active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4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Mary </a:t>
            </a:r>
            <a:r>
              <a:rPr lang="en-US" dirty="0" err="1" smtClean="0"/>
              <a:t>Byrns</a:t>
            </a:r>
            <a:r>
              <a:rPr lang="en-US" dirty="0" smtClean="0"/>
              <a:t> </a:t>
            </a:r>
            <a:r>
              <a:rPr lang="en-US" dirty="0" smtClean="0"/>
              <a:t>Black River Falls High School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Crayton</a:t>
            </a:r>
            <a:r>
              <a:rPr lang="en-US" dirty="0" smtClean="0"/>
              <a:t> La Crosse Central High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90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in spirit to ECS but content and expectations were designed to be equivalent to first semester introductory computing course</a:t>
            </a:r>
          </a:p>
          <a:p>
            <a:r>
              <a:rPr lang="en-US" dirty="0" smtClean="0"/>
              <a:t>Broaden </a:t>
            </a:r>
            <a:r>
              <a:rPr lang="en-US" dirty="0"/>
              <a:t>Participation by students from groups under represented in computer science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25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Big Ideas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Creativity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Data and Information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The Internet</a:t>
            </a:r>
          </a:p>
          <a:p>
            <a:r>
              <a:rPr lang="en-US" dirty="0" smtClean="0"/>
              <a:t>Global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97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CSP: Computational Thinking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Computing</a:t>
            </a:r>
          </a:p>
          <a:p>
            <a:r>
              <a:rPr lang="en-US" dirty="0" smtClean="0"/>
              <a:t>Creating Computation Artifacts</a:t>
            </a:r>
          </a:p>
          <a:p>
            <a:r>
              <a:rPr lang="en-US" dirty="0" smtClean="0"/>
              <a:t>Abstracting</a:t>
            </a:r>
          </a:p>
          <a:p>
            <a:r>
              <a:rPr lang="en-US" dirty="0" smtClean="0"/>
              <a:t>Analyzing Problems and Artifacts</a:t>
            </a:r>
          </a:p>
          <a:p>
            <a:r>
              <a:rPr lang="en-US" dirty="0" smtClean="0"/>
              <a:t>Communicating </a:t>
            </a:r>
          </a:p>
          <a:p>
            <a:r>
              <a:rPr lang="en-US" dirty="0" smtClean="0"/>
              <a:t>Collaborating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a professional learning community of high school teachers interested in teaching computer science in CESA #4 area school districts</a:t>
            </a:r>
            <a:r>
              <a:rPr lang="en-US" dirty="0" smtClean="0"/>
              <a:t>.</a:t>
            </a:r>
          </a:p>
          <a:p>
            <a:r>
              <a:rPr lang="en-US" dirty="0"/>
              <a:t>Introduce teachers to the pedagogy and computer science content of the Exploring Computer Science and the AP Computer Science Principles curricula</a:t>
            </a:r>
            <a:r>
              <a:rPr lang="en-US" dirty="0" smtClean="0"/>
              <a:t>.</a:t>
            </a:r>
          </a:p>
          <a:p>
            <a:r>
              <a:rPr lang="en-US" dirty="0"/>
              <a:t>Provide any additional assistance CESA #4 schools need to implement ECS and/or AP CSP courses in their schools.</a:t>
            </a:r>
          </a:p>
        </p:txBody>
      </p:sp>
    </p:spTree>
    <p:extLst>
      <p:ext uri="{BB962C8B-B14F-4D97-AF65-F5344CB8AC3E}">
        <p14:creationId xmlns:p14="http://schemas.microsoft.com/office/powerpoint/2010/main" val="14231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have each CESA #4 high school offer either ECS or AP </a:t>
            </a:r>
            <a:r>
              <a:rPr lang="en-US" dirty="0" smtClean="0"/>
              <a:t>CSP</a:t>
            </a:r>
          </a:p>
          <a:p>
            <a:r>
              <a:rPr lang="en-US" dirty="0" smtClean="0"/>
              <a:t>For </a:t>
            </a:r>
            <a:r>
              <a:rPr lang="en-US" dirty="0"/>
              <a:t>every CESA #4 high school student to have access to AP CSP either locally or as part of a course offered cooperatively by a group of CESA #4 high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9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155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Computer Science?</a:t>
            </a:r>
            <a:br>
              <a:rPr lang="en-US" sz="3200" dirty="0" smtClean="0"/>
            </a:br>
            <a:r>
              <a:rPr lang="en-US" sz="3200" dirty="0" smtClean="0"/>
              <a:t>What is Computational Thinking?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32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Individually create a definition of computer science, a definition of computational thinking and a list of skills associated with computational thinking</a:t>
            </a:r>
          </a:p>
          <a:p>
            <a:r>
              <a:rPr lang="en-US" dirty="0" smtClean="0"/>
              <a:t>Share your definitions and list of skills with your group and develop common definitions and a common list of skills.</a:t>
            </a:r>
          </a:p>
          <a:p>
            <a:r>
              <a:rPr lang="en-US" dirty="0" smtClean="0"/>
              <a:t>Each group writes their definitions and list of skills on poster paper.</a:t>
            </a:r>
          </a:p>
          <a:p>
            <a:r>
              <a:rPr lang="en-US" dirty="0"/>
              <a:t>D</a:t>
            </a:r>
            <a:r>
              <a:rPr lang="en-US" dirty="0" smtClean="0"/>
              <a:t>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study of computers and algorithmic processes, including their principles, their hardware and software designs, their applications, and their impact on society.”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1081</Words>
  <Application>Microsoft Macintosh PowerPoint</Application>
  <PresentationFormat>On-screen Show (4:3)</PresentationFormat>
  <Paragraphs>162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CS4HS October 15, 2016</vt:lpstr>
      <vt:lpstr>Outline</vt:lpstr>
      <vt:lpstr>Start-up Activities</vt:lpstr>
      <vt:lpstr>Resources</vt:lpstr>
      <vt:lpstr>Introductions</vt:lpstr>
      <vt:lpstr>Goals</vt:lpstr>
      <vt:lpstr>Long Term Goals</vt:lpstr>
      <vt:lpstr>What is Computer Science? What is Computational Thinking?</vt:lpstr>
      <vt:lpstr>CSTA</vt:lpstr>
      <vt:lpstr>Computational Thinking</vt:lpstr>
      <vt:lpstr>ITSE and CSTA Operational Definition of Computational Thinking (CT)</vt:lpstr>
      <vt:lpstr>ISTE and CSTA Dispositions and Attitudes Related to CT</vt:lpstr>
      <vt:lpstr>Introduction to Scratch</vt:lpstr>
      <vt:lpstr>Basic Building Blocks of Programs</vt:lpstr>
      <vt:lpstr>Scratch</vt:lpstr>
      <vt:lpstr>Scratch</vt:lpstr>
      <vt:lpstr>Scratch Stage and Sprite</vt:lpstr>
      <vt:lpstr>Scratch Block Categories</vt:lpstr>
      <vt:lpstr>Guessing Game</vt:lpstr>
      <vt:lpstr>Guessing Game Parts</vt:lpstr>
      <vt:lpstr>Guessing Game Parts</vt:lpstr>
      <vt:lpstr>Guessing Game Parts</vt:lpstr>
      <vt:lpstr>Guessing Game Parts</vt:lpstr>
      <vt:lpstr>Play Notes</vt:lpstr>
      <vt:lpstr>Play Notes</vt:lpstr>
      <vt:lpstr>Move to Corners</vt:lpstr>
      <vt:lpstr>Move to Corners</vt:lpstr>
      <vt:lpstr>Move to Center</vt:lpstr>
      <vt:lpstr>Initialize List</vt:lpstr>
      <vt:lpstr>Initialize Parts</vt:lpstr>
      <vt:lpstr>Delete Items from List</vt:lpstr>
      <vt:lpstr>Linear Search</vt:lpstr>
      <vt:lpstr>Linear Search Parts</vt:lpstr>
      <vt:lpstr>Linear Search Parts</vt:lpstr>
      <vt:lpstr>Repeat Condition Parts</vt:lpstr>
      <vt:lpstr>Linear Search Parts</vt:lpstr>
      <vt:lpstr>If Parts</vt:lpstr>
      <vt:lpstr>Scratch Activity</vt:lpstr>
      <vt:lpstr>Scratch Activity</vt:lpstr>
      <vt:lpstr>Computational Thinking Activity</vt:lpstr>
      <vt:lpstr>Bringing Computational Thinking to K-12</vt:lpstr>
      <vt:lpstr>Challenges</vt:lpstr>
      <vt:lpstr>Computer Science Curricula</vt:lpstr>
      <vt:lpstr>ECS</vt:lpstr>
      <vt:lpstr>ECS</vt:lpstr>
      <vt:lpstr>ECS</vt:lpstr>
      <vt:lpstr>Experience with ECS</vt:lpstr>
      <vt:lpstr>CSP</vt:lpstr>
      <vt:lpstr>CSP Big Ideas</vt:lpstr>
      <vt:lpstr>CSP: Computational Thinking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CS4HS October 15, 2016</dc:title>
  <dc:creator>tom</dc:creator>
  <cp:lastModifiedBy>tom</cp:lastModifiedBy>
  <cp:revision>31</cp:revision>
  <dcterms:created xsi:type="dcterms:W3CDTF">2016-10-13T20:10:48Z</dcterms:created>
  <dcterms:modified xsi:type="dcterms:W3CDTF">2016-10-15T12:35:14Z</dcterms:modified>
</cp:coreProperties>
</file>