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71" r:id="rId3"/>
    <p:sldId id="263" r:id="rId4"/>
    <p:sldId id="262" r:id="rId5"/>
    <p:sldId id="258" r:id="rId6"/>
    <p:sldId id="265" r:id="rId7"/>
    <p:sldId id="266" r:id="rId8"/>
    <p:sldId id="267" r:id="rId9"/>
    <p:sldId id="268" r:id="rId10"/>
    <p:sldId id="269" r:id="rId11"/>
    <p:sldId id="270" r:id="rId12"/>
    <p:sldId id="261" r:id="rId13"/>
    <p:sldId id="272" r:id="rId14"/>
    <p:sldId id="273" r:id="rId15"/>
    <p:sldId id="274" r:id="rId16"/>
    <p:sldId id="275" r:id="rId17"/>
    <p:sldId id="277" r:id="rId18"/>
    <p:sldId id="278" r:id="rId19"/>
    <p:sldId id="276" r:id="rId20"/>
    <p:sldId id="279" r:id="rId21"/>
    <p:sldId id="280" r:id="rId22"/>
    <p:sldId id="281" r:id="rId23"/>
    <p:sldId id="286" r:id="rId24"/>
    <p:sldId id="282" r:id="rId25"/>
    <p:sldId id="283" r:id="rId26"/>
    <p:sldId id="284" r:id="rId27"/>
    <p:sldId id="285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1064" autoAdjust="0"/>
  </p:normalViewPr>
  <p:slideViewPr>
    <p:cSldViewPr snapToGrid="0" snapToObjects="1">
      <p:cViewPr varScale="1">
        <p:scale>
          <a:sx n="48" d="100"/>
          <a:sy n="48" d="100"/>
        </p:scale>
        <p:origin x="-22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6E2E65-7FD1-A84F-93B2-539443A0D577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CBA09-2C95-5A48-BA33-5C4F2472A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73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FCAF6C-2609-8B48-8D00-4C636671403F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971C5-A0A9-8B49-86C2-E42420647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97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971C5-A0A9-8B49-86C2-E42420647A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47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971C5-A0A9-8B49-86C2-E42420647A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3907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971C5-A0A9-8B49-86C2-E42420647AF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8803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971C5-A0A9-8B49-86C2-E42420647AF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437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971C5-A0A9-8B49-86C2-E42420647AF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02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971C5-A0A9-8B49-86C2-E42420647AF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210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971C5-A0A9-8B49-86C2-E42420647AF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402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971C5-A0A9-8B49-86C2-E42420647AF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2349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971C5-A0A9-8B49-86C2-E42420647AF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319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J=0; j &lt; 6; j++</a:t>
            </a:r>
          </a:p>
          <a:p>
            <a:r>
              <a:rPr lang="en-US" dirty="0" smtClean="0"/>
              <a:t>Total passes: 6,</a:t>
            </a:r>
          </a:p>
          <a:p>
            <a:r>
              <a:rPr lang="en-US" dirty="0" smtClean="0"/>
              <a:t>Total swaps: </a:t>
            </a:r>
          </a:p>
          <a:p>
            <a:r>
              <a:rPr lang="en-US" dirty="0" smtClean="0"/>
              <a:t>J=0, </a:t>
            </a:r>
            <a:r>
              <a:rPr lang="en-US" dirty="0" err="1" smtClean="0"/>
              <a:t>minIndex</a:t>
            </a:r>
            <a:r>
              <a:rPr lang="en-US" dirty="0" smtClean="0"/>
              <a:t>: 6 swap 1</a:t>
            </a:r>
          </a:p>
          <a:p>
            <a:r>
              <a:rPr lang="en-US" dirty="0" smtClean="0"/>
              <a:t>2 6 3 4 7 5 8</a:t>
            </a:r>
          </a:p>
          <a:p>
            <a:r>
              <a:rPr lang="en-US" dirty="0" smtClean="0"/>
              <a:t>J= 1, </a:t>
            </a:r>
            <a:r>
              <a:rPr lang="en-US" dirty="0" err="1" smtClean="0"/>
              <a:t>minIndex</a:t>
            </a:r>
            <a:r>
              <a:rPr lang="en-US" dirty="0" smtClean="0"/>
              <a:t> 2, swap 1</a:t>
            </a:r>
          </a:p>
          <a:p>
            <a:r>
              <a:rPr lang="en-US" dirty="0" smtClean="0"/>
              <a:t>2 3 6 4 7 5 8</a:t>
            </a:r>
          </a:p>
          <a:p>
            <a:r>
              <a:rPr lang="en-US" dirty="0" smtClean="0"/>
              <a:t>J= 2, </a:t>
            </a:r>
            <a:r>
              <a:rPr lang="en-US" dirty="0" err="1" smtClean="0"/>
              <a:t>minIndex</a:t>
            </a:r>
            <a:r>
              <a:rPr lang="en-US" dirty="0" smtClean="0"/>
              <a:t> 3, swap 1</a:t>
            </a:r>
          </a:p>
          <a:p>
            <a:r>
              <a:rPr lang="en-US" dirty="0" smtClean="0"/>
              <a:t>2 3 4 6 7 5 8</a:t>
            </a:r>
          </a:p>
          <a:p>
            <a:r>
              <a:rPr lang="en-US" dirty="0" smtClean="0"/>
              <a:t>J= 3, </a:t>
            </a:r>
            <a:r>
              <a:rPr lang="en-US" dirty="0" err="1" smtClean="0"/>
              <a:t>minIndex</a:t>
            </a:r>
            <a:r>
              <a:rPr lang="en-US" dirty="0" smtClean="0"/>
              <a:t> 5, swap 1</a:t>
            </a:r>
          </a:p>
          <a:p>
            <a:r>
              <a:rPr lang="en-US" dirty="0" smtClean="0"/>
              <a:t>2 3 4 5 7 6 8</a:t>
            </a:r>
          </a:p>
          <a:p>
            <a:r>
              <a:rPr lang="en-US" dirty="0" smtClean="0"/>
              <a:t>J= 4 </a:t>
            </a:r>
            <a:r>
              <a:rPr lang="en-US" dirty="0" err="1" smtClean="0"/>
              <a:t>minIndex</a:t>
            </a:r>
            <a:r>
              <a:rPr lang="en-US" dirty="0" smtClean="0"/>
              <a:t> 5, swap 1</a:t>
            </a:r>
          </a:p>
          <a:p>
            <a:r>
              <a:rPr lang="en-US" dirty="0" smtClean="0"/>
              <a:t>2 3 4 5 6 7 8</a:t>
            </a:r>
          </a:p>
          <a:p>
            <a:r>
              <a:rPr lang="en-US" dirty="0" smtClean="0"/>
              <a:t>J= 5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2 3 4 5 6 7 8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971C5-A0A9-8B49-86C2-E42420647AF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227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971C5-A0A9-8B49-86C2-E42420647AF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21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971C5-A0A9-8B49-86C2-E42420647A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091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peakName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name of the mountain peak </a:t>
            </a:r>
            <a:endParaRPr lang="en-US" dirty="0" smtClean="0">
              <a:effectLst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climbTime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number of minutes taken to complete the climb 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971C5-A0A9-8B49-86C2-E42420647AF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615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971C5-A0A9-8B49-86C2-E42420647AF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787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971C5-A0A9-8B49-86C2-E42420647AF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235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971C5-A0A9-8B49-86C2-E42420647AF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059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971C5-A0A9-8B49-86C2-E42420647AF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001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971C5-A0A9-8B49-86C2-E42420647AF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602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971C5-A0A9-8B49-86C2-E42420647AF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72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971C5-A0A9-8B49-86C2-E42420647A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57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971C5-A0A9-8B49-86C2-E42420647A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351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971C5-A0A9-8B49-86C2-E42420647A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32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971C5-A0A9-8B49-86C2-E42420647A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072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971C5-A0A9-8B49-86C2-E42420647A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516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971C5-A0A9-8B49-86C2-E42420647A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776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971C5-A0A9-8B49-86C2-E42420647A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38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899AF-5DD8-5A4D-BEAB-20B57BF80616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126D-22E0-C845-8BDE-81878BE4F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6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899AF-5DD8-5A4D-BEAB-20B57BF80616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126D-22E0-C845-8BDE-81878BE4F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74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899AF-5DD8-5A4D-BEAB-20B57BF80616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126D-22E0-C845-8BDE-81878BE4F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78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899AF-5DD8-5A4D-BEAB-20B57BF80616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126D-22E0-C845-8BDE-81878BE4F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01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899AF-5DD8-5A4D-BEAB-20B57BF80616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126D-22E0-C845-8BDE-81878BE4F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61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899AF-5DD8-5A4D-BEAB-20B57BF80616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126D-22E0-C845-8BDE-81878BE4F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63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899AF-5DD8-5A4D-BEAB-20B57BF80616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126D-22E0-C845-8BDE-81878BE4F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71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899AF-5DD8-5A4D-BEAB-20B57BF80616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126D-22E0-C845-8BDE-81878BE4F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141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899AF-5DD8-5A4D-BEAB-20B57BF80616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126D-22E0-C845-8BDE-81878BE4F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555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899AF-5DD8-5A4D-BEAB-20B57BF80616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126D-22E0-C845-8BDE-81878BE4F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309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899AF-5DD8-5A4D-BEAB-20B57BF80616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126D-22E0-C845-8BDE-81878BE4F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92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899AF-5DD8-5A4D-BEAB-20B57BF80616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2126D-22E0-C845-8BDE-81878BE4F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12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tif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apcentral.collegeboard.com/apc/public/courses/teachers_corner/4483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 Computer Science 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Mao Zheng</a:t>
            </a:r>
          </a:p>
          <a:p>
            <a:r>
              <a:rPr lang="en-US" dirty="0" smtClean="0"/>
              <a:t>UW-La Crosse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645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6293"/>
            <a:ext cx="8229600" cy="529685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V. Standard Operations and Algorithms </a:t>
            </a:r>
            <a:endParaRPr lang="en-US" b="1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Operations on data structures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1</a:t>
            </a:r>
            <a:r>
              <a:rPr lang="en-US" dirty="0"/>
              <a:t>. Traversals </a:t>
            </a:r>
          </a:p>
          <a:p>
            <a:pPr marL="457200" lvl="1" indent="0">
              <a:buNone/>
            </a:pPr>
            <a:r>
              <a:rPr lang="en-US" dirty="0"/>
              <a:t>2. </a:t>
            </a:r>
            <a:r>
              <a:rPr lang="en-US" dirty="0" smtClean="0"/>
              <a:t>Insertions 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3. Deletions 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Searching </a:t>
            </a:r>
          </a:p>
          <a:p>
            <a:pPr marL="457200" lvl="1" indent="0">
              <a:buNone/>
            </a:pPr>
            <a:r>
              <a:rPr lang="en-US" dirty="0"/>
              <a:t>1. Sequential </a:t>
            </a:r>
          </a:p>
          <a:p>
            <a:pPr marL="457200" lvl="1" indent="0">
              <a:buNone/>
            </a:pPr>
            <a:r>
              <a:rPr lang="en-US" dirty="0"/>
              <a:t>2. </a:t>
            </a:r>
            <a:r>
              <a:rPr lang="en-US" dirty="0" smtClean="0"/>
              <a:t>Binary </a:t>
            </a:r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Sorting 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1. Selection </a:t>
            </a:r>
          </a:p>
          <a:p>
            <a:pPr marL="457200" lvl="1" indent="0">
              <a:buNone/>
            </a:pPr>
            <a:r>
              <a:rPr lang="en-US" dirty="0" smtClean="0"/>
              <a:t>2</a:t>
            </a:r>
            <a:r>
              <a:rPr lang="en-US" dirty="0"/>
              <a:t>. </a:t>
            </a:r>
            <a:r>
              <a:rPr lang="en-US" dirty="0" smtClean="0"/>
              <a:t>Insertion </a:t>
            </a:r>
          </a:p>
          <a:p>
            <a:pPr marL="457200" lvl="1" indent="0">
              <a:buNone/>
            </a:pPr>
            <a:r>
              <a:rPr lang="en-US" dirty="0" smtClean="0"/>
              <a:t>3</a:t>
            </a:r>
            <a:r>
              <a:rPr lang="en-US" dirty="0"/>
              <a:t>. </a:t>
            </a:r>
            <a:r>
              <a:rPr lang="en-US" dirty="0" err="1" smtClean="0"/>
              <a:t>Mergesort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17131" y="83293"/>
            <a:ext cx="8758445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Topic Outline for AP Computer Science A</a:t>
            </a:r>
          </a:p>
        </p:txBody>
      </p:sp>
    </p:spTree>
    <p:extLst>
      <p:ext uri="{BB962C8B-B14F-4D97-AF65-F5344CB8AC3E}">
        <p14:creationId xmlns:p14="http://schemas.microsoft.com/office/powerpoint/2010/main" val="3208000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VI. Computing in </a:t>
            </a:r>
            <a:r>
              <a:rPr lang="en-US" b="1" dirty="0" smtClean="0"/>
              <a:t>Context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System reliability 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Privacy 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Legal issues and intellectual property 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Social and ethical </a:t>
            </a:r>
            <a:r>
              <a:rPr lang="en-US" dirty="0" smtClean="0"/>
              <a:t>ramifications </a:t>
            </a:r>
            <a:r>
              <a:rPr lang="en-US" dirty="0"/>
              <a:t>of computer use </a:t>
            </a:r>
          </a:p>
          <a:p>
            <a:pPr marL="0" indent="0">
              <a:buNone/>
            </a:pPr>
            <a:r>
              <a:rPr lang="en-US" b="1" dirty="0" smtClean="0"/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17131" y="83293"/>
            <a:ext cx="8758445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Topic Outline for AP Computer Science A</a:t>
            </a:r>
          </a:p>
        </p:txBody>
      </p:sp>
    </p:spTree>
    <p:extLst>
      <p:ext uri="{BB962C8B-B14F-4D97-AF65-F5344CB8AC3E}">
        <p14:creationId xmlns:p14="http://schemas.microsoft.com/office/powerpoint/2010/main" val="72683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Exam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686800" cy="50423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Section I</a:t>
            </a:r>
            <a:r>
              <a:rPr lang="en-US" b="1" dirty="0"/>
              <a:t>	</a:t>
            </a:r>
            <a:r>
              <a:rPr lang="en-US" b="1" dirty="0" smtClean="0"/>
              <a:t>	</a:t>
            </a:r>
            <a:r>
              <a:rPr lang="en-US" dirty="0" smtClean="0"/>
              <a:t>Multiple Choice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/>
              <a:t> </a:t>
            </a:r>
            <a:r>
              <a:rPr lang="en-US" dirty="0" smtClean="0"/>
              <a:t>  40 Questions | 1 Hour, 30 Minutes | 50% of Exam Score </a:t>
            </a:r>
          </a:p>
          <a:p>
            <a:pPr marL="0" indent="0">
              <a:buNone/>
            </a:pPr>
            <a:r>
              <a:rPr lang="en-US" dirty="0" smtClean="0"/>
              <a:t>	Question topics will include: </a:t>
            </a:r>
          </a:p>
          <a:p>
            <a:pPr lvl="1"/>
            <a:r>
              <a:rPr lang="en-US" dirty="0" smtClean="0"/>
              <a:t>Programming Fundamentals </a:t>
            </a:r>
          </a:p>
          <a:p>
            <a:pPr lvl="1"/>
            <a:r>
              <a:rPr lang="en-US" dirty="0" smtClean="0"/>
              <a:t>Data Structures </a:t>
            </a:r>
          </a:p>
          <a:p>
            <a:pPr lvl="1"/>
            <a:r>
              <a:rPr lang="en-US" dirty="0" smtClean="0"/>
              <a:t>Logic </a:t>
            </a:r>
          </a:p>
          <a:p>
            <a:pPr lvl="1"/>
            <a:r>
              <a:rPr lang="en-US" dirty="0" smtClean="0"/>
              <a:t>Algorithms/Problem Solving </a:t>
            </a:r>
          </a:p>
          <a:p>
            <a:pPr lvl="1"/>
            <a:r>
              <a:rPr lang="en-US" dirty="0" smtClean="0"/>
              <a:t>Object-Oriented Programming </a:t>
            </a:r>
          </a:p>
          <a:p>
            <a:pPr lvl="1"/>
            <a:r>
              <a:rPr lang="en-US" dirty="0" smtClean="0"/>
              <a:t>Recursion </a:t>
            </a:r>
          </a:p>
          <a:p>
            <a:pPr lvl="1"/>
            <a:r>
              <a:rPr lang="en-US" dirty="0" smtClean="0"/>
              <a:t>Software Engineering</a:t>
            </a:r>
          </a:p>
          <a:p>
            <a:pPr marL="0" indent="0">
              <a:buNone/>
            </a:pPr>
            <a:r>
              <a:rPr lang="en-US" b="1" dirty="0" smtClean="0"/>
              <a:t>Section II		</a:t>
            </a:r>
            <a:r>
              <a:rPr lang="en-US" dirty="0" smtClean="0"/>
              <a:t>Free Response </a:t>
            </a:r>
            <a:endParaRPr lang="en-US" dirty="0"/>
          </a:p>
          <a:p>
            <a:pPr lvl="1"/>
            <a:r>
              <a:rPr lang="en-US" dirty="0" smtClean="0"/>
              <a:t>4 Questions | 1 Hour, 30 Minutes | 50% of Exam Score </a:t>
            </a:r>
          </a:p>
          <a:p>
            <a:pPr lvl="1"/>
            <a:r>
              <a:rPr lang="en-US" dirty="0" smtClean="0"/>
              <a:t>The free-response section tests your ability to solve problems involving more extended reasoning. 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87961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Multiple-Choice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432" y="1600200"/>
            <a:ext cx="432201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Consider the following code segment. 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for (</a:t>
            </a:r>
            <a:r>
              <a:rPr lang="en-US" sz="2400" dirty="0" err="1"/>
              <a:t>int</a:t>
            </a:r>
            <a:r>
              <a:rPr lang="en-US" sz="2400" dirty="0"/>
              <a:t> k = 0; k &lt; 20; k = k + 2) { 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if </a:t>
            </a:r>
            <a:r>
              <a:rPr lang="en-US" sz="2400" dirty="0"/>
              <a:t>(k % 3 == 1) { </a:t>
            </a:r>
          </a:p>
          <a:p>
            <a:pPr marL="0" indent="0"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System.out.print</a:t>
            </a:r>
            <a:r>
              <a:rPr lang="en-US" sz="2400" dirty="0"/>
              <a:t>(k + " ");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}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}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35752" y="1638852"/>
            <a:ext cx="470824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What is printed as a result of executing the code segment? </a:t>
            </a:r>
          </a:p>
          <a:p>
            <a:pPr marL="0" indent="0">
              <a:buNone/>
            </a:pPr>
            <a:r>
              <a:rPr lang="de-DE" dirty="0"/>
              <a:t>(a) 4 16</a:t>
            </a:r>
            <a:br>
              <a:rPr lang="de-DE" dirty="0"/>
            </a:br>
            <a:r>
              <a:rPr lang="de-DE" dirty="0"/>
              <a:t>(b) 4 10 16</a:t>
            </a:r>
            <a:br>
              <a:rPr lang="de-DE" dirty="0"/>
            </a:br>
            <a:r>
              <a:rPr lang="de-DE" dirty="0"/>
              <a:t>(c) </a:t>
            </a:r>
            <a:r>
              <a:rPr lang="de-DE" dirty="0" smtClean="0"/>
              <a:t>0  6 </a:t>
            </a:r>
            <a:r>
              <a:rPr lang="de-DE" dirty="0"/>
              <a:t>12 18 </a:t>
            </a:r>
          </a:p>
          <a:p>
            <a:pPr marL="0" indent="0">
              <a:buNone/>
            </a:pPr>
            <a:r>
              <a:rPr lang="de-DE" dirty="0"/>
              <a:t>(d</a:t>
            </a:r>
            <a:r>
              <a:rPr lang="de-DE" dirty="0" smtClean="0"/>
              <a:t>) 1 </a:t>
            </a:r>
            <a:r>
              <a:rPr lang="de-DE" dirty="0"/>
              <a:t>4 7 10 13 16 19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e</a:t>
            </a:r>
            <a:r>
              <a:rPr lang="de-DE" dirty="0"/>
              <a:t>) 0 2 4 6 8 10 12 14 16 18 </a:t>
            </a:r>
          </a:p>
          <a:p>
            <a:pPr marL="0" indent="0"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295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8907"/>
            <a:ext cx="8229600" cy="1143000"/>
          </a:xfrm>
        </p:spPr>
        <p:txBody>
          <a:bodyPr/>
          <a:lstStyle/>
          <a:p>
            <a:r>
              <a:rPr lang="en-US" dirty="0" smtClean="0"/>
              <a:t>Program Flow Chart</a:t>
            </a:r>
            <a:endParaRPr lang="en-US" dirty="0"/>
          </a:p>
        </p:txBody>
      </p:sp>
      <p:grpSp>
        <p:nvGrpSpPr>
          <p:cNvPr id="63" name="Group 62"/>
          <p:cNvGrpSpPr/>
          <p:nvPr/>
        </p:nvGrpSpPr>
        <p:grpSpPr>
          <a:xfrm>
            <a:off x="558090" y="814677"/>
            <a:ext cx="7157313" cy="5812395"/>
            <a:chOff x="577330" y="853165"/>
            <a:chExt cx="7157313" cy="5812395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4155937" y="6406668"/>
              <a:ext cx="0" cy="25889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oup 61"/>
            <p:cNvGrpSpPr/>
            <p:nvPr/>
          </p:nvGrpSpPr>
          <p:grpSpPr>
            <a:xfrm>
              <a:off x="577330" y="853165"/>
              <a:ext cx="7157313" cy="5812395"/>
              <a:chOff x="577330" y="891653"/>
              <a:chExt cx="7157313" cy="5812395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 flipV="1">
                <a:off x="577330" y="3252196"/>
                <a:ext cx="0" cy="345185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Oval 3"/>
              <p:cNvSpPr/>
              <p:nvPr/>
            </p:nvSpPr>
            <p:spPr>
              <a:xfrm>
                <a:off x="3944289" y="891653"/>
                <a:ext cx="384808" cy="41052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3193907" y="1962863"/>
                <a:ext cx="1904800" cy="538825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</a:rPr>
                  <a:t>k</a:t>
                </a:r>
                <a:r>
                  <a:rPr lang="en-US" sz="2000" b="1" dirty="0" smtClean="0">
                    <a:solidFill>
                      <a:schemeClr val="tx1"/>
                    </a:solidFill>
                  </a:rPr>
                  <a:t> = 0</a:t>
                </a:r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Diamond 5"/>
              <p:cNvSpPr/>
              <p:nvPr/>
            </p:nvSpPr>
            <p:spPr>
              <a:xfrm>
                <a:off x="3290119" y="2925051"/>
                <a:ext cx="1731636" cy="635045"/>
              </a:xfrm>
              <a:prstGeom prst="diamond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</a:rPr>
                  <a:t>k</a:t>
                </a:r>
                <a:r>
                  <a:rPr lang="en-US" sz="2000" b="1" dirty="0" smtClean="0">
                    <a:solidFill>
                      <a:schemeClr val="tx1"/>
                    </a:solidFill>
                  </a:rPr>
                  <a:t> &lt; 20</a:t>
                </a:r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Diamond 6"/>
              <p:cNvSpPr/>
              <p:nvPr/>
            </p:nvSpPr>
            <p:spPr>
              <a:xfrm>
                <a:off x="2943784" y="3943431"/>
                <a:ext cx="2424289" cy="635045"/>
              </a:xfrm>
              <a:prstGeom prst="diamond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</a:rPr>
                  <a:t>k</a:t>
                </a:r>
                <a:r>
                  <a:rPr lang="en-US" sz="2000" b="1" dirty="0" smtClean="0">
                    <a:solidFill>
                      <a:schemeClr val="tx1"/>
                    </a:solidFill>
                  </a:rPr>
                  <a:t> % 3 ==1</a:t>
                </a:r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1019742" y="5001863"/>
                <a:ext cx="2789858" cy="538825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err="1" smtClean="0">
                    <a:solidFill>
                      <a:schemeClr val="tx1"/>
                    </a:solidFill>
                  </a:rPr>
                  <a:t>System.out.print</a:t>
                </a:r>
                <a:r>
                  <a:rPr lang="en-US" sz="2000" b="1" dirty="0" smtClean="0">
                    <a:solidFill>
                      <a:schemeClr val="tx1"/>
                    </a:solidFill>
                  </a:rPr>
                  <a:t>(k+” “);</a:t>
                </a:r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3327067" y="5867843"/>
                <a:ext cx="1904800" cy="538825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</a:rPr>
                  <a:t>k</a:t>
                </a:r>
                <a:r>
                  <a:rPr lang="en-US" sz="2000" b="1" dirty="0" smtClean="0">
                    <a:solidFill>
                      <a:schemeClr val="tx1"/>
                    </a:solidFill>
                  </a:rPr>
                  <a:t> = k + 2</a:t>
                </a:r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" name="Straight Arrow Connector 16"/>
              <p:cNvCxnSpPr>
                <a:stCxn id="6" idx="2"/>
                <a:endCxn id="7" idx="0"/>
              </p:cNvCxnSpPr>
              <p:nvPr/>
            </p:nvCxnSpPr>
            <p:spPr>
              <a:xfrm flipH="1">
                <a:off x="4155929" y="3560096"/>
                <a:ext cx="8" cy="38333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>
                <a:stCxn id="7" idx="1"/>
              </p:cNvCxnSpPr>
              <p:nvPr/>
            </p:nvCxnSpPr>
            <p:spPr>
              <a:xfrm flipH="1">
                <a:off x="2001002" y="4260954"/>
                <a:ext cx="942782" cy="1116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>
                <a:off x="2001002" y="4272116"/>
                <a:ext cx="0" cy="72974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4" idx="4"/>
                <a:endCxn id="5" idx="0"/>
              </p:cNvCxnSpPr>
              <p:nvPr/>
            </p:nvCxnSpPr>
            <p:spPr>
              <a:xfrm>
                <a:off x="4136693" y="1302174"/>
                <a:ext cx="9614" cy="66068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5" idx="2"/>
                <a:endCxn id="6" idx="0"/>
              </p:cNvCxnSpPr>
              <p:nvPr/>
            </p:nvCxnSpPr>
            <p:spPr>
              <a:xfrm>
                <a:off x="4146307" y="2501688"/>
                <a:ext cx="9630" cy="42336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2001002" y="5540688"/>
                <a:ext cx="0" cy="59807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>
                <a:off x="2001002" y="6138762"/>
                <a:ext cx="128911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>
                <a:stCxn id="7" idx="3"/>
              </p:cNvCxnSpPr>
              <p:nvPr/>
            </p:nvCxnSpPr>
            <p:spPr>
              <a:xfrm>
                <a:off x="5368073" y="4260954"/>
                <a:ext cx="346326" cy="1116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>
                <a:off x="5714399" y="4260954"/>
                <a:ext cx="0" cy="1877808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>
                <a:endCxn id="9" idx="3"/>
              </p:cNvCxnSpPr>
              <p:nvPr/>
            </p:nvCxnSpPr>
            <p:spPr>
              <a:xfrm flipH="1" flipV="1">
                <a:off x="5231867" y="6137256"/>
                <a:ext cx="482532" cy="150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577330" y="6684804"/>
                <a:ext cx="354016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>
                <a:off x="577330" y="3213708"/>
                <a:ext cx="261657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stCxn id="6" idx="3"/>
              </p:cNvCxnSpPr>
              <p:nvPr/>
            </p:nvCxnSpPr>
            <p:spPr>
              <a:xfrm flipV="1">
                <a:off x="5021755" y="3213708"/>
                <a:ext cx="2405039" cy="2886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7426794" y="3213708"/>
                <a:ext cx="0" cy="1788155"/>
              </a:xfrm>
              <a:prstGeom prst="line">
                <a:avLst/>
              </a:prstGeom>
              <a:ln>
                <a:tailEnd type="triangle" w="lg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Oval 56"/>
              <p:cNvSpPr/>
              <p:nvPr/>
            </p:nvSpPr>
            <p:spPr>
              <a:xfrm>
                <a:off x="7232809" y="5143025"/>
                <a:ext cx="384808" cy="41052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7117369" y="5001863"/>
                <a:ext cx="617274" cy="694292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174147" y="2828828"/>
                <a:ext cx="68685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false</a:t>
                </a:r>
                <a:endParaRPr lang="en-US" sz="2000" b="1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4306827" y="3500816"/>
                <a:ext cx="6335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true</a:t>
                </a:r>
                <a:endParaRPr lang="en-US" sz="2000" b="1" dirty="0"/>
              </a:p>
            </p:txBody>
          </p:sp>
        </p:grpSp>
      </p:grpSp>
      <p:sp>
        <p:nvSpPr>
          <p:cNvPr id="64" name="TextBox 63"/>
          <p:cNvSpPr txBox="1"/>
          <p:nvPr/>
        </p:nvSpPr>
        <p:spPr>
          <a:xfrm>
            <a:off x="5233405" y="975026"/>
            <a:ext cx="40318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II Program Implementation</a:t>
            </a:r>
          </a:p>
          <a:p>
            <a:r>
              <a:rPr lang="en-US" dirty="0"/>
              <a:t>	</a:t>
            </a:r>
            <a:r>
              <a:rPr lang="en-US" dirty="0" smtClean="0"/>
              <a:t>B Programming Constructs</a:t>
            </a:r>
          </a:p>
          <a:p>
            <a:r>
              <a:rPr lang="en-US" dirty="0"/>
              <a:t>	</a:t>
            </a:r>
            <a:r>
              <a:rPr lang="en-US" dirty="0" smtClean="0"/>
              <a:t>	3 Text output using </a:t>
            </a:r>
            <a:r>
              <a:rPr lang="en-US" dirty="0" err="1" smtClean="0"/>
              <a:t>System.out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4 Control</a:t>
            </a:r>
          </a:p>
          <a:p>
            <a:r>
              <a:rPr lang="en-US" dirty="0"/>
              <a:t>	</a:t>
            </a:r>
            <a:r>
              <a:rPr lang="en-US" dirty="0" smtClean="0"/>
              <a:t>		d Iteration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457199" y="1520258"/>
            <a:ext cx="2230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(b) 4 10 16</a:t>
            </a:r>
            <a:endParaRPr lang="en-US" sz="2800" dirty="0"/>
          </a:p>
        </p:txBody>
      </p:sp>
      <p:sp>
        <p:nvSpPr>
          <p:cNvPr id="34" name="TextBox 33"/>
          <p:cNvSpPr txBox="1"/>
          <p:nvPr/>
        </p:nvSpPr>
        <p:spPr>
          <a:xfrm>
            <a:off x="2032491" y="3840770"/>
            <a:ext cx="633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true</a:t>
            </a:r>
            <a:endParaRPr lang="en-US" sz="2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307307" y="3856560"/>
            <a:ext cx="68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false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50074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Multiple-Choice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881" y="1600200"/>
            <a:ext cx="4756948" cy="490419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Consider the following code segment.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List&lt;String&gt; animals = new </a:t>
            </a:r>
          </a:p>
          <a:p>
            <a:pPr marL="0" indent="0">
              <a:buNone/>
            </a:pPr>
            <a:r>
              <a:rPr lang="en-US" dirty="0" smtClean="0"/>
              <a:t>                             </a:t>
            </a:r>
            <a:r>
              <a:rPr lang="en-US" dirty="0" err="1" smtClean="0"/>
              <a:t>ArrayList</a:t>
            </a:r>
            <a:r>
              <a:rPr lang="en-US" dirty="0" smtClean="0"/>
              <a:t>&lt;String&gt;(); </a:t>
            </a:r>
          </a:p>
          <a:p>
            <a:pPr marL="0" indent="0">
              <a:buNone/>
            </a:pPr>
            <a:r>
              <a:rPr lang="en-US" dirty="0" err="1" smtClean="0"/>
              <a:t>animals.add</a:t>
            </a:r>
            <a:r>
              <a:rPr lang="en-US" dirty="0" smtClean="0"/>
              <a:t>("dog"); </a:t>
            </a:r>
          </a:p>
          <a:p>
            <a:pPr marL="0" indent="0">
              <a:buNone/>
            </a:pPr>
            <a:r>
              <a:rPr lang="en-US" dirty="0" err="1" smtClean="0"/>
              <a:t>animals.add</a:t>
            </a:r>
            <a:r>
              <a:rPr lang="en-US" dirty="0" smtClean="0"/>
              <a:t>("cat"); </a:t>
            </a:r>
          </a:p>
          <a:p>
            <a:pPr marL="0" indent="0">
              <a:buNone/>
            </a:pPr>
            <a:r>
              <a:rPr lang="en-US" dirty="0" err="1" smtClean="0"/>
              <a:t>animals.add</a:t>
            </a:r>
            <a:r>
              <a:rPr lang="en-US" dirty="0" smtClean="0"/>
              <a:t>("snake"); </a:t>
            </a:r>
          </a:p>
          <a:p>
            <a:pPr marL="0" indent="0">
              <a:buNone/>
            </a:pPr>
            <a:r>
              <a:rPr lang="en-US" dirty="0" err="1" smtClean="0"/>
              <a:t>animals.set</a:t>
            </a:r>
            <a:r>
              <a:rPr lang="en-US" dirty="0" smtClean="0"/>
              <a:t>(2, "lizard"); </a:t>
            </a:r>
          </a:p>
          <a:p>
            <a:pPr marL="0" indent="0">
              <a:buNone/>
            </a:pPr>
            <a:r>
              <a:rPr lang="en-US" dirty="0" err="1" smtClean="0"/>
              <a:t>animals.add</a:t>
            </a:r>
            <a:r>
              <a:rPr lang="en-US" dirty="0" smtClean="0"/>
              <a:t>(1, "fish"); </a:t>
            </a:r>
          </a:p>
          <a:p>
            <a:pPr marL="0" indent="0">
              <a:buNone/>
            </a:pPr>
            <a:r>
              <a:rPr lang="en-US" dirty="0" err="1" smtClean="0"/>
              <a:t>animals.remove</a:t>
            </a:r>
            <a:r>
              <a:rPr lang="en-US" dirty="0" smtClean="0"/>
              <a:t>(3);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(animals);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03681" y="1540916"/>
            <a:ext cx="4756948" cy="49041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is printed as a result of executing the code segment? </a:t>
            </a:r>
          </a:p>
          <a:p>
            <a:pPr marL="457200" lvl="1" indent="0">
              <a:buNone/>
            </a:pPr>
            <a:r>
              <a:rPr lang="en-US" sz="3600" dirty="0" smtClean="0"/>
              <a:t>(a) </a:t>
            </a:r>
            <a:r>
              <a:rPr lang="en-US" sz="3600" dirty="0"/>
              <a:t> </a:t>
            </a:r>
            <a:r>
              <a:rPr lang="en-US" dirty="0"/>
              <a:t>[dog, fish, cat] </a:t>
            </a:r>
          </a:p>
          <a:p>
            <a:pPr marL="457200" lvl="1" indent="0">
              <a:buNone/>
            </a:pPr>
            <a:r>
              <a:rPr lang="en-US" sz="3600" dirty="0" smtClean="0"/>
              <a:t>(b) </a:t>
            </a:r>
            <a:r>
              <a:rPr lang="en-US" sz="3600" dirty="0"/>
              <a:t> </a:t>
            </a:r>
            <a:r>
              <a:rPr lang="en-US" dirty="0"/>
              <a:t>[dog, fish, lizard] </a:t>
            </a:r>
          </a:p>
          <a:p>
            <a:pPr marL="457200" lvl="1" indent="0">
              <a:buNone/>
            </a:pPr>
            <a:r>
              <a:rPr lang="en-US" sz="3600" dirty="0" smtClean="0"/>
              <a:t>(c) </a:t>
            </a:r>
            <a:r>
              <a:rPr lang="en-US" sz="3600" dirty="0"/>
              <a:t> </a:t>
            </a:r>
            <a:r>
              <a:rPr lang="en-US" dirty="0"/>
              <a:t>[dog, lizard, fish] </a:t>
            </a:r>
          </a:p>
          <a:p>
            <a:pPr marL="457200" lvl="1" indent="0">
              <a:buNone/>
            </a:pPr>
            <a:r>
              <a:rPr lang="en-US" sz="3600" dirty="0" smtClean="0"/>
              <a:t>(d) </a:t>
            </a:r>
            <a:r>
              <a:rPr lang="en-US" sz="3600" dirty="0"/>
              <a:t> </a:t>
            </a:r>
            <a:r>
              <a:rPr lang="en-US" dirty="0"/>
              <a:t>[fish, dog, cat] </a:t>
            </a:r>
          </a:p>
          <a:p>
            <a:pPr marL="457200" lvl="1" indent="0">
              <a:buNone/>
            </a:pPr>
            <a:r>
              <a:rPr lang="en-US" sz="3500" dirty="0" smtClean="0"/>
              <a:t>(e) </a:t>
            </a:r>
            <a:r>
              <a:rPr lang="en-US" dirty="0"/>
              <a:t> The code throws an </a:t>
            </a:r>
            <a:r>
              <a:rPr lang="en-US" sz="2000" dirty="0" err="1"/>
              <a:t>ArrayIndexOutOfBoundsException</a:t>
            </a:r>
            <a:r>
              <a:rPr lang="en-US" sz="2000" dirty="0"/>
              <a:t> </a:t>
            </a:r>
            <a:r>
              <a:rPr lang="en-US" dirty="0"/>
              <a:t>exception. </a:t>
            </a:r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837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62020" y="2636397"/>
            <a:ext cx="1289107" cy="5965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dog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8060" y="2634845"/>
            <a:ext cx="1289107" cy="5965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fish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15620" y="2634845"/>
            <a:ext cx="1289107" cy="5965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cat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23790" y="2290008"/>
            <a:ext cx="443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[0]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95910" y="2269212"/>
            <a:ext cx="443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[1]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42710" y="2269212"/>
            <a:ext cx="443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[2]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67870" y="2731068"/>
            <a:ext cx="435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24603" y="4637776"/>
            <a:ext cx="38196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IV. Standard Data Structures </a:t>
            </a:r>
          </a:p>
          <a:p>
            <a:r>
              <a:rPr lang="en-US" sz="2400" dirty="0" smtClean="0"/>
              <a:t>	D.  Lists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68410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Free Response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431865" cy="47085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Show all work</a:t>
            </a:r>
            <a:r>
              <a:rPr lang="en-US" dirty="0"/>
              <a:t>. Put lists in ascending order. List the number of swaps and the order after each pass. List the total number of passes and total number of swaps.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Selection Sort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UNSORTED LIST                        SWAPS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8  6  3  4  7  5  2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Total </a:t>
            </a:r>
            <a:r>
              <a:rPr lang="en-US" dirty="0"/>
              <a:t>Passes </a:t>
            </a:r>
            <a:r>
              <a:rPr lang="en-US" dirty="0" smtClean="0"/>
              <a:t>                             Total </a:t>
            </a:r>
            <a:r>
              <a:rPr lang="en-US" dirty="0"/>
              <a:t>Swaps 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6979449" y="5982257"/>
            <a:ext cx="15392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453149" y="5929351"/>
            <a:ext cx="167391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248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the </a:t>
            </a:r>
            <a:r>
              <a:rPr lang="en-US" b="1" i="1" dirty="0" smtClean="0"/>
              <a:t>j</a:t>
            </a:r>
            <a:r>
              <a:rPr lang="en-US" dirty="0" smtClean="0"/>
              <a:t>-</a:t>
            </a:r>
            <a:r>
              <a:rPr lang="en-US" dirty="0" err="1" smtClean="0"/>
              <a:t>th</a:t>
            </a:r>
            <a:r>
              <a:rPr lang="en-US" dirty="0" smtClean="0"/>
              <a:t> smallest element </a:t>
            </a:r>
            <a:r>
              <a:rPr lang="en-US" dirty="0"/>
              <a:t>in each </a:t>
            </a:r>
            <a:r>
              <a:rPr lang="en-US" dirty="0" smtClean="0"/>
              <a:t>pass and put at the position </a:t>
            </a:r>
            <a:r>
              <a:rPr lang="en-US" b="1" i="1" dirty="0" smtClean="0"/>
              <a:t>j</a:t>
            </a:r>
          </a:p>
          <a:p>
            <a:r>
              <a:rPr lang="en-US" dirty="0" smtClean="0"/>
              <a:t>Total of passes: number of elements -1</a:t>
            </a:r>
          </a:p>
          <a:p>
            <a:r>
              <a:rPr lang="en-US" dirty="0" smtClean="0"/>
              <a:t>Variable </a:t>
            </a:r>
            <a:r>
              <a:rPr lang="en-US" dirty="0" err="1" smtClean="0">
                <a:solidFill>
                  <a:srgbClr val="FF0000"/>
                </a:solidFill>
              </a:rPr>
              <a:t>minIndex</a:t>
            </a:r>
            <a:r>
              <a:rPr lang="en-US" dirty="0" smtClean="0"/>
              <a:t> keeps the index of smallest element </a:t>
            </a:r>
            <a:r>
              <a:rPr lang="en-US" b="1" i="1" dirty="0" smtClean="0"/>
              <a:t>so far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565408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0181"/>
            <a:ext cx="8229600" cy="1143000"/>
          </a:xfrm>
        </p:spPr>
        <p:txBody>
          <a:bodyPr/>
          <a:lstStyle/>
          <a:p>
            <a:r>
              <a:rPr lang="en-US" dirty="0" smtClean="0"/>
              <a:t>Selection Sort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22089"/>
            <a:ext cx="9144000" cy="609200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ublic  </a:t>
            </a:r>
            <a:r>
              <a:rPr lang="en-US" dirty="0"/>
              <a:t>void </a:t>
            </a:r>
            <a:r>
              <a:rPr lang="en-US" b="1" dirty="0" err="1"/>
              <a:t>selectionSort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[] elements) { </a:t>
            </a:r>
          </a:p>
          <a:p>
            <a:pPr marL="0" indent="0">
              <a:buNone/>
            </a:pPr>
            <a:r>
              <a:rPr lang="en-US" dirty="0" smtClean="0"/>
              <a:t>	for 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j = 0; j </a:t>
            </a:r>
            <a:r>
              <a:rPr lang="en-US" dirty="0" smtClean="0"/>
              <a:t>&lt; </a:t>
            </a:r>
            <a:r>
              <a:rPr lang="en-US" dirty="0" err="1"/>
              <a:t>elements.length</a:t>
            </a:r>
            <a:r>
              <a:rPr lang="en-US" dirty="0"/>
              <a:t> − 1; j++) { </a:t>
            </a:r>
          </a:p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minIndex</a:t>
            </a:r>
            <a:r>
              <a:rPr lang="en-US" dirty="0"/>
              <a:t> = j; </a:t>
            </a:r>
          </a:p>
          <a:p>
            <a:pPr marL="0" indent="0">
              <a:buNone/>
            </a:pPr>
            <a:r>
              <a:rPr lang="en-US" dirty="0" smtClean="0"/>
              <a:t>			for 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k = j + 1; k &lt; </a:t>
            </a:r>
            <a:r>
              <a:rPr lang="en-US" dirty="0" err="1"/>
              <a:t>elements.length</a:t>
            </a:r>
            <a:r>
              <a:rPr lang="en-US" dirty="0"/>
              <a:t>; k++) { </a:t>
            </a:r>
          </a:p>
          <a:p>
            <a:pPr marL="0" indent="0">
              <a:buNone/>
            </a:pPr>
            <a:r>
              <a:rPr lang="en-US" dirty="0" smtClean="0"/>
              <a:t>				if </a:t>
            </a:r>
            <a:r>
              <a:rPr lang="en-US" dirty="0"/>
              <a:t>(elements[k] &lt; elements[</a:t>
            </a:r>
            <a:r>
              <a:rPr lang="en-US" dirty="0" err="1"/>
              <a:t>minIndex</a:t>
            </a:r>
            <a:r>
              <a:rPr lang="en-US" dirty="0"/>
              <a:t>]) { </a:t>
            </a:r>
          </a:p>
          <a:p>
            <a:pPr marL="0" indent="0">
              <a:buNone/>
            </a:pPr>
            <a:r>
              <a:rPr lang="en-US" dirty="0" smtClean="0"/>
              <a:t>						</a:t>
            </a:r>
            <a:r>
              <a:rPr lang="en-US" dirty="0" err="1" smtClean="0"/>
              <a:t>minIndex</a:t>
            </a:r>
            <a:r>
              <a:rPr lang="en-US" dirty="0" smtClean="0"/>
              <a:t> </a:t>
            </a:r>
            <a:r>
              <a:rPr lang="en-US" dirty="0"/>
              <a:t>= k;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}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	}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if ( j != </a:t>
            </a:r>
            <a:r>
              <a:rPr lang="en-US" dirty="0" err="1" smtClean="0"/>
              <a:t>minIndex</a:t>
            </a:r>
            <a:r>
              <a:rPr lang="en-US" dirty="0" smtClean="0"/>
              <a:t>) 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	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temp = elements[j];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elements</a:t>
            </a:r>
            <a:r>
              <a:rPr lang="en-US" dirty="0"/>
              <a:t>[j] = elements[</a:t>
            </a:r>
            <a:r>
              <a:rPr lang="en-US" dirty="0" err="1"/>
              <a:t>minIndex</a:t>
            </a:r>
            <a:r>
              <a:rPr lang="en-US" dirty="0"/>
              <a:t>];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elements</a:t>
            </a:r>
            <a:r>
              <a:rPr lang="en-US" dirty="0"/>
              <a:t>[</a:t>
            </a:r>
            <a:r>
              <a:rPr lang="en-US" dirty="0" err="1"/>
              <a:t>minIndex</a:t>
            </a:r>
            <a:r>
              <a:rPr lang="en-US" dirty="0"/>
              <a:t>] = temp;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}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}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561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 info. of AP Computer Science A</a:t>
            </a:r>
            <a:endParaRPr lang="en-US" dirty="0"/>
          </a:p>
          <a:p>
            <a:r>
              <a:rPr lang="en-US" dirty="0" smtClean="0"/>
              <a:t>Resources</a:t>
            </a:r>
          </a:p>
          <a:p>
            <a:r>
              <a:rPr lang="en-US" dirty="0" smtClean="0"/>
              <a:t>Topics of </a:t>
            </a:r>
            <a:r>
              <a:rPr lang="en-US" dirty="0"/>
              <a:t>AP Computer Science A</a:t>
            </a:r>
          </a:p>
          <a:p>
            <a:r>
              <a:rPr lang="en-US" dirty="0" smtClean="0"/>
              <a:t>Exam format</a:t>
            </a:r>
          </a:p>
          <a:p>
            <a:r>
              <a:rPr lang="en-US" dirty="0" smtClean="0"/>
              <a:t>Sample questions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669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363968"/>
            <a:ext cx="8229600" cy="452596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sz="5100" dirty="0" smtClean="0"/>
              <a:t>UNSORTED LIST                     			 SWAPS</a:t>
            </a:r>
          </a:p>
          <a:p>
            <a:pPr marL="0" indent="0">
              <a:buNone/>
            </a:pPr>
            <a:r>
              <a:rPr lang="en-US" sz="5100" dirty="0"/>
              <a:t/>
            </a:r>
            <a:br>
              <a:rPr lang="en-US" sz="5100" dirty="0"/>
            </a:br>
            <a:r>
              <a:rPr lang="en-US" sz="5100" dirty="0" smtClean="0"/>
              <a:t>Original  </a:t>
            </a:r>
            <a:r>
              <a:rPr lang="en-US" sz="5100" dirty="0" smtClean="0">
                <a:solidFill>
                  <a:srgbClr val="FF0000"/>
                </a:solidFill>
              </a:rPr>
              <a:t>8  6  3  4  7  5  2 </a:t>
            </a:r>
            <a:endParaRPr lang="en-US" sz="51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5100" dirty="0" smtClean="0">
                <a:solidFill>
                  <a:srgbClr val="0000FF"/>
                </a:solidFill>
              </a:rPr>
              <a:t>[0]</a:t>
            </a:r>
            <a:r>
              <a:rPr lang="en-US" sz="5100" dirty="0" smtClean="0"/>
              <a:t>		  </a:t>
            </a:r>
            <a:r>
              <a:rPr lang="en-US" sz="5100" dirty="0" smtClean="0">
                <a:solidFill>
                  <a:srgbClr val="0000FF"/>
                </a:solidFill>
              </a:rPr>
              <a:t> 2  </a:t>
            </a:r>
            <a:r>
              <a:rPr lang="en-US" sz="5100" dirty="0" smtClean="0"/>
              <a:t>6  </a:t>
            </a:r>
            <a:r>
              <a:rPr lang="en-US" sz="5100" dirty="0"/>
              <a:t>3  4  7  5  </a:t>
            </a:r>
            <a:r>
              <a:rPr lang="en-US" sz="5100" dirty="0" smtClean="0"/>
              <a:t>8 							1</a:t>
            </a:r>
          </a:p>
          <a:p>
            <a:pPr marL="0" indent="0">
              <a:buNone/>
            </a:pPr>
            <a:r>
              <a:rPr lang="en-US" sz="5100" dirty="0" smtClean="0">
                <a:solidFill>
                  <a:srgbClr val="0000FF"/>
                </a:solidFill>
              </a:rPr>
              <a:t>[1]</a:t>
            </a:r>
            <a:r>
              <a:rPr lang="en-US" sz="5100" dirty="0" smtClean="0"/>
              <a:t>	   	   2 </a:t>
            </a:r>
            <a:r>
              <a:rPr lang="en-US" sz="5100" dirty="0" smtClean="0">
                <a:solidFill>
                  <a:srgbClr val="0000FF"/>
                </a:solidFill>
              </a:rPr>
              <a:t> 3  </a:t>
            </a:r>
            <a:r>
              <a:rPr lang="en-US" sz="5100" dirty="0" smtClean="0"/>
              <a:t>6  </a:t>
            </a:r>
            <a:r>
              <a:rPr lang="en-US" sz="5100" dirty="0"/>
              <a:t>4  7  5  </a:t>
            </a:r>
            <a:r>
              <a:rPr lang="en-US" sz="5100" dirty="0" smtClean="0"/>
              <a:t>8 							1</a:t>
            </a:r>
          </a:p>
          <a:p>
            <a:pPr marL="0" indent="0">
              <a:buNone/>
            </a:pPr>
            <a:r>
              <a:rPr lang="en-US" sz="5100" dirty="0" smtClean="0">
                <a:solidFill>
                  <a:srgbClr val="0000FF"/>
                </a:solidFill>
              </a:rPr>
              <a:t>[2]</a:t>
            </a:r>
            <a:r>
              <a:rPr lang="en-US" sz="5100" dirty="0" smtClean="0"/>
              <a:t>		   2  3 </a:t>
            </a:r>
            <a:r>
              <a:rPr lang="en-US" sz="5100" dirty="0" smtClean="0">
                <a:solidFill>
                  <a:srgbClr val="0000FF"/>
                </a:solidFill>
              </a:rPr>
              <a:t> </a:t>
            </a:r>
            <a:r>
              <a:rPr lang="en-US" sz="5100" dirty="0">
                <a:solidFill>
                  <a:srgbClr val="0000FF"/>
                </a:solidFill>
              </a:rPr>
              <a:t>4  </a:t>
            </a:r>
            <a:r>
              <a:rPr lang="en-US" sz="5100" dirty="0" smtClean="0"/>
              <a:t>6  7  </a:t>
            </a:r>
            <a:r>
              <a:rPr lang="en-US" sz="5100" dirty="0"/>
              <a:t>5  </a:t>
            </a:r>
            <a:r>
              <a:rPr lang="en-US" sz="5100" dirty="0" smtClean="0"/>
              <a:t>8 							1</a:t>
            </a:r>
          </a:p>
          <a:p>
            <a:pPr marL="0" indent="0">
              <a:buNone/>
            </a:pPr>
            <a:r>
              <a:rPr lang="en-US" sz="5100" dirty="0" smtClean="0">
                <a:solidFill>
                  <a:srgbClr val="0000FF"/>
                </a:solidFill>
              </a:rPr>
              <a:t>[3]</a:t>
            </a:r>
            <a:r>
              <a:rPr lang="en-US" sz="5100" dirty="0" smtClean="0"/>
              <a:t>		   2  </a:t>
            </a:r>
            <a:r>
              <a:rPr lang="en-US" sz="5100" dirty="0"/>
              <a:t>3  4 </a:t>
            </a:r>
            <a:r>
              <a:rPr lang="en-US" sz="5100" dirty="0">
                <a:solidFill>
                  <a:srgbClr val="0000FF"/>
                </a:solidFill>
              </a:rPr>
              <a:t> 5</a:t>
            </a:r>
            <a:r>
              <a:rPr lang="en-US" sz="5100" dirty="0" smtClean="0">
                <a:solidFill>
                  <a:srgbClr val="0000FF"/>
                </a:solidFill>
              </a:rPr>
              <a:t>  </a:t>
            </a:r>
            <a:r>
              <a:rPr lang="en-US" sz="5100" dirty="0" smtClean="0"/>
              <a:t>7  6  8 							1</a:t>
            </a:r>
          </a:p>
          <a:p>
            <a:pPr marL="0" indent="0">
              <a:buNone/>
            </a:pPr>
            <a:r>
              <a:rPr lang="en-US" sz="5100" dirty="0" smtClean="0">
                <a:solidFill>
                  <a:srgbClr val="0000FF"/>
                </a:solidFill>
              </a:rPr>
              <a:t>[4]</a:t>
            </a:r>
            <a:r>
              <a:rPr lang="en-US" sz="5100" dirty="0" smtClean="0"/>
              <a:t>		   2  3  </a:t>
            </a:r>
            <a:r>
              <a:rPr lang="en-US" sz="5100" dirty="0"/>
              <a:t>4  </a:t>
            </a:r>
            <a:r>
              <a:rPr lang="en-US" sz="5100" dirty="0" smtClean="0"/>
              <a:t>5 </a:t>
            </a:r>
            <a:r>
              <a:rPr lang="en-US" sz="5100" dirty="0" smtClean="0">
                <a:solidFill>
                  <a:srgbClr val="0000FF"/>
                </a:solidFill>
              </a:rPr>
              <a:t> 6  </a:t>
            </a:r>
            <a:r>
              <a:rPr lang="en-US" sz="5100" dirty="0" smtClean="0"/>
              <a:t>7  8							1</a:t>
            </a:r>
          </a:p>
          <a:p>
            <a:pPr marL="0" indent="0">
              <a:buNone/>
            </a:pPr>
            <a:r>
              <a:rPr lang="en-US" sz="5100" dirty="0" smtClean="0">
                <a:solidFill>
                  <a:srgbClr val="0000FF"/>
                </a:solidFill>
              </a:rPr>
              <a:t>[5]	</a:t>
            </a:r>
            <a:r>
              <a:rPr lang="en-US" sz="5100" dirty="0" smtClean="0"/>
              <a:t>	   2  </a:t>
            </a:r>
            <a:r>
              <a:rPr lang="en-US" sz="5100" dirty="0"/>
              <a:t>3  4  5  6 </a:t>
            </a:r>
            <a:r>
              <a:rPr lang="en-US" sz="5100" dirty="0">
                <a:solidFill>
                  <a:srgbClr val="0000FF"/>
                </a:solidFill>
              </a:rPr>
              <a:t> 7  </a:t>
            </a:r>
            <a:r>
              <a:rPr lang="en-US" sz="5100" dirty="0" smtClean="0"/>
              <a:t>8							0</a:t>
            </a:r>
            <a:endParaRPr lang="en-US" sz="5100" dirty="0"/>
          </a:p>
          <a:p>
            <a:pPr marL="0" indent="0">
              <a:buNone/>
            </a:pPr>
            <a:r>
              <a:rPr lang="en-US" sz="5100" dirty="0" smtClean="0">
                <a:solidFill>
                  <a:srgbClr val="000000"/>
                </a:solidFill>
              </a:rPr>
              <a:t> </a:t>
            </a:r>
            <a:r>
              <a:rPr lang="en-US" sz="5100" dirty="0" smtClean="0">
                <a:solidFill>
                  <a:srgbClr val="FF0000"/>
                </a:solidFill>
              </a:rPr>
              <a:t> </a:t>
            </a:r>
            <a:endParaRPr lang="en-US" sz="5100" dirty="0" smtClean="0"/>
          </a:p>
          <a:p>
            <a:pPr marL="0" indent="0">
              <a:buNone/>
            </a:pPr>
            <a:r>
              <a:rPr lang="en-US" sz="5100" dirty="0" smtClean="0"/>
              <a:t>Total </a:t>
            </a:r>
            <a:r>
              <a:rPr lang="en-US" sz="5100" dirty="0"/>
              <a:t>Passes </a:t>
            </a:r>
            <a:r>
              <a:rPr lang="en-US" sz="5100" dirty="0" smtClean="0"/>
              <a:t>                            				 Total </a:t>
            </a:r>
            <a:r>
              <a:rPr lang="en-US" sz="5100" dirty="0"/>
              <a:t>Swaps 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115993" y="5249570"/>
            <a:ext cx="167391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349833" y="5190512"/>
            <a:ext cx="15392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84094" y="4732593"/>
            <a:ext cx="62018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6</a:t>
            </a:r>
            <a:endParaRPr 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79742" y="4678290"/>
            <a:ext cx="62018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-29511" y="5397215"/>
            <a:ext cx="57588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III. Program </a:t>
            </a:r>
            <a:r>
              <a:rPr lang="en-US" sz="2400" b="1" dirty="0" smtClean="0"/>
              <a:t>Analysis</a:t>
            </a:r>
          </a:p>
          <a:p>
            <a:r>
              <a:rPr lang="en-US" sz="2400" dirty="0" smtClean="0"/>
              <a:t>	E  Algorithm </a:t>
            </a:r>
            <a:r>
              <a:rPr lang="en-US" sz="2400" dirty="0"/>
              <a:t>Analysis</a:t>
            </a:r>
            <a:br>
              <a:rPr lang="en-US" sz="2400" dirty="0"/>
            </a:br>
            <a:r>
              <a:rPr lang="en-US" sz="2400" dirty="0" smtClean="0"/>
              <a:t>		1</a:t>
            </a:r>
            <a:r>
              <a:rPr lang="en-US" sz="2400" dirty="0"/>
              <a:t>. Statement execution counts</a:t>
            </a:r>
            <a:r>
              <a:rPr lang="en-US" dirty="0"/>
              <a:t/>
            </a:r>
            <a:br>
              <a:rPr lang="en-US" dirty="0"/>
            </a:br>
            <a:endParaRPr lang="en-US" b="1" dirty="0" smtClean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75551" y="5476525"/>
            <a:ext cx="5197006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V. Standard Operations and </a:t>
            </a:r>
            <a:r>
              <a:rPr lang="en-US" sz="2400" b="1" dirty="0" smtClean="0"/>
              <a:t>Algorithms</a:t>
            </a:r>
          </a:p>
          <a:p>
            <a:r>
              <a:rPr lang="en-US" dirty="0" smtClean="0"/>
              <a:t>					</a:t>
            </a:r>
            <a:r>
              <a:rPr lang="en-US" sz="2400" dirty="0" smtClean="0"/>
              <a:t>C. Sorting </a:t>
            </a:r>
            <a:endParaRPr lang="en-US" sz="2400" dirty="0"/>
          </a:p>
          <a:p>
            <a:pPr lvl="1"/>
            <a:r>
              <a:rPr lang="en-US" sz="2400" dirty="0" smtClean="0"/>
              <a:t>					1</a:t>
            </a:r>
            <a:r>
              <a:rPr lang="en-US" sz="2400" dirty="0"/>
              <a:t>. Selection </a:t>
            </a:r>
          </a:p>
          <a:p>
            <a:r>
              <a:rPr lang="en-US" sz="2400" b="1" dirty="0" smtClean="0"/>
              <a:t> </a:t>
            </a:r>
            <a:endParaRPr lang="en-US" sz="24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717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Free Response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7638"/>
            <a:ext cx="9144000" cy="50195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mountain climbing club maintains a record of the climbs that its members have made. Information about a </a:t>
            </a:r>
            <a:r>
              <a:rPr lang="en-US" dirty="0"/>
              <a:t>climb includes the name of the mountain peak and the amount of time it took to reach the top.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public </a:t>
            </a:r>
            <a:r>
              <a:rPr lang="en-US" dirty="0"/>
              <a:t>class </a:t>
            </a:r>
            <a:r>
              <a:rPr lang="en-US" dirty="0" err="1"/>
              <a:t>ClimbInfo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public </a:t>
            </a:r>
            <a:r>
              <a:rPr lang="en-US" dirty="0" err="1"/>
              <a:t>ClimbInfo</a:t>
            </a:r>
            <a:r>
              <a:rPr lang="en-US" dirty="0"/>
              <a:t>(String </a:t>
            </a:r>
            <a:r>
              <a:rPr lang="en-US" dirty="0" err="1"/>
              <a:t>peakName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climbTime</a:t>
            </a:r>
            <a:r>
              <a:rPr lang="en-US" dirty="0"/>
              <a:t>)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public </a:t>
            </a:r>
            <a:r>
              <a:rPr lang="en-US" dirty="0"/>
              <a:t>String </a:t>
            </a:r>
            <a:r>
              <a:rPr lang="en-US" dirty="0" err="1"/>
              <a:t>getName</a:t>
            </a:r>
            <a:r>
              <a:rPr lang="en-US" dirty="0"/>
              <a:t>()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getTime</a:t>
            </a:r>
            <a:r>
              <a:rPr lang="en-US" dirty="0"/>
              <a:t>()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667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0181"/>
            <a:ext cx="8229600" cy="1143000"/>
          </a:xfrm>
        </p:spPr>
        <p:txBody>
          <a:bodyPr/>
          <a:lstStyle/>
          <a:p>
            <a:r>
              <a:rPr lang="en-US" dirty="0"/>
              <a:t>Sample Free Response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1450"/>
            <a:ext cx="8686800" cy="58515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ClimbingClub</a:t>
            </a:r>
            <a:r>
              <a:rPr lang="en-US" dirty="0"/>
              <a:t> class maintains a list of the </a:t>
            </a:r>
            <a:r>
              <a:rPr lang="en-US" dirty="0" smtClean="0"/>
              <a:t>climbs made </a:t>
            </a:r>
            <a:r>
              <a:rPr lang="en-US" dirty="0"/>
              <a:t>by members of the club.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You </a:t>
            </a:r>
            <a:r>
              <a:rPr lang="en-US" dirty="0"/>
              <a:t>will write two different implementations of the </a:t>
            </a:r>
            <a:r>
              <a:rPr lang="en-US" dirty="0" err="1"/>
              <a:t>addClimb</a:t>
            </a:r>
            <a:r>
              <a:rPr lang="en-US" dirty="0"/>
              <a:t> method.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ClimbingClub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private </a:t>
            </a:r>
            <a:r>
              <a:rPr lang="en-US" dirty="0"/>
              <a:t>List&lt;</a:t>
            </a:r>
            <a:r>
              <a:rPr lang="en-US" dirty="0" err="1"/>
              <a:t>ClimbInfo</a:t>
            </a:r>
            <a:r>
              <a:rPr lang="en-US" dirty="0"/>
              <a:t>&gt; </a:t>
            </a:r>
            <a:r>
              <a:rPr lang="en-US" dirty="0" err="1"/>
              <a:t>climbList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public </a:t>
            </a:r>
            <a:r>
              <a:rPr lang="en-US" dirty="0"/>
              <a:t>void </a:t>
            </a:r>
            <a:r>
              <a:rPr lang="en-US" dirty="0" err="1"/>
              <a:t>addClimb</a:t>
            </a:r>
            <a:r>
              <a:rPr lang="en-US" dirty="0"/>
              <a:t>(String </a:t>
            </a:r>
            <a:r>
              <a:rPr lang="en-US" dirty="0" err="1"/>
              <a:t>peakName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									</a:t>
            </a:r>
            <a:r>
              <a:rPr lang="en-US" dirty="0" err="1" smtClean="0"/>
              <a:t>climbTime</a:t>
            </a:r>
            <a:r>
              <a:rPr lang="en-US" dirty="0"/>
              <a:t>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distinctPeakNames</a:t>
            </a:r>
            <a:r>
              <a:rPr lang="en-US" dirty="0"/>
              <a:t>()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25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“has-a” Relationship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7974" y="1821087"/>
            <a:ext cx="3509180" cy="3123318"/>
            <a:chOff x="2101298" y="1939203"/>
            <a:chExt cx="3509180" cy="3123318"/>
          </a:xfrm>
        </p:grpSpPr>
        <p:sp>
          <p:nvSpPr>
            <p:cNvPr id="9" name="Rectangle 8"/>
            <p:cNvSpPr/>
            <p:nvPr/>
          </p:nvSpPr>
          <p:spPr>
            <a:xfrm>
              <a:off x="2162635" y="1939203"/>
              <a:ext cx="3415591" cy="3123318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 flipV="1">
              <a:off x="2162635" y="2728613"/>
              <a:ext cx="3415591" cy="1716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2194887" y="3481648"/>
              <a:ext cx="3415591" cy="1716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072318" y="2196620"/>
              <a:ext cx="18697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/>
                <a:t>ClimbingClub</a:t>
              </a:r>
              <a:endParaRPr lang="en-US" sz="24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460474" y="2762937"/>
              <a:ext cx="31085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sz="2000" dirty="0" smtClean="0"/>
                <a:t>List&lt;</a:t>
              </a:r>
              <a:r>
                <a:rPr lang="en-US" sz="2000" dirty="0" err="1" smtClean="0"/>
                <a:t>ClimbInfo</a:t>
              </a:r>
              <a:r>
                <a:rPr lang="en-US" sz="2000" dirty="0" smtClean="0"/>
                <a:t>&gt;  </a:t>
              </a:r>
              <a:r>
                <a:rPr lang="en-US" sz="2000" dirty="0" err="1" smtClean="0"/>
                <a:t>climbList</a:t>
              </a:r>
              <a:endParaRPr lang="en-US" sz="2000" dirty="0" smtClean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101298" y="3429437"/>
              <a:ext cx="3314028" cy="12618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 smtClean="0"/>
            </a:p>
            <a:p>
              <a:r>
                <a:rPr lang="en-US" dirty="0" smtClean="0"/>
                <a:t>        </a:t>
              </a:r>
              <a:r>
                <a:rPr lang="en-US" sz="2000" dirty="0" smtClean="0"/>
                <a:t>+ </a:t>
              </a:r>
              <a:r>
                <a:rPr lang="en-US" sz="2000" dirty="0" err="1" smtClean="0"/>
                <a:t>addClimb</a:t>
              </a:r>
              <a:r>
                <a:rPr lang="en-US" sz="2000" dirty="0" smtClean="0"/>
                <a:t> (String, </a:t>
              </a:r>
              <a:r>
                <a:rPr lang="en-US" sz="2000" dirty="0" err="1" smtClean="0"/>
                <a:t>int</a:t>
              </a:r>
              <a:r>
                <a:rPr lang="en-US" sz="2000" dirty="0" smtClean="0"/>
                <a:t>)</a:t>
              </a:r>
            </a:p>
            <a:p>
              <a:r>
                <a:rPr lang="en-US" sz="2000" dirty="0"/>
                <a:t> </a:t>
              </a:r>
              <a:r>
                <a:rPr lang="en-US" sz="2000" dirty="0" smtClean="0"/>
                <a:t>      </a:t>
              </a:r>
              <a:r>
                <a:rPr lang="en-US" sz="2000" dirty="0"/>
                <a:t>+ </a:t>
              </a:r>
              <a:r>
                <a:rPr lang="en-US" sz="2000" dirty="0" err="1"/>
                <a:t>int</a:t>
              </a:r>
              <a:r>
                <a:rPr lang="en-US" sz="2000" dirty="0"/>
                <a:t> </a:t>
              </a:r>
              <a:r>
                <a:rPr lang="en-US" sz="2000" dirty="0" err="1"/>
                <a:t>distinctPeakNames</a:t>
              </a:r>
              <a:r>
                <a:rPr lang="en-US" sz="2000" dirty="0"/>
                <a:t>() </a:t>
              </a:r>
              <a:endParaRPr lang="en-US" sz="2000" dirty="0" smtClean="0"/>
            </a:p>
            <a:p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206898" y="1943958"/>
            <a:ext cx="3509180" cy="3123318"/>
            <a:chOff x="2101298" y="1939203"/>
            <a:chExt cx="3509180" cy="3123318"/>
          </a:xfrm>
        </p:grpSpPr>
        <p:sp>
          <p:nvSpPr>
            <p:cNvPr id="16" name="Rectangle 15"/>
            <p:cNvSpPr/>
            <p:nvPr/>
          </p:nvSpPr>
          <p:spPr>
            <a:xfrm>
              <a:off x="2162635" y="1939203"/>
              <a:ext cx="3415591" cy="3123318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 flipV="1">
              <a:off x="2162635" y="2728613"/>
              <a:ext cx="3415591" cy="1716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2194887" y="3481648"/>
              <a:ext cx="3415591" cy="1716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072318" y="2196620"/>
              <a:ext cx="14243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/>
                <a:t>ClimbInfo</a:t>
              </a:r>
              <a:endParaRPr lang="en-US" sz="24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78602" y="2762937"/>
              <a:ext cx="224933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sz="2000" dirty="0" smtClean="0"/>
                <a:t>String </a:t>
              </a:r>
              <a:r>
                <a:rPr lang="en-US" sz="2000" dirty="0" err="1" smtClean="0"/>
                <a:t>peakName</a:t>
              </a:r>
              <a:endParaRPr lang="en-US" sz="2000" dirty="0" smtClean="0"/>
            </a:p>
            <a:p>
              <a:pPr marL="285750" indent="-285750">
                <a:buFontTx/>
                <a:buChar char="-"/>
              </a:pPr>
              <a:r>
                <a:rPr lang="en-US" sz="2000" dirty="0" err="1"/>
                <a:t>i</a:t>
              </a:r>
              <a:r>
                <a:rPr lang="en-US" sz="2000" dirty="0" err="1" smtClean="0"/>
                <a:t>nt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climbTime</a:t>
              </a:r>
              <a:endParaRPr lang="en-US" sz="2000" dirty="0" smtClean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101298" y="3429437"/>
              <a:ext cx="2901242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 smtClean="0"/>
            </a:p>
            <a:p>
              <a:r>
                <a:rPr lang="en-US" dirty="0" smtClean="0"/>
                <a:t>       </a:t>
              </a:r>
              <a:r>
                <a:rPr lang="en-US" sz="2000" dirty="0" smtClean="0"/>
                <a:t> + </a:t>
              </a:r>
              <a:r>
                <a:rPr lang="en-US" sz="2000" dirty="0" err="1" smtClean="0"/>
                <a:t>ClimbInfo</a:t>
              </a:r>
              <a:r>
                <a:rPr lang="en-US" sz="2000" dirty="0" smtClean="0"/>
                <a:t>(String </a:t>
              </a:r>
              <a:r>
                <a:rPr lang="en-US" sz="2000" dirty="0" err="1" smtClean="0"/>
                <a:t>int</a:t>
              </a:r>
              <a:r>
                <a:rPr lang="en-US" sz="2000" dirty="0" smtClean="0"/>
                <a:t>)</a:t>
              </a:r>
            </a:p>
            <a:p>
              <a:r>
                <a:rPr lang="en-US" sz="2000" dirty="0"/>
                <a:t> </a:t>
              </a:r>
              <a:r>
                <a:rPr lang="en-US" sz="2000" dirty="0" smtClean="0"/>
                <a:t>      </a:t>
              </a:r>
              <a:r>
                <a:rPr lang="en-US" sz="2000" dirty="0"/>
                <a:t> + </a:t>
              </a:r>
              <a:r>
                <a:rPr lang="en-US" sz="2000" dirty="0" smtClean="0"/>
                <a:t>String </a:t>
              </a:r>
              <a:r>
                <a:rPr lang="en-US" sz="2000" dirty="0" err="1" smtClean="0"/>
                <a:t>getName</a:t>
              </a:r>
              <a:r>
                <a:rPr lang="en-US" sz="2000" dirty="0" smtClean="0"/>
                <a:t>()</a:t>
              </a:r>
            </a:p>
            <a:p>
              <a:r>
                <a:rPr lang="en-US" sz="2000" dirty="0" smtClean="0"/>
                <a:t>        + </a:t>
              </a:r>
              <a:r>
                <a:rPr lang="en-US" sz="2000" dirty="0" err="1" smtClean="0"/>
                <a:t>int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getTime</a:t>
              </a:r>
              <a:r>
                <a:rPr lang="en-US" sz="2000" dirty="0" smtClean="0"/>
                <a:t>()</a:t>
              </a:r>
            </a:p>
            <a:p>
              <a:endParaRPr lang="en-US" dirty="0"/>
            </a:p>
          </p:txBody>
        </p:sp>
      </p:grpSp>
      <p:sp>
        <p:nvSpPr>
          <p:cNvPr id="22" name="Diamond 21"/>
          <p:cNvSpPr/>
          <p:nvPr/>
        </p:nvSpPr>
        <p:spPr>
          <a:xfrm>
            <a:off x="3924434" y="2603982"/>
            <a:ext cx="505442" cy="528287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4429876" y="2896037"/>
            <a:ext cx="77702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747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4814"/>
            <a:ext cx="8686800" cy="620099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/** Adds a new climb with name </a:t>
            </a:r>
            <a:r>
              <a:rPr lang="en-US" dirty="0" err="1"/>
              <a:t>peakName</a:t>
            </a:r>
            <a:r>
              <a:rPr lang="en-US" dirty="0"/>
              <a:t> and time </a:t>
            </a: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 smtClean="0"/>
              <a:t>*</a:t>
            </a: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/>
              <a:t>to the list of climbs. </a:t>
            </a:r>
          </a:p>
          <a:p>
            <a:pPr marL="0" indent="0">
              <a:buNone/>
            </a:pPr>
            <a:r>
              <a:rPr lang="en-US" dirty="0"/>
              <a:t>*  @</a:t>
            </a:r>
            <a:r>
              <a:rPr lang="en-US" dirty="0" err="1"/>
              <a:t>param</a:t>
            </a:r>
            <a:r>
              <a:rPr lang="en-US" dirty="0"/>
              <a:t> </a:t>
            </a:r>
            <a:r>
              <a:rPr lang="en-US" dirty="0" err="1"/>
              <a:t>peakName</a:t>
            </a:r>
            <a:r>
              <a:rPr lang="en-US" dirty="0"/>
              <a:t> the name of the mountain peak climbed </a:t>
            </a:r>
          </a:p>
          <a:p>
            <a:pPr marL="0" indent="0">
              <a:buNone/>
            </a:pPr>
            <a:r>
              <a:rPr lang="en-US" dirty="0" smtClean="0"/>
              <a:t>* </a:t>
            </a:r>
            <a:r>
              <a:rPr lang="en-US" dirty="0"/>
              <a:t> @</a:t>
            </a:r>
            <a:r>
              <a:rPr lang="en-US" dirty="0" err="1"/>
              <a:t>param</a:t>
            </a:r>
            <a:r>
              <a:rPr lang="en-US" dirty="0"/>
              <a:t> </a:t>
            </a:r>
            <a:r>
              <a:rPr lang="en-US" dirty="0" err="1"/>
              <a:t>climbTime</a:t>
            </a:r>
            <a:r>
              <a:rPr lang="en-US" dirty="0"/>
              <a:t> the number of minutes taken to complete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* the </a:t>
            </a:r>
            <a:r>
              <a:rPr lang="en-US" dirty="0"/>
              <a:t>climb </a:t>
            </a:r>
          </a:p>
          <a:p>
            <a:pPr marL="0" indent="0">
              <a:buNone/>
            </a:pPr>
            <a:r>
              <a:rPr lang="en-US" dirty="0"/>
              <a:t>*/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public void </a:t>
            </a:r>
            <a:r>
              <a:rPr lang="en-US" dirty="0" err="1"/>
              <a:t>addClimb</a:t>
            </a:r>
            <a:r>
              <a:rPr lang="en-US" dirty="0"/>
              <a:t>(String </a:t>
            </a:r>
            <a:r>
              <a:rPr lang="en-US" dirty="0" err="1"/>
              <a:t>peakName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climbTime</a:t>
            </a:r>
            <a:r>
              <a:rPr lang="en-US" dirty="0"/>
              <a:t>)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/* to be implemented in part (a) with </a:t>
            </a:r>
            <a:r>
              <a:rPr lang="en-US" dirty="0" err="1"/>
              <a:t>ClimbInfo</a:t>
            </a:r>
            <a:r>
              <a:rPr lang="en-US" dirty="0"/>
              <a:t> objects in the order they were added */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/</a:t>
            </a:r>
            <a:r>
              <a:rPr lang="en-US" dirty="0"/>
              <a:t>* to be implemented in part (b) with </a:t>
            </a:r>
            <a:r>
              <a:rPr lang="en-US" dirty="0" err="1"/>
              <a:t>ClimbInfo</a:t>
            </a:r>
            <a:r>
              <a:rPr lang="en-US" dirty="0"/>
              <a:t> objects in alphabetical order by name */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294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5758"/>
            <a:ext cx="9144000" cy="586040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Complete method </a:t>
            </a:r>
            <a:r>
              <a:rPr lang="en-US" dirty="0" err="1"/>
              <a:t>addClimb</a:t>
            </a:r>
            <a:r>
              <a:rPr lang="en-US" dirty="0"/>
              <a:t> below. </a:t>
            </a:r>
          </a:p>
          <a:p>
            <a:pPr marL="0" indent="0">
              <a:buNone/>
            </a:pPr>
            <a:r>
              <a:rPr lang="en-US" dirty="0"/>
              <a:t>/** Adds a new climb with name </a:t>
            </a:r>
            <a:r>
              <a:rPr lang="en-US" dirty="0" err="1"/>
              <a:t>peakName</a:t>
            </a:r>
            <a:r>
              <a:rPr lang="en-US" dirty="0"/>
              <a:t> and time </a:t>
            </a:r>
          </a:p>
          <a:p>
            <a:pPr marL="0" indent="0">
              <a:buNone/>
            </a:pPr>
            <a:r>
              <a:rPr lang="en-US" dirty="0" smtClean="0"/>
              <a:t> *  to </a:t>
            </a:r>
            <a:r>
              <a:rPr lang="en-US" dirty="0"/>
              <a:t>the list of climbs.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* @</a:t>
            </a:r>
            <a:r>
              <a:rPr lang="en-US" dirty="0" err="1"/>
              <a:t>param</a:t>
            </a:r>
            <a:r>
              <a:rPr lang="en-US" dirty="0"/>
              <a:t> </a:t>
            </a:r>
            <a:r>
              <a:rPr lang="en-US" dirty="0" err="1"/>
              <a:t>peakName</a:t>
            </a:r>
            <a:r>
              <a:rPr lang="en-US" dirty="0"/>
              <a:t> the name of the mountain peak 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* climbed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* @</a:t>
            </a:r>
            <a:r>
              <a:rPr lang="en-US" dirty="0" err="1"/>
              <a:t>param</a:t>
            </a:r>
            <a:r>
              <a:rPr lang="en-US" dirty="0"/>
              <a:t> </a:t>
            </a:r>
            <a:r>
              <a:rPr lang="en-US" dirty="0" err="1"/>
              <a:t>climbTime</a:t>
            </a:r>
            <a:r>
              <a:rPr lang="en-US" dirty="0"/>
              <a:t> the number of minutes taken to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* complete </a:t>
            </a:r>
            <a:r>
              <a:rPr lang="en-US" dirty="0"/>
              <a:t>the climb</a:t>
            </a:r>
            <a:br>
              <a:rPr lang="en-US" dirty="0"/>
            </a:br>
            <a:r>
              <a:rPr lang="en-US" dirty="0"/>
              <a:t>* </a:t>
            </a:r>
            <a:r>
              <a:rPr lang="en-US" b="1" dirty="0" err="1"/>
              <a:t>Postcondition</a:t>
            </a:r>
            <a:r>
              <a:rPr lang="en-US" dirty="0"/>
              <a:t>: The new entry is at the end of </a:t>
            </a:r>
            <a:r>
              <a:rPr lang="en-US" dirty="0" err="1"/>
              <a:t>climbList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/>
              <a:t>* The order of the remaining entries is unchanged. </a:t>
            </a:r>
          </a:p>
          <a:p>
            <a:pPr marL="0" indent="0">
              <a:buNone/>
            </a:pPr>
            <a:r>
              <a:rPr lang="en-US" dirty="0"/>
              <a:t>*/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public </a:t>
            </a:r>
            <a:r>
              <a:rPr lang="en-US" dirty="0"/>
              <a:t>void </a:t>
            </a:r>
            <a:r>
              <a:rPr lang="en-US" dirty="0" err="1"/>
              <a:t>addClimb</a:t>
            </a:r>
            <a:r>
              <a:rPr lang="en-US" dirty="0"/>
              <a:t>(String </a:t>
            </a:r>
            <a:r>
              <a:rPr lang="en-US" dirty="0" err="1"/>
              <a:t>peakName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climbTime</a:t>
            </a:r>
            <a:r>
              <a:rPr lang="en-US" dirty="0"/>
              <a:t>)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482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(a)</a:t>
            </a:r>
            <a:endParaRPr lang="en-US" dirty="0"/>
          </a:p>
        </p:txBody>
      </p:sp>
      <p:pic>
        <p:nvPicPr>
          <p:cNvPr id="5" name="Picture 4" descr="C1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95" y="1137490"/>
            <a:ext cx="8958805" cy="481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159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6829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Part (b) </a:t>
            </a:r>
            <a:r>
              <a:rPr lang="en-US" dirty="0"/>
              <a:t>alphabetical order by name </a:t>
            </a:r>
          </a:p>
        </p:txBody>
      </p:sp>
      <p:pic>
        <p:nvPicPr>
          <p:cNvPr id="5" name="Picture 4" descr="C2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74703"/>
            <a:ext cx="9144001" cy="588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450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 Computer Science A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Advanced Placement Computer Science A, also called AP Java</a:t>
            </a:r>
          </a:p>
          <a:p>
            <a:pPr lvl="1"/>
            <a:r>
              <a:rPr lang="en-US" dirty="0" smtClean="0"/>
              <a:t>An AP Computer Science course</a:t>
            </a:r>
          </a:p>
          <a:p>
            <a:pPr lvl="1"/>
            <a:r>
              <a:rPr lang="en-US" dirty="0" smtClean="0"/>
              <a:t>Examination offered by the College Board </a:t>
            </a:r>
          </a:p>
          <a:p>
            <a:pPr lvl="1"/>
            <a:r>
              <a:rPr lang="en-US" dirty="0" smtClean="0"/>
              <a:t>Equivalent of a first-semester course in computer science, CS1</a:t>
            </a:r>
          </a:p>
          <a:p>
            <a:pPr lvl="1"/>
            <a:r>
              <a:rPr lang="en-US" dirty="0" smtClean="0"/>
              <a:t>AP Computer Science AB, discontinued in 2009</a:t>
            </a:r>
          </a:p>
          <a:p>
            <a:pPr lvl="1"/>
            <a:r>
              <a:rPr lang="en-US" dirty="0" smtClean="0"/>
              <a:t>A parallel option to new curriculum AP Computer Science Principles (AP CSP)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851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0674"/>
            <a:ext cx="8229600" cy="563994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College Board's page: 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://apcentral.collegeboard.com/apc/public/courses/teachers_corner/4483.</a:t>
            </a:r>
            <a:r>
              <a:rPr lang="en-US" dirty="0" smtClean="0">
                <a:hlinkClick r:id="rId3"/>
              </a:rPr>
              <a:t>html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Course description</a:t>
            </a:r>
          </a:p>
          <a:p>
            <a:r>
              <a:rPr lang="en-US" dirty="0" smtClean="0"/>
              <a:t>Sample syllabus</a:t>
            </a:r>
          </a:p>
          <a:p>
            <a:r>
              <a:rPr lang="en-US" dirty="0" smtClean="0"/>
              <a:t>Exam time and format</a:t>
            </a:r>
          </a:p>
          <a:p>
            <a:r>
              <a:rPr lang="en-US" dirty="0" smtClean="0"/>
              <a:t>Sample exam questions</a:t>
            </a:r>
          </a:p>
          <a:p>
            <a:r>
              <a:rPr lang="en-US" dirty="0" smtClean="0"/>
              <a:t>Teacher’s guide</a:t>
            </a:r>
          </a:p>
          <a:p>
            <a:r>
              <a:rPr lang="en-US" dirty="0" smtClean="0"/>
              <a:t>General scoring guideline</a:t>
            </a:r>
          </a:p>
          <a:p>
            <a:r>
              <a:rPr lang="en-US" dirty="0" smtClean="0"/>
              <a:t>Grade distributions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998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077" y="274638"/>
            <a:ext cx="8817264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Topic Outline for AP Computer Science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AutoNum type="romanUcPeriod"/>
            </a:pPr>
            <a:r>
              <a:rPr lang="en-US" b="1" dirty="0" smtClean="0"/>
              <a:t>Object</a:t>
            </a:r>
            <a:r>
              <a:rPr lang="en-US" b="1" dirty="0"/>
              <a:t>-Oriented Program </a:t>
            </a:r>
            <a:r>
              <a:rPr lang="en-US" b="1" dirty="0" smtClean="0"/>
              <a:t>Design</a:t>
            </a:r>
          </a:p>
          <a:p>
            <a:pPr marL="400050" lvl="1" indent="0">
              <a:buNone/>
            </a:pPr>
            <a:r>
              <a:rPr lang="en-US" dirty="0" smtClean="0"/>
              <a:t>A</a:t>
            </a:r>
            <a:r>
              <a:rPr lang="en-US" dirty="0"/>
              <a:t>. Program and </a:t>
            </a:r>
            <a:r>
              <a:rPr lang="en-US" dirty="0" smtClean="0"/>
              <a:t>Class </a:t>
            </a:r>
            <a:r>
              <a:rPr lang="en-US" dirty="0"/>
              <a:t>D</a:t>
            </a:r>
            <a:r>
              <a:rPr lang="en-US" dirty="0" smtClean="0"/>
              <a:t>esign 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dirty="0" smtClean="0"/>
              <a:t>Problem analysis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dirty="0" smtClean="0"/>
              <a:t>Data </a:t>
            </a:r>
            <a:r>
              <a:rPr lang="en-US" dirty="0"/>
              <a:t>abstraction and </a:t>
            </a:r>
            <a:r>
              <a:rPr lang="en-US" dirty="0" smtClean="0"/>
              <a:t>encapsulation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dirty="0" smtClean="0"/>
              <a:t>Class specifications</a:t>
            </a:r>
            <a:r>
              <a:rPr lang="en-US" dirty="0"/>
              <a:t>, interface </a:t>
            </a:r>
            <a:r>
              <a:rPr lang="en-US" dirty="0" smtClean="0"/>
              <a:t>specifications</a:t>
            </a:r>
            <a:r>
              <a:rPr lang="en-US" dirty="0"/>
              <a:t>, relationships (“is-a,” “has-a”), and </a:t>
            </a:r>
            <a:r>
              <a:rPr lang="en-US" dirty="0" smtClean="0"/>
              <a:t>extension </a:t>
            </a:r>
            <a:r>
              <a:rPr lang="en-US" dirty="0"/>
              <a:t>using inheritance 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dirty="0" smtClean="0"/>
              <a:t>Code </a:t>
            </a:r>
            <a:r>
              <a:rPr lang="en-US" dirty="0"/>
              <a:t>reuse 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dirty="0" smtClean="0"/>
              <a:t>Data </a:t>
            </a:r>
            <a:r>
              <a:rPr lang="en-US" dirty="0"/>
              <a:t>representation and </a:t>
            </a:r>
            <a:r>
              <a:rPr lang="en-US" dirty="0" smtClean="0"/>
              <a:t>algorithms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dirty="0" smtClean="0"/>
              <a:t>Functional </a:t>
            </a:r>
            <a:r>
              <a:rPr lang="en-US" dirty="0"/>
              <a:t>decomposition </a:t>
            </a:r>
          </a:p>
          <a:p>
            <a:pPr marL="800100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1305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943" y="274638"/>
            <a:ext cx="8758445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Topic Outline for AP Computer Science 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II. Program </a:t>
            </a:r>
            <a:r>
              <a:rPr lang="en-US" b="1" dirty="0"/>
              <a:t>Implementation </a:t>
            </a:r>
          </a:p>
          <a:p>
            <a:pPr marL="1257300" lvl="2" indent="-457200">
              <a:buAutoNum type="alphaUcPeriod"/>
            </a:pPr>
            <a:r>
              <a:rPr lang="en-US" dirty="0" smtClean="0"/>
              <a:t>Implementation </a:t>
            </a:r>
            <a:r>
              <a:rPr lang="en-US" dirty="0"/>
              <a:t>techniques </a:t>
            </a:r>
            <a:endParaRPr lang="en-US" dirty="0" smtClean="0"/>
          </a:p>
          <a:p>
            <a:pPr marL="1714500" lvl="3" indent="-457200">
              <a:buFont typeface="+mj-lt"/>
              <a:buAutoNum type="arabicPeriod"/>
            </a:pPr>
            <a:r>
              <a:rPr lang="en-US" dirty="0" smtClean="0"/>
              <a:t>Top</a:t>
            </a:r>
            <a:r>
              <a:rPr lang="en-US" dirty="0"/>
              <a:t>-</a:t>
            </a:r>
            <a:r>
              <a:rPr lang="en-US" dirty="0" smtClean="0"/>
              <a:t>down</a:t>
            </a:r>
          </a:p>
          <a:p>
            <a:pPr marL="1714500" lvl="3" indent="-45720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/>
              <a:t>Bottom-</a:t>
            </a:r>
            <a:r>
              <a:rPr lang="en-US" dirty="0" smtClean="0"/>
              <a:t>up</a:t>
            </a:r>
            <a:endParaRPr lang="en-US" dirty="0"/>
          </a:p>
          <a:p>
            <a:pPr marL="1714500" lvl="3" indent="-45720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/>
              <a:t>Object-oriented </a:t>
            </a:r>
            <a:endParaRPr lang="en-US" dirty="0" smtClean="0"/>
          </a:p>
          <a:p>
            <a:pPr marL="1714500" lvl="3" indent="-457200">
              <a:buFont typeface="+mj-lt"/>
              <a:buAutoNum type="arabicPeriod"/>
            </a:pPr>
            <a:r>
              <a:rPr lang="en-US" dirty="0" smtClean="0"/>
              <a:t>Encapsulation </a:t>
            </a:r>
            <a:r>
              <a:rPr lang="en-US" dirty="0"/>
              <a:t>and information hiding </a:t>
            </a:r>
          </a:p>
          <a:p>
            <a:pPr marL="1714500" lvl="3" indent="-457200">
              <a:buFont typeface="+mj-lt"/>
              <a:buAutoNum type="arabicPeriod"/>
            </a:pPr>
            <a:r>
              <a:rPr lang="en-US" dirty="0" smtClean="0"/>
              <a:t>Procedural abstraction</a:t>
            </a:r>
            <a:endParaRPr lang="en-US" dirty="0"/>
          </a:p>
          <a:p>
            <a:pPr marL="800100" lvl="2" indent="0">
              <a:buNone/>
            </a:pPr>
            <a:r>
              <a:rPr lang="en-US" dirty="0"/>
              <a:t>B. Programming constructs </a:t>
            </a:r>
            <a:endParaRPr lang="en-US" dirty="0" smtClean="0"/>
          </a:p>
          <a:p>
            <a:pPr marL="1714500" lvl="3" indent="-457200">
              <a:buFont typeface="+mj-lt"/>
              <a:buAutoNum type="arabicPeriod"/>
            </a:pPr>
            <a:r>
              <a:rPr lang="en-US" dirty="0" smtClean="0"/>
              <a:t>Primitive </a:t>
            </a:r>
            <a:r>
              <a:rPr lang="en-US" dirty="0"/>
              <a:t>types vs. reference types </a:t>
            </a:r>
            <a:endParaRPr lang="en-US" dirty="0" smtClean="0"/>
          </a:p>
          <a:p>
            <a:pPr marL="1714500" lvl="3" indent="-457200">
              <a:buFont typeface="+mj-lt"/>
              <a:buAutoNum type="arabicPeriod"/>
            </a:pPr>
            <a:r>
              <a:rPr lang="en-US" dirty="0" smtClean="0"/>
              <a:t>Declaration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a. Constants</a:t>
            </a:r>
            <a:br>
              <a:rPr lang="en-US" dirty="0"/>
            </a:br>
            <a:r>
              <a:rPr lang="en-US" dirty="0"/>
              <a:t>b. Variables </a:t>
            </a:r>
            <a:endParaRPr lang="en-US" dirty="0" smtClean="0"/>
          </a:p>
          <a:p>
            <a:pPr marL="1714500" lvl="4" indent="0">
              <a:buNone/>
            </a:pPr>
            <a:r>
              <a:rPr lang="en-US" dirty="0" smtClean="0"/>
              <a:t>c</a:t>
            </a:r>
            <a:r>
              <a:rPr lang="en-US" dirty="0"/>
              <a:t>. Methods and parameters</a:t>
            </a:r>
            <a:br>
              <a:rPr lang="en-US" dirty="0"/>
            </a:br>
            <a:r>
              <a:rPr lang="en-US" dirty="0"/>
              <a:t>d. Classes</a:t>
            </a:r>
            <a:br>
              <a:rPr lang="en-US" dirty="0"/>
            </a:br>
            <a:r>
              <a:rPr lang="en-US" dirty="0"/>
              <a:t>e. </a:t>
            </a:r>
            <a:r>
              <a:rPr lang="en-US" dirty="0" smtClean="0"/>
              <a:t>Interfaces</a:t>
            </a:r>
          </a:p>
          <a:p>
            <a:pPr marL="1714500" lvl="3" indent="-457200">
              <a:buFont typeface="+mj-lt"/>
              <a:buAutoNum type="arabicPeriod"/>
            </a:pPr>
            <a:r>
              <a:rPr lang="en-US" dirty="0" smtClean="0"/>
              <a:t>Text </a:t>
            </a:r>
            <a:r>
              <a:rPr lang="en-US" dirty="0"/>
              <a:t>output using </a:t>
            </a:r>
            <a:r>
              <a:rPr lang="en-US" dirty="0" err="1"/>
              <a:t>System.out.print</a:t>
            </a:r>
            <a:r>
              <a:rPr lang="en-US" dirty="0"/>
              <a:t> and </a:t>
            </a:r>
            <a:r>
              <a:rPr lang="en-US" dirty="0" err="1"/>
              <a:t>System.out.println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79009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II. Program </a:t>
            </a:r>
            <a:r>
              <a:rPr lang="en-US" b="1" dirty="0" smtClean="0"/>
              <a:t>Implementation</a:t>
            </a:r>
          </a:p>
          <a:p>
            <a:pPr marL="457200" lvl="3" indent="0">
              <a:buNone/>
            </a:pPr>
            <a:r>
              <a:rPr lang="en-US" sz="2800" dirty="0"/>
              <a:t>B. Programming constructs </a:t>
            </a:r>
            <a:endParaRPr lang="en-US" sz="2800" dirty="0" smtClean="0"/>
          </a:p>
          <a:p>
            <a:pPr marL="800100" lvl="2" indent="0">
              <a:buNone/>
            </a:pPr>
            <a:r>
              <a:rPr lang="en-US" dirty="0" smtClean="0"/>
              <a:t>4.  Control </a:t>
            </a:r>
            <a:endParaRPr lang="en-US" dirty="0"/>
          </a:p>
          <a:p>
            <a:pPr marL="1771650" lvl="3" indent="-514350">
              <a:buAutoNum type="alphaLcPeriod"/>
            </a:pPr>
            <a:r>
              <a:rPr lang="en-US" dirty="0" smtClean="0"/>
              <a:t>Method call</a:t>
            </a:r>
            <a:endParaRPr lang="en-US" dirty="0"/>
          </a:p>
          <a:p>
            <a:pPr marL="1771650" lvl="3" indent="-514350">
              <a:buAutoNum type="alphaLcPeriod"/>
            </a:pPr>
            <a:r>
              <a:rPr lang="en-US" dirty="0" smtClean="0"/>
              <a:t>Sequential </a:t>
            </a:r>
            <a:r>
              <a:rPr lang="en-US" dirty="0"/>
              <a:t>execution </a:t>
            </a:r>
          </a:p>
          <a:p>
            <a:pPr marL="1771650" lvl="3" indent="-514350">
              <a:buAutoNum type="alphaLcPeriod"/>
            </a:pPr>
            <a:r>
              <a:rPr lang="en-US" dirty="0" smtClean="0"/>
              <a:t>Conditional </a:t>
            </a:r>
            <a:r>
              <a:rPr lang="en-US" dirty="0"/>
              <a:t>execution </a:t>
            </a:r>
          </a:p>
          <a:p>
            <a:pPr marL="1771650" lvl="3" indent="-514350">
              <a:buAutoNum type="alphaLcPeriod"/>
            </a:pPr>
            <a:r>
              <a:rPr lang="en-US" dirty="0" smtClean="0"/>
              <a:t>Iteration</a:t>
            </a:r>
            <a:endParaRPr lang="en-US" dirty="0"/>
          </a:p>
          <a:p>
            <a:pPr marL="1771650" lvl="3" indent="-514350">
              <a:buAutoNum type="alphaLcPeriod"/>
            </a:pPr>
            <a:r>
              <a:rPr lang="en-US" dirty="0" smtClean="0"/>
              <a:t>Recursion </a:t>
            </a:r>
          </a:p>
          <a:p>
            <a:pPr marL="800100" lvl="2" indent="0">
              <a:buNone/>
            </a:pPr>
            <a:r>
              <a:rPr lang="en-US" dirty="0" smtClean="0"/>
              <a:t>5</a:t>
            </a:r>
            <a:r>
              <a:rPr lang="en-US" dirty="0"/>
              <a:t>. Expression </a:t>
            </a:r>
            <a:r>
              <a:rPr lang="en-US" dirty="0" smtClean="0"/>
              <a:t>evaluation</a:t>
            </a:r>
          </a:p>
          <a:p>
            <a:pPr marL="1714500" lvl="3" indent="-457200">
              <a:buFont typeface="+mj-lt"/>
              <a:buAutoNum type="alphaLcPeriod"/>
            </a:pPr>
            <a:r>
              <a:rPr lang="en-US" dirty="0" smtClean="0"/>
              <a:t>Numeric expressions</a:t>
            </a:r>
          </a:p>
          <a:p>
            <a:pPr marL="1714500" lvl="3" indent="-457200">
              <a:buFont typeface="+mj-lt"/>
              <a:buAutoNum type="alphaLcPeriod"/>
            </a:pPr>
            <a:r>
              <a:rPr lang="en-US" dirty="0" smtClean="0"/>
              <a:t>String expressions</a:t>
            </a:r>
          </a:p>
          <a:p>
            <a:pPr marL="1714500" lvl="3" indent="-457200">
              <a:buFont typeface="+mj-lt"/>
              <a:buAutoNum type="alphaLcPeriod"/>
            </a:pPr>
            <a:r>
              <a:rPr lang="en-US" dirty="0" smtClean="0"/>
              <a:t>Boolean </a:t>
            </a:r>
            <a:r>
              <a:rPr lang="en-US" dirty="0"/>
              <a:t>expressions, short-circuit evaluation, De Morgan’s law </a:t>
            </a:r>
          </a:p>
          <a:p>
            <a:pPr marL="400050" lvl="1" indent="0">
              <a:buNone/>
            </a:pPr>
            <a:r>
              <a:rPr lang="en-US" dirty="0"/>
              <a:t>C. Java library classes and interfaces included in the AP Java Subset </a:t>
            </a:r>
          </a:p>
          <a:p>
            <a:pPr marL="457200" lvl="3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 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64943" y="274638"/>
            <a:ext cx="8758445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Topic Outline for AP Computer Science A</a:t>
            </a:r>
          </a:p>
        </p:txBody>
      </p:sp>
    </p:spTree>
    <p:extLst>
      <p:ext uri="{BB962C8B-B14F-4D97-AF65-F5344CB8AC3E}">
        <p14:creationId xmlns:p14="http://schemas.microsoft.com/office/powerpoint/2010/main" val="802893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5888"/>
            <a:ext cx="8229600" cy="576211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500" b="1" dirty="0"/>
              <a:t>III. Program </a:t>
            </a:r>
            <a:r>
              <a:rPr lang="en-US" sz="3500" b="1" dirty="0" smtClean="0"/>
              <a:t>Analysis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Testing</a:t>
            </a:r>
            <a:br>
              <a:rPr lang="en-US" dirty="0"/>
            </a:br>
            <a:r>
              <a:rPr lang="en-US" dirty="0"/>
              <a:t>1. Development of appropriate test cases, including boundary cases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/>
              <a:t> </a:t>
            </a:r>
            <a:r>
              <a:rPr lang="en-US" dirty="0" smtClean="0"/>
              <a:t>  2</a:t>
            </a:r>
            <a:r>
              <a:rPr lang="en-US" dirty="0"/>
              <a:t>. Unit testing</a:t>
            </a:r>
            <a:br>
              <a:rPr lang="en-US" dirty="0"/>
            </a:br>
            <a:r>
              <a:rPr lang="en-US" dirty="0" smtClean="0"/>
              <a:t>   3</a:t>
            </a:r>
            <a:r>
              <a:rPr lang="en-US" dirty="0"/>
              <a:t>. Integration testing 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Debugging</a:t>
            </a:r>
            <a:br>
              <a:rPr lang="en-US" dirty="0"/>
            </a:br>
            <a:r>
              <a:rPr lang="en-US" dirty="0"/>
              <a:t>1. Error categories: compile-time, run-time, logic</a:t>
            </a:r>
            <a:br>
              <a:rPr lang="en-US" dirty="0"/>
            </a:br>
            <a:r>
              <a:rPr lang="en-US" dirty="0"/>
              <a:t>2. Error </a:t>
            </a:r>
            <a:r>
              <a:rPr lang="en-US" dirty="0" smtClean="0"/>
              <a:t>identification </a:t>
            </a:r>
            <a:r>
              <a:rPr lang="en-US" dirty="0"/>
              <a:t>and correction</a:t>
            </a:r>
            <a:br>
              <a:rPr lang="en-US" dirty="0"/>
            </a:br>
            <a:r>
              <a:rPr lang="en-US" dirty="0"/>
              <a:t>3. Techniques such as using a debugger, adding extra output statements, or </a:t>
            </a:r>
            <a:r>
              <a:rPr lang="en-US" dirty="0" smtClean="0"/>
              <a:t>hand</a:t>
            </a:r>
            <a:r>
              <a:rPr lang="en-US" dirty="0"/>
              <a:t>-tracing code. 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Runtime exceptions 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Program correctness</a:t>
            </a:r>
            <a:br>
              <a:rPr lang="en-US" dirty="0"/>
            </a:br>
            <a:r>
              <a:rPr lang="en-US" dirty="0"/>
              <a:t>1. Pre- and post-conditions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/>
              <a:t> </a:t>
            </a:r>
            <a:r>
              <a:rPr lang="en-US" dirty="0" smtClean="0"/>
              <a:t>  2</a:t>
            </a:r>
            <a:r>
              <a:rPr lang="en-US" dirty="0"/>
              <a:t>. Assertions 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Algorithm Analysis</a:t>
            </a:r>
            <a:br>
              <a:rPr lang="en-US" dirty="0"/>
            </a:br>
            <a:r>
              <a:rPr lang="en-US" dirty="0"/>
              <a:t>1. Statement execution counts</a:t>
            </a:r>
            <a:br>
              <a:rPr lang="en-US" dirty="0"/>
            </a:br>
            <a:r>
              <a:rPr lang="en-US" dirty="0"/>
              <a:t>2. Informal running time comparison 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Numerical representations of integers</a:t>
            </a:r>
            <a:br>
              <a:rPr lang="en-US" dirty="0"/>
            </a:br>
            <a:r>
              <a:rPr lang="en-US" dirty="0"/>
              <a:t>1. Representations of non-negative integers in different bases </a:t>
            </a:r>
            <a:endParaRPr lang="en-US" dirty="0" smtClean="0"/>
          </a:p>
          <a:p>
            <a:pPr marL="400050" lvl="1" indent="0">
              <a:buNone/>
            </a:pPr>
            <a:r>
              <a:rPr lang="en-US" sz="3200" dirty="0"/>
              <a:t> </a:t>
            </a:r>
            <a:r>
              <a:rPr lang="en-US" sz="3200" dirty="0" smtClean="0"/>
              <a:t>  2</a:t>
            </a:r>
            <a:r>
              <a:rPr lang="en-US" sz="3200" dirty="0"/>
              <a:t>. Implications of </a:t>
            </a:r>
            <a:r>
              <a:rPr lang="en-US" sz="3200" dirty="0" smtClean="0"/>
              <a:t>finite </a:t>
            </a:r>
            <a:r>
              <a:rPr lang="en-US" sz="3200" dirty="0"/>
              <a:t>integer bounds </a:t>
            </a:r>
          </a:p>
          <a:p>
            <a:pPr marL="0" indent="0">
              <a:buNone/>
            </a:pPr>
            <a:r>
              <a:rPr lang="en-US" b="1" dirty="0" smtClean="0"/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17131" y="83293"/>
            <a:ext cx="8758445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Topic Outline for AP Computer Science A</a:t>
            </a:r>
          </a:p>
        </p:txBody>
      </p:sp>
    </p:spTree>
    <p:extLst>
      <p:ext uri="{BB962C8B-B14F-4D97-AF65-F5344CB8AC3E}">
        <p14:creationId xmlns:p14="http://schemas.microsoft.com/office/powerpoint/2010/main" val="3650371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IV. Standard Data Structures </a:t>
            </a:r>
            <a:endParaRPr lang="en-US" b="1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Primitive data types (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boolean</a:t>
            </a:r>
            <a:r>
              <a:rPr lang="en-US" dirty="0"/>
              <a:t>, double) 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Strings 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Classes 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Lists 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Arrays (1-dimensional and 2-dimensional)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17131" y="83293"/>
            <a:ext cx="8758445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Topic Outline for AP Computer Science A</a:t>
            </a:r>
          </a:p>
        </p:txBody>
      </p:sp>
    </p:spTree>
    <p:extLst>
      <p:ext uri="{BB962C8B-B14F-4D97-AF65-F5344CB8AC3E}">
        <p14:creationId xmlns:p14="http://schemas.microsoft.com/office/powerpoint/2010/main" val="1473680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</TotalTime>
  <Words>1036</Words>
  <Application>Microsoft Macintosh PowerPoint</Application>
  <PresentationFormat>On-screen Show (4:3)</PresentationFormat>
  <Paragraphs>323</Paragraphs>
  <Slides>27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AP Computer Science A</vt:lpstr>
      <vt:lpstr>Outlines</vt:lpstr>
      <vt:lpstr>AP Computer Science A</vt:lpstr>
      <vt:lpstr>Resources</vt:lpstr>
      <vt:lpstr>Topic Outline for AP Computer Science A</vt:lpstr>
      <vt:lpstr>Topic Outline for AP Computer Science A</vt:lpstr>
      <vt:lpstr>Topic Outline for AP Computer Science A</vt:lpstr>
      <vt:lpstr>Topic Outline for AP Computer Science A</vt:lpstr>
      <vt:lpstr>Topic Outline for AP Computer Science A</vt:lpstr>
      <vt:lpstr>Topic Outline for AP Computer Science A</vt:lpstr>
      <vt:lpstr>Topic Outline for AP Computer Science A</vt:lpstr>
      <vt:lpstr>Exam Format</vt:lpstr>
      <vt:lpstr>Sample Multiple-Choice Questions</vt:lpstr>
      <vt:lpstr>Program Flow Chart</vt:lpstr>
      <vt:lpstr>Sample Multiple-Choice Questions</vt:lpstr>
      <vt:lpstr>ArrayList</vt:lpstr>
      <vt:lpstr>Sample Free Response Questions</vt:lpstr>
      <vt:lpstr>Selection Sort Algorithm</vt:lpstr>
      <vt:lpstr>Selection Sort Source Code</vt:lpstr>
      <vt:lpstr>Selection Sort</vt:lpstr>
      <vt:lpstr>Sample Free Response Questions</vt:lpstr>
      <vt:lpstr>Sample Free Response Questions</vt:lpstr>
      <vt:lpstr>“has-a” Relationship</vt:lpstr>
      <vt:lpstr>PowerPoint Presentation</vt:lpstr>
      <vt:lpstr>PowerPoint Presentation</vt:lpstr>
      <vt:lpstr>Part (a)</vt:lpstr>
      <vt:lpstr>Part (b) alphabetical order by name </vt:lpstr>
    </vt:vector>
  </TitlesOfParts>
  <Company>UW-LaCrosse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 Computer Science A</dc:title>
  <dc:creator>Mao Zheng</dc:creator>
  <cp:lastModifiedBy>Mao Zheng</cp:lastModifiedBy>
  <cp:revision>139</cp:revision>
  <cp:lastPrinted>2016-12-01T18:40:14Z</cp:lastPrinted>
  <dcterms:created xsi:type="dcterms:W3CDTF">2016-11-21T06:07:47Z</dcterms:created>
  <dcterms:modified xsi:type="dcterms:W3CDTF">2016-12-10T19:29:36Z</dcterms:modified>
</cp:coreProperties>
</file>