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16"/>
  </p:notesMasterIdLst>
  <p:handoutMasterIdLst>
    <p:handoutMasterId r:id="rId17"/>
  </p:handoutMasterIdLst>
  <p:sldIdLst>
    <p:sldId id="256" r:id="rId2"/>
    <p:sldId id="491" r:id="rId3"/>
    <p:sldId id="446" r:id="rId4"/>
    <p:sldId id="497" r:id="rId5"/>
    <p:sldId id="502" r:id="rId6"/>
    <p:sldId id="504" r:id="rId7"/>
    <p:sldId id="505" r:id="rId8"/>
    <p:sldId id="506" r:id="rId9"/>
    <p:sldId id="507" r:id="rId10"/>
    <p:sldId id="508" r:id="rId11"/>
    <p:sldId id="512" r:id="rId12"/>
    <p:sldId id="513" r:id="rId13"/>
    <p:sldId id="514" r:id="rId14"/>
    <p:sldId id="51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6" autoAdjust="0"/>
    <p:restoredTop sz="81250" autoAdjust="0"/>
  </p:normalViewPr>
  <p:slideViewPr>
    <p:cSldViewPr snapToGrid="0" snapToObjects="1">
      <p:cViewPr varScale="1">
        <p:scale>
          <a:sx n="79" d="100"/>
          <a:sy n="79" d="100"/>
        </p:scale>
        <p:origin x="218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B6CB33-26EA-1543-82D1-98E1FC504B03}" type="datetimeFigureOut">
              <a:rPr lang="en-US" smtClean="0"/>
              <a:t>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CD45CE-93D8-2E4A-9CFC-8B182F966ABF}" type="slidenum">
              <a:rPr lang="en-US" smtClean="0"/>
              <a:t>‹#›</a:t>
            </a:fld>
            <a:endParaRPr lang="en-US"/>
          </a:p>
        </p:txBody>
      </p:sp>
    </p:spTree>
    <p:extLst>
      <p:ext uri="{BB962C8B-B14F-4D97-AF65-F5344CB8AC3E}">
        <p14:creationId xmlns:p14="http://schemas.microsoft.com/office/powerpoint/2010/main" val="1550742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06BD6-A372-F348-B056-CE33DF4A8A82}" type="datetimeFigureOut">
              <a:rPr lang="en-US" smtClean="0"/>
              <a:t>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1DCA7-D211-2D46-9D22-D309A956F147}" type="slidenum">
              <a:rPr lang="en-US" smtClean="0"/>
              <a:t>‹#›</a:t>
            </a:fld>
            <a:endParaRPr lang="en-US"/>
          </a:p>
        </p:txBody>
      </p:sp>
    </p:spTree>
    <p:extLst>
      <p:ext uri="{BB962C8B-B14F-4D97-AF65-F5344CB8AC3E}">
        <p14:creationId xmlns:p14="http://schemas.microsoft.com/office/powerpoint/2010/main" val="2006618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31DCA7-D211-2D46-9D22-D309A956F147}" type="slidenum">
              <a:rPr lang="en-US" smtClean="0"/>
              <a:t>2</a:t>
            </a:fld>
            <a:endParaRPr lang="en-US"/>
          </a:p>
        </p:txBody>
      </p:sp>
    </p:spTree>
    <p:extLst>
      <p:ext uri="{BB962C8B-B14F-4D97-AF65-F5344CB8AC3E}">
        <p14:creationId xmlns:p14="http://schemas.microsoft.com/office/powerpoint/2010/main" val="30613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168336D-83CF-A14A-8945-19078E6B11AF}" type="slidenum">
              <a:rPr lang="en-US" sz="1200"/>
              <a:pPr/>
              <a:t>12</a:t>
            </a:fld>
            <a:endParaRPr 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ea typeface="ＭＳ Ｐゴシック" charset="0"/>
                <a:cs typeface="ＭＳ Ｐゴシック" charset="0"/>
              </a:rPr>
              <a:t>Introduce</a:t>
            </a:r>
            <a:r>
              <a:rPr lang="en-US" baseline="0" dirty="0" smtClean="0">
                <a:ea typeface="ＭＳ Ｐゴシック" charset="0"/>
                <a:cs typeface="ＭＳ Ｐゴシック" charset="0"/>
              </a:rPr>
              <a:t> assignment</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32237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good to remember that you will need to build it incrementally.</a:t>
            </a:r>
          </a:p>
          <a:p>
            <a:endParaRPr lang="en-US" dirty="0" smtClean="0"/>
          </a:p>
          <a:p>
            <a:r>
              <a:rPr lang="en-US" dirty="0" smtClean="0"/>
              <a:t>How does this help you develop software?</a:t>
            </a:r>
            <a:endParaRPr lang="en-US" dirty="0"/>
          </a:p>
        </p:txBody>
      </p:sp>
      <p:sp>
        <p:nvSpPr>
          <p:cNvPr id="4" name="Slide Number Placeholder 3"/>
          <p:cNvSpPr>
            <a:spLocks noGrp="1"/>
          </p:cNvSpPr>
          <p:nvPr>
            <p:ph type="sldNum" sz="quarter" idx="10"/>
          </p:nvPr>
        </p:nvSpPr>
        <p:spPr/>
        <p:txBody>
          <a:bodyPr/>
          <a:lstStyle/>
          <a:p>
            <a:fld id="{5F31DCA7-D211-2D46-9D22-D309A956F147}" type="slidenum">
              <a:rPr lang="en-US" smtClean="0"/>
              <a:t>13</a:t>
            </a:fld>
            <a:endParaRPr lang="en-US"/>
          </a:p>
        </p:txBody>
      </p:sp>
    </p:spTree>
    <p:extLst>
      <p:ext uri="{BB962C8B-B14F-4D97-AF65-F5344CB8AC3E}">
        <p14:creationId xmlns:p14="http://schemas.microsoft.com/office/powerpoint/2010/main" val="45563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how diagrams like these are really used by software developers to lay out complex software to understand how they interact with each other, to model complex processes, and to identify problems with customers and stakeholders before </a:t>
            </a:r>
            <a:r>
              <a:rPr lang="en-US" baseline="0" smtClean="0"/>
              <a:t>building software.</a:t>
            </a:r>
            <a:endParaRPr lang="en-US"/>
          </a:p>
        </p:txBody>
      </p:sp>
      <p:sp>
        <p:nvSpPr>
          <p:cNvPr id="4" name="Slide Number Placeholder 3"/>
          <p:cNvSpPr>
            <a:spLocks noGrp="1"/>
          </p:cNvSpPr>
          <p:nvPr>
            <p:ph type="sldNum" sz="quarter" idx="10"/>
          </p:nvPr>
        </p:nvSpPr>
        <p:spPr/>
        <p:txBody>
          <a:bodyPr/>
          <a:lstStyle/>
          <a:p>
            <a:fld id="{5F31DCA7-D211-2D46-9D22-D309A956F147}" type="slidenum">
              <a:rPr lang="en-US" smtClean="0"/>
              <a:t>14</a:t>
            </a:fld>
            <a:endParaRPr lang="en-US"/>
          </a:p>
        </p:txBody>
      </p:sp>
    </p:spTree>
    <p:extLst>
      <p:ext uri="{BB962C8B-B14F-4D97-AF65-F5344CB8AC3E}">
        <p14:creationId xmlns:p14="http://schemas.microsoft.com/office/powerpoint/2010/main" val="28660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945746F-57DB-8B48-BF51-526B1DB73C73}" type="slidenum">
              <a:rPr lang="en-US" sz="1200"/>
              <a:pPr/>
              <a:t>4</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The work of software design is much like the work of an architect.</a:t>
            </a:r>
          </a:p>
        </p:txBody>
      </p:sp>
    </p:spTree>
    <p:extLst>
      <p:ext uri="{BB962C8B-B14F-4D97-AF65-F5344CB8AC3E}">
        <p14:creationId xmlns:p14="http://schemas.microsoft.com/office/powerpoint/2010/main" val="132822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5CEF20C-4E23-EF4E-9AB2-55BD7314505E}" type="slidenum">
              <a:rPr lang="en-US" sz="1200"/>
              <a:pPr/>
              <a:t>5</a:t>
            </a:fld>
            <a:endParaRPr lang="en-US" sz="120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Flow can be thought of as the steps of an algorithm along with the order in which those steps are performed.</a:t>
            </a:r>
          </a:p>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9589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6</a:t>
            </a:fld>
            <a:endParaRPr lang="en-US"/>
          </a:p>
        </p:txBody>
      </p:sp>
    </p:spTree>
    <p:extLst>
      <p:ext uri="{BB962C8B-B14F-4D97-AF65-F5344CB8AC3E}">
        <p14:creationId xmlns:p14="http://schemas.microsoft.com/office/powerpoint/2010/main" val="213081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7</a:t>
            </a:fld>
            <a:endParaRPr lang="en-US"/>
          </a:p>
        </p:txBody>
      </p:sp>
    </p:spTree>
    <p:extLst>
      <p:ext uri="{BB962C8B-B14F-4D97-AF65-F5344CB8AC3E}">
        <p14:creationId xmlns:p14="http://schemas.microsoft.com/office/powerpoint/2010/main" val="311126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8</a:t>
            </a:fld>
            <a:endParaRPr lang="en-US"/>
          </a:p>
        </p:txBody>
      </p:sp>
    </p:spTree>
    <p:extLst>
      <p:ext uri="{BB962C8B-B14F-4D97-AF65-F5344CB8AC3E}">
        <p14:creationId xmlns:p14="http://schemas.microsoft.com/office/powerpoint/2010/main" val="313362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9</a:t>
            </a:fld>
            <a:endParaRPr lang="en-US"/>
          </a:p>
        </p:txBody>
      </p:sp>
    </p:spTree>
    <p:extLst>
      <p:ext uri="{BB962C8B-B14F-4D97-AF65-F5344CB8AC3E}">
        <p14:creationId xmlns:p14="http://schemas.microsoft.com/office/powerpoint/2010/main" val="21308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61F9F-2C91-457C-A03E-79E0E23C0139}" type="slidenum">
              <a:rPr lang="en-US" smtClean="0"/>
              <a:pPr/>
              <a:t>10</a:t>
            </a:fld>
            <a:endParaRPr lang="en-US"/>
          </a:p>
        </p:txBody>
      </p:sp>
    </p:spTree>
    <p:extLst>
      <p:ext uri="{BB962C8B-B14F-4D97-AF65-F5344CB8AC3E}">
        <p14:creationId xmlns:p14="http://schemas.microsoft.com/office/powerpoint/2010/main" val="330080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79F7CBF-D572-DA49-A9CD-483F83CAE52B}" type="slidenum">
              <a:rPr lang="en-US" sz="1200"/>
              <a:pPr/>
              <a:t>11</a:t>
            </a:fld>
            <a:endParaRPr lang="en-US" sz="120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89640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D76B8A-D6DA-954C-9A4E-77CBF65AF622}"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C4F1-5636-EE43-8FAC-BFFE31B1B6AD}"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9A7378-6F66-644A-8415-524B7ACBA579}"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6677"/>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B1410-0CF9-144D-A92A-71E7B3ADD26B}"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D9B5E-7BDD-9B4F-A6BC-BD8C621DECDC}"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B9A159-1A5D-254E-A973-24FB8E16F812}" type="datetime1">
              <a:rPr lang="en-US" smtClean="0"/>
              <a:t>12/9/16</a:t>
            </a:fld>
            <a:endParaRPr lang="en-US"/>
          </a:p>
        </p:txBody>
      </p:sp>
      <p:sp>
        <p:nvSpPr>
          <p:cNvPr id="6" name="Footer Placeholder 5"/>
          <p:cNvSpPr>
            <a:spLocks noGrp="1"/>
          </p:cNvSpPr>
          <p:nvPr>
            <p:ph type="ftr" sz="quarter" idx="11"/>
          </p:nvPr>
        </p:nvSpPr>
        <p:spPr/>
        <p:txBody>
          <a:bodyPr/>
          <a:lstStyle/>
          <a:p>
            <a:r>
              <a:rPr lang="de-DE" smtClean="0"/>
              <a:t>CT100 Fall 2016</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24716E-1677-6646-8700-BA0DFF489EDA}" type="datetime1">
              <a:rPr lang="en-US" smtClean="0"/>
              <a:t>12/9/16</a:t>
            </a:fld>
            <a:endParaRPr lang="en-US"/>
          </a:p>
        </p:txBody>
      </p:sp>
      <p:sp>
        <p:nvSpPr>
          <p:cNvPr id="8" name="Footer Placeholder 7"/>
          <p:cNvSpPr>
            <a:spLocks noGrp="1"/>
          </p:cNvSpPr>
          <p:nvPr>
            <p:ph type="ftr" sz="quarter" idx="11"/>
          </p:nvPr>
        </p:nvSpPr>
        <p:spPr/>
        <p:txBody>
          <a:bodyPr/>
          <a:lstStyle/>
          <a:p>
            <a:r>
              <a:rPr lang="de-DE" smtClean="0"/>
              <a:t>CT100 Fall 2016</a:t>
            </a:r>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D344B-8F4D-7A4C-ABA0-E46B9B4C3A44}" type="datetime1">
              <a:rPr lang="en-US" smtClean="0"/>
              <a:t>12/9/16</a:t>
            </a:fld>
            <a:endParaRPr lang="en-US"/>
          </a:p>
        </p:txBody>
      </p:sp>
      <p:sp>
        <p:nvSpPr>
          <p:cNvPr id="4" name="Footer Placeholder 3"/>
          <p:cNvSpPr>
            <a:spLocks noGrp="1"/>
          </p:cNvSpPr>
          <p:nvPr>
            <p:ph type="ftr" sz="quarter" idx="11"/>
          </p:nvPr>
        </p:nvSpPr>
        <p:spPr/>
        <p:txBody>
          <a:bodyPr/>
          <a:lstStyle/>
          <a:p>
            <a:r>
              <a:rPr lang="de-DE" smtClean="0"/>
              <a:t>CT100 Fall 2016</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8AC92-5BAD-1B4A-88C7-5CCC7957E8A1}" type="datetime1">
              <a:rPr lang="en-US" smtClean="0"/>
              <a:t>12/9/16</a:t>
            </a:fld>
            <a:endParaRPr lang="en-US"/>
          </a:p>
        </p:txBody>
      </p:sp>
      <p:sp>
        <p:nvSpPr>
          <p:cNvPr id="3" name="Footer Placeholder 2"/>
          <p:cNvSpPr>
            <a:spLocks noGrp="1"/>
          </p:cNvSpPr>
          <p:nvPr>
            <p:ph type="ftr" sz="quarter" idx="11"/>
          </p:nvPr>
        </p:nvSpPr>
        <p:spPr/>
        <p:txBody>
          <a:bodyPr/>
          <a:lstStyle/>
          <a:p>
            <a:r>
              <a:rPr lang="de-DE" smtClean="0"/>
              <a:t>CT100 Fall 2016</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69DFA-9C7D-0F49-9D29-97A72E50595D}" type="datetime1">
              <a:rPr lang="en-US" smtClean="0"/>
              <a:t>12/9/16</a:t>
            </a:fld>
            <a:endParaRPr lang="en-US"/>
          </a:p>
        </p:txBody>
      </p:sp>
      <p:sp>
        <p:nvSpPr>
          <p:cNvPr id="6" name="Footer Placeholder 5"/>
          <p:cNvSpPr>
            <a:spLocks noGrp="1"/>
          </p:cNvSpPr>
          <p:nvPr>
            <p:ph type="ftr" sz="quarter" idx="11"/>
          </p:nvPr>
        </p:nvSpPr>
        <p:spPr/>
        <p:txBody>
          <a:bodyPr/>
          <a:lstStyle/>
          <a:p>
            <a:r>
              <a:rPr lang="de-DE" smtClean="0"/>
              <a:t>CT100 Fall 2016</a:t>
            </a: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CB02B-FB58-F74C-93EC-228AE8100FCB}" type="datetime1">
              <a:rPr lang="en-US" smtClean="0"/>
              <a:t>12/9/16</a:t>
            </a:fld>
            <a:endParaRPr lang="en-US"/>
          </a:p>
        </p:txBody>
      </p:sp>
      <p:sp>
        <p:nvSpPr>
          <p:cNvPr id="6" name="Footer Placeholder 5"/>
          <p:cNvSpPr>
            <a:spLocks noGrp="1"/>
          </p:cNvSpPr>
          <p:nvPr>
            <p:ph type="ftr" sz="quarter" idx="11"/>
          </p:nvPr>
        </p:nvSpPr>
        <p:spPr/>
        <p:txBody>
          <a:bodyPr/>
          <a:lstStyle/>
          <a:p>
            <a:r>
              <a:rPr lang="de-DE" smtClean="0"/>
              <a:t>CT100 Fall 2016</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6638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83572D1-1BFF-D44D-9794-3567C14EC2AD}" type="datetime1">
              <a:rPr lang="en-US" smtClean="0"/>
              <a:t>12/9/16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de-DE" smtClean="0"/>
              <a:t>CT100 Fall 2016</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smtClean="0"/>
              <a:t>Problem Solving</a:t>
            </a:r>
            <a:endParaRPr lang="en-US" sz="4800"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810522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p:txBody>
          <a:bodyPr>
            <a:normAutofit/>
          </a:bodyPr>
          <a:lstStyle/>
          <a:p>
            <a:r>
              <a:rPr lang="en-US" dirty="0" smtClean="0"/>
              <a:t>Sometimes you would like to repeat some action.  This doesn't require new diagram elements but can be expressed via actions, arcs, and conditionals.</a:t>
            </a:r>
          </a:p>
        </p:txBody>
      </p:sp>
      <p:sp>
        <p:nvSpPr>
          <p:cNvPr id="4" name="Date Placeholder 3"/>
          <p:cNvSpPr>
            <a:spLocks noGrp="1"/>
          </p:cNvSpPr>
          <p:nvPr>
            <p:ph type="dt" sz="half" idx="10"/>
          </p:nvPr>
        </p:nvSpPr>
        <p:spPr/>
        <p:txBody>
          <a:bodyPr/>
          <a:lstStyle/>
          <a:p>
            <a:fld id="{91D7E33E-26A4-B848-9823-B05A12E49046}"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10</a:t>
            </a:fld>
            <a:endParaRPr lang="en-US"/>
          </a:p>
        </p:txBody>
      </p:sp>
      <p:sp>
        <p:nvSpPr>
          <p:cNvPr id="7" name="Diamond 6"/>
          <p:cNvSpPr/>
          <p:nvPr/>
        </p:nvSpPr>
        <p:spPr>
          <a:xfrm>
            <a:off x="2665022" y="4972178"/>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875312" y="4174144"/>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repeated action</a:t>
            </a:r>
            <a:endParaRPr lang="en-US" sz="2000" dirty="0"/>
          </a:p>
        </p:txBody>
      </p:sp>
      <p:cxnSp>
        <p:nvCxnSpPr>
          <p:cNvPr id="9" name="Elbow Connector 8"/>
          <p:cNvCxnSpPr>
            <a:stCxn id="14" idx="1"/>
            <a:endCxn id="15" idx="1"/>
          </p:cNvCxnSpPr>
          <p:nvPr/>
        </p:nvCxnSpPr>
        <p:spPr>
          <a:xfrm rot="10800000">
            <a:off x="1875312" y="4364644"/>
            <a:ext cx="789710" cy="798034"/>
          </a:xfrm>
          <a:prstGeom prst="bentConnector3">
            <a:avLst>
              <a:gd name="adj1" fmla="val 1289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p:cNvCxnSpPr>
          <p:nvPr/>
        </p:nvCxnSpPr>
        <p:spPr>
          <a:xfrm rot="5400000">
            <a:off x="2392153" y="5837329"/>
            <a:ext cx="96830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026" y="4471272"/>
            <a:ext cx="1115940" cy="584775"/>
          </a:xfrm>
          <a:prstGeom prst="rect">
            <a:avLst/>
          </a:prstGeom>
          <a:noFill/>
        </p:spPr>
        <p:txBody>
          <a:bodyPr wrap="square" rtlCol="0">
            <a:spAutoFit/>
          </a:bodyPr>
          <a:lstStyle/>
          <a:p>
            <a:r>
              <a:rPr lang="en-US" sz="1600" dirty="0" smtClean="0"/>
              <a:t>[continue condition]</a:t>
            </a:r>
            <a:endParaRPr lang="en-US" sz="1600" dirty="0"/>
          </a:p>
        </p:txBody>
      </p:sp>
      <p:cxnSp>
        <p:nvCxnSpPr>
          <p:cNvPr id="12" name="Elbow Connector 11"/>
          <p:cNvCxnSpPr>
            <a:stCxn id="15" idx="2"/>
            <a:endCxn id="14" idx="0"/>
          </p:cNvCxnSpPr>
          <p:nvPr/>
        </p:nvCxnSpPr>
        <p:spPr>
          <a:xfrm rot="16200000" flipH="1">
            <a:off x="2667786" y="4763660"/>
            <a:ext cx="417034"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15" idx="0"/>
          </p:cNvCxnSpPr>
          <p:nvPr/>
        </p:nvCxnSpPr>
        <p:spPr>
          <a:xfrm rot="16200000" flipH="1">
            <a:off x="2266965" y="3564806"/>
            <a:ext cx="1218674"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62966" y="5837329"/>
            <a:ext cx="1290738" cy="261610"/>
          </a:xfrm>
          <a:prstGeom prst="rect">
            <a:avLst/>
          </a:prstGeom>
          <a:noFill/>
        </p:spPr>
        <p:txBody>
          <a:bodyPr wrap="none" rtlCol="0">
            <a:spAutoFit/>
          </a:bodyPr>
          <a:lstStyle/>
          <a:p>
            <a:r>
              <a:rPr lang="en-US" sz="1100" dirty="0" smtClean="0"/>
              <a:t>[ending condition]</a:t>
            </a:r>
            <a:endParaRPr lang="en-US" sz="1100" dirty="0"/>
          </a:p>
        </p:txBody>
      </p:sp>
      <p:sp>
        <p:nvSpPr>
          <p:cNvPr id="15" name="Diamond 14"/>
          <p:cNvSpPr/>
          <p:nvPr/>
        </p:nvSpPr>
        <p:spPr>
          <a:xfrm>
            <a:off x="6401673" y="3637103"/>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611963" y="4855777"/>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repeated action</a:t>
            </a:r>
            <a:endParaRPr lang="en-US" sz="2000" dirty="0"/>
          </a:p>
        </p:txBody>
      </p:sp>
      <p:cxnSp>
        <p:nvCxnSpPr>
          <p:cNvPr id="17" name="Elbow Connector 16"/>
          <p:cNvCxnSpPr/>
          <p:nvPr/>
        </p:nvCxnSpPr>
        <p:spPr>
          <a:xfrm rot="5400000">
            <a:off x="6194118" y="4436940"/>
            <a:ext cx="83767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15589" y="4401385"/>
            <a:ext cx="1951175" cy="338554"/>
          </a:xfrm>
          <a:prstGeom prst="rect">
            <a:avLst/>
          </a:prstGeom>
          <a:noFill/>
        </p:spPr>
        <p:txBody>
          <a:bodyPr wrap="none" rtlCol="0">
            <a:spAutoFit/>
          </a:bodyPr>
          <a:lstStyle/>
          <a:p>
            <a:r>
              <a:rPr lang="en-US" sz="1600" dirty="0" smtClean="0"/>
              <a:t>[continue condition]</a:t>
            </a:r>
            <a:endParaRPr lang="en-US" sz="1600" dirty="0"/>
          </a:p>
        </p:txBody>
      </p:sp>
      <p:cxnSp>
        <p:nvCxnSpPr>
          <p:cNvPr id="19" name="Elbow Connector 18"/>
          <p:cNvCxnSpPr/>
          <p:nvPr/>
        </p:nvCxnSpPr>
        <p:spPr>
          <a:xfrm rot="5400000">
            <a:off x="6386988" y="3408504"/>
            <a:ext cx="457198" cy="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68131" y="3506298"/>
            <a:ext cx="1790875" cy="338554"/>
          </a:xfrm>
          <a:prstGeom prst="rect">
            <a:avLst/>
          </a:prstGeom>
          <a:noFill/>
        </p:spPr>
        <p:txBody>
          <a:bodyPr wrap="none" rtlCol="0">
            <a:spAutoFit/>
          </a:bodyPr>
          <a:lstStyle/>
          <a:p>
            <a:r>
              <a:rPr lang="en-US" sz="1600" dirty="0" smtClean="0"/>
              <a:t>[ending condition]</a:t>
            </a:r>
            <a:endParaRPr lang="en-US" sz="1600" dirty="0"/>
          </a:p>
        </p:txBody>
      </p:sp>
      <p:cxnSp>
        <p:nvCxnSpPr>
          <p:cNvPr id="21" name="Elbow Connector 20"/>
          <p:cNvCxnSpPr/>
          <p:nvPr/>
        </p:nvCxnSpPr>
        <p:spPr>
          <a:xfrm rot="5400000" flipH="1">
            <a:off x="5802727" y="4426550"/>
            <a:ext cx="1409174" cy="211281"/>
          </a:xfrm>
          <a:prstGeom prst="bentConnector4">
            <a:avLst>
              <a:gd name="adj1" fmla="val -16222"/>
              <a:gd name="adj2" fmla="val 581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6824237" y="3827603"/>
            <a:ext cx="1378526" cy="15621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03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76200" y="685800"/>
            <a:ext cx="3048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90000"/>
              </a:lnSpc>
            </a:pPr>
            <a:r>
              <a:rPr lang="en-US" sz="3200" b="1" dirty="0">
                <a:solidFill>
                  <a:srgbClr val="7E5E06"/>
                </a:solidFill>
                <a:latin typeface="Chalkboard Bold" charset="0"/>
              </a:rPr>
              <a:t>Flight</a:t>
            </a:r>
            <a:br>
              <a:rPr lang="en-US" sz="3200" b="1" dirty="0">
                <a:solidFill>
                  <a:srgbClr val="7E5E06"/>
                </a:solidFill>
                <a:latin typeface="Chalkboard Bold" charset="0"/>
              </a:rPr>
            </a:br>
            <a:r>
              <a:rPr lang="en-US" sz="3200" b="1" dirty="0">
                <a:solidFill>
                  <a:srgbClr val="7E5E06"/>
                </a:solidFill>
                <a:latin typeface="Chalkboard Bold" charset="0"/>
              </a:rPr>
              <a:t>Reservation </a:t>
            </a:r>
            <a:br>
              <a:rPr lang="en-US" sz="3200" b="1" dirty="0">
                <a:solidFill>
                  <a:srgbClr val="7E5E06"/>
                </a:solidFill>
                <a:latin typeface="Chalkboard Bold" charset="0"/>
              </a:rPr>
            </a:br>
            <a:r>
              <a:rPr lang="en-US" sz="3200" b="1" dirty="0">
                <a:solidFill>
                  <a:srgbClr val="7E5E06"/>
                </a:solidFill>
                <a:latin typeface="Chalkboard Bold" charset="0"/>
              </a:rPr>
              <a:t>Algorithm</a:t>
            </a:r>
            <a:endParaRPr lang="en-US" sz="4400" dirty="0">
              <a:solidFill>
                <a:schemeClr val="tx2"/>
              </a:solidFill>
            </a:endParaRPr>
          </a:p>
        </p:txBody>
      </p:sp>
      <p:pic>
        <p:nvPicPr>
          <p:cNvPr id="40962" name="Picture 2" descr="AD_FlightReserv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988"/>
            <a:ext cx="5851525" cy="6831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19D9ADA-CC02-D54D-A7FE-6203A740E7F1}" type="datetime1">
              <a:rPr lang="en-US" smtClean="0"/>
              <a:t>12/9/16</a:t>
            </a:fld>
            <a:endParaRPr lang="en-US"/>
          </a:p>
        </p:txBody>
      </p:sp>
      <p:sp>
        <p:nvSpPr>
          <p:cNvPr id="3" name="Footer Placeholder 2"/>
          <p:cNvSpPr>
            <a:spLocks noGrp="1"/>
          </p:cNvSpPr>
          <p:nvPr>
            <p:ph type="ftr" sz="quarter" idx="11"/>
          </p:nvPr>
        </p:nvSpPr>
        <p:spPr/>
        <p:txBody>
          <a:bodyPr/>
          <a:lstStyle/>
          <a:p>
            <a:r>
              <a:rPr lang="de-DE" smtClean="0"/>
              <a:t>CT100 Fall 2016</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11</a:t>
            </a:fld>
            <a:endParaRPr lang="en-US"/>
          </a:p>
        </p:txBody>
      </p:sp>
    </p:spTree>
    <p:extLst>
      <p:ext uri="{BB962C8B-B14F-4D97-AF65-F5344CB8AC3E}">
        <p14:creationId xmlns:p14="http://schemas.microsoft.com/office/powerpoint/2010/main" val="28287853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112642"/>
                                        </p:tgtEl>
                                        <p:attrNameLst>
                                          <p:attrName>style.visibility</p:attrName>
                                        </p:attrNameLst>
                                      </p:cBhvr>
                                      <p:to>
                                        <p:strVal val="visible"/>
                                      </p:to>
                                    </p:set>
                                    <p:animEffect transition="in" filter="fade">
                                      <p:cBhvr>
                                        <p:cTn id="7" dur="1000"/>
                                        <p:tgtEl>
                                          <p:spTgt spid="112642"/>
                                        </p:tgtEl>
                                      </p:cBhvr>
                                    </p:animEffect>
                                    <p:anim calcmode="lin" valueType="num">
                                      <p:cBhvr>
                                        <p:cTn id="8" dur="1000" fill="hold"/>
                                        <p:tgtEl>
                                          <p:spTgt spid="112642"/>
                                        </p:tgtEl>
                                        <p:attrNameLst>
                                          <p:attrName>ppt_x</p:attrName>
                                        </p:attrNameLst>
                                      </p:cBhvr>
                                      <p:tavLst>
                                        <p:tav tm="0">
                                          <p:val>
                                            <p:strVal val="#ppt_x-.1"/>
                                          </p:val>
                                        </p:tav>
                                        <p:tav tm="100000">
                                          <p:val>
                                            <p:strVal val="#ppt_x"/>
                                          </p:val>
                                        </p:tav>
                                      </p:tavLst>
                                    </p:anim>
                                    <p:anim calcmode="lin" valueType="num">
                                      <p:cBhvr>
                                        <p:cTn id="9" dur="1000" fill="hold"/>
                                        <p:tgtEl>
                                          <p:spTgt spid="112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_emai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2400"/>
            <a:ext cx="9004300" cy="662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2" name="Rectangle 4"/>
          <p:cNvSpPr>
            <a:spLocks noChangeArrowheads="1"/>
          </p:cNvSpPr>
          <p:nvPr/>
        </p:nvSpPr>
        <p:spPr bwMode="auto">
          <a:xfrm>
            <a:off x="305747" y="18288"/>
            <a:ext cx="33528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sz="3200" b="1" dirty="0" smtClean="0">
                <a:solidFill>
                  <a:srgbClr val="7E5E06"/>
                </a:solidFill>
                <a:latin typeface="Chalkboard Bold" charset="0"/>
              </a:rPr>
              <a:t>Email Client </a:t>
            </a:r>
            <a:r>
              <a:rPr lang="en-US" sz="3200" b="1" dirty="0">
                <a:solidFill>
                  <a:srgbClr val="7E5E06"/>
                </a:solidFill>
                <a:latin typeface="Chalkboard Bold" charset="0"/>
              </a:rPr>
              <a:t/>
            </a:r>
            <a:br>
              <a:rPr lang="en-US" sz="3200" b="1" dirty="0">
                <a:solidFill>
                  <a:srgbClr val="7E5E06"/>
                </a:solidFill>
                <a:latin typeface="Chalkboard Bold" charset="0"/>
              </a:rPr>
            </a:br>
            <a:r>
              <a:rPr lang="en-US" sz="3200" b="1" dirty="0">
                <a:solidFill>
                  <a:srgbClr val="7E5E06"/>
                </a:solidFill>
                <a:latin typeface="Chalkboard Bold" charset="0"/>
              </a:rPr>
              <a:t>Algorithm</a:t>
            </a:r>
            <a:endParaRPr lang="en-US" sz="4400" dirty="0">
              <a:solidFill>
                <a:schemeClr val="tx2"/>
              </a:solidFill>
            </a:endParaRPr>
          </a:p>
        </p:txBody>
      </p:sp>
      <p:pic>
        <p:nvPicPr>
          <p:cNvPr id="114694" name="Picture 6" descr="em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0"/>
            <a:ext cx="32004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98B449DB-5EA5-6A4D-A210-797A1FC4C991}" type="datetime1">
              <a:rPr lang="en-US" smtClean="0"/>
              <a:t>12/9/16</a:t>
            </a:fld>
            <a:endParaRPr lang="en-US"/>
          </a:p>
        </p:txBody>
      </p:sp>
      <p:sp>
        <p:nvSpPr>
          <p:cNvPr id="3" name="Footer Placeholder 2"/>
          <p:cNvSpPr>
            <a:spLocks noGrp="1"/>
          </p:cNvSpPr>
          <p:nvPr>
            <p:ph type="ftr" sz="quarter" idx="11"/>
          </p:nvPr>
        </p:nvSpPr>
        <p:spPr/>
        <p:txBody>
          <a:bodyPr/>
          <a:lstStyle/>
          <a:p>
            <a:r>
              <a:rPr lang="de-DE" smtClean="0"/>
              <a:t>CT100 Fall 2016</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12</a:t>
            </a:fld>
            <a:endParaRPr lang="en-US"/>
          </a:p>
        </p:txBody>
      </p:sp>
    </p:spTree>
    <p:extLst>
      <p:ext uri="{BB962C8B-B14F-4D97-AF65-F5344CB8AC3E}">
        <p14:creationId xmlns:p14="http://schemas.microsoft.com/office/powerpoint/2010/main" val="332738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p:cTn id="7" dur="1000" fill="hold"/>
                                        <p:tgtEl>
                                          <p:spTgt spid="114692"/>
                                        </p:tgtEl>
                                        <p:attrNameLst>
                                          <p:attrName>ppt_w</p:attrName>
                                        </p:attrNameLst>
                                      </p:cBhvr>
                                      <p:tavLst>
                                        <p:tav tm="0">
                                          <p:val>
                                            <p:strVal val="#ppt_w+.3"/>
                                          </p:val>
                                        </p:tav>
                                        <p:tav tm="100000">
                                          <p:val>
                                            <p:strVal val="#ppt_w"/>
                                          </p:val>
                                        </p:tav>
                                      </p:tavLst>
                                    </p:anim>
                                    <p:anim calcmode="lin" valueType="num">
                                      <p:cBhvr>
                                        <p:cTn id="8" dur="1000" fill="hold"/>
                                        <p:tgtEl>
                                          <p:spTgt spid="114692"/>
                                        </p:tgtEl>
                                        <p:attrNameLst>
                                          <p:attrName>ppt_h</p:attrName>
                                        </p:attrNameLst>
                                      </p:cBhvr>
                                      <p:tavLst>
                                        <p:tav tm="0">
                                          <p:val>
                                            <p:strVal val="#ppt_h"/>
                                          </p:val>
                                        </p:tav>
                                        <p:tav tm="100000">
                                          <p:val>
                                            <p:strVal val="#ppt_h"/>
                                          </p:val>
                                        </p:tav>
                                      </p:tavLst>
                                    </p:anim>
                                    <p:animEffect transition="in" filter="fade">
                                      <p:cBhvr>
                                        <p:cTn id="9" dur="1000"/>
                                        <p:tgtEl>
                                          <p:spTgt spid="114692"/>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4694"/>
                                        </p:tgtEl>
                                        <p:attrNameLst>
                                          <p:attrName>style.visibility</p:attrName>
                                        </p:attrNameLst>
                                      </p:cBhvr>
                                      <p:to>
                                        <p:strVal val="visible"/>
                                      </p:to>
                                    </p:set>
                                    <p:animEffect transition="in" filter="fade">
                                      <p:cBhvr>
                                        <p:cTn id="13" dur="1000"/>
                                        <p:tgtEl>
                                          <p:spTgt spid="1146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Activity</a:t>
            </a:r>
            <a:endParaRPr lang="en-US" dirty="0"/>
          </a:p>
        </p:txBody>
      </p:sp>
      <p:sp>
        <p:nvSpPr>
          <p:cNvPr id="6" name="Content Placeholder 5"/>
          <p:cNvSpPr>
            <a:spLocks noGrp="1"/>
          </p:cNvSpPr>
          <p:nvPr>
            <p:ph idx="1"/>
          </p:nvPr>
        </p:nvSpPr>
        <p:spPr/>
        <p:txBody>
          <a:bodyPr/>
          <a:lstStyle/>
          <a:p>
            <a:r>
              <a:rPr lang="en-US" dirty="0" smtClean="0"/>
              <a:t>Break into groups and draw an activity diagram for baseball (or the game of your choice).</a:t>
            </a:r>
          </a:p>
          <a:p>
            <a:endParaRPr lang="en-US" dirty="0"/>
          </a:p>
          <a:p>
            <a:r>
              <a:rPr lang="en-US" dirty="0" smtClean="0"/>
              <a:t>Be sure to think about:</a:t>
            </a:r>
          </a:p>
          <a:p>
            <a:pPr lvl="1"/>
            <a:r>
              <a:rPr lang="en-US" dirty="0" smtClean="0"/>
              <a:t>all the possible outcomes</a:t>
            </a:r>
          </a:p>
          <a:p>
            <a:pPr lvl="1"/>
            <a:r>
              <a:rPr lang="en-US" dirty="0"/>
              <a:t>i</a:t>
            </a:r>
            <a:r>
              <a:rPr lang="en-US" dirty="0" smtClean="0"/>
              <a:t>dentifying repetition and conditionals</a:t>
            </a:r>
          </a:p>
          <a:p>
            <a:pPr lvl="1"/>
            <a:endParaRPr lang="en-US" dirty="0"/>
          </a:p>
          <a:p>
            <a:r>
              <a:rPr lang="en-US" dirty="0" smtClean="0"/>
              <a:t>Remember, there should only be one end to the game, all actions have something that follows.</a:t>
            </a:r>
          </a:p>
        </p:txBody>
      </p:sp>
      <p:sp>
        <p:nvSpPr>
          <p:cNvPr id="2" name="Date Placeholder 1"/>
          <p:cNvSpPr>
            <a:spLocks noGrp="1"/>
          </p:cNvSpPr>
          <p:nvPr>
            <p:ph type="dt" sz="half" idx="10"/>
          </p:nvPr>
        </p:nvSpPr>
        <p:spPr/>
        <p:txBody>
          <a:bodyPr/>
          <a:lstStyle/>
          <a:p>
            <a:fld id="{01F8AC92-5BAD-1B4A-88C7-5CCC7957E8A1}" type="datetime1">
              <a:rPr lang="en-US" smtClean="0"/>
              <a:t>12/9/16</a:t>
            </a:fld>
            <a:endParaRPr lang="en-US"/>
          </a:p>
        </p:txBody>
      </p:sp>
      <p:sp>
        <p:nvSpPr>
          <p:cNvPr id="3" name="Footer Placeholder 2"/>
          <p:cNvSpPr>
            <a:spLocks noGrp="1"/>
          </p:cNvSpPr>
          <p:nvPr>
            <p:ph type="ftr" sz="quarter" idx="11"/>
          </p:nvPr>
        </p:nvSpPr>
        <p:spPr/>
        <p:txBody>
          <a:bodyPr/>
          <a:lstStyle/>
          <a:p>
            <a:r>
              <a:rPr lang="de-DE" smtClean="0"/>
              <a:t>CT100 Fall 2016</a:t>
            </a:r>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13</a:t>
            </a:fld>
            <a:endParaRPr lang="en-US"/>
          </a:p>
        </p:txBody>
      </p:sp>
    </p:spTree>
    <p:extLst>
      <p:ext uri="{BB962C8B-B14F-4D97-AF65-F5344CB8AC3E}">
        <p14:creationId xmlns:p14="http://schemas.microsoft.com/office/powerpoint/2010/main" val="42351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How did you build the diagram?</a:t>
            </a:r>
          </a:p>
          <a:p>
            <a:endParaRPr lang="en-US" dirty="0"/>
          </a:p>
          <a:p>
            <a:r>
              <a:rPr lang="en-US" dirty="0" smtClean="0"/>
              <a:t>How did you evaluate if it was correct?  Did you need to change things as you built it?</a:t>
            </a:r>
          </a:p>
          <a:p>
            <a:endParaRPr lang="en-US" dirty="0"/>
          </a:p>
          <a:p>
            <a:r>
              <a:rPr lang="en-US" dirty="0" smtClean="0"/>
              <a:t>How does this relate to developing software?</a:t>
            </a:r>
            <a:endParaRPr lang="en-US" dirty="0"/>
          </a:p>
        </p:txBody>
      </p:sp>
      <p:sp>
        <p:nvSpPr>
          <p:cNvPr id="4" name="Date Placeholder 3"/>
          <p:cNvSpPr>
            <a:spLocks noGrp="1"/>
          </p:cNvSpPr>
          <p:nvPr>
            <p:ph type="dt" sz="half" idx="10"/>
          </p:nvPr>
        </p:nvSpPr>
        <p:spPr/>
        <p:txBody>
          <a:bodyPr/>
          <a:lstStyle/>
          <a:p>
            <a:fld id="{5CAB1410-0CF9-144D-A92A-71E7B3ADD26B}"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14</a:t>
            </a:fld>
            <a:endParaRPr lang="en-US"/>
          </a:p>
        </p:txBody>
      </p:sp>
    </p:spTree>
    <p:extLst>
      <p:ext uri="{BB962C8B-B14F-4D97-AF65-F5344CB8AC3E}">
        <p14:creationId xmlns:p14="http://schemas.microsoft.com/office/powerpoint/2010/main" val="113379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lstStyle/>
          <a:p>
            <a:r>
              <a:rPr lang="en-US" dirty="0" smtClean="0"/>
              <a:t>Before we can explore programming, we need to first explore the methods of problem solving used by computer scientists</a:t>
            </a:r>
          </a:p>
          <a:p>
            <a:r>
              <a:rPr lang="en-US" dirty="0" smtClean="0"/>
              <a:t>Problem solving techniques help us go from an idea for an application or a problem to solve, to a plan for how to solve it that can be translated into a computer program.</a:t>
            </a:r>
          </a:p>
          <a:p>
            <a:endParaRPr lang="en-US" dirty="0"/>
          </a:p>
          <a:p>
            <a:r>
              <a:rPr lang="en-US" dirty="0" smtClean="0"/>
              <a:t>A plan for solving a problem is called an </a:t>
            </a:r>
            <a:r>
              <a:rPr lang="en-US" b="1" dirty="0" smtClean="0">
                <a:solidFill>
                  <a:schemeClr val="accent1"/>
                </a:solidFill>
              </a:rPr>
              <a:t>algorithm</a:t>
            </a:r>
            <a:r>
              <a:rPr lang="en-US" dirty="0" smtClean="0"/>
              <a:t>.</a:t>
            </a:r>
            <a:endParaRPr lang="en-US" dirty="0"/>
          </a:p>
        </p:txBody>
      </p:sp>
      <p:sp>
        <p:nvSpPr>
          <p:cNvPr id="4" name="Date Placeholder 3"/>
          <p:cNvSpPr>
            <a:spLocks noGrp="1"/>
          </p:cNvSpPr>
          <p:nvPr>
            <p:ph type="dt" sz="half" idx="10"/>
          </p:nvPr>
        </p:nvSpPr>
        <p:spPr/>
        <p:txBody>
          <a:bodyPr/>
          <a:lstStyle/>
          <a:p>
            <a:fld id="{2E97844E-F5C6-2944-9160-159FC9E33FD5}" type="datetime1">
              <a:rPr lang="en-US" smtClean="0"/>
              <a:t>12/9/16</a:t>
            </a:fld>
            <a:endParaRPr lang="en-US"/>
          </a:p>
        </p:txBody>
      </p:sp>
      <p:sp>
        <p:nvSpPr>
          <p:cNvPr id="5" name="Footer Placeholder 4"/>
          <p:cNvSpPr>
            <a:spLocks noGrp="1"/>
          </p:cNvSpPr>
          <p:nvPr>
            <p:ph type="ftr" sz="quarter" idx="11"/>
          </p:nvPr>
        </p:nvSpPr>
        <p:spPr/>
        <p:txBody>
          <a:bodyPr/>
          <a:lstStyle/>
          <a:p>
            <a:r>
              <a:rPr lang="de-DE" smtClean="0"/>
              <a:t>CT100 Fall 2016</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2</a:t>
            </a:fld>
            <a:endParaRPr lang="en-US"/>
          </a:p>
        </p:txBody>
      </p:sp>
    </p:spTree>
    <p:extLst>
      <p:ext uri="{BB962C8B-B14F-4D97-AF65-F5344CB8AC3E}">
        <p14:creationId xmlns:p14="http://schemas.microsoft.com/office/powerpoint/2010/main" val="15221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Using Computers</a:t>
            </a:r>
            <a:endParaRPr lang="en-US" dirty="0"/>
          </a:p>
        </p:txBody>
      </p:sp>
      <p:sp>
        <p:nvSpPr>
          <p:cNvPr id="6" name="Content Placeholder 5"/>
          <p:cNvSpPr>
            <a:spLocks noGrp="1"/>
          </p:cNvSpPr>
          <p:nvPr>
            <p:ph idx="1"/>
          </p:nvPr>
        </p:nvSpPr>
        <p:spPr/>
        <p:txBody>
          <a:bodyPr/>
          <a:lstStyle/>
          <a:p>
            <a:r>
              <a:rPr lang="en-US" dirty="0"/>
              <a:t>There are many problem solving strategies used by computational thinkers.  </a:t>
            </a:r>
            <a:r>
              <a:rPr lang="en-US" dirty="0" smtClean="0"/>
              <a:t>The following strategies </a:t>
            </a:r>
            <a:r>
              <a:rPr lang="en-US" dirty="0"/>
              <a:t>are central and common.</a:t>
            </a:r>
          </a:p>
          <a:p>
            <a:pPr lvl="1"/>
            <a:r>
              <a:rPr lang="en-US" b="1" dirty="0">
                <a:solidFill>
                  <a:schemeClr val="accent6"/>
                </a:solidFill>
              </a:rPr>
              <a:t>Problem </a:t>
            </a:r>
            <a:r>
              <a:rPr lang="en-US" b="1" dirty="0" smtClean="0">
                <a:solidFill>
                  <a:schemeClr val="accent6"/>
                </a:solidFill>
              </a:rPr>
              <a:t>definition</a:t>
            </a:r>
          </a:p>
          <a:p>
            <a:pPr lvl="2"/>
            <a:r>
              <a:rPr lang="en-US" dirty="0" smtClean="0"/>
              <a:t>identify the tasks, data, and properties of the solution</a:t>
            </a:r>
            <a:endParaRPr lang="en-US" dirty="0"/>
          </a:p>
          <a:p>
            <a:pPr lvl="1"/>
            <a:r>
              <a:rPr lang="en-US" b="1" dirty="0" smtClean="0">
                <a:solidFill>
                  <a:srgbClr val="C00000"/>
                </a:solidFill>
              </a:rPr>
              <a:t>Decomposition</a:t>
            </a:r>
          </a:p>
          <a:p>
            <a:pPr lvl="2"/>
            <a:r>
              <a:rPr lang="en-US" dirty="0" smtClean="0"/>
              <a:t>break up the solution into smaller chunks</a:t>
            </a:r>
            <a:endParaRPr lang="en-US" dirty="0"/>
          </a:p>
          <a:p>
            <a:pPr lvl="1"/>
            <a:r>
              <a:rPr lang="en-US" b="1" dirty="0" smtClean="0">
                <a:solidFill>
                  <a:srgbClr val="C00000"/>
                </a:solidFill>
              </a:rPr>
              <a:t>Abstraction</a:t>
            </a:r>
          </a:p>
          <a:p>
            <a:pPr lvl="2"/>
            <a:r>
              <a:rPr lang="en-US" dirty="0" smtClean="0"/>
              <a:t>only look at the relevant details</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D51AC4DD-923C-374F-8DCA-C15686FBF780}" type="datetime1">
              <a:rPr lang="en-US" smtClean="0"/>
              <a:t>12/9/16</a:t>
            </a:fld>
            <a:endParaRPr lang="en-US"/>
          </a:p>
        </p:txBody>
      </p:sp>
      <p:sp>
        <p:nvSpPr>
          <p:cNvPr id="4" name="Footer Placeholder 3"/>
          <p:cNvSpPr>
            <a:spLocks noGrp="1"/>
          </p:cNvSpPr>
          <p:nvPr>
            <p:ph type="ftr" sz="quarter" idx="11"/>
          </p:nvPr>
        </p:nvSpPr>
        <p:spPr/>
        <p:txBody>
          <a:bodyPr/>
          <a:lstStyle/>
          <a:p>
            <a:r>
              <a:rPr lang="de-DE" smtClean="0"/>
              <a:t>CT100 Fall 2016</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3</a:t>
            </a:fld>
            <a:endParaRPr lang="en-US"/>
          </a:p>
        </p:txBody>
      </p:sp>
    </p:spTree>
    <p:extLst>
      <p:ext uri="{BB962C8B-B14F-4D97-AF65-F5344CB8AC3E}">
        <p14:creationId xmlns:p14="http://schemas.microsoft.com/office/powerpoint/2010/main" val="2717003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1049338" y="3788220"/>
            <a:ext cx="6875462" cy="1006475"/>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dirty="0">
                <a:solidFill>
                  <a:schemeClr val="accent2"/>
                </a:solidFill>
              </a:rPr>
              <a:t>Step #2 </a:t>
            </a:r>
          </a:p>
          <a:p>
            <a:pPr>
              <a:defRPr/>
            </a:pPr>
            <a:r>
              <a:rPr lang="en-US" sz="3000" dirty="0">
                <a:solidFill>
                  <a:schemeClr val="accent2"/>
                </a:solidFill>
              </a:rPr>
              <a:t>    </a:t>
            </a:r>
            <a:r>
              <a:rPr lang="en-US" sz="3000" b="1" dirty="0"/>
              <a:t>Design </a:t>
            </a:r>
            <a:r>
              <a:rPr lang="en-US" sz="3000" dirty="0"/>
              <a:t>the architecture of a solution.</a:t>
            </a:r>
            <a:endParaRPr lang="en-US" sz="3000" dirty="0">
              <a:solidFill>
                <a:schemeClr val="accent2"/>
              </a:solidFill>
            </a:endParaRPr>
          </a:p>
        </p:txBody>
      </p:sp>
      <p:grpSp>
        <p:nvGrpSpPr>
          <p:cNvPr id="2" name="Group 29"/>
          <p:cNvGrpSpPr>
            <a:grpSpLocks/>
          </p:cNvGrpSpPr>
          <p:nvPr/>
        </p:nvGrpSpPr>
        <p:grpSpPr bwMode="auto">
          <a:xfrm>
            <a:off x="381000" y="2272157"/>
            <a:ext cx="8528050" cy="4038600"/>
            <a:chOff x="240" y="672"/>
            <a:chExt cx="5372" cy="2544"/>
          </a:xfrm>
        </p:grpSpPr>
        <p:sp>
          <p:nvSpPr>
            <p:cNvPr id="100355" name="Rectangle 3"/>
            <p:cNvSpPr>
              <a:spLocks noChangeArrowheads="1"/>
            </p:cNvSpPr>
            <p:nvPr/>
          </p:nvSpPr>
          <p:spPr bwMode="auto">
            <a:xfrm>
              <a:off x="1488" y="672"/>
              <a:ext cx="2690" cy="634"/>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a:solidFill>
                    <a:schemeClr val="accent2"/>
                  </a:solidFill>
                </a:rPr>
                <a:t>Step #1 </a:t>
              </a:r>
            </a:p>
            <a:p>
              <a:pPr>
                <a:defRPr/>
              </a:pPr>
              <a:r>
                <a:rPr lang="en-US" sz="3000">
                  <a:solidFill>
                    <a:schemeClr val="accent2"/>
                  </a:solidFill>
                </a:rPr>
                <a:t>    </a:t>
              </a:r>
              <a:r>
                <a:rPr lang="en-US" sz="3000" b="1"/>
                <a:t>Analyze </a:t>
              </a:r>
              <a:r>
                <a:rPr lang="en-US" sz="3000"/>
                <a:t>the problem.</a:t>
              </a:r>
              <a:endParaRPr lang="en-US" sz="3000">
                <a:solidFill>
                  <a:schemeClr val="accent2"/>
                </a:solidFill>
              </a:endParaRPr>
            </a:p>
          </p:txBody>
        </p:sp>
        <p:sp>
          <p:nvSpPr>
            <p:cNvPr id="18438" name="AutoShape 6"/>
            <p:cNvSpPr>
              <a:spLocks noChangeArrowheads="1"/>
            </p:cNvSpPr>
            <p:nvPr/>
          </p:nvSpPr>
          <p:spPr bwMode="auto">
            <a:xfrm>
              <a:off x="1680"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39" name="AutoShape 7"/>
            <p:cNvSpPr>
              <a:spLocks noChangeArrowheads="1"/>
            </p:cNvSpPr>
            <p:nvPr/>
          </p:nvSpPr>
          <p:spPr bwMode="auto">
            <a:xfrm>
              <a:off x="1988"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0" name="AutoShape 8"/>
            <p:cNvSpPr>
              <a:spLocks noChangeArrowheads="1"/>
            </p:cNvSpPr>
            <p:nvPr/>
          </p:nvSpPr>
          <p:spPr bwMode="auto">
            <a:xfrm>
              <a:off x="2297"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1" name="AutoShape 9"/>
            <p:cNvSpPr>
              <a:spLocks noChangeArrowheads="1"/>
            </p:cNvSpPr>
            <p:nvPr/>
          </p:nvSpPr>
          <p:spPr bwMode="auto">
            <a:xfrm>
              <a:off x="2605"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2" name="AutoShape 10"/>
            <p:cNvSpPr>
              <a:spLocks noChangeArrowheads="1"/>
            </p:cNvSpPr>
            <p:nvPr/>
          </p:nvSpPr>
          <p:spPr bwMode="auto">
            <a:xfrm>
              <a:off x="2914"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3" name="AutoShape 11"/>
            <p:cNvSpPr>
              <a:spLocks noChangeArrowheads="1"/>
            </p:cNvSpPr>
            <p:nvPr/>
          </p:nvSpPr>
          <p:spPr bwMode="auto">
            <a:xfrm>
              <a:off x="3222"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4" name="AutoShape 12"/>
            <p:cNvSpPr>
              <a:spLocks noChangeArrowheads="1"/>
            </p:cNvSpPr>
            <p:nvPr/>
          </p:nvSpPr>
          <p:spPr bwMode="auto">
            <a:xfrm>
              <a:off x="3531"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5" name="AutoShape 13"/>
            <p:cNvSpPr>
              <a:spLocks noChangeArrowheads="1"/>
            </p:cNvSpPr>
            <p:nvPr/>
          </p:nvSpPr>
          <p:spPr bwMode="auto">
            <a:xfrm>
              <a:off x="3840" y="134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grpSp>
          <p:nvGrpSpPr>
            <p:cNvPr id="18446" name="Group 14"/>
            <p:cNvGrpSpPr>
              <a:grpSpLocks/>
            </p:cNvGrpSpPr>
            <p:nvPr/>
          </p:nvGrpSpPr>
          <p:grpSpPr bwMode="auto">
            <a:xfrm>
              <a:off x="240" y="2304"/>
              <a:ext cx="5372" cy="912"/>
              <a:chOff x="240" y="2304"/>
              <a:chExt cx="5372" cy="912"/>
            </a:xfrm>
          </p:grpSpPr>
          <p:sp>
            <p:nvSpPr>
              <p:cNvPr id="100367" name="Rectangle 15"/>
              <p:cNvSpPr>
                <a:spLocks noChangeArrowheads="1"/>
              </p:cNvSpPr>
              <p:nvPr/>
            </p:nvSpPr>
            <p:spPr bwMode="auto">
              <a:xfrm>
                <a:off x="240" y="2582"/>
                <a:ext cx="5372" cy="634"/>
              </a:xfrm>
              <a:prstGeom prst="rect">
                <a:avLst/>
              </a:prstGeom>
              <a:solidFill>
                <a:srgbClr val="E78DB9"/>
              </a:solidFill>
              <a:ln w="9525">
                <a:noFill/>
                <a:miter lim="800000"/>
                <a:headEnd/>
                <a:tailEnd/>
              </a:ln>
              <a:effectLst>
                <a:outerShdw blurRad="63500" dist="38099" dir="2700000" algn="ctr" rotWithShape="0">
                  <a:srgbClr val="000000">
                    <a:alpha val="74998"/>
                  </a:srgbClr>
                </a:outerShdw>
              </a:effectLst>
            </p:spPr>
            <p:txBody>
              <a:bodyPr wrap="none">
                <a:spAutoFit/>
              </a:bodyPr>
              <a:lstStyle/>
              <a:p>
                <a:pPr>
                  <a:defRPr/>
                </a:pPr>
                <a:r>
                  <a:rPr lang="en-US" sz="3000">
                    <a:solidFill>
                      <a:schemeClr val="accent2"/>
                    </a:solidFill>
                  </a:rPr>
                  <a:t>Step #3 </a:t>
                </a:r>
              </a:p>
              <a:p>
                <a:pPr>
                  <a:defRPr/>
                </a:pPr>
                <a:r>
                  <a:rPr lang="en-US" sz="3000">
                    <a:solidFill>
                      <a:schemeClr val="accent2"/>
                    </a:solidFill>
                  </a:rPr>
                  <a:t>    </a:t>
                </a:r>
                <a:r>
                  <a:rPr lang="en-US" sz="3000" b="1"/>
                  <a:t>Implement </a:t>
                </a:r>
                <a:r>
                  <a:rPr lang="en-US" sz="3000"/>
                  <a:t>the design as a computer program.</a:t>
                </a:r>
                <a:endParaRPr lang="en-US" sz="3000">
                  <a:solidFill>
                    <a:schemeClr val="accent2"/>
                  </a:solidFill>
                </a:endParaRPr>
              </a:p>
            </p:txBody>
          </p:sp>
          <p:sp>
            <p:nvSpPr>
              <p:cNvPr id="18448" name="AutoShape 16"/>
              <p:cNvSpPr>
                <a:spLocks noChangeArrowheads="1"/>
              </p:cNvSpPr>
              <p:nvPr/>
            </p:nvSpPr>
            <p:spPr bwMode="auto">
              <a:xfrm>
                <a:off x="86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49" name="AutoShape 17"/>
              <p:cNvSpPr>
                <a:spLocks noChangeArrowheads="1"/>
              </p:cNvSpPr>
              <p:nvPr/>
            </p:nvSpPr>
            <p:spPr bwMode="auto">
              <a:xfrm>
                <a:off x="117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0" name="AutoShape 18"/>
              <p:cNvSpPr>
                <a:spLocks noChangeArrowheads="1"/>
              </p:cNvSpPr>
              <p:nvPr/>
            </p:nvSpPr>
            <p:spPr bwMode="auto">
              <a:xfrm>
                <a:off x="1488"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1" name="AutoShape 19"/>
              <p:cNvSpPr>
                <a:spLocks noChangeArrowheads="1"/>
              </p:cNvSpPr>
              <p:nvPr/>
            </p:nvSpPr>
            <p:spPr bwMode="auto">
              <a:xfrm>
                <a:off x="1799"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2" name="AutoShape 20"/>
              <p:cNvSpPr>
                <a:spLocks noChangeArrowheads="1"/>
              </p:cNvSpPr>
              <p:nvPr/>
            </p:nvSpPr>
            <p:spPr bwMode="auto">
              <a:xfrm>
                <a:off x="2110"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3" name="AutoShape 21"/>
              <p:cNvSpPr>
                <a:spLocks noChangeArrowheads="1"/>
              </p:cNvSpPr>
              <p:nvPr/>
            </p:nvSpPr>
            <p:spPr bwMode="auto">
              <a:xfrm>
                <a:off x="2421"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4" name="AutoShape 22"/>
              <p:cNvSpPr>
                <a:spLocks noChangeArrowheads="1"/>
              </p:cNvSpPr>
              <p:nvPr/>
            </p:nvSpPr>
            <p:spPr bwMode="auto">
              <a:xfrm>
                <a:off x="2732"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5" name="AutoShape 23"/>
              <p:cNvSpPr>
                <a:spLocks noChangeArrowheads="1"/>
              </p:cNvSpPr>
              <p:nvPr/>
            </p:nvSpPr>
            <p:spPr bwMode="auto">
              <a:xfrm>
                <a:off x="3042"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6" name="AutoShape 24"/>
              <p:cNvSpPr>
                <a:spLocks noChangeArrowheads="1"/>
              </p:cNvSpPr>
              <p:nvPr/>
            </p:nvSpPr>
            <p:spPr bwMode="auto">
              <a:xfrm>
                <a:off x="3353"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7" name="AutoShape 25"/>
              <p:cNvSpPr>
                <a:spLocks noChangeArrowheads="1"/>
              </p:cNvSpPr>
              <p:nvPr/>
            </p:nvSpPr>
            <p:spPr bwMode="auto">
              <a:xfrm>
                <a:off x="3664"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8" name="AutoShape 26"/>
              <p:cNvSpPr>
                <a:spLocks noChangeArrowheads="1"/>
              </p:cNvSpPr>
              <p:nvPr/>
            </p:nvSpPr>
            <p:spPr bwMode="auto">
              <a:xfrm>
                <a:off x="3975"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59" name="AutoShape 27"/>
              <p:cNvSpPr>
                <a:spLocks noChangeArrowheads="1"/>
              </p:cNvSpPr>
              <p:nvPr/>
            </p:nvSpPr>
            <p:spPr bwMode="auto">
              <a:xfrm>
                <a:off x="4286"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sp>
            <p:nvSpPr>
              <p:cNvPr id="18460" name="AutoShape 28"/>
              <p:cNvSpPr>
                <a:spLocks noChangeArrowheads="1"/>
              </p:cNvSpPr>
              <p:nvPr/>
            </p:nvSpPr>
            <p:spPr bwMode="auto">
              <a:xfrm>
                <a:off x="4597" y="2304"/>
                <a:ext cx="144" cy="240"/>
              </a:xfrm>
              <a:prstGeom prst="downArrow">
                <a:avLst>
                  <a:gd name="adj1" fmla="val 50000"/>
                  <a:gd name="adj2" fmla="val 41667"/>
                </a:avLst>
              </a:prstGeom>
              <a:solidFill>
                <a:srgbClr val="DFDFDF"/>
              </a:solidFill>
              <a:ln w="9525">
                <a:solidFill>
                  <a:schemeClr val="tx1"/>
                </a:solidFill>
                <a:miter lim="800000"/>
                <a:headEnd/>
                <a:tailEnd/>
              </a:ln>
            </p:spPr>
            <p:txBody>
              <a:bodyPr wrap="none" anchor="ctr"/>
              <a:lstStyle/>
              <a:p>
                <a:endParaRPr lang="en-US"/>
              </a:p>
            </p:txBody>
          </p:sp>
        </p:grpSp>
      </p:grpSp>
      <p:sp>
        <p:nvSpPr>
          <p:cNvPr id="3" name="Title 2"/>
          <p:cNvSpPr>
            <a:spLocks noGrp="1"/>
          </p:cNvSpPr>
          <p:nvPr>
            <p:ph type="title"/>
          </p:nvPr>
        </p:nvSpPr>
        <p:spPr/>
        <p:txBody>
          <a:bodyPr/>
          <a:lstStyle/>
          <a:p>
            <a:r>
              <a:rPr lang="en-US" dirty="0" smtClean="0"/>
              <a:t>Software Engineering</a:t>
            </a:r>
            <a:endParaRPr lang="en-US" dirty="0"/>
          </a:p>
        </p:txBody>
      </p:sp>
      <p:sp>
        <p:nvSpPr>
          <p:cNvPr id="4" name="Content Placeholder 3"/>
          <p:cNvSpPr>
            <a:spLocks noGrp="1"/>
          </p:cNvSpPr>
          <p:nvPr>
            <p:ph idx="1"/>
          </p:nvPr>
        </p:nvSpPr>
        <p:spPr>
          <a:xfrm>
            <a:off x="161787" y="1261986"/>
            <a:ext cx="8922554" cy="1205358"/>
          </a:xfrm>
        </p:spPr>
        <p:txBody>
          <a:bodyPr>
            <a:normAutofit/>
          </a:bodyPr>
          <a:lstStyle/>
          <a:p>
            <a:r>
              <a:rPr lang="en-US" sz="2000" dirty="0" smtClean="0"/>
              <a:t>Software engineering is the study of designing and implementing software.  A good deal of time is spent on the analysis or the problem and design of software architecture.</a:t>
            </a:r>
            <a:endParaRPr lang="en-US" sz="2000" dirty="0"/>
          </a:p>
        </p:txBody>
      </p:sp>
      <p:sp>
        <p:nvSpPr>
          <p:cNvPr id="5" name="Date Placeholder 4"/>
          <p:cNvSpPr>
            <a:spLocks noGrp="1"/>
          </p:cNvSpPr>
          <p:nvPr>
            <p:ph type="dt" sz="half" idx="10"/>
          </p:nvPr>
        </p:nvSpPr>
        <p:spPr/>
        <p:txBody>
          <a:bodyPr/>
          <a:lstStyle/>
          <a:p>
            <a:fld id="{7BD6BA7E-9434-364B-98E4-815C67CEBDCD}" type="datetime1">
              <a:rPr lang="en-US" smtClean="0"/>
              <a:t>12/9/16</a:t>
            </a:fld>
            <a:endParaRPr lang="en-US"/>
          </a:p>
        </p:txBody>
      </p:sp>
      <p:sp>
        <p:nvSpPr>
          <p:cNvPr id="6" name="Footer Placeholder 5"/>
          <p:cNvSpPr>
            <a:spLocks noGrp="1"/>
          </p:cNvSpPr>
          <p:nvPr>
            <p:ph type="ftr" sz="quarter" idx="11"/>
          </p:nvPr>
        </p:nvSpPr>
        <p:spPr/>
        <p:txBody>
          <a:bodyPr/>
          <a:lstStyle/>
          <a:p>
            <a:r>
              <a:rPr lang="de-DE" smtClean="0"/>
              <a:t>CT100 Fall 2016</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4</a:t>
            </a:fld>
            <a:endParaRPr lang="en-US"/>
          </a:p>
        </p:txBody>
      </p:sp>
    </p:spTree>
    <p:extLst>
      <p:ext uri="{BB962C8B-B14F-4D97-AF65-F5344CB8AC3E}">
        <p14:creationId xmlns:p14="http://schemas.microsoft.com/office/powerpoint/2010/main" val="2399244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ChangeArrowheads="1"/>
          </p:cNvSpPr>
          <p:nvPr/>
        </p:nvSpPr>
        <p:spPr bwMode="auto">
          <a:xfrm>
            <a:off x="838200" y="428817"/>
            <a:ext cx="7772400" cy="83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eaLnBrk="1" hangingPunct="1"/>
            <a:r>
              <a:rPr lang="en-US" sz="4000" dirty="0">
                <a:solidFill>
                  <a:srgbClr val="2C7C9F"/>
                </a:solidFill>
              </a:rPr>
              <a:t>Activity Diagrams</a:t>
            </a:r>
            <a:endParaRPr lang="en-US" sz="4800" dirty="0">
              <a:solidFill>
                <a:srgbClr val="2C7C9F"/>
              </a:solidFill>
            </a:endParaRPr>
          </a:p>
        </p:txBody>
      </p:sp>
      <p:sp>
        <p:nvSpPr>
          <p:cNvPr id="69649" name="Text Box 17"/>
          <p:cNvSpPr txBox="1">
            <a:spLocks noChangeArrowheads="1"/>
          </p:cNvSpPr>
          <p:nvPr/>
        </p:nvSpPr>
        <p:spPr bwMode="auto">
          <a:xfrm>
            <a:off x="616265" y="1157058"/>
            <a:ext cx="8199681" cy="2369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dirty="0" smtClean="0">
                <a:solidFill>
                  <a:schemeClr val="accent2"/>
                </a:solidFill>
                <a:latin typeface="+mn-lt"/>
              </a:rPr>
              <a:t>The purpose:</a:t>
            </a:r>
          </a:p>
          <a:p>
            <a:pPr marL="342900" indent="-342900">
              <a:buFont typeface="Arial"/>
              <a:buChar char="•"/>
            </a:pPr>
            <a:r>
              <a:rPr lang="en-US" dirty="0" smtClean="0">
                <a:solidFill>
                  <a:schemeClr val="accent2"/>
                </a:solidFill>
                <a:latin typeface="+mn-lt"/>
              </a:rPr>
              <a:t>a </a:t>
            </a:r>
            <a:r>
              <a:rPr lang="en-US" dirty="0">
                <a:solidFill>
                  <a:schemeClr val="accent2"/>
                </a:solidFill>
                <a:latin typeface="+mn-lt"/>
              </a:rPr>
              <a:t>notation for depicting</a:t>
            </a:r>
            <a:r>
              <a:rPr lang="en-US" b="1" dirty="0">
                <a:latin typeface="+mn-lt"/>
              </a:rPr>
              <a:t> </a:t>
            </a:r>
            <a:r>
              <a:rPr lang="en-US" b="1" dirty="0" smtClean="0">
                <a:latin typeface="+mn-lt"/>
              </a:rPr>
              <a:t>algorithms</a:t>
            </a:r>
          </a:p>
          <a:p>
            <a:pPr marL="342900" indent="-342900">
              <a:buFont typeface="Arial"/>
              <a:buChar char="•"/>
            </a:pPr>
            <a:r>
              <a:rPr lang="en-US" dirty="0" smtClean="0">
                <a:solidFill>
                  <a:schemeClr val="accent2"/>
                </a:solidFill>
              </a:rPr>
              <a:t>captures </a:t>
            </a:r>
            <a:r>
              <a:rPr lang="en-US" dirty="0">
                <a:solidFill>
                  <a:schemeClr val="accent2"/>
                </a:solidFill>
              </a:rPr>
              <a:t>the</a:t>
            </a:r>
            <a:r>
              <a:rPr lang="en-US" b="1" dirty="0"/>
              <a:t> flow </a:t>
            </a:r>
            <a:r>
              <a:rPr lang="en-US" dirty="0">
                <a:solidFill>
                  <a:schemeClr val="accent2"/>
                </a:solidFill>
              </a:rPr>
              <a:t>of an </a:t>
            </a:r>
            <a:r>
              <a:rPr lang="en-US" dirty="0" smtClean="0">
                <a:solidFill>
                  <a:schemeClr val="accent2"/>
                </a:solidFill>
              </a:rPr>
              <a:t>algorithm</a:t>
            </a:r>
          </a:p>
          <a:p>
            <a:pPr marL="342900" indent="-342900">
              <a:buFont typeface="Arial"/>
              <a:buChar char="•"/>
            </a:pPr>
            <a:r>
              <a:rPr lang="en-US" dirty="0">
                <a:solidFill>
                  <a:schemeClr val="accent2"/>
                </a:solidFill>
              </a:rPr>
              <a:t>activity diagrams are a kind of</a:t>
            </a:r>
            <a:r>
              <a:rPr lang="en-US" b="1" dirty="0"/>
              <a:t> flow diagram / </a:t>
            </a:r>
            <a:r>
              <a:rPr lang="en-US" b="1" dirty="0" smtClean="0"/>
              <a:t>flowchart</a:t>
            </a:r>
          </a:p>
          <a:p>
            <a:pPr marL="342900" indent="-342900">
              <a:buFont typeface="Arial"/>
              <a:buChar char="•"/>
            </a:pPr>
            <a:r>
              <a:rPr lang="en-US" dirty="0" smtClean="0">
                <a:solidFill>
                  <a:schemeClr val="accent2"/>
                </a:solidFill>
              </a:rPr>
              <a:t>part </a:t>
            </a:r>
            <a:r>
              <a:rPr lang="en-US" dirty="0">
                <a:solidFill>
                  <a:schemeClr val="accent2"/>
                </a:solidFill>
              </a:rPr>
              <a:t>of the</a:t>
            </a:r>
            <a:r>
              <a:rPr lang="en-US" b="1" dirty="0"/>
              <a:t> Unified Modeling Language (UML) </a:t>
            </a:r>
          </a:p>
          <a:p>
            <a:endParaRPr lang="en-US" b="1" dirty="0">
              <a:latin typeface="+mn-lt"/>
            </a:endParaRPr>
          </a:p>
        </p:txBody>
      </p:sp>
      <p:sp>
        <p:nvSpPr>
          <p:cNvPr id="69655" name="Rectangle 23"/>
          <p:cNvSpPr>
            <a:spLocks noChangeArrowheads="1"/>
          </p:cNvSpPr>
          <p:nvPr/>
        </p:nvSpPr>
        <p:spPr bwMode="auto">
          <a:xfrm>
            <a:off x="533400" y="3550649"/>
            <a:ext cx="21809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accent2"/>
                </a:solidFill>
              </a:rPr>
              <a:t>The notation</a:t>
            </a:r>
            <a:endParaRPr lang="en-US" sz="2800" dirty="0">
              <a:solidFill>
                <a:schemeClr val="accent2"/>
              </a:solidFill>
            </a:endParaRPr>
          </a:p>
        </p:txBody>
      </p:sp>
      <p:pic>
        <p:nvPicPr>
          <p:cNvPr id="69656" name="Picture 24" descr="AD_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99924"/>
            <a:ext cx="12954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57" name="Rectangle 25"/>
          <p:cNvSpPr>
            <a:spLocks noChangeArrowheads="1"/>
          </p:cNvSpPr>
          <p:nvPr/>
        </p:nvSpPr>
        <p:spPr bwMode="auto">
          <a:xfrm>
            <a:off x="2590800" y="4176124"/>
            <a:ext cx="317008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an action to be performed</a:t>
            </a:r>
          </a:p>
        </p:txBody>
      </p:sp>
      <p:sp>
        <p:nvSpPr>
          <p:cNvPr id="69658" name="Rectangle 26"/>
          <p:cNvSpPr>
            <a:spLocks noChangeArrowheads="1"/>
          </p:cNvSpPr>
          <p:nvPr/>
        </p:nvSpPr>
        <p:spPr bwMode="auto">
          <a:xfrm>
            <a:off x="2590800" y="4938124"/>
            <a:ext cx="502317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 flow that determines the order of actions</a:t>
            </a:r>
          </a:p>
        </p:txBody>
      </p:sp>
      <p:sp>
        <p:nvSpPr>
          <p:cNvPr id="69659" name="Rectangle 27"/>
          <p:cNvSpPr>
            <a:spLocks noChangeArrowheads="1"/>
          </p:cNvSpPr>
          <p:nvPr/>
        </p:nvSpPr>
        <p:spPr bwMode="auto">
          <a:xfrm>
            <a:off x="2590800" y="5623924"/>
            <a:ext cx="55073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a point at which flows merge or split (a choice)</a:t>
            </a:r>
          </a:p>
        </p:txBody>
      </p:sp>
      <p:grpSp>
        <p:nvGrpSpPr>
          <p:cNvPr id="2" name="Group 1"/>
          <p:cNvGrpSpPr>
            <a:grpSpLocks/>
          </p:cNvGrpSpPr>
          <p:nvPr/>
        </p:nvGrpSpPr>
        <p:grpSpPr bwMode="auto">
          <a:xfrm>
            <a:off x="1066800" y="6336712"/>
            <a:ext cx="762000" cy="228600"/>
            <a:chOff x="1066800" y="6198513"/>
            <a:chExt cx="762000" cy="228600"/>
          </a:xfrm>
        </p:grpSpPr>
        <p:sp>
          <p:nvSpPr>
            <p:cNvPr id="13" name="Oval 31"/>
            <p:cNvSpPr>
              <a:spLocks noChangeArrowheads="1"/>
            </p:cNvSpPr>
            <p:nvPr/>
          </p:nvSpPr>
          <p:spPr bwMode="auto">
            <a:xfrm>
              <a:off x="1066800" y="6236613"/>
              <a:ext cx="152400" cy="152400"/>
            </a:xfrm>
            <a:prstGeom prst="ellipse">
              <a:avLst/>
            </a:prstGeom>
            <a:solidFill>
              <a:schemeClr val="tx1"/>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defRPr/>
              </a:pPr>
              <a:endParaRPr lang="en-US" sz="1600"/>
            </a:p>
          </p:txBody>
        </p:sp>
        <p:grpSp>
          <p:nvGrpSpPr>
            <p:cNvPr id="26639" name="Group 34"/>
            <p:cNvGrpSpPr>
              <a:grpSpLocks/>
            </p:cNvGrpSpPr>
            <p:nvPr/>
          </p:nvGrpSpPr>
          <p:grpSpPr bwMode="auto">
            <a:xfrm>
              <a:off x="1600200" y="6198513"/>
              <a:ext cx="228600" cy="228600"/>
              <a:chOff x="768" y="3552"/>
              <a:chExt cx="144" cy="144"/>
            </a:xfrm>
          </p:grpSpPr>
          <p:sp>
            <p:nvSpPr>
              <p:cNvPr id="15" name="AutoShape 32"/>
              <p:cNvSpPr>
                <a:spLocks noChangeArrowheads="1"/>
              </p:cNvSpPr>
              <p:nvPr/>
            </p:nvSpPr>
            <p:spPr bwMode="auto">
              <a:xfrm>
                <a:off x="768" y="3552"/>
                <a:ext cx="144" cy="14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lstStyle/>
              <a:p>
                <a:pPr>
                  <a:defRPr/>
                </a:pPr>
                <a:endParaRPr lang="en-US" sz="1600"/>
              </a:p>
            </p:txBody>
          </p:sp>
          <p:sp>
            <p:nvSpPr>
              <p:cNvPr id="26641" name="Oval 33"/>
              <p:cNvSpPr>
                <a:spLocks noChangeArrowheads="1"/>
              </p:cNvSpPr>
              <p:nvPr/>
            </p:nvSpPr>
            <p:spPr bwMode="auto">
              <a:xfrm>
                <a:off x="816" y="3600"/>
                <a:ext cx="54" cy="64"/>
              </a:xfrm>
              <a:prstGeom prst="ellipse">
                <a:avLst/>
              </a:prstGeom>
              <a:solidFill>
                <a:schemeClr val="tx1"/>
              </a:solidFill>
              <a:ln w="9525">
                <a:solidFill>
                  <a:schemeClr val="tx1"/>
                </a:solidFill>
                <a:round/>
                <a:headEnd/>
                <a:tailEnd/>
              </a:ln>
            </p:spPr>
            <p:txBody>
              <a:bodyPr wrap="none" anchor="ctr"/>
              <a:lstStyle/>
              <a:p>
                <a:endParaRPr lang="en-US" sz="1600"/>
              </a:p>
            </p:txBody>
          </p:sp>
        </p:grpSp>
      </p:grpSp>
      <p:sp>
        <p:nvSpPr>
          <p:cNvPr id="17" name="Rectangle 27"/>
          <p:cNvSpPr>
            <a:spLocks noChangeArrowheads="1"/>
          </p:cNvSpPr>
          <p:nvPr/>
        </p:nvSpPr>
        <p:spPr bwMode="auto">
          <a:xfrm>
            <a:off x="2590800" y="6260512"/>
            <a:ext cx="43103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i="1"/>
              <a:t>starting and ending points (vertices)</a:t>
            </a:r>
          </a:p>
        </p:txBody>
      </p:sp>
      <p:sp>
        <p:nvSpPr>
          <p:cNvPr id="3" name="Date Placeholder 2"/>
          <p:cNvSpPr>
            <a:spLocks noGrp="1"/>
          </p:cNvSpPr>
          <p:nvPr>
            <p:ph type="dt" sz="half" idx="10"/>
          </p:nvPr>
        </p:nvSpPr>
        <p:spPr/>
        <p:txBody>
          <a:bodyPr/>
          <a:lstStyle/>
          <a:p>
            <a:fld id="{BEC7901B-1B3F-2349-8342-504AFEC9B2FC}" type="datetime1">
              <a:rPr lang="en-US" smtClean="0"/>
              <a:t>12/9/16</a:t>
            </a:fld>
            <a:endParaRPr lang="en-US"/>
          </a:p>
        </p:txBody>
      </p:sp>
      <p:sp>
        <p:nvSpPr>
          <p:cNvPr id="4" name="Footer Placeholder 3"/>
          <p:cNvSpPr>
            <a:spLocks noGrp="1"/>
          </p:cNvSpPr>
          <p:nvPr>
            <p:ph type="ftr" sz="quarter" idx="11"/>
          </p:nvPr>
        </p:nvSpPr>
        <p:spPr/>
        <p:txBody>
          <a:bodyPr/>
          <a:lstStyle/>
          <a:p>
            <a:r>
              <a:rPr lang="de-DE" smtClean="0"/>
              <a:t>CT100 Fall 2016</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5</a:t>
            </a:fld>
            <a:endParaRPr lang="en-US"/>
          </a:p>
        </p:txBody>
      </p:sp>
    </p:spTree>
    <p:extLst>
      <p:ext uri="{BB962C8B-B14F-4D97-AF65-F5344CB8AC3E}">
        <p14:creationId xmlns:p14="http://schemas.microsoft.com/office/powerpoint/2010/main" val="118107896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9649"/>
                                        </p:tgtEl>
                                        <p:attrNameLst>
                                          <p:attrName>style.visibility</p:attrName>
                                        </p:attrNameLst>
                                      </p:cBhvr>
                                      <p:to>
                                        <p:strVal val="visible"/>
                                      </p:to>
                                    </p:set>
                                    <p:animEffect transition="in" filter="wipe(up)">
                                      <p:cBhvr>
                                        <p:cTn id="7" dur="500"/>
                                        <p:tgtEl>
                                          <p:spTgt spid="696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55"/>
                                        </p:tgtEl>
                                        <p:attrNameLst>
                                          <p:attrName>style.visibility</p:attrName>
                                        </p:attrNameLst>
                                      </p:cBhvr>
                                      <p:to>
                                        <p:strVal val="visible"/>
                                      </p:to>
                                    </p:set>
                                    <p:animEffect transition="in" filter="wipe(left)">
                                      <p:cBhvr>
                                        <p:cTn id="12" dur="500"/>
                                        <p:tgtEl>
                                          <p:spTgt spid="696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9656"/>
                                        </p:tgtEl>
                                        <p:attrNameLst>
                                          <p:attrName>style.visibility</p:attrName>
                                        </p:attrNameLst>
                                      </p:cBhvr>
                                      <p:to>
                                        <p:strVal val="visible"/>
                                      </p:to>
                                    </p:set>
                                    <p:animEffect transition="in" filter="fade">
                                      <p:cBhvr>
                                        <p:cTn id="17" dur="2000"/>
                                        <p:tgtEl>
                                          <p:spTgt spid="696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9657"/>
                                        </p:tgtEl>
                                        <p:attrNameLst>
                                          <p:attrName>style.visibility</p:attrName>
                                        </p:attrNameLst>
                                      </p:cBhvr>
                                      <p:to>
                                        <p:strVal val="visible"/>
                                      </p:to>
                                    </p:set>
                                    <p:anim calcmode="lin" valueType="num">
                                      <p:cBhvr>
                                        <p:cTn id="22" dur="1000" fill="hold"/>
                                        <p:tgtEl>
                                          <p:spTgt spid="69657"/>
                                        </p:tgtEl>
                                        <p:attrNameLst>
                                          <p:attrName>ppt_x</p:attrName>
                                        </p:attrNameLst>
                                      </p:cBhvr>
                                      <p:tavLst>
                                        <p:tav tm="0">
                                          <p:val>
                                            <p:strVal val="#ppt_x-#ppt_w/2"/>
                                          </p:val>
                                        </p:tav>
                                        <p:tav tm="100000">
                                          <p:val>
                                            <p:strVal val="#ppt_x"/>
                                          </p:val>
                                        </p:tav>
                                      </p:tavLst>
                                    </p:anim>
                                    <p:anim calcmode="lin" valueType="num">
                                      <p:cBhvr>
                                        <p:cTn id="23" dur="1000" fill="hold"/>
                                        <p:tgtEl>
                                          <p:spTgt spid="69657"/>
                                        </p:tgtEl>
                                        <p:attrNameLst>
                                          <p:attrName>ppt_y</p:attrName>
                                        </p:attrNameLst>
                                      </p:cBhvr>
                                      <p:tavLst>
                                        <p:tav tm="0">
                                          <p:val>
                                            <p:strVal val="#ppt_y"/>
                                          </p:val>
                                        </p:tav>
                                        <p:tav tm="100000">
                                          <p:val>
                                            <p:strVal val="#ppt_y"/>
                                          </p:val>
                                        </p:tav>
                                      </p:tavLst>
                                    </p:anim>
                                    <p:anim calcmode="lin" valueType="num">
                                      <p:cBhvr>
                                        <p:cTn id="24" dur="1000" fill="hold"/>
                                        <p:tgtEl>
                                          <p:spTgt spid="69657"/>
                                        </p:tgtEl>
                                        <p:attrNameLst>
                                          <p:attrName>ppt_w</p:attrName>
                                        </p:attrNameLst>
                                      </p:cBhvr>
                                      <p:tavLst>
                                        <p:tav tm="0">
                                          <p:val>
                                            <p:fltVal val="0"/>
                                          </p:val>
                                        </p:tav>
                                        <p:tav tm="100000">
                                          <p:val>
                                            <p:strVal val="#ppt_w"/>
                                          </p:val>
                                        </p:tav>
                                      </p:tavLst>
                                    </p:anim>
                                    <p:anim calcmode="lin" valueType="num">
                                      <p:cBhvr>
                                        <p:cTn id="25" dur="1000" fill="hold"/>
                                        <p:tgtEl>
                                          <p:spTgt spid="69657"/>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69658"/>
                                        </p:tgtEl>
                                        <p:attrNameLst>
                                          <p:attrName>style.visibility</p:attrName>
                                        </p:attrNameLst>
                                      </p:cBhvr>
                                      <p:to>
                                        <p:strVal val="visible"/>
                                      </p:to>
                                    </p:set>
                                    <p:anim calcmode="lin" valueType="num">
                                      <p:cBhvr>
                                        <p:cTn id="30" dur="1000" fill="hold"/>
                                        <p:tgtEl>
                                          <p:spTgt spid="69658"/>
                                        </p:tgtEl>
                                        <p:attrNameLst>
                                          <p:attrName>ppt_x</p:attrName>
                                        </p:attrNameLst>
                                      </p:cBhvr>
                                      <p:tavLst>
                                        <p:tav tm="0">
                                          <p:val>
                                            <p:strVal val="#ppt_x-#ppt_w/2"/>
                                          </p:val>
                                        </p:tav>
                                        <p:tav tm="100000">
                                          <p:val>
                                            <p:strVal val="#ppt_x"/>
                                          </p:val>
                                        </p:tav>
                                      </p:tavLst>
                                    </p:anim>
                                    <p:anim calcmode="lin" valueType="num">
                                      <p:cBhvr>
                                        <p:cTn id="31" dur="1000" fill="hold"/>
                                        <p:tgtEl>
                                          <p:spTgt spid="69658"/>
                                        </p:tgtEl>
                                        <p:attrNameLst>
                                          <p:attrName>ppt_y</p:attrName>
                                        </p:attrNameLst>
                                      </p:cBhvr>
                                      <p:tavLst>
                                        <p:tav tm="0">
                                          <p:val>
                                            <p:strVal val="#ppt_y"/>
                                          </p:val>
                                        </p:tav>
                                        <p:tav tm="100000">
                                          <p:val>
                                            <p:strVal val="#ppt_y"/>
                                          </p:val>
                                        </p:tav>
                                      </p:tavLst>
                                    </p:anim>
                                    <p:anim calcmode="lin" valueType="num">
                                      <p:cBhvr>
                                        <p:cTn id="32" dur="1000" fill="hold"/>
                                        <p:tgtEl>
                                          <p:spTgt spid="69658"/>
                                        </p:tgtEl>
                                        <p:attrNameLst>
                                          <p:attrName>ppt_w</p:attrName>
                                        </p:attrNameLst>
                                      </p:cBhvr>
                                      <p:tavLst>
                                        <p:tav tm="0">
                                          <p:val>
                                            <p:fltVal val="0"/>
                                          </p:val>
                                        </p:tav>
                                        <p:tav tm="100000">
                                          <p:val>
                                            <p:strVal val="#ppt_w"/>
                                          </p:val>
                                        </p:tav>
                                      </p:tavLst>
                                    </p:anim>
                                    <p:anim calcmode="lin" valueType="num">
                                      <p:cBhvr>
                                        <p:cTn id="33" dur="1000" fill="hold"/>
                                        <p:tgtEl>
                                          <p:spTgt spid="69658"/>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69659"/>
                                        </p:tgtEl>
                                        <p:attrNameLst>
                                          <p:attrName>style.visibility</p:attrName>
                                        </p:attrNameLst>
                                      </p:cBhvr>
                                      <p:to>
                                        <p:strVal val="visible"/>
                                      </p:to>
                                    </p:set>
                                    <p:anim calcmode="lin" valueType="num">
                                      <p:cBhvr>
                                        <p:cTn id="38" dur="1000" fill="hold"/>
                                        <p:tgtEl>
                                          <p:spTgt spid="69659"/>
                                        </p:tgtEl>
                                        <p:attrNameLst>
                                          <p:attrName>ppt_x</p:attrName>
                                        </p:attrNameLst>
                                      </p:cBhvr>
                                      <p:tavLst>
                                        <p:tav tm="0">
                                          <p:val>
                                            <p:strVal val="#ppt_x-#ppt_w/2"/>
                                          </p:val>
                                        </p:tav>
                                        <p:tav tm="100000">
                                          <p:val>
                                            <p:strVal val="#ppt_x"/>
                                          </p:val>
                                        </p:tav>
                                      </p:tavLst>
                                    </p:anim>
                                    <p:anim calcmode="lin" valueType="num">
                                      <p:cBhvr>
                                        <p:cTn id="39" dur="1000" fill="hold"/>
                                        <p:tgtEl>
                                          <p:spTgt spid="69659"/>
                                        </p:tgtEl>
                                        <p:attrNameLst>
                                          <p:attrName>ppt_y</p:attrName>
                                        </p:attrNameLst>
                                      </p:cBhvr>
                                      <p:tavLst>
                                        <p:tav tm="0">
                                          <p:val>
                                            <p:strVal val="#ppt_y"/>
                                          </p:val>
                                        </p:tav>
                                        <p:tav tm="100000">
                                          <p:val>
                                            <p:strVal val="#ppt_y"/>
                                          </p:val>
                                        </p:tav>
                                      </p:tavLst>
                                    </p:anim>
                                    <p:anim calcmode="lin" valueType="num">
                                      <p:cBhvr>
                                        <p:cTn id="40" dur="1000" fill="hold"/>
                                        <p:tgtEl>
                                          <p:spTgt spid="69659"/>
                                        </p:tgtEl>
                                        <p:attrNameLst>
                                          <p:attrName>ppt_w</p:attrName>
                                        </p:attrNameLst>
                                      </p:cBhvr>
                                      <p:tavLst>
                                        <p:tav tm="0">
                                          <p:val>
                                            <p:fltVal val="0"/>
                                          </p:val>
                                        </p:tav>
                                        <p:tav tm="100000">
                                          <p:val>
                                            <p:strVal val="#ppt_w"/>
                                          </p:val>
                                        </p:tav>
                                      </p:tavLst>
                                    </p:anim>
                                    <p:anim calcmode="lin" valueType="num">
                                      <p:cBhvr>
                                        <p:cTn id="41" dur="1000" fill="hold"/>
                                        <p:tgtEl>
                                          <p:spTgt spid="69659"/>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1000" fill="hold"/>
                                        <p:tgtEl>
                                          <p:spTgt spid="17"/>
                                        </p:tgtEl>
                                        <p:attrNameLst>
                                          <p:attrName>ppt_x</p:attrName>
                                        </p:attrNameLst>
                                      </p:cBhvr>
                                      <p:tavLst>
                                        <p:tav tm="0">
                                          <p:val>
                                            <p:strVal val="#ppt_x-#ppt_w/2"/>
                                          </p:val>
                                        </p:tav>
                                        <p:tav tm="100000">
                                          <p:val>
                                            <p:strVal val="#ppt_x"/>
                                          </p:val>
                                        </p:tav>
                                      </p:tavLst>
                                    </p:anim>
                                    <p:anim calcmode="lin" valueType="num">
                                      <p:cBhvr>
                                        <p:cTn id="52" dur="1000" fill="hold"/>
                                        <p:tgtEl>
                                          <p:spTgt spid="17"/>
                                        </p:tgtEl>
                                        <p:attrNameLst>
                                          <p:attrName>ppt_y</p:attrName>
                                        </p:attrNameLst>
                                      </p:cBhvr>
                                      <p:tavLst>
                                        <p:tav tm="0">
                                          <p:val>
                                            <p:strVal val="#ppt_y"/>
                                          </p:val>
                                        </p:tav>
                                        <p:tav tm="100000">
                                          <p:val>
                                            <p:strVal val="#ppt_y"/>
                                          </p:val>
                                        </p:tav>
                                      </p:tavLst>
                                    </p:anim>
                                    <p:anim calcmode="lin" valueType="num">
                                      <p:cBhvr>
                                        <p:cTn id="53" dur="1000" fill="hold"/>
                                        <p:tgtEl>
                                          <p:spTgt spid="17"/>
                                        </p:tgtEl>
                                        <p:attrNameLst>
                                          <p:attrName>ppt_w</p:attrName>
                                        </p:attrNameLst>
                                      </p:cBhvr>
                                      <p:tavLst>
                                        <p:tav tm="0">
                                          <p:val>
                                            <p:fltVal val="0"/>
                                          </p:val>
                                        </p:tav>
                                        <p:tav tm="100000">
                                          <p:val>
                                            <p:strVal val="#ppt_w"/>
                                          </p:val>
                                        </p:tav>
                                      </p:tavLst>
                                    </p:anim>
                                    <p:anim calcmode="lin" valueType="num">
                                      <p:cBhvr>
                                        <p:cTn id="54" dur="1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9" grpId="0"/>
      <p:bldP spid="69655" grpId="0"/>
      <p:bldP spid="69657" grpId="0"/>
      <p:bldP spid="69658" grpId="0"/>
      <p:bldP spid="69659"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time of a Wristwatch</a:t>
            </a:r>
            <a:endParaRPr lang="en-US" dirty="0"/>
          </a:p>
        </p:txBody>
      </p:sp>
      <p:sp>
        <p:nvSpPr>
          <p:cNvPr id="4" name="Oval 3"/>
          <p:cNvSpPr/>
          <p:nvPr/>
        </p:nvSpPr>
        <p:spPr>
          <a:xfrm>
            <a:off x="4592781" y="1774719"/>
            <a:ext cx="304800" cy="3048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661724" y="2477287"/>
            <a:ext cx="2177241"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Pull crown out</a:t>
            </a:r>
            <a:endParaRPr lang="en-US" sz="2000" dirty="0"/>
          </a:p>
        </p:txBody>
      </p:sp>
      <p:sp>
        <p:nvSpPr>
          <p:cNvPr id="6" name="Rounded Rectangle 5"/>
          <p:cNvSpPr/>
          <p:nvPr/>
        </p:nvSpPr>
        <p:spPr>
          <a:xfrm>
            <a:off x="3661723" y="3222518"/>
            <a:ext cx="2177242" cy="1098651"/>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Turn crown counterclockwise to desired time</a:t>
            </a:r>
            <a:endParaRPr lang="en-US" sz="2000" dirty="0"/>
          </a:p>
        </p:txBody>
      </p:sp>
      <p:sp>
        <p:nvSpPr>
          <p:cNvPr id="7" name="Rounded Rectangle 6"/>
          <p:cNvSpPr/>
          <p:nvPr/>
        </p:nvSpPr>
        <p:spPr>
          <a:xfrm>
            <a:off x="3668073" y="4853760"/>
            <a:ext cx="2177242" cy="533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Push crown in</a:t>
            </a:r>
            <a:endParaRPr lang="en-US" sz="2000" dirty="0"/>
          </a:p>
        </p:txBody>
      </p:sp>
      <p:grpSp>
        <p:nvGrpSpPr>
          <p:cNvPr id="8" name="Group 7"/>
          <p:cNvGrpSpPr/>
          <p:nvPr/>
        </p:nvGrpSpPr>
        <p:grpSpPr>
          <a:xfrm>
            <a:off x="4534444" y="5788414"/>
            <a:ext cx="457200" cy="443345"/>
            <a:chOff x="2819400" y="5735782"/>
            <a:chExt cx="457200" cy="443345"/>
          </a:xfrm>
          <a:effectLst>
            <a:outerShdw blurRad="50800" dist="38100" dir="2700000" algn="tl" rotWithShape="0">
              <a:prstClr val="black">
                <a:alpha val="40000"/>
              </a:prstClr>
            </a:outerShdw>
          </a:effectLst>
        </p:grpSpPr>
        <p:sp>
          <p:nvSpPr>
            <p:cNvPr id="9" name="Oval 8"/>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p:cNvCxnSpPr>
            <a:stCxn id="4" idx="4"/>
            <a:endCxn id="5" idx="0"/>
          </p:cNvCxnSpPr>
          <p:nvPr/>
        </p:nvCxnSpPr>
        <p:spPr>
          <a:xfrm>
            <a:off x="4745181" y="2079519"/>
            <a:ext cx="5164" cy="397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2"/>
            <a:endCxn id="6" idx="0"/>
          </p:cNvCxnSpPr>
          <p:nvPr/>
        </p:nvCxnSpPr>
        <p:spPr>
          <a:xfrm flipH="1">
            <a:off x="4750344" y="2858287"/>
            <a:ext cx="1" cy="364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a:off x="4750344" y="4321169"/>
            <a:ext cx="6350" cy="5325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2"/>
            <a:endCxn id="10" idx="0"/>
          </p:cNvCxnSpPr>
          <p:nvPr/>
        </p:nvCxnSpPr>
        <p:spPr>
          <a:xfrm>
            <a:off x="4756694" y="5387160"/>
            <a:ext cx="6350" cy="401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fld id="{FBF3F2D1-F159-E640-8129-7F4153CC4A2D}" type="datetime1">
              <a:rPr lang="en-US" smtClean="0"/>
              <a:t>12/9/16</a:t>
            </a:fld>
            <a:endParaRPr lang="en-US"/>
          </a:p>
        </p:txBody>
      </p:sp>
      <p:sp>
        <p:nvSpPr>
          <p:cNvPr id="11" name="Footer Placeholder 10"/>
          <p:cNvSpPr>
            <a:spLocks noGrp="1"/>
          </p:cNvSpPr>
          <p:nvPr>
            <p:ph type="ftr" sz="quarter" idx="11"/>
          </p:nvPr>
        </p:nvSpPr>
        <p:spPr/>
        <p:txBody>
          <a:bodyPr/>
          <a:lstStyle/>
          <a:p>
            <a:r>
              <a:rPr lang="de-DE" smtClean="0"/>
              <a:t>CT100 Fall 2016</a:t>
            </a:r>
            <a:endParaRPr lang="en-US"/>
          </a:p>
        </p:txBody>
      </p:sp>
      <p:sp>
        <p:nvSpPr>
          <p:cNvPr id="12" name="Slide Number Placeholder 11"/>
          <p:cNvSpPr>
            <a:spLocks noGrp="1"/>
          </p:cNvSpPr>
          <p:nvPr>
            <p:ph type="sldNum" sz="quarter" idx="12"/>
          </p:nvPr>
        </p:nvSpPr>
        <p:spPr/>
        <p:txBody>
          <a:bodyPr/>
          <a:lstStyle/>
          <a:p>
            <a:fld id="{7F5CE407-6216-4202-80E4-A30DC2F709B2}" type="slidenum">
              <a:rPr lang="en-US" smtClean="0"/>
              <a:t>6</a:t>
            </a:fld>
            <a:endParaRPr lang="en-US"/>
          </a:p>
        </p:txBody>
      </p:sp>
    </p:spTree>
    <p:extLst>
      <p:ext uri="{BB962C8B-B14F-4D97-AF65-F5344CB8AC3E}">
        <p14:creationId xmlns:p14="http://schemas.microsoft.com/office/powerpoint/2010/main" val="187317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Actions</a:t>
            </a:r>
            <a:endParaRPr lang="en-US" dirty="0"/>
          </a:p>
        </p:txBody>
      </p:sp>
      <p:sp>
        <p:nvSpPr>
          <p:cNvPr id="3" name="Content Placeholder 2"/>
          <p:cNvSpPr>
            <a:spLocks noGrp="1"/>
          </p:cNvSpPr>
          <p:nvPr>
            <p:ph idx="1"/>
          </p:nvPr>
        </p:nvSpPr>
        <p:spPr>
          <a:xfrm>
            <a:off x="457200" y="1376482"/>
            <a:ext cx="8229600" cy="5100518"/>
          </a:xfrm>
        </p:spPr>
        <p:txBody>
          <a:bodyPr>
            <a:normAutofit/>
          </a:bodyPr>
          <a:lstStyle/>
          <a:p>
            <a:r>
              <a:rPr lang="en-US" sz="2000" dirty="0" smtClean="0"/>
              <a:t>Some actions are conditional.  How would you say that you need to study if you have an exam tomorrow otherwise you would waste time on Facebook?</a:t>
            </a:r>
          </a:p>
          <a:p>
            <a:pPr lvl="1"/>
            <a:r>
              <a:rPr lang="en-US" sz="1800" dirty="0" smtClean="0"/>
              <a:t>What are the actions?</a:t>
            </a:r>
          </a:p>
          <a:p>
            <a:pPr lvl="1"/>
            <a:r>
              <a:rPr lang="en-US" sz="1800" dirty="0" smtClean="0"/>
              <a:t>What is the condition?</a:t>
            </a:r>
          </a:p>
          <a:p>
            <a:r>
              <a:rPr lang="en-US" sz="2000" dirty="0" smtClean="0"/>
              <a:t>A diamond indicates points at which a flows split (a condition) or merge</a:t>
            </a:r>
          </a:p>
        </p:txBody>
      </p:sp>
      <p:sp>
        <p:nvSpPr>
          <p:cNvPr id="4" name="Rounded Rectangle 3"/>
          <p:cNvSpPr/>
          <p:nvPr/>
        </p:nvSpPr>
        <p:spPr>
          <a:xfrm>
            <a:off x="5562600" y="5638800"/>
            <a:ext cx="1717964" cy="609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Waste time on Facebook</a:t>
            </a:r>
            <a:endParaRPr lang="en-US" sz="2000" dirty="0"/>
          </a:p>
        </p:txBody>
      </p:sp>
      <p:sp>
        <p:nvSpPr>
          <p:cNvPr id="5" name="Rounded Rectangle 4"/>
          <p:cNvSpPr/>
          <p:nvPr/>
        </p:nvSpPr>
        <p:spPr>
          <a:xfrm>
            <a:off x="3200400" y="5638800"/>
            <a:ext cx="1717964" cy="6096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Study</a:t>
            </a:r>
            <a:endParaRPr lang="en-US" sz="2000" dirty="0"/>
          </a:p>
        </p:txBody>
      </p:sp>
      <p:sp>
        <p:nvSpPr>
          <p:cNvPr id="6" name="Oval 5"/>
          <p:cNvSpPr/>
          <p:nvPr/>
        </p:nvSpPr>
        <p:spPr>
          <a:xfrm>
            <a:off x="5078625" y="3452412"/>
            <a:ext cx="359134" cy="340772"/>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046518" y="4419600"/>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6" idx="4"/>
            <a:endCxn id="7" idx="0"/>
          </p:cNvCxnSpPr>
          <p:nvPr/>
        </p:nvCxnSpPr>
        <p:spPr>
          <a:xfrm rot="5400000">
            <a:off x="4944788" y="4106196"/>
            <a:ext cx="626416" cy="392"/>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1"/>
            <a:endCxn id="5" idx="0"/>
          </p:cNvCxnSpPr>
          <p:nvPr/>
        </p:nvCxnSpPr>
        <p:spPr>
          <a:xfrm rot="10800000" flipV="1">
            <a:off x="4059382" y="4610100"/>
            <a:ext cx="987136" cy="1028700"/>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3"/>
            <a:endCxn id="4" idx="0"/>
          </p:cNvCxnSpPr>
          <p:nvPr/>
        </p:nvCxnSpPr>
        <p:spPr>
          <a:xfrm>
            <a:off x="5469082" y="4610100"/>
            <a:ext cx="952500" cy="1028700"/>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66097" y="4271546"/>
            <a:ext cx="1712528" cy="338554"/>
          </a:xfrm>
          <a:prstGeom prst="rect">
            <a:avLst/>
          </a:prstGeom>
          <a:noFill/>
        </p:spPr>
        <p:txBody>
          <a:bodyPr wrap="none" rtlCol="0">
            <a:spAutoFit/>
          </a:bodyPr>
          <a:lstStyle/>
          <a:p>
            <a:r>
              <a:rPr lang="en-US" sz="1600" dirty="0" smtClean="0"/>
              <a:t>[exam tomorrow]</a:t>
            </a:r>
            <a:endParaRPr lang="en-US" sz="1600" dirty="0"/>
          </a:p>
        </p:txBody>
      </p:sp>
      <p:sp>
        <p:nvSpPr>
          <p:cNvPr id="21" name="TextBox 20"/>
          <p:cNvSpPr txBox="1"/>
          <p:nvPr/>
        </p:nvSpPr>
        <p:spPr>
          <a:xfrm>
            <a:off x="5437758" y="4281099"/>
            <a:ext cx="1997762" cy="338554"/>
          </a:xfrm>
          <a:prstGeom prst="rect">
            <a:avLst/>
          </a:prstGeom>
          <a:noFill/>
        </p:spPr>
        <p:txBody>
          <a:bodyPr wrap="none" rtlCol="0">
            <a:spAutoFit/>
          </a:bodyPr>
          <a:lstStyle/>
          <a:p>
            <a:r>
              <a:rPr lang="en-US" sz="1600" dirty="0" smtClean="0"/>
              <a:t>[no exam tomorrow]</a:t>
            </a:r>
            <a:endParaRPr lang="en-US" sz="1600" dirty="0"/>
          </a:p>
        </p:txBody>
      </p:sp>
      <p:sp>
        <p:nvSpPr>
          <p:cNvPr id="33" name="Diamond 32"/>
          <p:cNvSpPr/>
          <p:nvPr/>
        </p:nvSpPr>
        <p:spPr>
          <a:xfrm>
            <a:off x="8153400" y="3071412"/>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221A7919-F4B6-7142-964C-5B78240AFDDC}" type="datetime1">
              <a:rPr lang="en-US" smtClean="0"/>
              <a:t>12/9/16</a:t>
            </a:fld>
            <a:endParaRPr lang="en-US"/>
          </a:p>
        </p:txBody>
      </p:sp>
      <p:sp>
        <p:nvSpPr>
          <p:cNvPr id="10" name="Footer Placeholder 9"/>
          <p:cNvSpPr>
            <a:spLocks noGrp="1"/>
          </p:cNvSpPr>
          <p:nvPr>
            <p:ph type="ftr" sz="quarter" idx="11"/>
          </p:nvPr>
        </p:nvSpPr>
        <p:spPr/>
        <p:txBody>
          <a:bodyPr/>
          <a:lstStyle/>
          <a:p>
            <a:r>
              <a:rPr lang="de-DE" smtClean="0"/>
              <a:t>CT100 Fall 2016</a:t>
            </a:r>
            <a:endParaRPr lang="en-US"/>
          </a:p>
        </p:txBody>
      </p:sp>
      <p:sp>
        <p:nvSpPr>
          <p:cNvPr id="12" name="Slide Number Placeholder 11"/>
          <p:cNvSpPr>
            <a:spLocks noGrp="1"/>
          </p:cNvSpPr>
          <p:nvPr>
            <p:ph type="sldNum" sz="quarter" idx="12"/>
          </p:nvPr>
        </p:nvSpPr>
        <p:spPr/>
        <p:txBody>
          <a:bodyPr/>
          <a:lstStyle/>
          <a:p>
            <a:fld id="{7F5CE407-6216-4202-80E4-A30DC2F709B2}" type="slidenum">
              <a:rPr lang="en-US" smtClean="0"/>
              <a:t>7</a:t>
            </a:fld>
            <a:endParaRPr lang="en-US"/>
          </a:p>
        </p:txBody>
      </p:sp>
    </p:spTree>
    <p:extLst>
      <p:ext uri="{BB962C8B-B14F-4D97-AF65-F5344CB8AC3E}">
        <p14:creationId xmlns:p14="http://schemas.microsoft.com/office/powerpoint/2010/main" val="123328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circle(in)">
                                      <p:cBhvr>
                                        <p:cTn id="31" dur="20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animBg="1"/>
      <p:bldP spid="5" grpId="0" animBg="1"/>
      <p:bldP spid="6" grpId="0" animBg="1"/>
      <p:bldP spid="7" grpId="0" animBg="1"/>
      <p:bldP spid="20" grpId="0"/>
      <p:bldP spid="21" grpId="0"/>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have more than two splits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694363" cy="4011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5E1B4A1A-0360-2B48-A8D4-F25E8DA88818}" type="datetime1">
              <a:rPr lang="en-US" smtClean="0"/>
              <a:t>12/9/16</a:t>
            </a:fld>
            <a:endParaRPr lang="en-US"/>
          </a:p>
        </p:txBody>
      </p:sp>
      <p:sp>
        <p:nvSpPr>
          <p:cNvPr id="4" name="Footer Placeholder 3"/>
          <p:cNvSpPr>
            <a:spLocks noGrp="1"/>
          </p:cNvSpPr>
          <p:nvPr>
            <p:ph type="ftr" sz="quarter" idx="11"/>
          </p:nvPr>
        </p:nvSpPr>
        <p:spPr/>
        <p:txBody>
          <a:bodyPr/>
          <a:lstStyle/>
          <a:p>
            <a:r>
              <a:rPr lang="de-DE" smtClean="0"/>
              <a:t>CT100 Fall 2016</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8</a:t>
            </a:fld>
            <a:endParaRPr lang="en-US"/>
          </a:p>
        </p:txBody>
      </p:sp>
    </p:spTree>
    <p:extLst>
      <p:ext uri="{BB962C8B-B14F-4D97-AF65-F5344CB8AC3E}">
        <p14:creationId xmlns:p14="http://schemas.microsoft.com/office/powerpoint/2010/main" val="248296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a:t>
            </a:r>
            <a:endParaRPr lang="en-US" dirty="0"/>
          </a:p>
        </p:txBody>
      </p:sp>
      <p:sp>
        <p:nvSpPr>
          <p:cNvPr id="4" name="Oval 3"/>
          <p:cNvSpPr/>
          <p:nvPr/>
        </p:nvSpPr>
        <p:spPr>
          <a:xfrm>
            <a:off x="6557424" y="696928"/>
            <a:ext cx="304800" cy="3048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708953" y="1399496"/>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 user name</a:t>
            </a:r>
            <a:endParaRPr lang="en-US" sz="1600" dirty="0"/>
          </a:p>
        </p:txBody>
      </p:sp>
      <p:sp>
        <p:nvSpPr>
          <p:cNvPr id="6" name="Rounded Rectangle 5"/>
          <p:cNvSpPr/>
          <p:nvPr/>
        </p:nvSpPr>
        <p:spPr>
          <a:xfrm>
            <a:off x="5487990" y="2121899"/>
            <a:ext cx="2443908" cy="435081"/>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 user password</a:t>
            </a:r>
            <a:endParaRPr lang="en-US" sz="1600" dirty="0"/>
          </a:p>
        </p:txBody>
      </p:sp>
      <p:grpSp>
        <p:nvGrpSpPr>
          <p:cNvPr id="8" name="Group 7"/>
          <p:cNvGrpSpPr/>
          <p:nvPr/>
        </p:nvGrpSpPr>
        <p:grpSpPr>
          <a:xfrm>
            <a:off x="3781622" y="6197332"/>
            <a:ext cx="341074" cy="330738"/>
            <a:chOff x="2819400" y="5735782"/>
            <a:chExt cx="457200" cy="443345"/>
          </a:xfrm>
          <a:effectLst>
            <a:outerShdw blurRad="50800" dist="38100" dir="2700000" algn="tl" rotWithShape="0">
              <a:prstClr val="black">
                <a:alpha val="40000"/>
              </a:prstClr>
            </a:outerShdw>
          </a:effectLst>
        </p:grpSpPr>
        <p:sp>
          <p:nvSpPr>
            <p:cNvPr id="9" name="Oval 8"/>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Elbow Connector 10"/>
          <p:cNvCxnSpPr>
            <a:stCxn id="4" idx="4"/>
            <a:endCxn id="5" idx="0"/>
          </p:cNvCxnSpPr>
          <p:nvPr/>
        </p:nvCxnSpPr>
        <p:spPr>
          <a:xfrm rot="16200000" flipH="1">
            <a:off x="6511000" y="1200552"/>
            <a:ext cx="397768" cy="120"/>
          </a:xfrm>
          <a:prstGeom prst="bentConnector3">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2"/>
            <a:endCxn id="6" idx="0"/>
          </p:cNvCxnSpPr>
          <p:nvPr/>
        </p:nvCxnSpPr>
        <p:spPr>
          <a:xfrm rot="5400000">
            <a:off x="6539243" y="1951197"/>
            <a:ext cx="341403" cy="12700"/>
          </a:xfrm>
          <a:prstGeom prst="bentConnector3">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7" idx="0"/>
          </p:cNvCxnSpPr>
          <p:nvPr/>
        </p:nvCxnSpPr>
        <p:spPr>
          <a:xfrm rot="5400000">
            <a:off x="6507969" y="2758835"/>
            <a:ext cx="403831" cy="120"/>
          </a:xfrm>
          <a:prstGeom prst="bentConnector3">
            <a:avLst>
              <a:gd name="adj1" fmla="val 50000"/>
            </a:avLst>
          </a:prstGeom>
          <a:ln w="28575" cmpd="sng">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5" name="Picture 14" descr="login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337" y="1287803"/>
            <a:ext cx="2832602" cy="1302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Diamond 16"/>
          <p:cNvSpPr/>
          <p:nvPr/>
        </p:nvSpPr>
        <p:spPr>
          <a:xfrm>
            <a:off x="6498542" y="2960811"/>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343400" y="3581400"/>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cancel login</a:t>
            </a:r>
            <a:endParaRPr lang="en-US" sz="1600" dirty="0"/>
          </a:p>
        </p:txBody>
      </p:sp>
      <p:cxnSp>
        <p:nvCxnSpPr>
          <p:cNvPr id="27" name="Elbow Connector 26"/>
          <p:cNvCxnSpPr>
            <a:stCxn id="17" idx="1"/>
            <a:endCxn id="25" idx="0"/>
          </p:cNvCxnSpPr>
          <p:nvPr/>
        </p:nvCxnSpPr>
        <p:spPr>
          <a:xfrm rot="10800000" flipV="1">
            <a:off x="5344392" y="3151310"/>
            <a:ext cx="1154151" cy="430089"/>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944472" y="3581399"/>
            <a:ext cx="2001982" cy="68465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Check name/password</a:t>
            </a:r>
            <a:endParaRPr lang="en-US" sz="1600" dirty="0"/>
          </a:p>
        </p:txBody>
      </p:sp>
      <p:cxnSp>
        <p:nvCxnSpPr>
          <p:cNvPr id="31" name="Elbow Connector 30"/>
          <p:cNvCxnSpPr>
            <a:stCxn id="17" idx="3"/>
            <a:endCxn id="28" idx="0"/>
          </p:cNvCxnSpPr>
          <p:nvPr/>
        </p:nvCxnSpPr>
        <p:spPr>
          <a:xfrm>
            <a:off x="6921106" y="3151311"/>
            <a:ext cx="1024357" cy="430088"/>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7740533" y="4813811"/>
            <a:ext cx="422564" cy="381000"/>
          </a:xfrm>
          <a:prstGeom prst="diamond">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419600" y="5411418"/>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Show desktop</a:t>
            </a:r>
            <a:endParaRPr lang="en-US" sz="1600" dirty="0"/>
          </a:p>
        </p:txBody>
      </p:sp>
      <p:sp>
        <p:nvSpPr>
          <p:cNvPr id="34" name="Rounded Rectangle 33"/>
          <p:cNvSpPr/>
          <p:nvPr/>
        </p:nvSpPr>
        <p:spPr>
          <a:xfrm>
            <a:off x="4477117" y="6172200"/>
            <a:ext cx="2001982" cy="381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Show Error </a:t>
            </a:r>
            <a:r>
              <a:rPr lang="en-US" sz="1600" dirty="0" err="1" smtClean="0"/>
              <a:t>msg</a:t>
            </a:r>
            <a:endParaRPr lang="en-US" sz="1600" dirty="0"/>
          </a:p>
        </p:txBody>
      </p:sp>
      <p:cxnSp>
        <p:nvCxnSpPr>
          <p:cNvPr id="38" name="Elbow Connector 37"/>
          <p:cNvCxnSpPr>
            <a:stCxn id="28" idx="2"/>
            <a:endCxn id="32" idx="0"/>
          </p:cNvCxnSpPr>
          <p:nvPr/>
        </p:nvCxnSpPr>
        <p:spPr>
          <a:xfrm rot="16200000" flipH="1">
            <a:off x="7674761" y="4536756"/>
            <a:ext cx="547757" cy="6352"/>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2" idx="1"/>
            <a:endCxn id="33" idx="0"/>
          </p:cNvCxnSpPr>
          <p:nvPr/>
        </p:nvCxnSpPr>
        <p:spPr>
          <a:xfrm rot="10800000" flipV="1">
            <a:off x="5420591" y="5004310"/>
            <a:ext cx="2319942" cy="407107"/>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2" idx="2"/>
            <a:endCxn id="34" idx="3"/>
          </p:cNvCxnSpPr>
          <p:nvPr/>
        </p:nvCxnSpPr>
        <p:spPr>
          <a:xfrm rot="5400000">
            <a:off x="6631513" y="5042397"/>
            <a:ext cx="1167889" cy="1472716"/>
          </a:xfrm>
          <a:prstGeom prst="bentConnector2">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79188" y="2806922"/>
            <a:ext cx="1619354" cy="307777"/>
          </a:xfrm>
          <a:prstGeom prst="rect">
            <a:avLst/>
          </a:prstGeom>
          <a:noFill/>
        </p:spPr>
        <p:txBody>
          <a:bodyPr wrap="none" rtlCol="0">
            <a:spAutoFit/>
          </a:bodyPr>
          <a:lstStyle/>
          <a:p>
            <a:r>
              <a:rPr lang="en-US" sz="1400" dirty="0" smtClean="0"/>
              <a:t>[Cancel is clicked]</a:t>
            </a:r>
            <a:endParaRPr lang="en-US" sz="1400" dirty="0"/>
          </a:p>
        </p:txBody>
      </p:sp>
      <p:sp>
        <p:nvSpPr>
          <p:cNvPr id="51" name="TextBox 50"/>
          <p:cNvSpPr txBox="1"/>
          <p:nvPr/>
        </p:nvSpPr>
        <p:spPr>
          <a:xfrm>
            <a:off x="6921106" y="2814939"/>
            <a:ext cx="1499128" cy="307777"/>
          </a:xfrm>
          <a:prstGeom prst="rect">
            <a:avLst/>
          </a:prstGeom>
          <a:noFill/>
        </p:spPr>
        <p:txBody>
          <a:bodyPr wrap="none" rtlCol="0">
            <a:spAutoFit/>
          </a:bodyPr>
          <a:lstStyle/>
          <a:p>
            <a:r>
              <a:rPr lang="en-US" sz="1400" dirty="0" smtClean="0"/>
              <a:t>[Login is clicked]</a:t>
            </a:r>
            <a:endParaRPr lang="en-US" sz="1400" dirty="0"/>
          </a:p>
        </p:txBody>
      </p:sp>
      <p:sp>
        <p:nvSpPr>
          <p:cNvPr id="56" name="TextBox 55"/>
          <p:cNvSpPr txBox="1"/>
          <p:nvPr/>
        </p:nvSpPr>
        <p:spPr>
          <a:xfrm>
            <a:off x="5183612" y="4665756"/>
            <a:ext cx="2475358" cy="338554"/>
          </a:xfrm>
          <a:prstGeom prst="rect">
            <a:avLst/>
          </a:prstGeom>
          <a:noFill/>
        </p:spPr>
        <p:txBody>
          <a:bodyPr wrap="none" rtlCol="0">
            <a:spAutoFit/>
          </a:bodyPr>
          <a:lstStyle/>
          <a:p>
            <a:r>
              <a:rPr lang="en-US" sz="1600" dirty="0" smtClean="0"/>
              <a:t>[name/password is valid]</a:t>
            </a:r>
            <a:endParaRPr lang="en-US" sz="1600" dirty="0"/>
          </a:p>
        </p:txBody>
      </p:sp>
      <p:sp>
        <p:nvSpPr>
          <p:cNvPr id="57" name="TextBox 56"/>
          <p:cNvSpPr txBox="1"/>
          <p:nvPr/>
        </p:nvSpPr>
        <p:spPr>
          <a:xfrm>
            <a:off x="6660855" y="6362701"/>
            <a:ext cx="2589170" cy="338554"/>
          </a:xfrm>
          <a:prstGeom prst="rect">
            <a:avLst/>
          </a:prstGeom>
          <a:noFill/>
        </p:spPr>
        <p:txBody>
          <a:bodyPr wrap="none" rtlCol="0">
            <a:spAutoFit/>
          </a:bodyPr>
          <a:lstStyle/>
          <a:p>
            <a:r>
              <a:rPr lang="en-US" sz="1600" dirty="0" smtClean="0"/>
              <a:t>[name/password </a:t>
            </a:r>
            <a:r>
              <a:rPr lang="en-US" sz="1600" smtClean="0"/>
              <a:t>is invalid</a:t>
            </a:r>
            <a:r>
              <a:rPr lang="en-US" sz="1600" dirty="0" smtClean="0"/>
              <a:t>]</a:t>
            </a:r>
            <a:endParaRPr lang="en-US" sz="1600" dirty="0"/>
          </a:p>
        </p:txBody>
      </p:sp>
      <p:grpSp>
        <p:nvGrpSpPr>
          <p:cNvPr id="62" name="Group 61"/>
          <p:cNvGrpSpPr/>
          <p:nvPr/>
        </p:nvGrpSpPr>
        <p:grpSpPr>
          <a:xfrm>
            <a:off x="3808372" y="5455869"/>
            <a:ext cx="314324" cy="304798"/>
            <a:chOff x="2819400" y="5735782"/>
            <a:chExt cx="457200" cy="443345"/>
          </a:xfrm>
          <a:effectLst>
            <a:outerShdw blurRad="50800" dist="38100" dir="2700000" algn="tl" rotWithShape="0">
              <a:prstClr val="black">
                <a:alpha val="40000"/>
              </a:prstClr>
            </a:outerShdw>
          </a:effectLst>
        </p:grpSpPr>
        <p:sp>
          <p:nvSpPr>
            <p:cNvPr id="63" name="Oval 62"/>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5187229" y="4240911"/>
            <a:ext cx="314326" cy="304802"/>
            <a:chOff x="2819400" y="5735782"/>
            <a:chExt cx="457200" cy="443345"/>
          </a:xfrm>
          <a:effectLst>
            <a:outerShdw blurRad="50800" dist="38100" dir="2700000" algn="tl" rotWithShape="0">
              <a:prstClr val="black">
                <a:alpha val="40000"/>
              </a:prstClr>
            </a:outerShdw>
          </a:effectLst>
        </p:grpSpPr>
        <p:sp>
          <p:nvSpPr>
            <p:cNvPr id="66" name="Oval 65"/>
            <p:cNvSpPr/>
            <p:nvPr/>
          </p:nvSpPr>
          <p:spPr>
            <a:xfrm>
              <a:off x="2895600" y="5805055"/>
              <a:ext cx="304800" cy="304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819400" y="5735782"/>
              <a:ext cx="457200" cy="443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Elbow Connector 68"/>
          <p:cNvCxnSpPr>
            <a:stCxn id="25" idx="2"/>
            <a:endCxn id="67" idx="0"/>
          </p:cNvCxnSpPr>
          <p:nvPr/>
        </p:nvCxnSpPr>
        <p:spPr>
          <a:xfrm rot="16200000" flipH="1">
            <a:off x="5205136" y="4101654"/>
            <a:ext cx="278511" cy="1"/>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3" idx="1"/>
            <a:endCxn id="64" idx="6"/>
          </p:cNvCxnSpPr>
          <p:nvPr/>
        </p:nvCxnSpPr>
        <p:spPr>
          <a:xfrm rot="10800000" flipV="1">
            <a:off x="4122696" y="5601918"/>
            <a:ext cx="296904" cy="6350"/>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4" idx="1"/>
            <a:endCxn id="10" idx="6"/>
          </p:cNvCxnSpPr>
          <p:nvPr/>
        </p:nvCxnSpPr>
        <p:spPr>
          <a:xfrm rot="10800000" flipV="1">
            <a:off x="4122697" y="6362699"/>
            <a:ext cx="354421" cy="1"/>
          </a:xfrm>
          <a:prstGeom prst="bentConnector3">
            <a:avLst/>
          </a:prstGeom>
          <a:ln w="28575" cmpd="sng">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7176509D-1F61-B441-A160-1585AB2CEEA7}" type="datetime1">
              <a:rPr lang="en-US" smtClean="0"/>
              <a:t>12/9/16</a:t>
            </a:fld>
            <a:endParaRPr lang="en-US"/>
          </a:p>
        </p:txBody>
      </p:sp>
      <p:sp>
        <p:nvSpPr>
          <p:cNvPr id="7" name="Footer Placeholder 6"/>
          <p:cNvSpPr>
            <a:spLocks noGrp="1"/>
          </p:cNvSpPr>
          <p:nvPr>
            <p:ph type="ftr" sz="quarter" idx="11"/>
          </p:nvPr>
        </p:nvSpPr>
        <p:spPr/>
        <p:txBody>
          <a:bodyPr/>
          <a:lstStyle/>
          <a:p>
            <a:r>
              <a:rPr lang="de-DE" smtClean="0"/>
              <a:t>CT100 Fall 2016</a:t>
            </a:r>
            <a:endParaRPr lang="en-US"/>
          </a:p>
        </p:txBody>
      </p:sp>
      <p:sp>
        <p:nvSpPr>
          <p:cNvPr id="14" name="Slide Number Placeholder 13"/>
          <p:cNvSpPr>
            <a:spLocks noGrp="1"/>
          </p:cNvSpPr>
          <p:nvPr>
            <p:ph type="sldNum" sz="quarter" idx="12"/>
          </p:nvPr>
        </p:nvSpPr>
        <p:spPr/>
        <p:txBody>
          <a:bodyPr/>
          <a:lstStyle/>
          <a:p>
            <a:fld id="{7F5CE407-6216-4202-80E4-A30DC2F709B2}" type="slidenum">
              <a:rPr lang="en-US" smtClean="0"/>
              <a:t>9</a:t>
            </a:fld>
            <a:endParaRPr lang="en-US"/>
          </a:p>
        </p:txBody>
      </p:sp>
    </p:spTree>
    <p:extLst>
      <p:ext uri="{BB962C8B-B14F-4D97-AF65-F5344CB8AC3E}">
        <p14:creationId xmlns:p14="http://schemas.microsoft.com/office/powerpoint/2010/main" val="2730244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rse_mats">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8194</TotalTime>
  <Words>703</Words>
  <Application>Microsoft Macintosh PowerPoint</Application>
  <PresentationFormat>On-screen Show (4:3)</PresentationFormat>
  <Paragraphs>140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Chalkboard Bold</vt:lpstr>
      <vt:lpstr>ＭＳ Ｐゴシック</vt:lpstr>
      <vt:lpstr>Arial</vt:lpstr>
      <vt:lpstr>course_mats</vt:lpstr>
      <vt:lpstr>Problem Solving</vt:lpstr>
      <vt:lpstr>Problem Solving</vt:lpstr>
      <vt:lpstr>Problem Solving Using Computers</vt:lpstr>
      <vt:lpstr>Software Engineering</vt:lpstr>
      <vt:lpstr>PowerPoint Presentation</vt:lpstr>
      <vt:lpstr>Setting the time of a Wristwatch</vt:lpstr>
      <vt:lpstr>Conditional Actions</vt:lpstr>
      <vt:lpstr>Can have more than two splits</vt:lpstr>
      <vt:lpstr>Logging In</vt:lpstr>
      <vt:lpstr>Repetition</vt:lpstr>
      <vt:lpstr>PowerPoint Presentation</vt:lpstr>
      <vt:lpstr>PowerPoint Presentation</vt:lpstr>
      <vt:lpstr>Activity</vt:lpstr>
      <vt:lpstr>Discussion</vt:lpstr>
    </vt:vector>
  </TitlesOfParts>
  <Company>University of Wisconsin-La Crosse</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CS370 Computer Architecture</dc:title>
  <dc:creator>Samantha Foley</dc:creator>
  <cp:lastModifiedBy>Samantha S Foley</cp:lastModifiedBy>
  <cp:revision>353</cp:revision>
  <dcterms:created xsi:type="dcterms:W3CDTF">2012-08-22T13:59:03Z</dcterms:created>
  <dcterms:modified xsi:type="dcterms:W3CDTF">2016-12-10T03:05:24Z</dcterms:modified>
</cp:coreProperties>
</file>