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6" r:id="rId2"/>
    <p:sldId id="303" r:id="rId3"/>
    <p:sldId id="273" r:id="rId4"/>
    <p:sldId id="274" r:id="rId5"/>
    <p:sldId id="333" r:id="rId6"/>
    <p:sldId id="334" r:id="rId7"/>
    <p:sldId id="276" r:id="rId8"/>
    <p:sldId id="344" r:id="rId9"/>
    <p:sldId id="330" r:id="rId10"/>
    <p:sldId id="335" r:id="rId11"/>
    <p:sldId id="331" r:id="rId12"/>
    <p:sldId id="336" r:id="rId13"/>
    <p:sldId id="281" r:id="rId14"/>
    <p:sldId id="282" r:id="rId15"/>
    <p:sldId id="283" r:id="rId16"/>
    <p:sldId id="285" r:id="rId17"/>
    <p:sldId id="287" r:id="rId18"/>
    <p:sldId id="286" r:id="rId19"/>
    <p:sldId id="338" r:id="rId20"/>
    <p:sldId id="340" r:id="rId21"/>
    <p:sldId id="337" r:id="rId22"/>
    <p:sldId id="339" r:id="rId23"/>
    <p:sldId id="292" r:id="rId24"/>
    <p:sldId id="299" r:id="rId25"/>
    <p:sldId id="300" r:id="rId26"/>
    <p:sldId id="345" r:id="rId27"/>
    <p:sldId id="32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5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9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EF04-C59E-B14E-8348-608AB08C921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E517D-5334-7C45-BF81-58E4559F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rbang.dk/rgb/5A000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New members complete forms</a:t>
            </a:r>
          </a:p>
          <a:p>
            <a:r>
              <a:rPr lang="en-US" dirty="0" smtClean="0"/>
              <a:t>Next Meeting Dates</a:t>
            </a:r>
          </a:p>
          <a:p>
            <a:pPr lvl="1"/>
            <a:r>
              <a:rPr lang="en-US" dirty="0" smtClean="0"/>
              <a:t>March 25 (workshop 4)</a:t>
            </a:r>
          </a:p>
          <a:p>
            <a:pPr lvl="1"/>
            <a:r>
              <a:rPr lang="en-US" dirty="0" smtClean="0"/>
              <a:t>April 22 (workshop 5: Robotics)</a:t>
            </a:r>
          </a:p>
          <a:p>
            <a:r>
              <a:rPr lang="en-US" dirty="0" smtClean="0"/>
              <a:t>Bits, Bytes and Character Codes</a:t>
            </a:r>
          </a:p>
          <a:p>
            <a:r>
              <a:rPr lang="en-US" dirty="0" smtClean="0"/>
              <a:t>Internet Architecture</a:t>
            </a:r>
          </a:p>
          <a:p>
            <a:r>
              <a:rPr lang="en-US" dirty="0" err="1" smtClean="0"/>
              <a:t>Code.org</a:t>
            </a:r>
            <a:r>
              <a:rPr lang="en-US" dirty="0" smtClean="0"/>
              <a:t> networking resources</a:t>
            </a:r>
          </a:p>
          <a:p>
            <a:r>
              <a:rPr lang="en-US" dirty="0" err="1" smtClean="0"/>
              <a:t>CyberSecurity</a:t>
            </a:r>
            <a:endParaRPr lang="en-US" dirty="0" smtClean="0"/>
          </a:p>
          <a:p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67 111 109 112 117 116 101 114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sequence of numbers to text using the ASCII character code. To make the sequence easier to read a space is used to separate </a:t>
            </a:r>
            <a:r>
              <a:rPr lang="en-US" dirty="0" smtClean="0"/>
              <a:t>numbers.</a:t>
            </a:r>
            <a:endParaRPr lang="en-US" dirty="0" smtClean="0"/>
          </a:p>
          <a:p>
            <a:pPr lvl="1"/>
            <a:r>
              <a:rPr lang="en-US" dirty="0"/>
              <a:t>67 111 100 101 33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67 111 100 101 33</a:t>
            </a:r>
          </a:p>
          <a:p>
            <a:pPr lvl="1"/>
            <a:r>
              <a:rPr lang="en-US" dirty="0"/>
              <a:t>Code!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Place-</a:t>
            </a:r>
            <a:r>
              <a:rPr lang="en-US" smtClean="0"/>
              <a:t>Value Notation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base 10 number 7438</a:t>
            </a:r>
          </a:p>
          <a:p>
            <a:r>
              <a:rPr lang="en-US" dirty="0"/>
              <a:t>T</a:t>
            </a:r>
            <a:r>
              <a:rPr lang="en-US" dirty="0" smtClean="0"/>
              <a:t>his number (sequence of digits) represents </a:t>
            </a:r>
          </a:p>
          <a:p>
            <a:pPr lvl="1"/>
            <a:r>
              <a:rPr lang="en-US" dirty="0" smtClean="0"/>
              <a:t>7*10</a:t>
            </a:r>
            <a:r>
              <a:rPr lang="en-US" baseline="30000" dirty="0" smtClean="0"/>
              <a:t>3</a:t>
            </a:r>
            <a:r>
              <a:rPr lang="en-US" dirty="0" smtClean="0"/>
              <a:t> + 4*10</a:t>
            </a:r>
            <a:r>
              <a:rPr lang="en-US" baseline="30000" dirty="0" smtClean="0"/>
              <a:t>2</a:t>
            </a:r>
            <a:r>
              <a:rPr lang="en-US" dirty="0" smtClean="0"/>
              <a:t> + 3*10</a:t>
            </a:r>
            <a:r>
              <a:rPr lang="en-US" baseline="30000" dirty="0" smtClean="0"/>
              <a:t>1</a:t>
            </a:r>
            <a:r>
              <a:rPr lang="en-US" dirty="0" smtClean="0"/>
              <a:t> + 8*10</a:t>
            </a:r>
            <a:r>
              <a:rPr lang="en-US" baseline="30000" dirty="0" smtClean="0"/>
              <a:t>0</a:t>
            </a:r>
          </a:p>
          <a:p>
            <a:pPr lvl="1"/>
            <a:r>
              <a:rPr lang="en-US" dirty="0" smtClean="0"/>
              <a:t>7000+400+30+8 = 7438</a:t>
            </a:r>
          </a:p>
          <a:p>
            <a:r>
              <a:rPr lang="en-US" dirty="0" smtClean="0"/>
              <a:t>Since the number is a base 10 number the digit in position </a:t>
            </a:r>
            <a:r>
              <a:rPr lang="en-US" dirty="0" err="1" smtClean="0"/>
              <a:t>i</a:t>
            </a:r>
            <a:r>
              <a:rPr lang="en-US" dirty="0" smtClean="0"/>
              <a:t> is multiplied by 10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Positions a numbered from right to left beginning at 0</a:t>
            </a:r>
          </a:p>
          <a:p>
            <a:r>
              <a:rPr lang="en-US" dirty="0" smtClean="0"/>
              <a:t>This works for any base</a:t>
            </a:r>
          </a:p>
          <a:p>
            <a:pPr lvl="1"/>
            <a:r>
              <a:rPr lang="en-US" dirty="0" smtClean="0"/>
              <a:t>A base n number must have n different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Place-Valued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bases used in computer science</a:t>
            </a:r>
          </a:p>
          <a:p>
            <a:pPr lvl="1"/>
            <a:r>
              <a:rPr lang="en-US" dirty="0" smtClean="0"/>
              <a:t>Base 2 (binary)</a:t>
            </a:r>
          </a:p>
          <a:p>
            <a:pPr lvl="1"/>
            <a:r>
              <a:rPr lang="en-US" dirty="0" smtClean="0"/>
              <a:t>Base 8 (octal)</a:t>
            </a:r>
          </a:p>
          <a:p>
            <a:pPr lvl="1"/>
            <a:r>
              <a:rPr lang="en-US" dirty="0" smtClean="0"/>
              <a:t>Base 10 (decimal)</a:t>
            </a:r>
          </a:p>
          <a:p>
            <a:pPr lvl="1"/>
            <a:r>
              <a:rPr lang="en-US" dirty="0" smtClean="0"/>
              <a:t>Base 16 (Hexadecimal)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0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Two Digits</a:t>
            </a:r>
          </a:p>
          <a:p>
            <a:pPr lvl="1"/>
            <a:r>
              <a:rPr lang="en-US" dirty="0" smtClean="0"/>
              <a:t>0 and 1</a:t>
            </a:r>
          </a:p>
          <a:p>
            <a:r>
              <a:rPr lang="en-US" dirty="0" smtClean="0"/>
              <a:t>Consider the base 2 number 100111</a:t>
            </a:r>
          </a:p>
          <a:p>
            <a:r>
              <a:rPr lang="en-US" dirty="0" smtClean="0"/>
              <a:t>This number represents</a:t>
            </a:r>
          </a:p>
          <a:p>
            <a:pPr lvl="1"/>
            <a:r>
              <a:rPr lang="en-US" dirty="0" smtClean="0"/>
              <a:t>1*2</a:t>
            </a:r>
            <a:r>
              <a:rPr lang="en-US" baseline="30000" dirty="0" smtClean="0"/>
              <a:t>5</a:t>
            </a:r>
            <a:r>
              <a:rPr lang="en-US" dirty="0" smtClean="0"/>
              <a:t> + 0*2</a:t>
            </a:r>
            <a:r>
              <a:rPr lang="en-US" baseline="30000" dirty="0" smtClean="0"/>
              <a:t>4</a:t>
            </a:r>
            <a:r>
              <a:rPr lang="en-US" dirty="0" smtClean="0"/>
              <a:t> + 0*2</a:t>
            </a:r>
            <a:r>
              <a:rPr lang="en-US" baseline="30000" dirty="0" smtClean="0"/>
              <a:t>3</a:t>
            </a:r>
            <a:r>
              <a:rPr lang="en-US" dirty="0" smtClean="0"/>
              <a:t> + 1*2</a:t>
            </a:r>
            <a:r>
              <a:rPr lang="en-US" baseline="30000" dirty="0" smtClean="0"/>
              <a:t>2</a:t>
            </a:r>
            <a:r>
              <a:rPr lang="en-US" dirty="0" smtClean="0"/>
              <a:t> + 1*2</a:t>
            </a:r>
            <a:r>
              <a:rPr lang="en-US" baseline="30000" dirty="0" smtClean="0"/>
              <a:t>1</a:t>
            </a:r>
            <a:r>
              <a:rPr lang="en-US" dirty="0" smtClean="0"/>
              <a:t> + 1*2</a:t>
            </a:r>
            <a:r>
              <a:rPr lang="en-US" baseline="30000" dirty="0" smtClean="0"/>
              <a:t>0</a:t>
            </a:r>
            <a:endParaRPr lang="en-US" dirty="0" smtClean="0"/>
          </a:p>
          <a:p>
            <a:r>
              <a:rPr lang="en-US" dirty="0" smtClean="0"/>
              <a:t>Since there are only two digits it is common to write the above expression using only the powers of 2 that are multiplied by 1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5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2</a:t>
            </a:r>
            <a:r>
              <a:rPr lang="en-US" baseline="30000" dirty="0" smtClean="0"/>
              <a:t>0</a:t>
            </a:r>
          </a:p>
          <a:p>
            <a:r>
              <a:rPr lang="en-US" dirty="0" smtClean="0"/>
              <a:t>This represents to base 10 number </a:t>
            </a:r>
          </a:p>
          <a:p>
            <a:pPr lvl="1"/>
            <a:r>
              <a:rPr lang="en-US" dirty="0" smtClean="0"/>
              <a:t>32 + 4 + 2 + 1 = 39</a:t>
            </a:r>
          </a:p>
          <a:p>
            <a:r>
              <a:rPr lang="en-US" dirty="0" smtClean="0"/>
              <a:t>To indicate the base of a number a subscript is sometimes used at the end of the number</a:t>
            </a:r>
          </a:p>
          <a:p>
            <a:pPr lvl="1"/>
            <a:r>
              <a:rPr lang="en-US" dirty="0" smtClean="0"/>
              <a:t>100111</a:t>
            </a:r>
            <a:r>
              <a:rPr lang="en-US" baseline="-25000" dirty="0" smtClean="0"/>
              <a:t>2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4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Sixteen digits</a:t>
            </a:r>
          </a:p>
          <a:p>
            <a:r>
              <a:rPr lang="en-US" dirty="0" smtClean="0"/>
              <a:t>Consider the base 16 number B74D</a:t>
            </a:r>
          </a:p>
          <a:p>
            <a:r>
              <a:rPr lang="en-US" dirty="0" smtClean="0"/>
              <a:t>This number represents</a:t>
            </a:r>
          </a:p>
          <a:p>
            <a:pPr lvl="1"/>
            <a:r>
              <a:rPr lang="en-US" dirty="0" smtClean="0"/>
              <a:t>B*16</a:t>
            </a:r>
            <a:r>
              <a:rPr lang="en-US" baseline="30000" dirty="0" smtClean="0"/>
              <a:t>3</a:t>
            </a:r>
            <a:r>
              <a:rPr lang="en-US" dirty="0" smtClean="0"/>
              <a:t> + 7*16</a:t>
            </a:r>
            <a:r>
              <a:rPr lang="en-US" baseline="30000" dirty="0" smtClean="0"/>
              <a:t>2</a:t>
            </a:r>
            <a:r>
              <a:rPr lang="en-US" dirty="0" smtClean="0"/>
              <a:t> + 4*16</a:t>
            </a:r>
            <a:r>
              <a:rPr lang="en-US" baseline="30000" dirty="0" smtClean="0"/>
              <a:t>1</a:t>
            </a:r>
            <a:r>
              <a:rPr lang="en-US" dirty="0" smtClean="0"/>
              <a:t> + D*16</a:t>
            </a:r>
            <a:r>
              <a:rPr lang="en-US" baseline="30000" dirty="0" smtClean="0"/>
              <a:t>0</a:t>
            </a:r>
          </a:p>
          <a:p>
            <a:pPr lvl="1"/>
            <a:r>
              <a:rPr lang="en-US" dirty="0" smtClean="0"/>
              <a:t>11*</a:t>
            </a:r>
            <a:r>
              <a:rPr lang="en-US" dirty="0"/>
              <a:t>16</a:t>
            </a:r>
            <a:r>
              <a:rPr lang="en-US" baseline="30000" dirty="0"/>
              <a:t>3</a:t>
            </a:r>
            <a:r>
              <a:rPr lang="en-US" dirty="0"/>
              <a:t> + 7*16</a:t>
            </a:r>
            <a:r>
              <a:rPr lang="en-US" baseline="30000" dirty="0"/>
              <a:t>2</a:t>
            </a:r>
            <a:r>
              <a:rPr lang="en-US" dirty="0"/>
              <a:t> + 4*16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 smtClean="0"/>
              <a:t>13*16</a:t>
            </a:r>
            <a:r>
              <a:rPr lang="en-US" baseline="30000" dirty="0" smtClean="0"/>
              <a:t>0</a:t>
            </a:r>
            <a:endParaRPr lang="en-US" dirty="0" smtClean="0"/>
          </a:p>
          <a:p>
            <a:r>
              <a:rPr lang="en-US" dirty="0" smtClean="0"/>
              <a:t>This is equivalent to the base 10 number</a:t>
            </a:r>
          </a:p>
          <a:p>
            <a:pPr lvl="1"/>
            <a:r>
              <a:rPr lang="en-US" dirty="0" smtClean="0"/>
              <a:t>11*4096 + 7*256 + 4*16 + 13*1 = 46925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1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927371"/>
              </p:ext>
            </p:extLst>
          </p:nvPr>
        </p:nvGraphicFramePr>
        <p:xfrm>
          <a:off x="663165" y="564654"/>
          <a:ext cx="8229600" cy="621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9096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 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16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290961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74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2 -&gt; Base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Base 2 -&gt; Base 16</a:t>
            </a:r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 smtClean="0"/>
              <a:t>10 </a:t>
            </a:r>
            <a:r>
              <a:rPr lang="en-US" dirty="0" smtClean="0"/>
              <a:t>-&gt; Base </a:t>
            </a:r>
            <a:r>
              <a:rPr lang="en-US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93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Base 2 to Base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last4Bits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last4Bits</a:t>
            </a:r>
            <a:r>
              <a:rPr lang="en-US" dirty="0" smtClean="0"/>
              <a:t>(11001101)</a:t>
            </a:r>
          </a:p>
          <a:p>
            <a:pPr lvl="2"/>
            <a:r>
              <a:rPr lang="en-US" dirty="0" smtClean="0"/>
              <a:t>1101</a:t>
            </a:r>
            <a:endParaRPr lang="en-US" dirty="0" smtClean="0"/>
          </a:p>
          <a:p>
            <a:r>
              <a:rPr lang="en-US" dirty="0" smtClean="0"/>
              <a:t>bitsExcludingLast4(</a:t>
            </a:r>
            <a:r>
              <a:rPr lang="en-US" dirty="0" smtClean="0"/>
              <a:t>X)</a:t>
            </a:r>
          </a:p>
          <a:p>
            <a:pPr lvl="1"/>
            <a:r>
              <a:rPr lang="en-US" dirty="0" smtClean="0"/>
              <a:t>bitsExcludingLast4(</a:t>
            </a:r>
            <a:r>
              <a:rPr lang="en-US" dirty="0" smtClean="0"/>
              <a:t>11001101)</a:t>
            </a:r>
          </a:p>
          <a:p>
            <a:pPr lvl="2"/>
            <a:r>
              <a:rPr lang="en-US" dirty="0" smtClean="0"/>
              <a:t>1100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240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Bytes and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Bits and Bytes</a:t>
            </a:r>
          </a:p>
          <a:p>
            <a:r>
              <a:rPr lang="en-US" dirty="0" smtClean="0"/>
              <a:t>Character Codes</a:t>
            </a:r>
          </a:p>
          <a:p>
            <a:r>
              <a:rPr lang="en-US" dirty="0" smtClean="0"/>
              <a:t>Conversion between base 2 and base 10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661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base 2 to base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concatenate(A, B)</a:t>
            </a:r>
          </a:p>
          <a:p>
            <a:pPr lvl="1"/>
            <a:r>
              <a:rPr lang="en-US" dirty="0"/>
              <a:t>concatenate(6, 547)</a:t>
            </a:r>
          </a:p>
          <a:p>
            <a:pPr lvl="2"/>
            <a:r>
              <a:rPr lang="en-US" dirty="0" smtClean="0"/>
              <a:t>6547</a:t>
            </a:r>
          </a:p>
          <a:p>
            <a:r>
              <a:rPr lang="en-US" dirty="0" smtClean="0"/>
              <a:t>base16Digit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base16Digit</a:t>
            </a:r>
            <a:r>
              <a:rPr lang="en-US" dirty="0" smtClean="0"/>
              <a:t>(</a:t>
            </a:r>
            <a:r>
              <a:rPr lang="en-US" dirty="0" smtClean="0"/>
              <a:t>1010)</a:t>
            </a:r>
            <a:endParaRPr lang="en-US" dirty="0" smtClean="0"/>
          </a:p>
          <a:p>
            <a:pPr lvl="2"/>
            <a:r>
              <a:rPr lang="en-US" dirty="0"/>
              <a:t>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4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to Convert Base 2 to Base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8946" y="1788198"/>
            <a:ext cx="56598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X be the base 2 number we want to convert to base </a:t>
            </a:r>
            <a:r>
              <a:rPr lang="en-US" dirty="0" smtClean="0"/>
              <a:t>16</a:t>
            </a:r>
            <a:endParaRPr lang="en-US" dirty="0" smtClean="0"/>
          </a:p>
          <a:p>
            <a:r>
              <a:rPr lang="en-US" dirty="0" smtClean="0"/>
              <a:t>Give B the value of the empty string</a:t>
            </a:r>
          </a:p>
          <a:p>
            <a:r>
              <a:rPr lang="en-US" dirty="0" smtClean="0"/>
              <a:t>Do the following</a:t>
            </a:r>
          </a:p>
          <a:p>
            <a:r>
              <a:rPr lang="en-US" dirty="0"/>
              <a:t>	</a:t>
            </a:r>
            <a:r>
              <a:rPr lang="en-US" dirty="0" smtClean="0"/>
              <a:t>Give Y the value of </a:t>
            </a:r>
            <a:r>
              <a:rPr lang="en-US" dirty="0" smtClean="0"/>
              <a:t>last4Bits</a:t>
            </a:r>
            <a:r>
              <a:rPr lang="en-US" dirty="0" smtClean="0"/>
              <a:t>(X)</a:t>
            </a:r>
          </a:p>
          <a:p>
            <a:r>
              <a:rPr lang="en-US" dirty="0"/>
              <a:t>	</a:t>
            </a:r>
            <a:r>
              <a:rPr lang="en-US" dirty="0" smtClean="0"/>
              <a:t>Give Z the value </a:t>
            </a:r>
            <a:r>
              <a:rPr lang="en-US" dirty="0" smtClean="0"/>
              <a:t>base16Digit</a:t>
            </a:r>
            <a:r>
              <a:rPr lang="en-US" dirty="0" smtClean="0"/>
              <a:t>(Y)</a:t>
            </a:r>
          </a:p>
          <a:p>
            <a:r>
              <a:rPr lang="en-US" dirty="0"/>
              <a:t>	</a:t>
            </a:r>
            <a:r>
              <a:rPr lang="en-US" dirty="0" smtClean="0"/>
              <a:t>Give B the value concatenate(Z, B)</a:t>
            </a:r>
          </a:p>
          <a:p>
            <a:r>
              <a:rPr lang="en-US" dirty="0"/>
              <a:t>	</a:t>
            </a:r>
            <a:r>
              <a:rPr lang="en-US" dirty="0" smtClean="0"/>
              <a:t>Given X the value of </a:t>
            </a:r>
            <a:r>
              <a:rPr lang="en-US" dirty="0" smtClean="0"/>
              <a:t>bitsExcludingLast4(</a:t>
            </a:r>
            <a:r>
              <a:rPr lang="en-US" dirty="0" smtClean="0"/>
              <a:t>X)</a:t>
            </a:r>
          </a:p>
          <a:p>
            <a:r>
              <a:rPr lang="en-US" dirty="0" smtClean="0"/>
              <a:t>Until X is empty</a:t>
            </a:r>
          </a:p>
          <a:p>
            <a:r>
              <a:rPr lang="en-US" dirty="0" smtClean="0"/>
              <a:t>B is the base </a:t>
            </a:r>
            <a:r>
              <a:rPr lang="en-US" dirty="0" smtClean="0"/>
              <a:t>16 </a:t>
            </a:r>
            <a:r>
              <a:rPr lang="en-US" dirty="0" smtClean="0"/>
              <a:t>representation of the original 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1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Example: convert </a:t>
            </a:r>
            <a:r>
              <a:rPr lang="en-US" sz="3200" dirty="0" smtClean="0">
                <a:latin typeface="Calibri" charset="0"/>
              </a:rPr>
              <a:t>11001101</a:t>
            </a:r>
            <a:r>
              <a:rPr lang="en-US" sz="3200" baseline="-25000" dirty="0">
                <a:latin typeface="Calibri" charset="0"/>
              </a:rPr>
              <a:t>2</a:t>
            </a:r>
            <a:r>
              <a:rPr lang="en-US" sz="3200" dirty="0" smtClean="0">
                <a:latin typeface="Calibri" charset="0"/>
              </a:rPr>
              <a:t>to </a:t>
            </a:r>
            <a:r>
              <a:rPr lang="en-US" sz="3200" dirty="0" smtClean="0">
                <a:latin typeface="Calibri" charset="0"/>
              </a:rPr>
              <a:t>hexadecimal</a:t>
            </a:r>
            <a:endParaRPr lang="en-US" sz="3200" dirty="0">
              <a:latin typeface="Calibri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645142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10111001101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5CD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6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Algorithm to convert base 10 representation to binary representation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44475" y="2136775"/>
            <a:ext cx="76200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Let X be the base 10 representation to convert</a:t>
            </a:r>
          </a:p>
          <a:p>
            <a:r>
              <a:rPr lang="en-US" dirty="0"/>
              <a:t>Give B the value of the empty string</a:t>
            </a:r>
          </a:p>
          <a:p>
            <a:r>
              <a:rPr lang="en-US" dirty="0"/>
              <a:t>Do the following</a:t>
            </a:r>
          </a:p>
          <a:p>
            <a:r>
              <a:rPr lang="en-US" dirty="0"/>
              <a:t>	Give Y the value of the integer quotient of X / 2</a:t>
            </a:r>
          </a:p>
          <a:p>
            <a:r>
              <a:rPr lang="en-US" dirty="0"/>
              <a:t>	Give Z the value of the remainder of X / 2</a:t>
            </a:r>
          </a:p>
          <a:p>
            <a:r>
              <a:rPr lang="en-US" dirty="0"/>
              <a:t>	Give B the value of concatenate(Z, B)</a:t>
            </a:r>
          </a:p>
          <a:p>
            <a:r>
              <a:rPr lang="en-US" dirty="0"/>
              <a:t>	Give X the value of Y</a:t>
            </a:r>
          </a:p>
          <a:p>
            <a:r>
              <a:rPr lang="en-US" dirty="0"/>
              <a:t>Until X is 0</a:t>
            </a:r>
          </a:p>
          <a:p>
            <a:r>
              <a:rPr lang="en-US" dirty="0"/>
              <a:t>B is now the binary representation of the original value of 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Example: convert 14</a:t>
            </a:r>
            <a:r>
              <a:rPr lang="en-US" sz="3200" baseline="-25000">
                <a:latin typeface="Calibri" charset="0"/>
              </a:rPr>
              <a:t>10</a:t>
            </a:r>
            <a:r>
              <a:rPr lang="en-US" sz="3200">
                <a:latin typeface="Calibri" charset="0"/>
              </a:rPr>
              <a:t>to binary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letters of your first name to a sequence of ASCII codes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Convert the ASCII codes to base </a:t>
            </a:r>
            <a:r>
              <a:rPr lang="en-US" dirty="0" smtClean="0"/>
              <a:t>2 (8 bits for each code)</a:t>
            </a:r>
          </a:p>
          <a:p>
            <a:r>
              <a:rPr lang="en-US" dirty="0" smtClean="0"/>
              <a:t>Convert the base 2 number to base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9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Problem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</a:t>
            </a:r>
          </a:p>
          <a:p>
            <a:r>
              <a:rPr lang="en-US" dirty="0" smtClean="0"/>
              <a:t>84 111 109</a:t>
            </a:r>
          </a:p>
          <a:p>
            <a:r>
              <a:rPr lang="en-US" dirty="0" smtClean="0"/>
              <a:t>01010100 01101111 01101101</a:t>
            </a:r>
          </a:p>
          <a:p>
            <a:r>
              <a:rPr lang="en-US" dirty="0" smtClean="0"/>
              <a:t>546F6D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60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Many Dots?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85145" y="2616304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6773" y="2575997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6830" y="2575997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8668" y="2575997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2393" y="2616304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8055" y="2575997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05455" y="2608174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85145" y="3307127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79150" y="3307127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36830" y="3307127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78210" y="3307127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12587" y="3307127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18055" y="3311260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15395" y="3293458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16078" y="4066443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97706" y="4026136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67763" y="4026136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99601" y="4026136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72713" y="4040424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48988" y="4026136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36388" y="4058313"/>
            <a:ext cx="32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25266" y="5301403"/>
            <a:ext cx="108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10101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69334" y="5301403"/>
            <a:ext cx="1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r>
              <a:rPr lang="en-US" baseline="-25000" dirty="0" smtClean="0"/>
              <a:t>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11761" y="5301403"/>
            <a:ext cx="89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r>
              <a:rPr lang="en-US" baseline="-25000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33663" y="5301403"/>
            <a:ext cx="103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r>
              <a:rPr lang="en-US" baseline="-25000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5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</a:t>
            </a:r>
            <a:r>
              <a:rPr lang="en-US" dirty="0" smtClean="0"/>
              <a:t>inary Dig</a:t>
            </a:r>
            <a:r>
              <a:rPr lang="en-US" b="1" dirty="0" smtClean="0"/>
              <a:t>its</a:t>
            </a:r>
          </a:p>
          <a:p>
            <a:pPr lvl="1"/>
            <a:r>
              <a:rPr lang="en-US" b="1" dirty="0" smtClean="0"/>
              <a:t>0 or 1</a:t>
            </a:r>
          </a:p>
          <a:p>
            <a:r>
              <a:rPr lang="en-US" dirty="0" smtClean="0"/>
              <a:t>Everything stored in a computer is stored as bits.</a:t>
            </a:r>
          </a:p>
          <a:p>
            <a:r>
              <a:rPr lang="en-US" dirty="0" smtClean="0"/>
              <a:t>Bits can mean different things depending on how the software or hardware interpret the bits</a:t>
            </a:r>
          </a:p>
          <a:p>
            <a:r>
              <a:rPr lang="en-US" dirty="0" smtClean="0"/>
              <a:t>Bits a usually grouped into chunks of eight bits</a:t>
            </a:r>
          </a:p>
          <a:p>
            <a:r>
              <a:rPr lang="en-US" dirty="0" smtClean="0"/>
              <a:t>A chuck of eight bits is called a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follow  byte ( 8 bits)</a:t>
            </a:r>
          </a:p>
          <a:p>
            <a:pPr lvl="1"/>
            <a:r>
              <a:rPr lang="en-US" dirty="0" smtClean="0"/>
              <a:t>01011010</a:t>
            </a:r>
          </a:p>
          <a:p>
            <a:r>
              <a:rPr lang="en-US" dirty="0" smtClean="0"/>
              <a:t>What could it represent?</a:t>
            </a:r>
          </a:p>
          <a:p>
            <a:pPr lvl="1"/>
            <a:r>
              <a:rPr lang="en-US" dirty="0" smtClean="0"/>
              <a:t>The integer 90</a:t>
            </a:r>
          </a:p>
          <a:p>
            <a:pPr lvl="1"/>
            <a:r>
              <a:rPr lang="en-US" dirty="0" smtClean="0"/>
              <a:t>The letter Z (ASCII)</a:t>
            </a:r>
          </a:p>
          <a:p>
            <a:pPr lvl="1"/>
            <a:r>
              <a:rPr lang="en-US" dirty="0" smtClean="0"/>
              <a:t>Red part of color deep reddish brown</a:t>
            </a:r>
          </a:p>
          <a:p>
            <a:pPr lvl="2"/>
            <a:r>
              <a:rPr lang="en-US" dirty="0">
                <a:hlinkClick r:id="rId2"/>
              </a:rPr>
              <a:t>http://www.perbang.dk/rgb/5A0000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opcode</a:t>
            </a:r>
            <a:r>
              <a:rPr lang="en-US" dirty="0" smtClean="0"/>
              <a:t> of an instruction</a:t>
            </a:r>
          </a:p>
          <a:p>
            <a:pPr lvl="1"/>
            <a:r>
              <a:rPr lang="en-US" dirty="0" smtClean="0"/>
              <a:t>The sequence of </a:t>
            </a:r>
            <a:r>
              <a:rPr lang="en-US" dirty="0" err="1" smtClean="0"/>
              <a:t>boolean</a:t>
            </a:r>
            <a:r>
              <a:rPr lang="en-US" dirty="0" smtClean="0"/>
              <a:t> values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alse true false true true false true false</a:t>
            </a:r>
          </a:p>
        </p:txBody>
      </p:sp>
    </p:spTree>
    <p:extLst>
      <p:ext uri="{BB962C8B-B14F-4D97-AF65-F5344CB8AC3E}">
        <p14:creationId xmlns:p14="http://schemas.microsoft.com/office/powerpoint/2010/main" val="299481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bits are needed to represent a set of values?</a:t>
            </a:r>
          </a:p>
          <a:p>
            <a:pPr lvl="1"/>
            <a:r>
              <a:rPr lang="en-US" dirty="0" smtClean="0"/>
              <a:t>How many bits do I need to represent the values in a set with N elements?</a:t>
            </a:r>
          </a:p>
          <a:p>
            <a:pPr lvl="2"/>
            <a:r>
              <a:rPr lang="en-US" dirty="0" smtClean="0"/>
              <a:t>Ceiling(log</a:t>
            </a:r>
            <a:r>
              <a:rPr lang="en-US" baseline="-25000" dirty="0" smtClean="0"/>
              <a:t>2</a:t>
            </a:r>
            <a:r>
              <a:rPr lang="en-US" dirty="0" smtClean="0"/>
              <a:t> N)</a:t>
            </a:r>
          </a:p>
          <a:p>
            <a:pPr lvl="1"/>
            <a:r>
              <a:rPr lang="en-US" dirty="0" smtClean="0"/>
              <a:t>If N is 8 then 3 bits are required</a:t>
            </a:r>
          </a:p>
          <a:p>
            <a:pPr lvl="1"/>
            <a:r>
              <a:rPr lang="en-US" dirty="0" smtClean="0"/>
              <a:t>If N is 11 then 4 bits are required</a:t>
            </a:r>
          </a:p>
        </p:txBody>
      </p:sp>
    </p:spTree>
    <p:extLst>
      <p:ext uri="{BB962C8B-B14F-4D97-AF65-F5344CB8AC3E}">
        <p14:creationId xmlns:p14="http://schemas.microsoft.com/office/powerpoint/2010/main" val="90456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values can be represented with a given number of bits?</a:t>
            </a:r>
          </a:p>
          <a:p>
            <a:pPr lvl="1"/>
            <a:r>
              <a:rPr lang="en-US" dirty="0" smtClean="0"/>
              <a:t>How many values can be represented with N bits?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</a:t>
            </a:r>
          </a:p>
          <a:p>
            <a:pPr lvl="1"/>
            <a:r>
              <a:rPr lang="en-US" dirty="0" smtClean="0"/>
              <a:t>If N is 5 the 32 values can be represented</a:t>
            </a:r>
          </a:p>
          <a:p>
            <a:pPr lvl="1"/>
            <a:r>
              <a:rPr lang="en-US" dirty="0" smtClean="0"/>
              <a:t>If N is 7 then 128 values can be 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3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numbers and characters</a:t>
            </a:r>
          </a:p>
          <a:p>
            <a:r>
              <a:rPr lang="en-US" dirty="0" smtClean="0"/>
              <a:t>ASCII</a:t>
            </a:r>
          </a:p>
          <a:p>
            <a:r>
              <a:rPr lang="en-US" dirty="0" smtClean="0"/>
              <a:t>Unicode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0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Character Code</a:t>
            </a:r>
            <a:endParaRPr lang="en-US" dirty="0"/>
          </a:p>
        </p:txBody>
      </p:sp>
      <p:pic>
        <p:nvPicPr>
          <p:cNvPr id="4" name="Content Placeholder 3" descr="ascii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3" r="-42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318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word Computer into a sequence of numbers representing the ASCII characters codes of the letters.</a:t>
            </a:r>
          </a:p>
        </p:txBody>
      </p:sp>
    </p:spTree>
    <p:extLst>
      <p:ext uri="{BB962C8B-B14F-4D97-AF65-F5344CB8AC3E}">
        <p14:creationId xmlns:p14="http://schemas.microsoft.com/office/powerpoint/2010/main" val="358238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973</Words>
  <Application>Microsoft Macintosh PowerPoint</Application>
  <PresentationFormat>On-screen Show (4:3)</PresentationFormat>
  <Paragraphs>276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Outline</vt:lpstr>
      <vt:lpstr>Bits, Bytes and Characters</vt:lpstr>
      <vt:lpstr>Bits</vt:lpstr>
      <vt:lpstr>Bits</vt:lpstr>
      <vt:lpstr>Common Questions </vt:lpstr>
      <vt:lpstr>Common Questions</vt:lpstr>
      <vt:lpstr>Character Code</vt:lpstr>
      <vt:lpstr>ASCII Character Code</vt:lpstr>
      <vt:lpstr>Example Problem</vt:lpstr>
      <vt:lpstr>Example Problem Answer</vt:lpstr>
      <vt:lpstr>Example Problem</vt:lpstr>
      <vt:lpstr>Example Problem Answer</vt:lpstr>
      <vt:lpstr>Place-Value Notation</vt:lpstr>
      <vt:lpstr>Place-Valued Notation</vt:lpstr>
      <vt:lpstr>Base 2</vt:lpstr>
      <vt:lpstr>Base 16</vt:lpstr>
      <vt:lpstr>PowerPoint Presentation</vt:lpstr>
      <vt:lpstr>Conversion Problems</vt:lpstr>
      <vt:lpstr>Convert Base 2 to Base 16</vt:lpstr>
      <vt:lpstr>Convert base 2 to base 16</vt:lpstr>
      <vt:lpstr>Algorithm to Convert Base 2 to Base 16</vt:lpstr>
      <vt:lpstr>Example: convert 110011012to hexadecimal</vt:lpstr>
      <vt:lpstr>Algorithm to convert base 10 representation to binary representation</vt:lpstr>
      <vt:lpstr>Example: convert 1410to binary</vt:lpstr>
      <vt:lpstr>Practice Problem</vt:lpstr>
      <vt:lpstr>Practice Problem Example</vt:lpstr>
      <vt:lpstr>How Many Dots?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Day1</dc:title>
  <dc:creator>tom</dc:creator>
  <cp:lastModifiedBy>tom</cp:lastModifiedBy>
  <cp:revision>84</cp:revision>
  <cp:lastPrinted>2017-02-10T17:39:55Z</cp:lastPrinted>
  <dcterms:created xsi:type="dcterms:W3CDTF">2015-06-12T16:06:29Z</dcterms:created>
  <dcterms:modified xsi:type="dcterms:W3CDTF">2017-02-10T22:37:53Z</dcterms:modified>
</cp:coreProperties>
</file>