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912" r:id="rId2"/>
    <p:sldMasterId id="2147483924" r:id="rId3"/>
    <p:sldMasterId id="2147483936" r:id="rId4"/>
  </p:sldMasterIdLst>
  <p:notesMasterIdLst>
    <p:notesMasterId r:id="rId38"/>
  </p:notesMasterIdLst>
  <p:handoutMasterIdLst>
    <p:handoutMasterId r:id="rId39"/>
  </p:handoutMasterIdLst>
  <p:sldIdLst>
    <p:sldId id="397" r:id="rId5"/>
    <p:sldId id="442" r:id="rId6"/>
    <p:sldId id="443" r:id="rId7"/>
    <p:sldId id="445" r:id="rId8"/>
    <p:sldId id="446" r:id="rId9"/>
    <p:sldId id="398" r:id="rId10"/>
    <p:sldId id="399" r:id="rId11"/>
    <p:sldId id="400" r:id="rId12"/>
    <p:sldId id="401" r:id="rId13"/>
    <p:sldId id="402" r:id="rId14"/>
    <p:sldId id="417" r:id="rId15"/>
    <p:sldId id="418" r:id="rId16"/>
    <p:sldId id="419" r:id="rId17"/>
    <p:sldId id="406" r:id="rId18"/>
    <p:sldId id="407" r:id="rId19"/>
    <p:sldId id="408" r:id="rId20"/>
    <p:sldId id="409" r:id="rId21"/>
    <p:sldId id="410" r:id="rId22"/>
    <p:sldId id="438" r:id="rId23"/>
    <p:sldId id="439" r:id="rId24"/>
    <p:sldId id="411" r:id="rId25"/>
    <p:sldId id="457" r:id="rId26"/>
    <p:sldId id="440" r:id="rId27"/>
    <p:sldId id="448" r:id="rId28"/>
    <p:sldId id="449" r:id="rId29"/>
    <p:sldId id="450" r:id="rId30"/>
    <p:sldId id="451" r:id="rId31"/>
    <p:sldId id="458" r:id="rId32"/>
    <p:sldId id="459" r:id="rId33"/>
    <p:sldId id="460" r:id="rId34"/>
    <p:sldId id="461" r:id="rId35"/>
    <p:sldId id="456" r:id="rId36"/>
    <p:sldId id="441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7" autoAdjust="0"/>
    <p:restoredTop sz="94660"/>
  </p:normalViewPr>
  <p:slideViewPr>
    <p:cSldViewPr>
      <p:cViewPr varScale="1">
        <p:scale>
          <a:sx n="79" d="100"/>
          <a:sy n="79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181EE7-2141-48C1-AE4D-87C08C3C198E}" type="datetimeFigureOut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765FE18-E78A-45D0-B2D3-240FF7871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FE5DD6-8D10-4471-A744-2D713F07A2EF}" type="datetimeFigureOut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C18C9E-D093-4960-BE04-35FCCDE33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5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38B03906-3E81-4A55-88CD-5A7B2D518D68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F32C64E-C207-4994-AD67-822D5FCA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3DDC-BC9B-42AC-A5B9-D03ADB83D9A2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19B99-F516-415D-9E02-CAF254935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B9539-AE39-48D3-813F-FEB34C035AC9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C7C7-A150-4FA7-AA29-E8DCABD45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12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8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66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60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6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048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057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92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4A0184-1046-4991-8045-6840001A367B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FE083B-7395-47FF-A066-DF2404BA1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0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62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12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126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87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662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601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604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048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05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C35EBF64-CD1A-46D0-A9B2-36B4B3155135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0D57EA5A-2E10-4F8E-8178-8F0831542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0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92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00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62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129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1260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87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662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6017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604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504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C971DD-20EA-401F-8265-63170B65CAA1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4B9DFA-712A-4BBA-8261-24DF8E157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057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924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006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62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1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51FCE0-BBB0-4F25-B627-D3F287DCCA29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63CF08-91C6-4CF4-A146-02D7F7E48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DA5F16-5885-46AA-9998-8290B17657F2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D23BD-9CFD-4962-A5E9-A3B647E2C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E9B-D32E-4AB7-B732-C30FCF05AC38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E57E-4C30-4890-BAEE-2D6BB13E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A9B04AB-E4FF-430F-B5CD-3AA0B8C5806D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A6E0336-0B66-4007-A7D9-BB4592500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2B87330F-35E5-4600-BE3E-D35536DF4A83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9934B289-2054-4B27-92D4-BF0B31064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D714C52-E168-4BD0-8D99-A6D9A70E1E75}" type="datetime1">
              <a:rPr lang="en-US"/>
              <a:pPr>
                <a:defRPr/>
              </a:pPr>
              <a:t>2/10/17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9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D0933DA-9E3D-4AE0-83DB-E1875B19D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1" r:id="rId7"/>
    <p:sldLayoutId id="2147483910" r:id="rId8"/>
    <p:sldLayoutId id="2147483911" r:id="rId9"/>
    <p:sldLayoutId id="2147483902" r:id="rId10"/>
    <p:sldLayoutId id="2147483903" r:id="rId11"/>
  </p:sldLayoutIdLst>
  <p:hf hdr="0" ftr="0" dt="0"/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D5952682-BE68-B449-9B8D-EA29BA292A7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2/10/17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E939B31-F637-DB45-97DD-13D341E2D98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Web Request</a:t>
            </a:r>
          </a:p>
          <a:p>
            <a:r>
              <a:rPr lang="en-US" dirty="0" smtClean="0"/>
              <a:t>Internet Architecture</a:t>
            </a:r>
          </a:p>
          <a:p>
            <a:r>
              <a:rPr lang="en-US" dirty="0" smtClean="0"/>
              <a:t>Protocols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8243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en-US" dirty="0"/>
              <a:t>R</a:t>
            </a:r>
            <a:r>
              <a:rPr lang="en-US" dirty="0" smtClean="0"/>
              <a:t>equest </a:t>
            </a:r>
            <a:r>
              <a:rPr lang="en-US" dirty="0"/>
              <a:t>M</a:t>
            </a:r>
            <a:r>
              <a:rPr lang="en-US" dirty="0" smtClean="0"/>
              <a:t>essage Format</a:t>
            </a:r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sp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sp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cr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lf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31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  <p:sp>
          <p:nvSpPr>
            <p:cNvPr id="42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43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44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53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grpSp>
        <p:nvGrpSpPr>
          <p:cNvPr id="54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58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</p:grpSp>
      <p:sp>
        <p:nvSpPr>
          <p:cNvPr id="59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61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62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grpSp>
        <p:nvGrpSpPr>
          <p:cNvPr id="65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66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68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21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Segment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7427" y="1730637"/>
            <a:ext cx="5484307" cy="4340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7426" y="1730637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Source Port                    Destination Port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7427" y="2119257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         Sequence Number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426" y="2491751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Acknowledgement Number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7427" y="2861083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Hlen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Unused        Flags                   Window Size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7716" y="28610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5775" y="28610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41272" y="286108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37427" y="3243196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Checksum                                    Urgent Pointer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842377" y="323041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7427" y="3612528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                Options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8410" y="4563858"/>
            <a:ext cx="132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Data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272" y="173063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2103" y="1232972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32 Bits Wide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2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334"/>
          </a:xfrm>
        </p:spPr>
        <p:txBody>
          <a:bodyPr/>
          <a:lstStyle/>
          <a:p>
            <a:r>
              <a:rPr lang="en-US" dirty="0" smtClean="0"/>
              <a:t>IP v4 Packet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7427" y="1730637"/>
            <a:ext cx="5484307" cy="4340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7426" y="1730637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Version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Hlen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DSCP     ECN          Total Length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7427" y="2119257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Identification                 Flags               Offset 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7426" y="2491751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Time to Live     Protocol             Header Checksum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7427" y="2861083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           Source Address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7427" y="3243196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         Destination Address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7427" y="3612528"/>
            <a:ext cx="54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                                     Options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8410" y="4563858"/>
            <a:ext cx="132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 Data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272" y="173063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2103" y="1232972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    32 Bits Wide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914381" y="174992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45775" y="174992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37787" y="172838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41272" y="209772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04133" y="211167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42377" y="2491751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71474" y="2491751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Frame (802.11)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000702"/>
            <a:ext cx="822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Frame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Cntl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 Duration ID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Addr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1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Addr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2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Addr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3  Sequence Control 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cs typeface="+mn-cs"/>
              </a:rPr>
              <a:t>Addr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 4    Data   CRC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8778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34649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92720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11241" y="299845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80824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1210" y="2998453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7641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03847" y="300070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248430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2 bytes              2                   6             6           6                  2                        6          0-2312     4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97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Symbolic name</a:t>
            </a:r>
          </a:p>
          <a:p>
            <a:pPr lvl="1"/>
            <a:r>
              <a:rPr lang="en-US" dirty="0" err="1" smtClean="0"/>
              <a:t>cps.ce.mu.edu</a:t>
            </a:r>
            <a:endParaRPr lang="en-US" dirty="0"/>
          </a:p>
          <a:p>
            <a:pPr lvl="1"/>
            <a:r>
              <a:rPr lang="en-US" dirty="0" smtClean="0"/>
              <a:t>Domain name server (DNS)</a:t>
            </a:r>
          </a:p>
          <a:p>
            <a:r>
              <a:rPr lang="en-US" dirty="0" smtClean="0"/>
              <a:t>Transport layer</a:t>
            </a:r>
          </a:p>
          <a:p>
            <a:pPr lvl="1"/>
            <a:r>
              <a:rPr lang="en-US" dirty="0" smtClean="0"/>
              <a:t>IP address + port number</a:t>
            </a:r>
          </a:p>
          <a:p>
            <a:pPr lvl="1"/>
            <a:r>
              <a:rPr lang="en-US" dirty="0"/>
              <a:t>134.48.24.21</a:t>
            </a:r>
            <a:r>
              <a:rPr lang="en-US" dirty="0" smtClean="0"/>
              <a:t>:443 (</a:t>
            </a:r>
            <a:r>
              <a:rPr lang="en-US" dirty="0" err="1" smtClean="0"/>
              <a:t>cps.ce.mu.edu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Network Layer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138.49.101.60 (</a:t>
            </a:r>
            <a:r>
              <a:rPr lang="en-US" dirty="0" err="1" smtClean="0"/>
              <a:t>www.uwlax.edu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994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Address (Frame Address)</a:t>
            </a:r>
          </a:p>
          <a:p>
            <a:pPr lvl="1"/>
            <a:r>
              <a:rPr lang="en-US" dirty="0"/>
              <a:t>0a:1f:a1:02:c6:c2</a:t>
            </a:r>
          </a:p>
        </p:txBody>
      </p:sp>
    </p:spTree>
    <p:extLst>
      <p:ext uri="{BB962C8B-B14F-4D97-AF65-F5344CB8AC3E}">
        <p14:creationId xmlns:p14="http://schemas.microsoft.com/office/powerpoint/2010/main" val="362596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database matching names and IP addresses</a:t>
            </a:r>
          </a:p>
          <a:p>
            <a:r>
              <a:rPr lang="en-US" dirty="0" smtClean="0"/>
              <a:t>A Hierarchy of Name Servers</a:t>
            </a:r>
          </a:p>
          <a:p>
            <a:pPr lvl="1"/>
            <a:r>
              <a:rPr lang="en-US" dirty="0" smtClean="0"/>
              <a:t>Root names servers</a:t>
            </a:r>
          </a:p>
          <a:p>
            <a:pPr lvl="1"/>
            <a:r>
              <a:rPr lang="en-US" dirty="0" smtClean="0"/>
              <a:t>Top level domain servers for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Authoritative name servers for organizations</a:t>
            </a:r>
          </a:p>
          <a:p>
            <a:pPr lvl="2"/>
            <a:r>
              <a:rPr lang="en-US" dirty="0" smtClean="0"/>
              <a:t>For example </a:t>
            </a:r>
            <a:r>
              <a:rPr lang="en-US" dirty="0" err="1" smtClean="0"/>
              <a:t>uwlax.edu</a:t>
            </a:r>
            <a:r>
              <a:rPr lang="en-US" dirty="0" smtClean="0"/>
              <a:t> or </a:t>
            </a:r>
            <a:r>
              <a:rPr lang="en-US" dirty="0" err="1" smtClean="0"/>
              <a:t>marquette.edu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slookup</a:t>
            </a:r>
            <a:endParaRPr lang="en-US" dirty="0" smtClean="0"/>
          </a:p>
          <a:p>
            <a:r>
              <a:rPr lang="en-US" dirty="0" smtClean="0"/>
              <a:t>Recently (name, IP) matches are cached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Message Structure</a:t>
            </a:r>
            <a:endParaRPr lang="en-US" dirty="0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872581" y="2081213"/>
            <a:ext cx="3725863" cy="4184650"/>
            <a:chOff x="2672" y="1396"/>
            <a:chExt cx="2347" cy="2636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identification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flags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# questions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questions (variable # of questions)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# additional RRs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# authority RRs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# answer RRs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answers (variable # of RRs)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authority (variable # of RRs)</a:t>
              </a: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Arial" charset="0"/>
                </a:rPr>
                <a:t>additional info (variable # of RRs)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09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983162"/>
          </a:xfrm>
        </p:spPr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Routing between Autonomous Systems</a:t>
            </a:r>
          </a:p>
          <a:p>
            <a:r>
              <a:rPr lang="en-US" dirty="0" err="1" smtClean="0"/>
              <a:t>Intradomain</a:t>
            </a:r>
            <a:r>
              <a:rPr lang="en-US" dirty="0" smtClean="0"/>
              <a:t> routing</a:t>
            </a:r>
          </a:p>
          <a:p>
            <a:pPr lvl="1"/>
            <a:r>
              <a:rPr lang="en-US" dirty="0" smtClean="0"/>
              <a:t>Routing within an Autonomous System</a:t>
            </a:r>
          </a:p>
          <a:p>
            <a:r>
              <a:rPr lang="en-US" dirty="0" smtClean="0"/>
              <a:t>Forwarding tables</a:t>
            </a:r>
          </a:p>
          <a:p>
            <a:pPr lvl="1"/>
            <a:r>
              <a:rPr lang="en-US" dirty="0" smtClean="0"/>
              <a:t>When a packet arrives at a router use the destination address in the packet to look up the outgoing link in the forwarding table on which the packet should be sent</a:t>
            </a:r>
          </a:p>
          <a:p>
            <a:r>
              <a:rPr lang="en-US" dirty="0" smtClean="0"/>
              <a:t>Routing Algorithms</a:t>
            </a:r>
          </a:p>
          <a:p>
            <a:pPr lvl="1"/>
            <a:r>
              <a:rPr lang="en-US" dirty="0" smtClean="0"/>
              <a:t>Algorithm to build the forwarding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with 4 outgoing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D23BD-9CFD-4962-A5E9-A3B647E2CC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4876800" y="31242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31242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0"/>
          </p:cNvCxnSpPr>
          <p:nvPr/>
        </p:nvCxnSpPr>
        <p:spPr>
          <a:xfrm flipV="1">
            <a:off x="4419600" y="1905000"/>
            <a:ext cx="0" cy="762000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19600" y="3581400"/>
            <a:ext cx="0" cy="762000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144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2971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2971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79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441325" y="136525"/>
            <a:ext cx="426646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imes" charset="0"/>
              </a:rPr>
              <a:t>&gt; </a:t>
            </a:r>
            <a:r>
              <a:rPr lang="en-US" dirty="0" err="1" smtClean="0">
                <a:latin typeface="Times" charset="0"/>
              </a:rPr>
              <a:t>www.someplace.faraway.com</a:t>
            </a:r>
            <a:endParaRPr lang="en-US" dirty="0">
              <a:latin typeface="Times" charset="0"/>
            </a:endParaRPr>
          </a:p>
          <a:p>
            <a:pPr eaLnBrk="1" hangingPunct="1"/>
            <a:endParaRPr lang="en-US" dirty="0">
              <a:latin typeface="Times" charset="0"/>
            </a:endParaRPr>
          </a:p>
          <a:p>
            <a:pPr eaLnBrk="1" hangingPunct="1"/>
            <a:r>
              <a:rPr lang="en-US" dirty="0">
                <a:latin typeface="Times" charset="0"/>
              </a:rPr>
              <a:t>&gt; Uniform resource locator (</a:t>
            </a:r>
            <a:r>
              <a:rPr lang="en-US" dirty="0" err="1">
                <a:latin typeface="Times" charset="0"/>
              </a:rPr>
              <a:t>url</a:t>
            </a:r>
            <a:r>
              <a:rPr lang="en-US" dirty="0">
                <a:latin typeface="Times" charset="0"/>
              </a:rPr>
              <a:t>)</a:t>
            </a: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09600" y="2514600"/>
            <a:ext cx="2438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900113" y="2630488"/>
            <a:ext cx="181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Web browser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609600" y="3505200"/>
            <a:ext cx="2438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754063" y="3622675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client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5943600" y="3581400"/>
            <a:ext cx="2819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6161088" y="3779838"/>
            <a:ext cx="147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server</a:t>
            </a:r>
          </a:p>
        </p:txBody>
      </p:sp>
      <p:cxnSp>
        <p:nvCxnSpPr>
          <p:cNvPr id="15368" name="AutoShape 13"/>
          <p:cNvCxnSpPr>
            <a:cxnSpLocks noChangeShapeType="1"/>
            <a:stCxn id="15364" idx="3"/>
            <a:endCxn id="15366" idx="1"/>
          </p:cNvCxnSpPr>
          <p:nvPr/>
        </p:nvCxnSpPr>
        <p:spPr bwMode="auto">
          <a:xfrm>
            <a:off x="3048000" y="3962400"/>
            <a:ext cx="2895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609600" y="4876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GET http://www.someplace.faraway.com/</a:t>
            </a:r>
            <a:r>
              <a:rPr lang="en-US" dirty="0" err="1"/>
              <a:t>index.html</a:t>
            </a:r>
            <a:r>
              <a:rPr lang="en-US" dirty="0"/>
              <a:t> HTTP/1.1</a:t>
            </a:r>
          </a:p>
        </p:txBody>
      </p: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3124200" y="4724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 flipH="1">
            <a:off x="3048000" y="5638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3048000" y="5943600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HTTP/1.1 202 Accept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Forwarding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730357"/>
              </p:ext>
            </p:extLst>
          </p:nvPr>
        </p:nvGraphicFramePr>
        <p:xfrm>
          <a:off x="457198" y="1676400"/>
          <a:ext cx="8181976" cy="472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0988"/>
                <a:gridCol w="4090988"/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Destination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Outgoing Link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Routing Tables</a:t>
            </a:r>
            <a:br>
              <a:rPr lang="en-US" dirty="0" smtClean="0"/>
            </a:br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3528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9812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19812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26670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8006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35814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4800600"/>
            <a:ext cx="381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/>
          <p:cNvCxnSpPr>
            <a:stCxn id="4" idx="0"/>
          </p:cNvCxnSpPr>
          <p:nvPr/>
        </p:nvCxnSpPr>
        <p:spPr>
          <a:xfrm flipV="1">
            <a:off x="952500" y="2362200"/>
            <a:ext cx="876300" cy="990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1"/>
          </p:cNvCxnSpPr>
          <p:nvPr/>
        </p:nvCxnSpPr>
        <p:spPr>
          <a:xfrm>
            <a:off x="2209800" y="2171700"/>
            <a:ext cx="182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0" idx="1"/>
          </p:cNvCxnSpPr>
          <p:nvPr/>
        </p:nvCxnSpPr>
        <p:spPr>
          <a:xfrm>
            <a:off x="1143000" y="3543300"/>
            <a:ext cx="236220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8" idx="1"/>
          </p:cNvCxnSpPr>
          <p:nvPr/>
        </p:nvCxnSpPr>
        <p:spPr>
          <a:xfrm>
            <a:off x="952500" y="3733800"/>
            <a:ext cx="876300" cy="1257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2"/>
          </p:cNvCxnSpPr>
          <p:nvPr/>
        </p:nvCxnSpPr>
        <p:spPr>
          <a:xfrm flipV="1">
            <a:off x="2209800" y="3962400"/>
            <a:ext cx="1485900" cy="106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10" idx="0"/>
          </p:cNvCxnSpPr>
          <p:nvPr/>
        </p:nvCxnSpPr>
        <p:spPr>
          <a:xfrm>
            <a:off x="2019300" y="2362200"/>
            <a:ext cx="167640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</p:cNvCxnSpPr>
          <p:nvPr/>
        </p:nvCxnSpPr>
        <p:spPr>
          <a:xfrm flipV="1">
            <a:off x="3695700" y="2362200"/>
            <a:ext cx="533400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7" idx="1"/>
          </p:cNvCxnSpPr>
          <p:nvPr/>
        </p:nvCxnSpPr>
        <p:spPr>
          <a:xfrm flipV="1">
            <a:off x="3886200" y="2857500"/>
            <a:ext cx="251460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  <a:endCxn id="7" idx="0"/>
          </p:cNvCxnSpPr>
          <p:nvPr/>
        </p:nvCxnSpPr>
        <p:spPr>
          <a:xfrm>
            <a:off x="4419600" y="2171700"/>
            <a:ext cx="217170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0"/>
            <a:endCxn id="10" idx="2"/>
          </p:cNvCxnSpPr>
          <p:nvPr/>
        </p:nvCxnSpPr>
        <p:spPr>
          <a:xfrm flipH="1" flipV="1">
            <a:off x="3695700" y="3962400"/>
            <a:ext cx="381000" cy="15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7" idx="2"/>
          </p:cNvCxnSpPr>
          <p:nvPr/>
        </p:nvCxnSpPr>
        <p:spPr>
          <a:xfrm flipH="1" flipV="1">
            <a:off x="6591300" y="3048000"/>
            <a:ext cx="381000" cy="175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  <a:endCxn id="11" idx="1"/>
          </p:cNvCxnSpPr>
          <p:nvPr/>
        </p:nvCxnSpPr>
        <p:spPr>
          <a:xfrm flipV="1">
            <a:off x="4267200" y="4991100"/>
            <a:ext cx="251460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2"/>
            <a:endCxn id="9" idx="1"/>
          </p:cNvCxnSpPr>
          <p:nvPr/>
        </p:nvCxnSpPr>
        <p:spPr>
          <a:xfrm>
            <a:off x="2019300" y="5181600"/>
            <a:ext cx="1866900" cy="495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90600" y="2514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4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054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388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43200" y="556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148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94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95600" y="2514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5000" y="3124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82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379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hortest Path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D23BD-9CFD-4962-A5E9-A3B647E2CC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following let </a:t>
            </a:r>
            <a:r>
              <a:rPr lang="en-US" dirty="0" smtClean="0"/>
              <a:t>Distance(</a:t>
            </a:r>
            <a:r>
              <a:rPr lang="en-US" dirty="0"/>
              <a:t>X) be the best estimate </a:t>
            </a:r>
            <a:r>
              <a:rPr lang="en-US" dirty="0" smtClean="0"/>
              <a:t>of </a:t>
            </a:r>
            <a:r>
              <a:rPr lang="en-US" dirty="0"/>
              <a:t>the distance to </a:t>
            </a:r>
            <a:r>
              <a:rPr lang="en-US" dirty="0" smtClean="0"/>
              <a:t>X, let weight</a:t>
            </a:r>
            <a:r>
              <a:rPr lang="en-US" dirty="0"/>
              <a:t>(A, B) be the weight on the edge from A to </a:t>
            </a:r>
            <a:r>
              <a:rPr lang="en-US" dirty="0" smtClean="0"/>
              <a:t>B and let Previous(Y) be the node immediately before Y on the path whose distance is the best estimate of the distance to Y</a:t>
            </a:r>
            <a:endParaRPr lang="en-US" dirty="0"/>
          </a:p>
          <a:p>
            <a:r>
              <a:rPr lang="en-US" dirty="0" smtClean="0"/>
              <a:t>Set Distance(A) to 0</a:t>
            </a:r>
          </a:p>
          <a:p>
            <a:r>
              <a:rPr lang="en-US" dirty="0" smtClean="0"/>
              <a:t>For all other nodes, X, set Distance(X) to infinity</a:t>
            </a:r>
            <a:endParaRPr lang="en-US" dirty="0"/>
          </a:p>
          <a:p>
            <a:r>
              <a:rPr lang="en-US" dirty="0"/>
              <a:t>repeat until the distance to all nodes is known</a:t>
            </a:r>
          </a:p>
          <a:p>
            <a:r>
              <a:rPr lang="en-US" dirty="0"/>
              <a:t>	choose a node, Z,  marked unknown such that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Distance(</a:t>
            </a:r>
            <a:r>
              <a:rPr lang="en-US" dirty="0"/>
              <a:t>Z) is less than </a:t>
            </a:r>
            <a:r>
              <a:rPr lang="en-US" dirty="0" smtClean="0"/>
              <a:t>Distance(</a:t>
            </a:r>
            <a:r>
              <a:rPr lang="en-US" dirty="0"/>
              <a:t>Y) for any Y marked </a:t>
            </a:r>
            <a:r>
              <a:rPr lang="en-US" dirty="0" smtClean="0"/>
              <a:t>unknown</a:t>
            </a:r>
            <a:endParaRPr lang="en-US" dirty="0"/>
          </a:p>
          <a:p>
            <a:r>
              <a:rPr lang="en-US" dirty="0"/>
              <a:t>	mark Z as known</a:t>
            </a:r>
          </a:p>
          <a:p>
            <a:r>
              <a:rPr lang="en-US" dirty="0"/>
              <a:t>	for each node, W, adjacent to Z</a:t>
            </a:r>
          </a:p>
          <a:p>
            <a:r>
              <a:rPr lang="en-US" dirty="0"/>
              <a:t>		if  Distance </a:t>
            </a:r>
            <a:r>
              <a:rPr lang="en-US" dirty="0" smtClean="0"/>
              <a:t>(</a:t>
            </a:r>
            <a:r>
              <a:rPr lang="en-US" dirty="0"/>
              <a:t>Z) + weight(Z, W) &lt; Distance </a:t>
            </a:r>
            <a:r>
              <a:rPr lang="en-US" dirty="0" smtClean="0"/>
              <a:t>(</a:t>
            </a:r>
            <a:r>
              <a:rPr lang="en-US" dirty="0"/>
              <a:t>W) then</a:t>
            </a:r>
          </a:p>
          <a:p>
            <a:r>
              <a:rPr lang="en-US" dirty="0"/>
              <a:t>			set Distance </a:t>
            </a:r>
            <a:r>
              <a:rPr lang="en-US" dirty="0" smtClean="0"/>
              <a:t>(</a:t>
            </a:r>
            <a:r>
              <a:rPr lang="en-US" dirty="0"/>
              <a:t>W) to Distance </a:t>
            </a:r>
            <a:r>
              <a:rPr lang="en-US" dirty="0" smtClean="0"/>
              <a:t>(</a:t>
            </a:r>
            <a:r>
              <a:rPr lang="en-US" dirty="0"/>
              <a:t>Z) + weight(Z, W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set Previous(W) to Z</a:t>
            </a:r>
            <a:endParaRPr lang="en-US" dirty="0"/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45030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09809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prstClr val="black"/>
                          </a:solidFill>
                          <a:latin typeface="AbadiMT-CondensedExtraBold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514837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9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050644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741726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343230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∞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7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256817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7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767272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+mn-lt"/>
                        </a:rPr>
                        <a:t>H</a:t>
                      </a:r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7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609600" y="381000"/>
            <a:ext cx="2438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900113" y="496888"/>
            <a:ext cx="181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Web browser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9600" y="1371600"/>
            <a:ext cx="2438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54063" y="1489075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client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943600" y="1371600"/>
            <a:ext cx="2819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6161088" y="1646238"/>
            <a:ext cx="147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server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09600" y="2209800"/>
            <a:ext cx="2438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5943600" y="2209800"/>
            <a:ext cx="2819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1335088" y="23288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6669088" y="229235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cxnSp>
        <p:nvCxnSpPr>
          <p:cNvPr id="16395" name="AutoShape 14"/>
          <p:cNvCxnSpPr>
            <a:cxnSpLocks noChangeShapeType="1"/>
            <a:stCxn id="16391" idx="3"/>
            <a:endCxn id="16392" idx="1"/>
          </p:cNvCxnSpPr>
          <p:nvPr/>
        </p:nvCxnSpPr>
        <p:spPr bwMode="auto">
          <a:xfrm>
            <a:off x="3048000" y="2667000"/>
            <a:ext cx="2895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2971800" y="3505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3048000" y="381000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Connection Handshake</a:t>
            </a:r>
          </a:p>
        </p:txBody>
      </p:sp>
      <p:cxnSp>
        <p:nvCxnSpPr>
          <p:cNvPr id="16398" name="AutoShape 18"/>
          <p:cNvCxnSpPr>
            <a:cxnSpLocks noChangeShapeType="1"/>
            <a:stCxn id="16387" idx="3"/>
            <a:endCxn id="16389" idx="1"/>
          </p:cNvCxnSpPr>
          <p:nvPr/>
        </p:nvCxnSpPr>
        <p:spPr bwMode="auto">
          <a:xfrm>
            <a:off x="3048000" y="1790700"/>
            <a:ext cx="2895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Line 19"/>
          <p:cNvSpPr>
            <a:spLocks noChangeShapeType="1"/>
          </p:cNvSpPr>
          <p:nvPr/>
        </p:nvSpPr>
        <p:spPr bwMode="auto">
          <a:xfrm>
            <a:off x="30480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20"/>
          <p:cNvSpPr>
            <a:spLocks noChangeArrowheads="1"/>
          </p:cNvSpPr>
          <p:nvPr/>
        </p:nvSpPr>
        <p:spPr bwMode="auto">
          <a:xfrm>
            <a:off x="3505200" y="4953000"/>
            <a:ext cx="196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Exchange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06717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+mn-lt"/>
                        </a:rPr>
                        <a:t>H</a:t>
                      </a:r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7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the Forwarding Table for  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9603"/>
              </p:ext>
            </p:extLst>
          </p:nvPr>
        </p:nvGraphicFramePr>
        <p:xfrm>
          <a:off x="457200" y="1646238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0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-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5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B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D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E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8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+mn-lt"/>
                        </a:rPr>
                        <a:t>H</a:t>
                      </a:r>
                      <a:endParaRPr lang="en-US" b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F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7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C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+mn-lt"/>
                        </a:rPr>
                        <a:t>4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A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H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prstClr val="black"/>
                          </a:solidFill>
                          <a:latin typeface="+mn-lt"/>
                        </a:rPr>
                        <a:t>6</a:t>
                      </a:r>
                      <a:endParaRPr lang="en-US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X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+mn-lt"/>
                        </a:rPr>
                        <a:t>G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Paths can be found in reverse</a:t>
            </a:r>
          </a:p>
          <a:p>
            <a:pPr lvl="1"/>
            <a:r>
              <a:rPr lang="en-US" dirty="0" smtClean="0"/>
              <a:t>A – B</a:t>
            </a:r>
          </a:p>
          <a:p>
            <a:pPr lvl="1"/>
            <a:r>
              <a:rPr lang="en-US" dirty="0" smtClean="0"/>
              <a:t>A – B – C</a:t>
            </a:r>
          </a:p>
          <a:p>
            <a:pPr lvl="1"/>
            <a:r>
              <a:rPr lang="en-US" dirty="0" smtClean="0"/>
              <a:t>A – B – C –D</a:t>
            </a:r>
          </a:p>
          <a:p>
            <a:pPr lvl="1"/>
            <a:r>
              <a:rPr lang="en-US" dirty="0" smtClean="0"/>
              <a:t>A – G – H – E</a:t>
            </a:r>
          </a:p>
          <a:p>
            <a:pPr lvl="1"/>
            <a:r>
              <a:rPr lang="en-US" dirty="0" smtClean="0"/>
              <a:t>A – B – C- F</a:t>
            </a:r>
          </a:p>
          <a:p>
            <a:pPr lvl="1"/>
            <a:r>
              <a:rPr lang="en-US" dirty="0" smtClean="0"/>
              <a:t>A – G</a:t>
            </a:r>
          </a:p>
          <a:p>
            <a:pPr lvl="1"/>
            <a:r>
              <a:rPr lang="en-US" dirty="0" smtClean="0"/>
              <a:t>A – </a:t>
            </a:r>
            <a:r>
              <a:rPr lang="en-US" dirty="0"/>
              <a:t>G</a:t>
            </a:r>
            <a:r>
              <a:rPr lang="en-US" dirty="0" smtClean="0"/>
              <a:t>- 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983162"/>
          </a:xfrm>
        </p:spPr>
        <p:txBody>
          <a:bodyPr/>
          <a:lstStyle/>
          <a:p>
            <a:r>
              <a:rPr lang="en-US" dirty="0" smtClean="0"/>
              <a:t>How does each router know what the graph looks like?</a:t>
            </a:r>
          </a:p>
          <a:p>
            <a:r>
              <a:rPr lang="en-US" dirty="0" smtClean="0"/>
              <a:t>There is no central source of information</a:t>
            </a:r>
          </a:p>
          <a:p>
            <a:r>
              <a:rPr lang="en-US" dirty="0" smtClean="0"/>
              <a:t>Link state packets</a:t>
            </a:r>
          </a:p>
          <a:p>
            <a:r>
              <a:rPr lang="en-US" dirty="0" smtClean="0"/>
              <a:t>Broadcasting</a:t>
            </a:r>
          </a:p>
          <a:p>
            <a:pPr lvl="1"/>
            <a:r>
              <a:rPr lang="en-US" dirty="0" smtClean="0"/>
              <a:t>Flooding</a:t>
            </a:r>
          </a:p>
          <a:p>
            <a:r>
              <a:rPr lang="en-US" dirty="0" smtClean="0"/>
              <a:t>Each router periodically broadcasts information about the state of its links </a:t>
            </a:r>
          </a:p>
          <a:p>
            <a:r>
              <a:rPr lang="en-US" dirty="0" smtClean="0"/>
              <a:t>Each router builds a graph from the link state packets it receives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083B-7395-47FF-A066-DF2404BA132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609600" y="38100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09600" y="5334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Web browser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09600" y="13716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09600" y="1524000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client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391400" y="1371600"/>
            <a:ext cx="1371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7391400" y="16002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server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09600" y="22098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7391400" y="22098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8382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78486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cxnSp>
        <p:nvCxnSpPr>
          <p:cNvPr id="18443" name="AutoShape 12"/>
          <p:cNvCxnSpPr>
            <a:cxnSpLocks noChangeShapeType="1"/>
            <a:stCxn id="18439" idx="3"/>
            <a:endCxn id="18440" idx="1"/>
          </p:cNvCxnSpPr>
          <p:nvPr/>
        </p:nvCxnSpPr>
        <p:spPr bwMode="auto">
          <a:xfrm>
            <a:off x="2362200" y="26670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3"/>
          <p:cNvCxnSpPr>
            <a:cxnSpLocks noChangeShapeType="1"/>
            <a:stCxn id="18435" idx="3"/>
            <a:endCxn id="18437" idx="1"/>
          </p:cNvCxnSpPr>
          <p:nvPr/>
        </p:nvCxnSpPr>
        <p:spPr bwMode="auto">
          <a:xfrm>
            <a:off x="2362200" y="17907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609600" y="31242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7391400" y="3124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32766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3429000" y="3352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9906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80010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57150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2"/>
          <p:cNvSpPr>
            <a:spLocks noChangeArrowheads="1"/>
          </p:cNvSpPr>
          <p:nvPr/>
        </p:nvSpPr>
        <p:spPr bwMode="auto">
          <a:xfrm>
            <a:off x="5867400" y="342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cxnSp>
        <p:nvCxnSpPr>
          <p:cNvPr id="18453" name="AutoShape 23"/>
          <p:cNvCxnSpPr>
            <a:cxnSpLocks noChangeShapeType="1"/>
            <a:stCxn id="18445" idx="3"/>
            <a:endCxn id="18447" idx="1"/>
          </p:cNvCxnSpPr>
          <p:nvPr/>
        </p:nvCxnSpPr>
        <p:spPr bwMode="auto">
          <a:xfrm>
            <a:off x="23622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4"/>
          <p:cNvCxnSpPr>
            <a:cxnSpLocks noChangeShapeType="1"/>
            <a:stCxn id="18451" idx="3"/>
            <a:endCxn id="18446" idx="1"/>
          </p:cNvCxnSpPr>
          <p:nvPr/>
        </p:nvCxnSpPr>
        <p:spPr bwMode="auto">
          <a:xfrm>
            <a:off x="64770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40386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 flipH="1">
            <a:off x="533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46482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609600" y="38100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09600" y="5334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Web browser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09600" y="13716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09600" y="1524000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client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391400" y="1371600"/>
            <a:ext cx="1600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7391400" y="16002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server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609600" y="22098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7391400" y="2209800"/>
            <a:ext cx="160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8382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78486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cxnSp>
        <p:nvCxnSpPr>
          <p:cNvPr id="19467" name="AutoShape 12"/>
          <p:cNvCxnSpPr>
            <a:cxnSpLocks noChangeShapeType="1"/>
            <a:stCxn id="19463" idx="3"/>
            <a:endCxn id="19464" idx="1"/>
          </p:cNvCxnSpPr>
          <p:nvPr/>
        </p:nvCxnSpPr>
        <p:spPr bwMode="auto">
          <a:xfrm>
            <a:off x="2362200" y="26670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3"/>
          <p:cNvCxnSpPr>
            <a:cxnSpLocks noChangeShapeType="1"/>
            <a:stCxn id="19459" idx="3"/>
            <a:endCxn id="19461" idx="1"/>
          </p:cNvCxnSpPr>
          <p:nvPr/>
        </p:nvCxnSpPr>
        <p:spPr bwMode="auto">
          <a:xfrm>
            <a:off x="2362200" y="17907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609600" y="31242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7391400" y="3124200"/>
            <a:ext cx="160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32766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3429000" y="3352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9906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80010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57150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5867400" y="342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cxnSp>
        <p:nvCxnSpPr>
          <p:cNvPr id="19477" name="AutoShape 22"/>
          <p:cNvCxnSpPr>
            <a:cxnSpLocks noChangeShapeType="1"/>
            <a:stCxn id="19469" idx="3"/>
            <a:endCxn id="19471" idx="1"/>
          </p:cNvCxnSpPr>
          <p:nvPr/>
        </p:nvCxnSpPr>
        <p:spPr bwMode="auto">
          <a:xfrm>
            <a:off x="23622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3"/>
          <p:cNvCxnSpPr>
            <a:cxnSpLocks noChangeShapeType="1"/>
            <a:stCxn id="19475" idx="3"/>
            <a:endCxn id="19470" idx="1"/>
          </p:cNvCxnSpPr>
          <p:nvPr/>
        </p:nvCxnSpPr>
        <p:spPr bwMode="auto">
          <a:xfrm>
            <a:off x="64770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9" name="Line 24"/>
          <p:cNvSpPr>
            <a:spLocks noChangeShapeType="1"/>
          </p:cNvSpPr>
          <p:nvPr/>
        </p:nvSpPr>
        <p:spPr bwMode="auto">
          <a:xfrm>
            <a:off x="40386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H="1">
            <a:off x="533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>
            <a:off x="46482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609600" y="40386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3276600" y="40386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5715000" y="40386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7391400" y="4038600"/>
            <a:ext cx="160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646113" y="4154488"/>
            <a:ext cx="1620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Frame/Link</a:t>
            </a:r>
          </a:p>
          <a:p>
            <a:r>
              <a:rPr lang="en-US"/>
              <a:t>Protocol</a:t>
            </a:r>
          </a:p>
        </p:txBody>
      </p:sp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3306763" y="4044950"/>
            <a:ext cx="76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Link</a:t>
            </a:r>
          </a:p>
          <a:p>
            <a:r>
              <a:rPr lang="en-US"/>
              <a:t>Prot.</a:t>
            </a:r>
          </a:p>
        </p:txBody>
      </p:sp>
      <p:sp>
        <p:nvSpPr>
          <p:cNvPr id="19488" name="Rectangle 35"/>
          <p:cNvSpPr>
            <a:spLocks noChangeArrowheads="1"/>
          </p:cNvSpPr>
          <p:nvPr/>
        </p:nvSpPr>
        <p:spPr bwMode="auto">
          <a:xfrm>
            <a:off x="5749925" y="4033838"/>
            <a:ext cx="76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Link</a:t>
            </a:r>
          </a:p>
          <a:p>
            <a:r>
              <a:rPr lang="en-US"/>
              <a:t>Prot.</a:t>
            </a:r>
          </a:p>
        </p:txBody>
      </p:sp>
      <p:sp>
        <p:nvSpPr>
          <p:cNvPr id="19489" name="Rectangle 36"/>
          <p:cNvSpPr>
            <a:spLocks noChangeArrowheads="1"/>
          </p:cNvSpPr>
          <p:nvPr/>
        </p:nvSpPr>
        <p:spPr bwMode="auto">
          <a:xfrm>
            <a:off x="7443788" y="3997325"/>
            <a:ext cx="1620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Frame/Link</a:t>
            </a:r>
          </a:p>
          <a:p>
            <a:r>
              <a:rPr lang="en-US"/>
              <a:t>Protocol</a:t>
            </a:r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2362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6477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>
            <a:off x="40386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4648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 flipH="1">
            <a:off x="5334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609600" y="38100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09600" y="533400"/>
            <a:ext cx="1817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Web browser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609600" y="13716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09600" y="1524000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client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7391400" y="13716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7391400" y="16002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 server</a:t>
            </a: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09600" y="22098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7391400" y="22098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8382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78486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TCP</a:t>
            </a:r>
          </a:p>
        </p:txBody>
      </p:sp>
      <p:cxnSp>
        <p:nvCxnSpPr>
          <p:cNvPr id="33803" name="AutoShape 12"/>
          <p:cNvCxnSpPr>
            <a:cxnSpLocks noChangeShapeType="1"/>
            <a:stCxn id="33799" idx="3"/>
            <a:endCxn id="33800" idx="1"/>
          </p:cNvCxnSpPr>
          <p:nvPr/>
        </p:nvCxnSpPr>
        <p:spPr bwMode="auto">
          <a:xfrm>
            <a:off x="2362200" y="26670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3"/>
          <p:cNvCxnSpPr>
            <a:cxnSpLocks noChangeShapeType="1"/>
            <a:stCxn id="33795" idx="3"/>
            <a:endCxn id="33797" idx="1"/>
          </p:cNvCxnSpPr>
          <p:nvPr/>
        </p:nvCxnSpPr>
        <p:spPr bwMode="auto">
          <a:xfrm>
            <a:off x="2362200" y="1790700"/>
            <a:ext cx="502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5" name="Rectangle 14"/>
          <p:cNvSpPr>
            <a:spLocks noChangeArrowheads="1"/>
          </p:cNvSpPr>
          <p:nvPr/>
        </p:nvSpPr>
        <p:spPr bwMode="auto">
          <a:xfrm>
            <a:off x="609600" y="31242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7391400" y="3124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32766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7"/>
          <p:cNvSpPr>
            <a:spLocks noChangeArrowheads="1"/>
          </p:cNvSpPr>
          <p:nvPr/>
        </p:nvSpPr>
        <p:spPr bwMode="auto">
          <a:xfrm>
            <a:off x="3429000" y="3352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33809" name="Rectangle 18"/>
          <p:cNvSpPr>
            <a:spLocks noChangeArrowheads="1"/>
          </p:cNvSpPr>
          <p:nvPr/>
        </p:nvSpPr>
        <p:spPr bwMode="auto">
          <a:xfrm>
            <a:off x="9906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8001000" y="3200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33811" name="Rectangle 20"/>
          <p:cNvSpPr>
            <a:spLocks noChangeArrowheads="1"/>
          </p:cNvSpPr>
          <p:nvPr/>
        </p:nvSpPr>
        <p:spPr bwMode="auto">
          <a:xfrm>
            <a:off x="5715000" y="31242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5867400" y="3429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IP</a:t>
            </a:r>
          </a:p>
        </p:txBody>
      </p:sp>
      <p:cxnSp>
        <p:nvCxnSpPr>
          <p:cNvPr id="33813" name="AutoShape 22"/>
          <p:cNvCxnSpPr>
            <a:cxnSpLocks noChangeShapeType="1"/>
            <a:stCxn id="33805" idx="3"/>
            <a:endCxn id="33807" idx="1"/>
          </p:cNvCxnSpPr>
          <p:nvPr/>
        </p:nvCxnSpPr>
        <p:spPr bwMode="auto">
          <a:xfrm>
            <a:off x="23622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3"/>
          <p:cNvCxnSpPr>
            <a:cxnSpLocks noChangeShapeType="1"/>
            <a:stCxn id="33811" idx="3"/>
            <a:endCxn id="33806" idx="1"/>
          </p:cNvCxnSpPr>
          <p:nvPr/>
        </p:nvCxnSpPr>
        <p:spPr bwMode="auto">
          <a:xfrm>
            <a:off x="6477000" y="35814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Line 24"/>
          <p:cNvSpPr>
            <a:spLocks noChangeShapeType="1"/>
          </p:cNvSpPr>
          <p:nvPr/>
        </p:nvSpPr>
        <p:spPr bwMode="auto">
          <a:xfrm>
            <a:off x="40386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 flipH="1">
            <a:off x="5334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>
            <a:off x="46482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609600" y="40386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8"/>
          <p:cNvSpPr>
            <a:spLocks noChangeArrowheads="1"/>
          </p:cNvSpPr>
          <p:nvPr/>
        </p:nvSpPr>
        <p:spPr bwMode="auto">
          <a:xfrm>
            <a:off x="3276600" y="40386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5715000" y="40386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Rectangle 30"/>
          <p:cNvSpPr>
            <a:spLocks noChangeArrowheads="1"/>
          </p:cNvSpPr>
          <p:nvPr/>
        </p:nvSpPr>
        <p:spPr bwMode="auto">
          <a:xfrm>
            <a:off x="7391400" y="4038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1"/>
          <p:cNvSpPr>
            <a:spLocks noChangeArrowheads="1"/>
          </p:cNvSpPr>
          <p:nvPr/>
        </p:nvSpPr>
        <p:spPr bwMode="auto">
          <a:xfrm>
            <a:off x="646113" y="4154488"/>
            <a:ext cx="1620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Frame/Link</a:t>
            </a:r>
          </a:p>
          <a:p>
            <a:r>
              <a:rPr lang="en-US"/>
              <a:t>Protocol</a:t>
            </a:r>
          </a:p>
        </p:txBody>
      </p:sp>
      <p:sp>
        <p:nvSpPr>
          <p:cNvPr id="33823" name="Rectangle 32"/>
          <p:cNvSpPr>
            <a:spLocks noChangeArrowheads="1"/>
          </p:cNvSpPr>
          <p:nvPr/>
        </p:nvSpPr>
        <p:spPr bwMode="auto">
          <a:xfrm>
            <a:off x="3306763" y="4044950"/>
            <a:ext cx="76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Link</a:t>
            </a:r>
          </a:p>
          <a:p>
            <a:r>
              <a:rPr lang="en-US"/>
              <a:t>Prot.</a:t>
            </a:r>
          </a:p>
        </p:txBody>
      </p:sp>
      <p:sp>
        <p:nvSpPr>
          <p:cNvPr id="33824" name="Rectangle 33"/>
          <p:cNvSpPr>
            <a:spLocks noChangeArrowheads="1"/>
          </p:cNvSpPr>
          <p:nvPr/>
        </p:nvSpPr>
        <p:spPr bwMode="auto">
          <a:xfrm>
            <a:off x="5749925" y="4033838"/>
            <a:ext cx="768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Link</a:t>
            </a:r>
          </a:p>
          <a:p>
            <a:r>
              <a:rPr lang="en-US"/>
              <a:t>Prot.</a:t>
            </a:r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>
            <a:off x="2362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>
            <a:off x="6477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40386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>
            <a:off x="46482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 flipH="1">
            <a:off x="5334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Rectangle 40"/>
          <p:cNvSpPr>
            <a:spLocks noChangeArrowheads="1"/>
          </p:cNvSpPr>
          <p:nvPr/>
        </p:nvSpPr>
        <p:spPr bwMode="auto">
          <a:xfrm>
            <a:off x="7383463" y="4057650"/>
            <a:ext cx="1620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Frame/Link</a:t>
            </a:r>
          </a:p>
          <a:p>
            <a:r>
              <a:rPr lang="en-US"/>
              <a:t>Protocol</a:t>
            </a:r>
          </a:p>
        </p:txBody>
      </p:sp>
      <p:sp>
        <p:nvSpPr>
          <p:cNvPr id="33831" name="Rectangle 41"/>
          <p:cNvSpPr>
            <a:spLocks noChangeArrowheads="1"/>
          </p:cNvSpPr>
          <p:nvPr/>
        </p:nvSpPr>
        <p:spPr bwMode="auto">
          <a:xfrm>
            <a:off x="609600" y="495300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Rectangle 42"/>
          <p:cNvSpPr>
            <a:spLocks noChangeArrowheads="1"/>
          </p:cNvSpPr>
          <p:nvPr/>
        </p:nvSpPr>
        <p:spPr bwMode="auto">
          <a:xfrm>
            <a:off x="3276600" y="49530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Rectangle 43"/>
          <p:cNvSpPr>
            <a:spLocks noChangeArrowheads="1"/>
          </p:cNvSpPr>
          <p:nvPr/>
        </p:nvSpPr>
        <p:spPr bwMode="auto">
          <a:xfrm>
            <a:off x="5715000" y="4953000"/>
            <a:ext cx="762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4"/>
          <p:cNvSpPr>
            <a:spLocks noChangeArrowheads="1"/>
          </p:cNvSpPr>
          <p:nvPr/>
        </p:nvSpPr>
        <p:spPr bwMode="auto">
          <a:xfrm>
            <a:off x="7391400" y="49530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Rectangle 45"/>
          <p:cNvSpPr>
            <a:spLocks noChangeArrowheads="1"/>
          </p:cNvSpPr>
          <p:nvPr/>
        </p:nvSpPr>
        <p:spPr bwMode="auto">
          <a:xfrm>
            <a:off x="682625" y="506095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33836" name="Rectangle 46"/>
          <p:cNvSpPr>
            <a:spLocks noChangeArrowheads="1"/>
          </p:cNvSpPr>
          <p:nvPr/>
        </p:nvSpPr>
        <p:spPr bwMode="auto">
          <a:xfrm>
            <a:off x="3330575" y="5049838"/>
            <a:ext cx="73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Phy.</a:t>
            </a:r>
          </a:p>
        </p:txBody>
      </p:sp>
      <p:sp>
        <p:nvSpPr>
          <p:cNvPr id="33837" name="Rectangle 48"/>
          <p:cNvSpPr>
            <a:spLocks noChangeArrowheads="1"/>
          </p:cNvSpPr>
          <p:nvPr/>
        </p:nvSpPr>
        <p:spPr bwMode="auto">
          <a:xfrm>
            <a:off x="5689600" y="5060950"/>
            <a:ext cx="73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Phy.</a:t>
            </a:r>
          </a:p>
        </p:txBody>
      </p:sp>
      <p:sp>
        <p:nvSpPr>
          <p:cNvPr id="33838" name="Rectangle 49"/>
          <p:cNvSpPr>
            <a:spLocks noChangeArrowheads="1"/>
          </p:cNvSpPr>
          <p:nvPr/>
        </p:nvSpPr>
        <p:spPr bwMode="auto">
          <a:xfrm>
            <a:off x="7358063" y="4989513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33839" name="Line 50"/>
          <p:cNvSpPr>
            <a:spLocks noChangeShapeType="1"/>
          </p:cNvSpPr>
          <p:nvPr/>
        </p:nvSpPr>
        <p:spPr bwMode="auto">
          <a:xfrm>
            <a:off x="13716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51"/>
          <p:cNvSpPr>
            <a:spLocks noChangeShapeType="1"/>
          </p:cNvSpPr>
          <p:nvPr/>
        </p:nvSpPr>
        <p:spPr bwMode="auto">
          <a:xfrm>
            <a:off x="36576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Line 52"/>
          <p:cNvSpPr>
            <a:spLocks noChangeShapeType="1"/>
          </p:cNvSpPr>
          <p:nvPr/>
        </p:nvSpPr>
        <p:spPr bwMode="auto">
          <a:xfrm>
            <a:off x="60960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2" name="Line 53"/>
          <p:cNvSpPr>
            <a:spLocks noChangeShapeType="1"/>
          </p:cNvSpPr>
          <p:nvPr/>
        </p:nvSpPr>
        <p:spPr bwMode="auto">
          <a:xfrm>
            <a:off x="8077200" y="586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Line 54"/>
          <p:cNvSpPr>
            <a:spLocks noChangeShapeType="1"/>
          </p:cNvSpPr>
          <p:nvPr/>
        </p:nvSpPr>
        <p:spPr bwMode="auto">
          <a:xfrm>
            <a:off x="6096000" y="6477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Line 55"/>
          <p:cNvSpPr>
            <a:spLocks noChangeShapeType="1"/>
          </p:cNvSpPr>
          <p:nvPr/>
        </p:nvSpPr>
        <p:spPr bwMode="auto">
          <a:xfrm>
            <a:off x="1371600" y="6477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5" name="Line 57"/>
          <p:cNvSpPr>
            <a:spLocks noChangeShapeType="1"/>
          </p:cNvSpPr>
          <p:nvPr/>
        </p:nvSpPr>
        <p:spPr bwMode="auto">
          <a:xfrm>
            <a:off x="3657600" y="647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Line 59"/>
          <p:cNvSpPr>
            <a:spLocks noChangeShapeType="1"/>
          </p:cNvSpPr>
          <p:nvPr/>
        </p:nvSpPr>
        <p:spPr bwMode="auto">
          <a:xfrm flipH="1">
            <a:off x="54864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Line 60"/>
          <p:cNvSpPr>
            <a:spLocks noChangeShapeType="1"/>
          </p:cNvSpPr>
          <p:nvPr/>
        </p:nvSpPr>
        <p:spPr bwMode="auto">
          <a:xfrm>
            <a:off x="4800600" y="647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8" name="Rectangle 61"/>
          <p:cNvSpPr>
            <a:spLocks noChangeArrowheads="1"/>
          </p:cNvSpPr>
          <p:nvPr/>
        </p:nvSpPr>
        <p:spPr bwMode="auto">
          <a:xfrm>
            <a:off x="1447800" y="5867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01000001</a:t>
            </a:r>
          </a:p>
        </p:txBody>
      </p:sp>
      <p:sp>
        <p:nvSpPr>
          <p:cNvPr id="33849" name="Rectangle 62"/>
          <p:cNvSpPr>
            <a:spLocks noChangeArrowheads="1"/>
          </p:cNvSpPr>
          <p:nvPr/>
        </p:nvSpPr>
        <p:spPr bwMode="auto">
          <a:xfrm>
            <a:off x="6629400" y="5943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01011010</a:t>
            </a:r>
          </a:p>
        </p:txBody>
      </p:sp>
      <p:sp>
        <p:nvSpPr>
          <p:cNvPr id="33850" name="Line 63"/>
          <p:cNvSpPr>
            <a:spLocks noChangeShapeType="1"/>
          </p:cNvSpPr>
          <p:nvPr/>
        </p:nvSpPr>
        <p:spPr bwMode="auto">
          <a:xfrm>
            <a:off x="533400" y="6324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Line 64"/>
          <p:cNvSpPr>
            <a:spLocks noChangeShapeType="1"/>
          </p:cNvSpPr>
          <p:nvPr/>
        </p:nvSpPr>
        <p:spPr bwMode="auto">
          <a:xfrm>
            <a:off x="381000" y="4572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Line 65"/>
          <p:cNvSpPr>
            <a:spLocks noChangeShapeType="1"/>
          </p:cNvSpPr>
          <p:nvPr/>
        </p:nvSpPr>
        <p:spPr bwMode="auto">
          <a:xfrm flipV="1">
            <a:off x="3124200" y="3429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Line 66"/>
          <p:cNvSpPr>
            <a:spLocks noChangeShapeType="1"/>
          </p:cNvSpPr>
          <p:nvPr/>
        </p:nvSpPr>
        <p:spPr bwMode="auto">
          <a:xfrm>
            <a:off x="4191000" y="3505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Line 67"/>
          <p:cNvSpPr>
            <a:spLocks noChangeShapeType="1"/>
          </p:cNvSpPr>
          <p:nvPr/>
        </p:nvSpPr>
        <p:spPr bwMode="auto">
          <a:xfrm>
            <a:off x="426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5" name="Line 68"/>
          <p:cNvSpPr>
            <a:spLocks noChangeShapeType="1"/>
          </p:cNvSpPr>
          <p:nvPr/>
        </p:nvSpPr>
        <p:spPr bwMode="auto">
          <a:xfrm>
            <a:off x="4876800" y="632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Line 69"/>
          <p:cNvSpPr>
            <a:spLocks noChangeShapeType="1"/>
          </p:cNvSpPr>
          <p:nvPr/>
        </p:nvSpPr>
        <p:spPr bwMode="auto">
          <a:xfrm>
            <a:off x="5181600" y="632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Line 70"/>
          <p:cNvSpPr>
            <a:spLocks noChangeShapeType="1"/>
          </p:cNvSpPr>
          <p:nvPr/>
        </p:nvSpPr>
        <p:spPr bwMode="auto">
          <a:xfrm flipV="1">
            <a:off x="5562600" y="3429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8" name="Line 71"/>
          <p:cNvSpPr>
            <a:spLocks noChangeShapeType="1"/>
          </p:cNvSpPr>
          <p:nvPr/>
        </p:nvSpPr>
        <p:spPr bwMode="auto">
          <a:xfrm>
            <a:off x="6629400" y="3429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Line 72"/>
          <p:cNvSpPr>
            <a:spLocks noChangeShapeType="1"/>
          </p:cNvSpPr>
          <p:nvPr/>
        </p:nvSpPr>
        <p:spPr bwMode="auto">
          <a:xfrm>
            <a:off x="6781800" y="6400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60" name="Line 76"/>
          <p:cNvSpPr>
            <a:spLocks noChangeShapeType="1"/>
          </p:cNvSpPr>
          <p:nvPr/>
        </p:nvSpPr>
        <p:spPr bwMode="auto">
          <a:xfrm flipV="1">
            <a:off x="8991600" y="1828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43977" y="320523"/>
            <a:ext cx="415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Internet Architecture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http, ftp, email, …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Transport Layer</a:t>
            </a:r>
          </a:p>
          <a:p>
            <a:pPr lvl="1"/>
            <a:r>
              <a:rPr lang="en-US" dirty="0" smtClean="0"/>
              <a:t>Program to program communication</a:t>
            </a:r>
          </a:p>
          <a:p>
            <a:pPr lvl="1"/>
            <a:r>
              <a:rPr lang="en-US" dirty="0" smtClean="0"/>
              <a:t>Segment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 Layer</a:t>
            </a:r>
          </a:p>
          <a:p>
            <a:pPr lvl="1"/>
            <a:r>
              <a:rPr lang="en-US" dirty="0" smtClean="0"/>
              <a:t>End-to-end system communication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4807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</a:p>
          <a:p>
            <a:pPr lvl="1"/>
            <a:r>
              <a:rPr lang="en-US" dirty="0" smtClean="0"/>
              <a:t>Neighbor-to-neighbor communication</a:t>
            </a:r>
          </a:p>
          <a:p>
            <a:pPr lvl="1"/>
            <a:r>
              <a:rPr lang="en-US" dirty="0" smtClean="0"/>
              <a:t>Frame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Physical Layer</a:t>
            </a:r>
          </a:p>
          <a:p>
            <a:pPr lvl="1"/>
            <a:r>
              <a:rPr lang="en-US" dirty="0" smtClean="0"/>
              <a:t>Bit encoding (how to physically represent a bit)</a:t>
            </a:r>
          </a:p>
          <a:p>
            <a:pPr lvl="1"/>
            <a:r>
              <a:rPr lang="en-US" dirty="0" smtClean="0"/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Format and order of messages sent and received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Actions taken when messages are sent and received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D</a:t>
            </a:r>
            <a:r>
              <a:rPr lang="en-US" dirty="0" smtClean="0">
                <a:ea typeface="+mn-ea"/>
                <a:cs typeface="+mn-cs"/>
              </a:rPr>
              <a:t>efine the way peer layers communicate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</a:t>
            </a:r>
            <a:r>
              <a:rPr lang="en-US" dirty="0" smtClean="0">
                <a:ea typeface="+mn-ea"/>
                <a:cs typeface="+mn-cs"/>
              </a:rPr>
              <a:t>mplement services for higher layers based in the services provided by lower layers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3790</TotalTime>
  <Words>1177</Words>
  <Application>Microsoft Macintosh PowerPoint</Application>
  <PresentationFormat>On-screen Show (4:3)</PresentationFormat>
  <Paragraphs>599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Foundry</vt:lpstr>
      <vt:lpstr>Office Theme</vt:lpstr>
      <vt:lpstr>1_Office Theme</vt:lpstr>
      <vt:lpstr>2_Office Theme</vt:lpstr>
      <vt:lpstr>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Architecture</vt:lpstr>
      <vt:lpstr>Internet Architecture</vt:lpstr>
      <vt:lpstr>Protocols</vt:lpstr>
      <vt:lpstr>Http Request Message Format</vt:lpstr>
      <vt:lpstr>TCP Segment Structure</vt:lpstr>
      <vt:lpstr>IP v4 Packet Structure</vt:lpstr>
      <vt:lpstr>Link Layer Frame (802.11)</vt:lpstr>
      <vt:lpstr>Addressing</vt:lpstr>
      <vt:lpstr>Addressing </vt:lpstr>
      <vt:lpstr>Domain Name Server</vt:lpstr>
      <vt:lpstr>DNS Message Structure</vt:lpstr>
      <vt:lpstr>Routing</vt:lpstr>
      <vt:lpstr>Router with 4 outgoing links</vt:lpstr>
      <vt:lpstr>Example Forwarding Table</vt:lpstr>
      <vt:lpstr>Building Routing Tables Dijkstra’s Shortest Path Algorithm</vt:lpstr>
      <vt:lpstr>Dijkstra’s Shortest Path Algorithm</vt:lpstr>
      <vt:lpstr>Build the Forwarding Table for  A</vt:lpstr>
      <vt:lpstr>Build the Forwarding Table for  A</vt:lpstr>
      <vt:lpstr>Build the Forwarding Table for  A</vt:lpstr>
      <vt:lpstr>Build the Forwarding Table for  A</vt:lpstr>
      <vt:lpstr>Build the Forwarding Table for  A</vt:lpstr>
      <vt:lpstr>Build the Forwarding Table for  A</vt:lpstr>
      <vt:lpstr>Build the Forwarding Table for  A</vt:lpstr>
      <vt:lpstr>Build the Forwarding Table for  A</vt:lpstr>
      <vt:lpstr>Build the Forwarding Table for  A</vt:lpstr>
      <vt:lpstr>Find Paths</vt:lpstr>
      <vt:lpstr>Routing</vt:lpstr>
    </vt:vector>
  </TitlesOfParts>
  <Company>Marquette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and Algebraic Thinking</dc:title>
  <dc:creator>Marta Magiera</dc:creator>
  <cp:lastModifiedBy>tom</cp:lastModifiedBy>
  <cp:revision>138</cp:revision>
  <dcterms:created xsi:type="dcterms:W3CDTF">2010-10-03T02:57:31Z</dcterms:created>
  <dcterms:modified xsi:type="dcterms:W3CDTF">2017-02-10T22:39:44Z</dcterms:modified>
</cp:coreProperties>
</file>