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4" r:id="rId5"/>
    <p:sldId id="263" r:id="rId6"/>
    <p:sldId id="258" r:id="rId7"/>
    <p:sldId id="259" r:id="rId8"/>
    <p:sldId id="260" r:id="rId9"/>
    <p:sldId id="261" r:id="rId10"/>
    <p:sldId id="265" r:id="rId11"/>
    <p:sldId id="268" r:id="rId12"/>
    <p:sldId id="267" r:id="rId13"/>
    <p:sldId id="266" r:id="rId14"/>
    <p:sldId id="269" r:id="rId15"/>
    <p:sldId id="279" r:id="rId16"/>
    <p:sldId id="270" r:id="rId17"/>
    <p:sldId id="272" r:id="rId18"/>
    <p:sldId id="273" r:id="rId19"/>
    <p:sldId id="274" r:id="rId20"/>
    <p:sldId id="275" r:id="rId21"/>
    <p:sldId id="276" r:id="rId22"/>
    <p:sldId id="271" r:id="rId23"/>
    <p:sldId id="277" r:id="rId24"/>
    <p:sldId id="27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864"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7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65752B-144C-F940-B10D-236E5CAF4326}"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0CD50-7735-274C-A1AD-0F285E91DEE7}" type="slidenum">
              <a:rPr lang="en-US" smtClean="0"/>
              <a:t>‹#›</a:t>
            </a:fld>
            <a:endParaRPr lang="en-US"/>
          </a:p>
        </p:txBody>
      </p:sp>
    </p:spTree>
    <p:extLst>
      <p:ext uri="{BB962C8B-B14F-4D97-AF65-F5344CB8AC3E}">
        <p14:creationId xmlns:p14="http://schemas.microsoft.com/office/powerpoint/2010/main" val="39083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52B-144C-F940-B10D-236E5CAF4326}"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0CD50-7735-274C-A1AD-0F285E91DEE7}" type="slidenum">
              <a:rPr lang="en-US" smtClean="0"/>
              <a:t>‹#›</a:t>
            </a:fld>
            <a:endParaRPr lang="en-US"/>
          </a:p>
        </p:txBody>
      </p:sp>
    </p:spTree>
    <p:extLst>
      <p:ext uri="{BB962C8B-B14F-4D97-AF65-F5344CB8AC3E}">
        <p14:creationId xmlns:p14="http://schemas.microsoft.com/office/powerpoint/2010/main" val="2392758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52B-144C-F940-B10D-236E5CAF4326}"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0CD50-7735-274C-A1AD-0F285E91DEE7}" type="slidenum">
              <a:rPr lang="en-US" smtClean="0"/>
              <a:t>‹#›</a:t>
            </a:fld>
            <a:endParaRPr lang="en-US"/>
          </a:p>
        </p:txBody>
      </p:sp>
    </p:spTree>
    <p:extLst>
      <p:ext uri="{BB962C8B-B14F-4D97-AF65-F5344CB8AC3E}">
        <p14:creationId xmlns:p14="http://schemas.microsoft.com/office/powerpoint/2010/main" val="76995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5752B-144C-F940-B10D-236E5CAF4326}"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0CD50-7735-274C-A1AD-0F285E91DEE7}" type="slidenum">
              <a:rPr lang="en-US" smtClean="0"/>
              <a:t>‹#›</a:t>
            </a:fld>
            <a:endParaRPr lang="en-US"/>
          </a:p>
        </p:txBody>
      </p:sp>
    </p:spTree>
    <p:extLst>
      <p:ext uri="{BB962C8B-B14F-4D97-AF65-F5344CB8AC3E}">
        <p14:creationId xmlns:p14="http://schemas.microsoft.com/office/powerpoint/2010/main" val="294574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65752B-144C-F940-B10D-236E5CAF4326}" type="datetimeFigureOut">
              <a:rPr lang="en-US" smtClean="0"/>
              <a:t>10/13/17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0CD50-7735-274C-A1AD-0F285E91DEE7}" type="slidenum">
              <a:rPr lang="en-US" smtClean="0"/>
              <a:t>‹#›</a:t>
            </a:fld>
            <a:endParaRPr lang="en-US"/>
          </a:p>
        </p:txBody>
      </p:sp>
    </p:spTree>
    <p:extLst>
      <p:ext uri="{BB962C8B-B14F-4D97-AF65-F5344CB8AC3E}">
        <p14:creationId xmlns:p14="http://schemas.microsoft.com/office/powerpoint/2010/main" val="142020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65752B-144C-F940-B10D-236E5CAF4326}" type="datetimeFigureOut">
              <a:rPr lang="en-US" smtClean="0"/>
              <a:t>10/13/17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0CD50-7735-274C-A1AD-0F285E91DEE7}" type="slidenum">
              <a:rPr lang="en-US" smtClean="0"/>
              <a:t>‹#›</a:t>
            </a:fld>
            <a:endParaRPr lang="en-US"/>
          </a:p>
        </p:txBody>
      </p:sp>
    </p:spTree>
    <p:extLst>
      <p:ext uri="{BB962C8B-B14F-4D97-AF65-F5344CB8AC3E}">
        <p14:creationId xmlns:p14="http://schemas.microsoft.com/office/powerpoint/2010/main" val="98295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65752B-144C-F940-B10D-236E5CAF4326}" type="datetimeFigureOut">
              <a:rPr lang="en-US" smtClean="0"/>
              <a:t>10/13/17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70CD50-7735-274C-A1AD-0F285E91DEE7}" type="slidenum">
              <a:rPr lang="en-US" smtClean="0"/>
              <a:t>‹#›</a:t>
            </a:fld>
            <a:endParaRPr lang="en-US"/>
          </a:p>
        </p:txBody>
      </p:sp>
    </p:spTree>
    <p:extLst>
      <p:ext uri="{BB962C8B-B14F-4D97-AF65-F5344CB8AC3E}">
        <p14:creationId xmlns:p14="http://schemas.microsoft.com/office/powerpoint/2010/main" val="79717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65752B-144C-F940-B10D-236E5CAF4326}" type="datetimeFigureOut">
              <a:rPr lang="en-US" smtClean="0"/>
              <a:t>10/13/17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0CD50-7735-274C-A1AD-0F285E91DEE7}" type="slidenum">
              <a:rPr lang="en-US" smtClean="0"/>
              <a:t>‹#›</a:t>
            </a:fld>
            <a:endParaRPr lang="en-US"/>
          </a:p>
        </p:txBody>
      </p:sp>
    </p:spTree>
    <p:extLst>
      <p:ext uri="{BB962C8B-B14F-4D97-AF65-F5344CB8AC3E}">
        <p14:creationId xmlns:p14="http://schemas.microsoft.com/office/powerpoint/2010/main" val="44029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5752B-144C-F940-B10D-236E5CAF4326}" type="datetimeFigureOut">
              <a:rPr lang="en-US" smtClean="0"/>
              <a:t>10/13/17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0CD50-7735-274C-A1AD-0F285E91DEE7}" type="slidenum">
              <a:rPr lang="en-US" smtClean="0"/>
              <a:t>‹#›</a:t>
            </a:fld>
            <a:endParaRPr lang="en-US"/>
          </a:p>
        </p:txBody>
      </p:sp>
    </p:spTree>
    <p:extLst>
      <p:ext uri="{BB962C8B-B14F-4D97-AF65-F5344CB8AC3E}">
        <p14:creationId xmlns:p14="http://schemas.microsoft.com/office/powerpoint/2010/main" val="60152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5752B-144C-F940-B10D-236E5CAF4326}" type="datetimeFigureOut">
              <a:rPr lang="en-US" smtClean="0"/>
              <a:t>10/13/17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0CD50-7735-274C-A1AD-0F285E91DEE7}" type="slidenum">
              <a:rPr lang="en-US" smtClean="0"/>
              <a:t>‹#›</a:t>
            </a:fld>
            <a:endParaRPr lang="en-US"/>
          </a:p>
        </p:txBody>
      </p:sp>
    </p:spTree>
    <p:extLst>
      <p:ext uri="{BB962C8B-B14F-4D97-AF65-F5344CB8AC3E}">
        <p14:creationId xmlns:p14="http://schemas.microsoft.com/office/powerpoint/2010/main" val="17523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5752B-144C-F940-B10D-236E5CAF4326}" type="datetimeFigureOut">
              <a:rPr lang="en-US" smtClean="0"/>
              <a:t>10/13/17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0CD50-7735-274C-A1AD-0F285E91DEE7}" type="slidenum">
              <a:rPr lang="en-US" smtClean="0"/>
              <a:t>‹#›</a:t>
            </a:fld>
            <a:endParaRPr lang="en-US"/>
          </a:p>
        </p:txBody>
      </p:sp>
    </p:spTree>
    <p:extLst>
      <p:ext uri="{BB962C8B-B14F-4D97-AF65-F5344CB8AC3E}">
        <p14:creationId xmlns:p14="http://schemas.microsoft.com/office/powerpoint/2010/main" val="17109933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5752B-144C-F940-B10D-236E5CAF4326}" type="datetimeFigureOut">
              <a:rPr lang="en-US" smtClean="0"/>
              <a:t>10/13/17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0CD50-7735-274C-A1AD-0F285E91DEE7}" type="slidenum">
              <a:rPr lang="en-US" smtClean="0"/>
              <a:t>‹#›</a:t>
            </a:fld>
            <a:endParaRPr lang="en-US"/>
          </a:p>
        </p:txBody>
      </p:sp>
    </p:spTree>
    <p:extLst>
      <p:ext uri="{BB962C8B-B14F-4D97-AF65-F5344CB8AC3E}">
        <p14:creationId xmlns:p14="http://schemas.microsoft.com/office/powerpoint/2010/main" val="803527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oo.gl/forms/4AU43Tfi5oj4kqoB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CS4HS 2017-18</a:t>
            </a:r>
            <a:br>
              <a:rPr lang="en-US" dirty="0" smtClean="0"/>
            </a:br>
            <a:r>
              <a:rPr lang="en-US" dirty="0" smtClean="0"/>
              <a:t>October 14, 2017</a:t>
            </a:r>
            <a:endParaRPr lang="en-US" dirty="0"/>
          </a:p>
        </p:txBody>
      </p:sp>
      <p:sp>
        <p:nvSpPr>
          <p:cNvPr id="3" name="Subtitle 2"/>
          <p:cNvSpPr>
            <a:spLocks noGrp="1"/>
          </p:cNvSpPr>
          <p:nvPr>
            <p:ph type="subTitle" idx="1"/>
          </p:nvPr>
        </p:nvSpPr>
        <p:spPr/>
        <p:txBody>
          <a:bodyPr/>
          <a:lstStyle/>
          <a:p>
            <a:r>
              <a:rPr lang="en-US" dirty="0" smtClean="0"/>
              <a:t>Workshop 1</a:t>
            </a:r>
            <a:endParaRPr lang="en-US" dirty="0"/>
          </a:p>
        </p:txBody>
      </p:sp>
    </p:spTree>
    <p:extLst>
      <p:ext uri="{BB962C8B-B14F-4D97-AF65-F5344CB8AC3E}">
        <p14:creationId xmlns:p14="http://schemas.microsoft.com/office/powerpoint/2010/main" val="5200741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Thinking </a:t>
            </a:r>
            <a:endParaRPr lang="en-US" dirty="0"/>
          </a:p>
        </p:txBody>
      </p:sp>
      <p:sp>
        <p:nvSpPr>
          <p:cNvPr id="3" name="Content Placeholder 2"/>
          <p:cNvSpPr>
            <a:spLocks noGrp="1"/>
          </p:cNvSpPr>
          <p:nvPr>
            <p:ph idx="1"/>
          </p:nvPr>
        </p:nvSpPr>
        <p:spPr/>
        <p:txBody>
          <a:bodyPr/>
          <a:lstStyle/>
          <a:p>
            <a:r>
              <a:rPr lang="en-US" dirty="0" smtClean="0"/>
              <a:t>CSTA</a:t>
            </a:r>
          </a:p>
          <a:p>
            <a:pPr lvl="1"/>
            <a:r>
              <a:rPr lang="en-US" dirty="0"/>
              <a:t>“the study of computers and algorithmic processes, including their principles, their hardware and software designs, their applications, and their impact on society.”</a:t>
            </a:r>
          </a:p>
        </p:txBody>
      </p:sp>
    </p:spTree>
    <p:extLst>
      <p:ext uri="{BB962C8B-B14F-4D97-AF65-F5344CB8AC3E}">
        <p14:creationId xmlns:p14="http://schemas.microsoft.com/office/powerpoint/2010/main" val="10094358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Computational Thinking</a:t>
            </a:r>
            <a:endParaRPr lang="en-US"/>
          </a:p>
        </p:txBody>
      </p:sp>
      <p:sp>
        <p:nvSpPr>
          <p:cNvPr id="3" name="Content Placeholder 2"/>
          <p:cNvSpPr>
            <a:spLocks noGrp="1"/>
          </p:cNvSpPr>
          <p:nvPr>
            <p:ph idx="1"/>
          </p:nvPr>
        </p:nvSpPr>
        <p:spPr/>
        <p:txBody>
          <a:bodyPr>
            <a:normAutofit fontScale="92500" lnSpcReduction="10000"/>
          </a:bodyPr>
          <a:lstStyle/>
          <a:p>
            <a:r>
              <a:rPr lang="en-US" dirty="0"/>
              <a:t>"Computational Thinking is the thought processes involved in formulating problems and their solutions so that the solutions are represented in a form that can be effectively carried out by an information-processing agent.” </a:t>
            </a:r>
            <a:r>
              <a:rPr lang="en-US" sz="1800" dirty="0"/>
              <a:t>(</a:t>
            </a:r>
            <a:r>
              <a:rPr lang="en-US" sz="1800" dirty="0" err="1"/>
              <a:t>Cuny</a:t>
            </a:r>
            <a:r>
              <a:rPr lang="en-US" sz="1800" dirty="0"/>
              <a:t>, Snyder, Wing) </a:t>
            </a:r>
          </a:p>
          <a:p>
            <a:r>
              <a:rPr lang="en-US" dirty="0"/>
              <a:t>“Computational thinking means the ability to apply mathematical concepts such as induction to develop more efficient, fair, and secure solutions.” </a:t>
            </a:r>
            <a:r>
              <a:rPr lang="en-US" sz="1800" dirty="0"/>
              <a:t>(Center for Computational Thinking, Carnegie Mellon)</a:t>
            </a:r>
          </a:p>
          <a:p>
            <a:endParaRPr lang="en-US" dirty="0"/>
          </a:p>
        </p:txBody>
      </p:sp>
    </p:spTree>
    <p:extLst>
      <p:ext uri="{BB962C8B-B14F-4D97-AF65-F5344CB8AC3E}">
        <p14:creationId xmlns:p14="http://schemas.microsoft.com/office/powerpoint/2010/main" val="15435132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Computational Thinking</a:t>
            </a:r>
            <a:endParaRPr lang="en-US"/>
          </a:p>
        </p:txBody>
      </p:sp>
      <p:sp>
        <p:nvSpPr>
          <p:cNvPr id="3" name="Content Placeholder 2"/>
          <p:cNvSpPr>
            <a:spLocks noGrp="1"/>
          </p:cNvSpPr>
          <p:nvPr>
            <p:ph idx="1"/>
          </p:nvPr>
        </p:nvSpPr>
        <p:spPr/>
        <p:txBody>
          <a:bodyPr>
            <a:normAutofit fontScale="70000" lnSpcReduction="20000"/>
          </a:bodyPr>
          <a:lstStyle/>
          <a:p>
            <a:r>
              <a:rPr lang="en-US" dirty="0" smtClean="0"/>
              <a:t>ITSE and CSTA Operational Definition</a:t>
            </a:r>
          </a:p>
          <a:p>
            <a:r>
              <a:rPr lang="en-US" dirty="0"/>
              <a:t>CT is a problem-solving process that includes (but is not limited to) the following characteristics:</a:t>
            </a:r>
          </a:p>
          <a:p>
            <a:pPr lvl="1"/>
            <a:r>
              <a:rPr lang="en-US" dirty="0"/>
              <a:t>Formulating problems in a way that enables us to use a computer and other tools to help solve them</a:t>
            </a:r>
          </a:p>
          <a:p>
            <a:pPr lvl="1"/>
            <a:r>
              <a:rPr lang="en-US" dirty="0"/>
              <a:t>Logically organizing and analyzing data</a:t>
            </a:r>
          </a:p>
          <a:p>
            <a:pPr lvl="1"/>
            <a:r>
              <a:rPr lang="en-US" dirty="0"/>
              <a:t>Representing data through abstractions such as models and simulations</a:t>
            </a:r>
          </a:p>
          <a:p>
            <a:pPr lvl="1"/>
            <a:r>
              <a:rPr lang="en-US" dirty="0"/>
              <a:t>Automating solutions through algorithmic thinking (a series of ordered steps)</a:t>
            </a:r>
          </a:p>
          <a:p>
            <a:pPr lvl="1"/>
            <a:r>
              <a:rPr lang="en-US" dirty="0"/>
              <a:t>Identifying, analyzing, and implementing possible solutions with the goal of achieving the most efficient and effective combination of steps and resources</a:t>
            </a:r>
          </a:p>
          <a:p>
            <a:pPr lvl="1"/>
            <a:r>
              <a:rPr lang="en-US" dirty="0"/>
              <a:t>Generalizing and transferring this problem-solving process to a wide variety of problems</a:t>
            </a:r>
          </a:p>
          <a:p>
            <a:endParaRPr lang="en-US" dirty="0"/>
          </a:p>
        </p:txBody>
      </p:sp>
    </p:spTree>
    <p:extLst>
      <p:ext uri="{BB962C8B-B14F-4D97-AF65-F5344CB8AC3E}">
        <p14:creationId xmlns:p14="http://schemas.microsoft.com/office/powerpoint/2010/main" val="21615597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Thinking</a:t>
            </a:r>
            <a:endParaRPr lang="en-US" dirty="0"/>
          </a:p>
        </p:txBody>
      </p:sp>
      <p:sp>
        <p:nvSpPr>
          <p:cNvPr id="3" name="Content Placeholder 2"/>
          <p:cNvSpPr>
            <a:spLocks noGrp="1"/>
          </p:cNvSpPr>
          <p:nvPr>
            <p:ph idx="1"/>
          </p:nvPr>
        </p:nvSpPr>
        <p:spPr/>
        <p:txBody>
          <a:bodyPr/>
          <a:lstStyle/>
          <a:p>
            <a:r>
              <a:rPr lang="en-US" dirty="0"/>
              <a:t>ISTE and CSTA Dispositions and Attitudes Related to </a:t>
            </a:r>
            <a:r>
              <a:rPr lang="en-US" dirty="0" smtClean="0"/>
              <a:t>CT</a:t>
            </a:r>
          </a:p>
          <a:p>
            <a:pPr lvl="1"/>
            <a:r>
              <a:rPr lang="en-US" dirty="0"/>
              <a:t>Confidence in dealing with complexity</a:t>
            </a:r>
          </a:p>
          <a:p>
            <a:pPr lvl="1"/>
            <a:r>
              <a:rPr lang="en-US" dirty="0"/>
              <a:t>Persistence in working with difficult problems</a:t>
            </a:r>
          </a:p>
          <a:p>
            <a:pPr lvl="1"/>
            <a:r>
              <a:rPr lang="en-US" dirty="0"/>
              <a:t>Tolerance for ambiguity</a:t>
            </a:r>
          </a:p>
          <a:p>
            <a:pPr lvl="1"/>
            <a:r>
              <a:rPr lang="en-US" dirty="0"/>
              <a:t>The ability to deal with open-ended problems</a:t>
            </a:r>
          </a:p>
          <a:p>
            <a:pPr lvl="1"/>
            <a:r>
              <a:rPr lang="en-US" dirty="0"/>
              <a:t>The ability to communicate and work with others to achieve a common goal or solution</a:t>
            </a:r>
          </a:p>
          <a:p>
            <a:pPr lvl="1"/>
            <a:endParaRPr lang="en-US" dirty="0"/>
          </a:p>
        </p:txBody>
      </p:sp>
    </p:spTree>
    <p:extLst>
      <p:ext uri="{BB962C8B-B14F-4D97-AF65-F5344CB8AC3E}">
        <p14:creationId xmlns:p14="http://schemas.microsoft.com/office/powerpoint/2010/main" val="351068688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AppInventor</a:t>
            </a:r>
            <a:endParaRPr lang="en-US" dirty="0"/>
          </a:p>
        </p:txBody>
      </p:sp>
      <p:sp>
        <p:nvSpPr>
          <p:cNvPr id="3" name="Content Placeholder 2"/>
          <p:cNvSpPr>
            <a:spLocks noGrp="1"/>
          </p:cNvSpPr>
          <p:nvPr>
            <p:ph idx="1"/>
          </p:nvPr>
        </p:nvSpPr>
        <p:spPr/>
        <p:txBody>
          <a:bodyPr/>
          <a:lstStyle/>
          <a:p>
            <a:r>
              <a:rPr lang="en-US" dirty="0" smtClean="0"/>
              <a:t>Block based programming environment developed at MIT</a:t>
            </a:r>
          </a:p>
          <a:p>
            <a:r>
              <a:rPr lang="en-US" dirty="0" smtClean="0"/>
              <a:t>Programs can run on an Android device or an Android Simulator</a:t>
            </a:r>
          </a:p>
          <a:p>
            <a:r>
              <a:rPr lang="en-US" dirty="0" smtClean="0"/>
              <a:t>Mobile Computer Science Principles Course</a:t>
            </a:r>
          </a:p>
          <a:p>
            <a:pPr lvl="1"/>
            <a:r>
              <a:rPr lang="en-US" dirty="0"/>
              <a:t>http://mobile-</a:t>
            </a:r>
            <a:r>
              <a:rPr lang="en-US" dirty="0" err="1"/>
              <a:t>csp.org</a:t>
            </a:r>
            <a:r>
              <a:rPr lang="en-US" dirty="0"/>
              <a:t>/</a:t>
            </a:r>
          </a:p>
        </p:txBody>
      </p:sp>
    </p:spTree>
    <p:extLst>
      <p:ext uri="{BB962C8B-B14F-4D97-AF65-F5344CB8AC3E}">
        <p14:creationId xmlns:p14="http://schemas.microsoft.com/office/powerpoint/2010/main" val="41869716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AppInventor</a:t>
            </a:r>
            <a:endParaRPr lang="en-US" dirty="0"/>
          </a:p>
        </p:txBody>
      </p:sp>
      <p:pic>
        <p:nvPicPr>
          <p:cNvPr id="4" name="Content Placeholder 3" descr="fig0.tiff"/>
          <p:cNvPicPr>
            <a:picLocks noGrp="1" noChangeAspect="1"/>
          </p:cNvPicPr>
          <p:nvPr>
            <p:ph idx="1"/>
          </p:nvPr>
        </p:nvPicPr>
        <p:blipFill>
          <a:blip r:embed="rId2">
            <a:extLst>
              <a:ext uri="{28A0092B-C50C-407E-A947-70E740481C1C}">
                <a14:useLocalDpi xmlns:a14="http://schemas.microsoft.com/office/drawing/2010/main" val="0"/>
              </a:ext>
            </a:extLst>
          </a:blip>
          <a:srcRect t="-198762" b="-198762"/>
          <a:stretch>
            <a:fillRect/>
          </a:stretch>
        </p:blipFill>
        <p:spPr/>
      </p:pic>
    </p:spTree>
    <p:extLst>
      <p:ext uri="{BB962C8B-B14F-4D97-AF65-F5344CB8AC3E}">
        <p14:creationId xmlns:p14="http://schemas.microsoft.com/office/powerpoint/2010/main" val="2385969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AppInventor</a:t>
            </a:r>
            <a:r>
              <a:rPr lang="en-US" dirty="0" smtClean="0"/>
              <a:t> UI Design</a:t>
            </a:r>
            <a:endParaRPr lang="en-US" dirty="0"/>
          </a:p>
        </p:txBody>
      </p:sp>
      <p:pic>
        <p:nvPicPr>
          <p:cNvPr id="4" name="Content Placeholder 3" descr="fig1.tiff"/>
          <p:cNvPicPr>
            <a:picLocks noGrp="1" noChangeAspect="1"/>
          </p:cNvPicPr>
          <p:nvPr>
            <p:ph idx="1"/>
          </p:nvPr>
        </p:nvPicPr>
        <p:blipFill>
          <a:blip r:embed="rId2">
            <a:extLst>
              <a:ext uri="{28A0092B-C50C-407E-A947-70E740481C1C}">
                <a14:useLocalDpi xmlns:a14="http://schemas.microsoft.com/office/drawing/2010/main" val="0"/>
              </a:ext>
            </a:extLst>
          </a:blip>
          <a:srcRect l="-150894" r="-150894"/>
          <a:stretch>
            <a:fillRect/>
          </a:stretch>
        </p:blipFill>
        <p:spPr/>
      </p:pic>
    </p:spTree>
    <p:extLst>
      <p:ext uri="{BB962C8B-B14F-4D97-AF65-F5344CB8AC3E}">
        <p14:creationId xmlns:p14="http://schemas.microsoft.com/office/powerpoint/2010/main" val="15107330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AppInventor</a:t>
            </a:r>
            <a:r>
              <a:rPr lang="en-US" dirty="0" smtClean="0"/>
              <a:t> UI Design</a:t>
            </a:r>
            <a:endParaRPr lang="en-US" dirty="0"/>
          </a:p>
        </p:txBody>
      </p:sp>
      <p:pic>
        <p:nvPicPr>
          <p:cNvPr id="4" name="Content Placeholder 3" descr="fig2.tiff"/>
          <p:cNvPicPr>
            <a:picLocks noGrp="1" noChangeAspect="1"/>
          </p:cNvPicPr>
          <p:nvPr>
            <p:ph idx="1"/>
          </p:nvPr>
        </p:nvPicPr>
        <p:blipFill>
          <a:blip r:embed="rId2">
            <a:extLst>
              <a:ext uri="{28A0092B-C50C-407E-A947-70E740481C1C}">
                <a14:useLocalDpi xmlns:a14="http://schemas.microsoft.com/office/drawing/2010/main" val="0"/>
              </a:ext>
            </a:extLst>
          </a:blip>
          <a:srcRect l="-80651" r="-80651"/>
          <a:stretch>
            <a:fillRect/>
          </a:stretch>
        </p:blipFill>
        <p:spPr/>
      </p:pic>
    </p:spTree>
    <p:extLst>
      <p:ext uri="{BB962C8B-B14F-4D97-AF65-F5344CB8AC3E}">
        <p14:creationId xmlns:p14="http://schemas.microsoft.com/office/powerpoint/2010/main" val="78661983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AppInventor</a:t>
            </a:r>
            <a:r>
              <a:rPr lang="en-US" dirty="0" smtClean="0"/>
              <a:t> UI Design</a:t>
            </a:r>
            <a:endParaRPr lang="en-US" dirty="0"/>
          </a:p>
        </p:txBody>
      </p:sp>
      <p:pic>
        <p:nvPicPr>
          <p:cNvPr id="4" name="Content Placeholder 3" descr="fig3.tiff"/>
          <p:cNvPicPr>
            <a:picLocks noGrp="1" noChangeAspect="1"/>
          </p:cNvPicPr>
          <p:nvPr>
            <p:ph idx="1"/>
          </p:nvPr>
        </p:nvPicPr>
        <p:blipFill>
          <a:blip r:embed="rId2">
            <a:extLst>
              <a:ext uri="{28A0092B-C50C-407E-A947-70E740481C1C}">
                <a14:useLocalDpi xmlns:a14="http://schemas.microsoft.com/office/drawing/2010/main" val="0"/>
              </a:ext>
            </a:extLst>
          </a:blip>
          <a:srcRect l="-188391" r="-188391"/>
          <a:stretch>
            <a:fillRect/>
          </a:stretch>
        </p:blipFill>
        <p:spPr/>
      </p:pic>
    </p:spTree>
    <p:extLst>
      <p:ext uri="{BB962C8B-B14F-4D97-AF65-F5344CB8AC3E}">
        <p14:creationId xmlns:p14="http://schemas.microsoft.com/office/powerpoint/2010/main" val="309354537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AppInventor</a:t>
            </a:r>
            <a:r>
              <a:rPr lang="en-US" dirty="0" smtClean="0"/>
              <a:t> UI Design</a:t>
            </a:r>
            <a:endParaRPr lang="en-US" dirty="0"/>
          </a:p>
        </p:txBody>
      </p:sp>
      <p:pic>
        <p:nvPicPr>
          <p:cNvPr id="4" name="Content Placeholder 3" descr="fig4.tiff"/>
          <p:cNvPicPr>
            <a:picLocks noGrp="1" noChangeAspect="1"/>
          </p:cNvPicPr>
          <p:nvPr>
            <p:ph idx="1"/>
          </p:nvPr>
        </p:nvPicPr>
        <p:blipFill>
          <a:blip r:embed="rId2">
            <a:extLst>
              <a:ext uri="{28A0092B-C50C-407E-A947-70E740481C1C}">
                <a14:useLocalDpi xmlns:a14="http://schemas.microsoft.com/office/drawing/2010/main" val="0"/>
              </a:ext>
            </a:extLst>
          </a:blip>
          <a:srcRect l="-164662" r="-164662"/>
          <a:stretch>
            <a:fillRect/>
          </a:stretch>
        </p:blipFill>
        <p:spPr/>
      </p:pic>
    </p:spTree>
    <p:extLst>
      <p:ext uri="{BB962C8B-B14F-4D97-AF65-F5344CB8AC3E}">
        <p14:creationId xmlns:p14="http://schemas.microsoft.com/office/powerpoint/2010/main" val="372248049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CS4HS Workshop 1</a:t>
            </a:r>
            <a:endParaRPr lang="en-US" dirty="0"/>
          </a:p>
        </p:txBody>
      </p:sp>
      <p:sp>
        <p:nvSpPr>
          <p:cNvPr id="3" name="Content Placeholder 2"/>
          <p:cNvSpPr>
            <a:spLocks noGrp="1"/>
          </p:cNvSpPr>
          <p:nvPr>
            <p:ph idx="1"/>
          </p:nvPr>
        </p:nvSpPr>
        <p:spPr/>
        <p:txBody>
          <a:bodyPr>
            <a:normAutofit/>
          </a:bodyPr>
          <a:lstStyle/>
          <a:p>
            <a:r>
              <a:rPr lang="en-US" dirty="0" smtClean="0"/>
              <a:t>Introductions and Complete forms</a:t>
            </a:r>
          </a:p>
          <a:p>
            <a:r>
              <a:rPr lang="en-US" dirty="0" smtClean="0"/>
              <a:t>Pre-workshop Survey (Google)</a:t>
            </a:r>
          </a:p>
          <a:p>
            <a:r>
              <a:rPr lang="en-US" dirty="0" smtClean="0"/>
              <a:t>CS4HS 2017-18 Overview</a:t>
            </a:r>
          </a:p>
          <a:p>
            <a:r>
              <a:rPr lang="en-US" dirty="0" smtClean="0"/>
              <a:t>Computer Science Curricula</a:t>
            </a:r>
          </a:p>
          <a:p>
            <a:r>
              <a:rPr lang="en-US" dirty="0" smtClean="0"/>
              <a:t>CS Unplugged and Activity Diagrams</a:t>
            </a:r>
          </a:p>
          <a:p>
            <a:r>
              <a:rPr lang="en-US" dirty="0" smtClean="0"/>
              <a:t>App Inventor</a:t>
            </a:r>
            <a:endParaRPr lang="en-US" dirty="0"/>
          </a:p>
        </p:txBody>
      </p:sp>
    </p:spTree>
    <p:extLst>
      <p:ext uri="{BB962C8B-B14F-4D97-AF65-F5344CB8AC3E}">
        <p14:creationId xmlns:p14="http://schemas.microsoft.com/office/powerpoint/2010/main" val="39334682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AppInventor</a:t>
            </a:r>
            <a:r>
              <a:rPr lang="en-US" dirty="0" smtClean="0"/>
              <a:t> UI Design</a:t>
            </a:r>
            <a:endParaRPr lang="en-US" dirty="0"/>
          </a:p>
        </p:txBody>
      </p:sp>
      <p:pic>
        <p:nvPicPr>
          <p:cNvPr id="4" name="Content Placeholder 3" descr="fig5.tiff"/>
          <p:cNvPicPr>
            <a:picLocks noGrp="1" noChangeAspect="1"/>
          </p:cNvPicPr>
          <p:nvPr>
            <p:ph idx="1"/>
          </p:nvPr>
        </p:nvPicPr>
        <p:blipFill>
          <a:blip r:embed="rId2">
            <a:extLst>
              <a:ext uri="{28A0092B-C50C-407E-A947-70E740481C1C}">
                <a14:useLocalDpi xmlns:a14="http://schemas.microsoft.com/office/drawing/2010/main" val="0"/>
              </a:ext>
            </a:extLst>
          </a:blip>
          <a:srcRect l="-16875" r="-16875"/>
          <a:stretch>
            <a:fillRect/>
          </a:stretch>
        </p:blipFill>
        <p:spPr/>
      </p:pic>
    </p:spTree>
    <p:extLst>
      <p:ext uri="{BB962C8B-B14F-4D97-AF65-F5344CB8AC3E}">
        <p14:creationId xmlns:p14="http://schemas.microsoft.com/office/powerpoint/2010/main" val="241752833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AppInventor</a:t>
            </a:r>
            <a:r>
              <a:rPr lang="en-US" dirty="0" smtClean="0"/>
              <a:t> Block Development</a:t>
            </a:r>
            <a:endParaRPr lang="en-US" dirty="0"/>
          </a:p>
        </p:txBody>
      </p:sp>
      <p:pic>
        <p:nvPicPr>
          <p:cNvPr id="4" name="Content Placeholder 3" descr="fig6.tiff"/>
          <p:cNvPicPr>
            <a:picLocks noGrp="1" noChangeAspect="1"/>
          </p:cNvPicPr>
          <p:nvPr>
            <p:ph idx="1"/>
          </p:nvPr>
        </p:nvPicPr>
        <p:blipFill>
          <a:blip r:embed="rId2">
            <a:extLst>
              <a:ext uri="{28A0092B-C50C-407E-A947-70E740481C1C}">
                <a14:useLocalDpi xmlns:a14="http://schemas.microsoft.com/office/drawing/2010/main" val="0"/>
              </a:ext>
            </a:extLst>
          </a:blip>
          <a:srcRect l="-128669" r="-128669"/>
          <a:stretch>
            <a:fillRect/>
          </a:stretch>
        </p:blipFill>
        <p:spPr/>
      </p:pic>
    </p:spTree>
    <p:extLst>
      <p:ext uri="{BB962C8B-B14F-4D97-AF65-F5344CB8AC3E}">
        <p14:creationId xmlns:p14="http://schemas.microsoft.com/office/powerpoint/2010/main" val="328241362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AppInventor</a:t>
            </a:r>
            <a:r>
              <a:rPr lang="en-US" dirty="0" smtClean="0"/>
              <a:t> Block Development</a:t>
            </a:r>
            <a:endParaRPr lang="en-US" dirty="0"/>
          </a:p>
        </p:txBody>
      </p:sp>
      <p:pic>
        <p:nvPicPr>
          <p:cNvPr id="4" name="Content Placeholder 3" descr="fig7.tiff"/>
          <p:cNvPicPr>
            <a:picLocks noGrp="1" noChangeAspect="1"/>
          </p:cNvPicPr>
          <p:nvPr>
            <p:ph idx="1"/>
          </p:nvPr>
        </p:nvPicPr>
        <p:blipFill>
          <a:blip r:embed="rId2">
            <a:extLst>
              <a:ext uri="{28A0092B-C50C-407E-A947-70E740481C1C}">
                <a14:useLocalDpi xmlns:a14="http://schemas.microsoft.com/office/drawing/2010/main" val="0"/>
              </a:ext>
            </a:extLst>
          </a:blip>
          <a:srcRect t="-126773" b="-126773"/>
          <a:stretch>
            <a:fillRect/>
          </a:stretch>
        </p:blipFill>
        <p:spPr/>
      </p:pic>
    </p:spTree>
    <p:extLst>
      <p:ext uri="{BB962C8B-B14F-4D97-AF65-F5344CB8AC3E}">
        <p14:creationId xmlns:p14="http://schemas.microsoft.com/office/powerpoint/2010/main" val="376158534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AppInventor</a:t>
            </a:r>
            <a:r>
              <a:rPr lang="en-US" dirty="0" smtClean="0"/>
              <a:t> Block Development</a:t>
            </a:r>
            <a:endParaRPr lang="en-US" dirty="0"/>
          </a:p>
        </p:txBody>
      </p:sp>
      <p:pic>
        <p:nvPicPr>
          <p:cNvPr id="4" name="Content Placeholder 3" descr="fig8.tiff"/>
          <p:cNvPicPr>
            <a:picLocks noGrp="1" noChangeAspect="1"/>
          </p:cNvPicPr>
          <p:nvPr>
            <p:ph idx="1"/>
          </p:nvPr>
        </p:nvPicPr>
        <p:blipFill>
          <a:blip r:embed="rId2">
            <a:extLst>
              <a:ext uri="{28A0092B-C50C-407E-A947-70E740481C1C}">
                <a14:useLocalDpi xmlns:a14="http://schemas.microsoft.com/office/drawing/2010/main" val="0"/>
              </a:ext>
            </a:extLst>
          </a:blip>
          <a:srcRect l="-11389" r="-11389"/>
          <a:stretch>
            <a:fillRect/>
          </a:stretch>
        </p:blipFill>
        <p:spPr/>
      </p:pic>
    </p:spTree>
    <p:extLst>
      <p:ext uri="{BB962C8B-B14F-4D97-AF65-F5344CB8AC3E}">
        <p14:creationId xmlns:p14="http://schemas.microsoft.com/office/powerpoint/2010/main" val="31637614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AppInventor</a:t>
            </a:r>
            <a:r>
              <a:rPr lang="en-US" dirty="0" smtClean="0"/>
              <a:t> Block Development</a:t>
            </a:r>
            <a:endParaRPr lang="en-US" dirty="0"/>
          </a:p>
        </p:txBody>
      </p:sp>
      <p:pic>
        <p:nvPicPr>
          <p:cNvPr id="5" name="Content Placeholder 4" descr="fig9.tiff"/>
          <p:cNvPicPr>
            <a:picLocks noGrp="1" noChangeAspect="1"/>
          </p:cNvPicPr>
          <p:nvPr>
            <p:ph idx="1"/>
          </p:nvPr>
        </p:nvPicPr>
        <p:blipFill>
          <a:blip r:embed="rId2">
            <a:extLst>
              <a:ext uri="{28A0092B-C50C-407E-A947-70E740481C1C}">
                <a14:useLocalDpi xmlns:a14="http://schemas.microsoft.com/office/drawing/2010/main" val="0"/>
              </a:ext>
            </a:extLst>
          </a:blip>
          <a:srcRect t="-57260" b="-57260"/>
          <a:stretch>
            <a:fillRect/>
          </a:stretch>
        </p:blipFill>
        <p:spPr/>
      </p:pic>
    </p:spTree>
    <p:extLst>
      <p:ext uri="{BB962C8B-B14F-4D97-AF65-F5344CB8AC3E}">
        <p14:creationId xmlns:p14="http://schemas.microsoft.com/office/powerpoint/2010/main" val="31837548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normAutofit fontScale="92500"/>
          </a:bodyPr>
          <a:lstStyle/>
          <a:p>
            <a:r>
              <a:rPr lang="en-US" dirty="0" smtClean="0"/>
              <a:t>Instructors</a:t>
            </a:r>
          </a:p>
          <a:p>
            <a:pPr lvl="1"/>
            <a:r>
              <a:rPr lang="en-US" dirty="0" smtClean="0"/>
              <a:t>Thomas </a:t>
            </a:r>
            <a:r>
              <a:rPr lang="en-US" dirty="0" err="1" smtClean="0"/>
              <a:t>Gendreau</a:t>
            </a:r>
            <a:endParaRPr lang="en-US" dirty="0" smtClean="0"/>
          </a:p>
          <a:p>
            <a:pPr lvl="1"/>
            <a:r>
              <a:rPr lang="en-US" dirty="0" smtClean="0"/>
              <a:t>Samantha Foley</a:t>
            </a:r>
          </a:p>
          <a:p>
            <a:pPr lvl="1"/>
            <a:r>
              <a:rPr lang="en-US" dirty="0" smtClean="0"/>
              <a:t>Josh </a:t>
            </a:r>
            <a:r>
              <a:rPr lang="en-US" dirty="0" err="1" smtClean="0"/>
              <a:t>Hertel</a:t>
            </a:r>
            <a:endParaRPr lang="en-US" dirty="0" smtClean="0"/>
          </a:p>
          <a:p>
            <a:pPr lvl="1"/>
            <a:r>
              <a:rPr lang="en-US" dirty="0" smtClean="0"/>
              <a:t>Allison </a:t>
            </a:r>
            <a:r>
              <a:rPr lang="en-US" dirty="0" err="1" smtClean="0"/>
              <a:t>Sauppe</a:t>
            </a:r>
            <a:endParaRPr lang="en-US" dirty="0" smtClean="0"/>
          </a:p>
          <a:p>
            <a:pPr lvl="1"/>
            <a:r>
              <a:rPr lang="en-US" dirty="0" smtClean="0"/>
              <a:t>Mao </a:t>
            </a:r>
            <a:r>
              <a:rPr lang="en-US" dirty="0" err="1" smtClean="0"/>
              <a:t>Zheng</a:t>
            </a:r>
            <a:endParaRPr lang="en-US" dirty="0" smtClean="0"/>
          </a:p>
          <a:p>
            <a:r>
              <a:rPr lang="en-US" dirty="0" smtClean="0"/>
              <a:t>Workshop materials</a:t>
            </a:r>
          </a:p>
          <a:p>
            <a:pPr lvl="1"/>
            <a:r>
              <a:rPr lang="en-US" dirty="0"/>
              <a:t>Slides and other material will be available on </a:t>
            </a:r>
            <a:r>
              <a:rPr lang="en-US" dirty="0" err="1"/>
              <a:t>github</a:t>
            </a:r>
            <a:endParaRPr lang="en-US" dirty="0"/>
          </a:p>
          <a:p>
            <a:pPr lvl="1"/>
            <a:r>
              <a:rPr lang="en-US" dirty="0"/>
              <a:t>https://</a:t>
            </a:r>
            <a:r>
              <a:rPr lang="en-US" dirty="0" err="1"/>
              <a:t>github.com</a:t>
            </a:r>
            <a:r>
              <a:rPr lang="en-US" dirty="0"/>
              <a:t>/CS4HS-UWL/cs4hs-uwl</a:t>
            </a:r>
          </a:p>
          <a:p>
            <a:endParaRPr lang="en-US" dirty="0"/>
          </a:p>
        </p:txBody>
      </p:sp>
    </p:spTree>
    <p:extLst>
      <p:ext uri="{BB962C8B-B14F-4D97-AF65-F5344CB8AC3E}">
        <p14:creationId xmlns:p14="http://schemas.microsoft.com/office/powerpoint/2010/main" val="42580405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smtClean="0"/>
              <a:t>Complete W-9</a:t>
            </a:r>
          </a:p>
          <a:p>
            <a:pPr lvl="1"/>
            <a:r>
              <a:rPr lang="en-US" dirty="0" smtClean="0"/>
              <a:t>Stipends</a:t>
            </a:r>
          </a:p>
          <a:p>
            <a:r>
              <a:rPr lang="en-US" dirty="0" smtClean="0"/>
              <a:t>Course Credit?</a:t>
            </a:r>
            <a:endParaRPr lang="en-US" dirty="0"/>
          </a:p>
        </p:txBody>
      </p:sp>
    </p:spTree>
    <p:extLst>
      <p:ext uri="{BB962C8B-B14F-4D97-AF65-F5344CB8AC3E}">
        <p14:creationId xmlns:p14="http://schemas.microsoft.com/office/powerpoint/2010/main" val="255972758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Pre-Course Survey</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hlinkClick r:id="rId2"/>
              </a:rPr>
              <a:t>https://goo.gl/forms/4AU43Tfi5oj4kqoB3</a:t>
            </a:r>
            <a:endParaRPr lang="en-US" dirty="0"/>
          </a:p>
          <a:p>
            <a:endParaRPr lang="en-US" dirty="0"/>
          </a:p>
        </p:txBody>
      </p:sp>
    </p:spTree>
    <p:extLst>
      <p:ext uri="{BB962C8B-B14F-4D97-AF65-F5344CB8AC3E}">
        <p14:creationId xmlns:p14="http://schemas.microsoft.com/office/powerpoint/2010/main" val="22248947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CS4HS 2017-18 Overview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a:t>Participants will improve their computer science (CS) skills in areas related to the 6 units of ECS and the 7 big ideas of AP </a:t>
            </a:r>
            <a:r>
              <a:rPr lang="en-US" dirty="0" smtClean="0"/>
              <a:t>CSP</a:t>
            </a:r>
            <a:endParaRPr lang="en-US" dirty="0"/>
          </a:p>
          <a:p>
            <a:r>
              <a:rPr lang="en-US" dirty="0" smtClean="0"/>
              <a:t>Participants </a:t>
            </a:r>
            <a:r>
              <a:rPr lang="en-US" dirty="0"/>
              <a:t>will learn how inquiry-based and active learning can be used to teach </a:t>
            </a:r>
            <a:r>
              <a:rPr lang="en-US" dirty="0" smtClean="0"/>
              <a:t>CS</a:t>
            </a:r>
            <a:endParaRPr lang="en-US" dirty="0"/>
          </a:p>
          <a:p>
            <a:r>
              <a:rPr lang="en-US" dirty="0" smtClean="0"/>
              <a:t>Participants </a:t>
            </a:r>
            <a:r>
              <a:rPr lang="en-US" dirty="0"/>
              <a:t>will learn CS pedagogical strategies such as pair programming and playing algorithms. </a:t>
            </a:r>
          </a:p>
          <a:p>
            <a:r>
              <a:rPr lang="en-US" dirty="0" smtClean="0"/>
              <a:t>Participants </a:t>
            </a:r>
            <a:r>
              <a:rPr lang="en-US" dirty="0"/>
              <a:t>will be able to apply their CS skills to develop and to teach activities </a:t>
            </a:r>
            <a:r>
              <a:rPr lang="en-US" dirty="0" smtClean="0"/>
              <a:t>appropriate in </a:t>
            </a:r>
            <a:r>
              <a:rPr lang="en-US" dirty="0"/>
              <a:t>ECS and AP </a:t>
            </a:r>
            <a:r>
              <a:rPr lang="en-US" dirty="0" smtClean="0"/>
              <a:t>CSP</a:t>
            </a:r>
            <a:endParaRPr lang="en-US" dirty="0"/>
          </a:p>
          <a:p>
            <a:r>
              <a:rPr lang="en-US" dirty="0" smtClean="0"/>
              <a:t>Participants </a:t>
            </a:r>
            <a:r>
              <a:rPr lang="en-US" dirty="0"/>
              <a:t>will develop and teach a classroom activity to one or more of their high school classes </a:t>
            </a:r>
          </a:p>
          <a:p>
            <a:endParaRPr lang="en-US" dirty="0"/>
          </a:p>
        </p:txBody>
      </p:sp>
    </p:spTree>
    <p:extLst>
      <p:ext uri="{BB962C8B-B14F-4D97-AF65-F5344CB8AC3E}">
        <p14:creationId xmlns:p14="http://schemas.microsoft.com/office/powerpoint/2010/main" val="11914706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CS4HS 2017-18 Overview</a:t>
            </a:r>
            <a:endParaRPr lang="en-US" dirty="0"/>
          </a:p>
        </p:txBody>
      </p:sp>
      <p:sp>
        <p:nvSpPr>
          <p:cNvPr id="3" name="Content Placeholder 2"/>
          <p:cNvSpPr>
            <a:spLocks noGrp="1"/>
          </p:cNvSpPr>
          <p:nvPr>
            <p:ph idx="1"/>
          </p:nvPr>
        </p:nvSpPr>
        <p:spPr/>
        <p:txBody>
          <a:bodyPr/>
          <a:lstStyle/>
          <a:p>
            <a:r>
              <a:rPr lang="en-US" dirty="0" smtClean="0"/>
              <a:t>Community Community of Practice</a:t>
            </a:r>
          </a:p>
          <a:p>
            <a:pPr lvl="1"/>
            <a:r>
              <a:rPr lang="en-US" dirty="0" smtClean="0"/>
              <a:t>Regional Conference</a:t>
            </a:r>
          </a:p>
          <a:p>
            <a:pPr lvl="1"/>
            <a:r>
              <a:rPr lang="en-US" dirty="0" smtClean="0"/>
              <a:t>Attend  Wisconsin Mathematics Council Green Lake meeting May 3-4</a:t>
            </a:r>
          </a:p>
          <a:p>
            <a:pPr lvl="1"/>
            <a:r>
              <a:rPr lang="en-US" dirty="0" smtClean="0"/>
              <a:t>Proposal Development</a:t>
            </a:r>
          </a:p>
          <a:p>
            <a:r>
              <a:rPr lang="en-US" dirty="0" smtClean="0"/>
              <a:t>Guest speakers addressing applications of Computational Thinking to disciplines beyond computer science</a:t>
            </a:r>
            <a:endParaRPr lang="en-US" dirty="0"/>
          </a:p>
        </p:txBody>
      </p:sp>
    </p:spTree>
    <p:extLst>
      <p:ext uri="{BB962C8B-B14F-4D97-AF65-F5344CB8AC3E}">
        <p14:creationId xmlns:p14="http://schemas.microsoft.com/office/powerpoint/2010/main" val="40076054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CS4HS 2017-18 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Local Classroom Activity</a:t>
            </a:r>
          </a:p>
          <a:p>
            <a:pPr lvl="1"/>
            <a:r>
              <a:rPr lang="en-US" dirty="0" smtClean="0"/>
              <a:t>Can be taught in a regular class or in an after school activity</a:t>
            </a:r>
          </a:p>
          <a:p>
            <a:pPr lvl="1"/>
            <a:r>
              <a:rPr lang="en-US" dirty="0" smtClean="0"/>
              <a:t>Should address some area of Computational Thinking</a:t>
            </a:r>
          </a:p>
          <a:p>
            <a:pPr lvl="1"/>
            <a:r>
              <a:rPr lang="en-US" dirty="0" smtClean="0"/>
              <a:t>Create a document that includes a description of the activity, the resources required for the activity and an assessment instrument for the activity. The document should contain enough detail that other teachers could replicate the activity without additional communication with the developer</a:t>
            </a:r>
          </a:p>
          <a:p>
            <a:pPr lvl="1"/>
            <a:r>
              <a:rPr lang="en-US" dirty="0" smtClean="0"/>
              <a:t>Create a document to share with other workshop participants that reflects on the strengths and weaknesses of the activity based on one’s experience teaching the activity</a:t>
            </a:r>
          </a:p>
          <a:p>
            <a:r>
              <a:rPr lang="en-US" dirty="0" smtClean="0"/>
              <a:t>Extra Stipend</a:t>
            </a:r>
            <a:endParaRPr lang="en-US" dirty="0"/>
          </a:p>
        </p:txBody>
      </p:sp>
    </p:spTree>
    <p:extLst>
      <p:ext uri="{BB962C8B-B14F-4D97-AF65-F5344CB8AC3E}">
        <p14:creationId xmlns:p14="http://schemas.microsoft.com/office/powerpoint/2010/main" val="8548857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Term Goals</a:t>
            </a:r>
            <a:endParaRPr lang="en-US" dirty="0"/>
          </a:p>
        </p:txBody>
      </p:sp>
      <p:sp>
        <p:nvSpPr>
          <p:cNvPr id="3" name="Content Placeholder 2"/>
          <p:cNvSpPr>
            <a:spLocks noGrp="1"/>
          </p:cNvSpPr>
          <p:nvPr>
            <p:ph idx="1"/>
          </p:nvPr>
        </p:nvSpPr>
        <p:spPr/>
        <p:txBody>
          <a:bodyPr>
            <a:normAutofit fontScale="85000" lnSpcReduction="10000"/>
          </a:bodyPr>
          <a:lstStyle/>
          <a:p>
            <a:r>
              <a:rPr lang="en-US" dirty="0"/>
              <a:t>Develop a professional learning community of high school teachers interested in teaching computer science in </a:t>
            </a:r>
            <a:r>
              <a:rPr lang="en-US" dirty="0" smtClean="0"/>
              <a:t>area </a:t>
            </a:r>
            <a:r>
              <a:rPr lang="en-US" dirty="0"/>
              <a:t>school districts.</a:t>
            </a:r>
          </a:p>
          <a:p>
            <a:r>
              <a:rPr lang="en-US" dirty="0" smtClean="0"/>
              <a:t>Provide </a:t>
            </a:r>
            <a:r>
              <a:rPr lang="en-US" dirty="0"/>
              <a:t>any additional assistance </a:t>
            </a:r>
            <a:r>
              <a:rPr lang="en-US" dirty="0" smtClean="0"/>
              <a:t>area schools </a:t>
            </a:r>
            <a:r>
              <a:rPr lang="en-US" dirty="0"/>
              <a:t>need to implement </a:t>
            </a:r>
            <a:r>
              <a:rPr lang="en-US" dirty="0" smtClean="0"/>
              <a:t>ECS, AP CSP or AP Java </a:t>
            </a:r>
            <a:r>
              <a:rPr lang="en-US" dirty="0"/>
              <a:t>courses in their schools</a:t>
            </a:r>
            <a:r>
              <a:rPr lang="en-US" dirty="0" smtClean="0"/>
              <a:t>.</a:t>
            </a:r>
          </a:p>
          <a:p>
            <a:r>
              <a:rPr lang="en-US" dirty="0"/>
              <a:t>To have each </a:t>
            </a:r>
            <a:r>
              <a:rPr lang="en-US" dirty="0" smtClean="0"/>
              <a:t>area high </a:t>
            </a:r>
            <a:r>
              <a:rPr lang="en-US" dirty="0"/>
              <a:t>school offer </a:t>
            </a:r>
            <a:r>
              <a:rPr lang="en-US" dirty="0" smtClean="0"/>
              <a:t>at least one of</a:t>
            </a:r>
            <a:r>
              <a:rPr lang="en-US" dirty="0" smtClean="0"/>
              <a:t> </a:t>
            </a:r>
            <a:r>
              <a:rPr lang="en-US" dirty="0" smtClean="0"/>
              <a:t>ECS,  </a:t>
            </a:r>
            <a:r>
              <a:rPr lang="en-US" dirty="0"/>
              <a:t>AP </a:t>
            </a:r>
            <a:r>
              <a:rPr lang="en-US" dirty="0" smtClean="0"/>
              <a:t>CSP or AP Java</a:t>
            </a:r>
            <a:endParaRPr lang="en-US" dirty="0"/>
          </a:p>
          <a:p>
            <a:r>
              <a:rPr lang="en-US" dirty="0"/>
              <a:t>For every </a:t>
            </a:r>
            <a:r>
              <a:rPr lang="en-US" dirty="0" smtClean="0"/>
              <a:t>area </a:t>
            </a:r>
            <a:r>
              <a:rPr lang="en-US" dirty="0"/>
              <a:t>high school student to have access to AP </a:t>
            </a:r>
            <a:r>
              <a:rPr lang="en-US" dirty="0" smtClean="0"/>
              <a:t>CSP or AP Java </a:t>
            </a:r>
            <a:r>
              <a:rPr lang="en-US" dirty="0"/>
              <a:t>either locally or as part of a course offered cooperatively by a group of </a:t>
            </a:r>
            <a:r>
              <a:rPr lang="en-US" dirty="0" smtClean="0"/>
              <a:t>area </a:t>
            </a:r>
            <a:r>
              <a:rPr lang="en-US" dirty="0"/>
              <a:t>high schools.</a:t>
            </a:r>
          </a:p>
          <a:p>
            <a:endParaRPr lang="en-US" dirty="0"/>
          </a:p>
          <a:p>
            <a:endParaRPr lang="en-US" dirty="0"/>
          </a:p>
        </p:txBody>
      </p:sp>
    </p:spTree>
    <p:extLst>
      <p:ext uri="{BB962C8B-B14F-4D97-AF65-F5344CB8AC3E}">
        <p14:creationId xmlns:p14="http://schemas.microsoft.com/office/powerpoint/2010/main" val="31131616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TotalTime>
  <Words>753</Words>
  <Application>Microsoft Macintosh PowerPoint</Application>
  <PresentationFormat>On-screen Show (4:3)</PresentationFormat>
  <Paragraphs>86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CS4HS 2017-18 October 14, 2017</vt:lpstr>
      <vt:lpstr>CS4HS Workshop 1</vt:lpstr>
      <vt:lpstr>Introductions</vt:lpstr>
      <vt:lpstr>Forms</vt:lpstr>
      <vt:lpstr>Pre-Course Survey</vt:lpstr>
      <vt:lpstr>CS4HS 2017-18 Overview</vt:lpstr>
      <vt:lpstr>CS4HS 2017-18 Overview</vt:lpstr>
      <vt:lpstr>CS4HS 2017-18 Overview</vt:lpstr>
      <vt:lpstr>Long Term Goals</vt:lpstr>
      <vt:lpstr>Computational Thinking </vt:lpstr>
      <vt:lpstr>Computational Thinking</vt:lpstr>
      <vt:lpstr>Computational Thinking</vt:lpstr>
      <vt:lpstr>Computational Thinking</vt:lpstr>
      <vt:lpstr>AppInventor</vt:lpstr>
      <vt:lpstr>AppInventor</vt:lpstr>
      <vt:lpstr>AppInventor UI Design</vt:lpstr>
      <vt:lpstr>AppInventor UI Design</vt:lpstr>
      <vt:lpstr>AppInventor UI Design</vt:lpstr>
      <vt:lpstr>AppInventor UI Design</vt:lpstr>
      <vt:lpstr>AppInventor UI Design</vt:lpstr>
      <vt:lpstr>AppInventor Block Development</vt:lpstr>
      <vt:lpstr>AppInventor Block Development</vt:lpstr>
      <vt:lpstr>AppInventor Block Development</vt:lpstr>
      <vt:lpstr>AppInventor Block Development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CS4HS 2017-18 October 14, 2017</dc:title>
  <dc:creator>tom</dc:creator>
  <cp:lastModifiedBy>tom</cp:lastModifiedBy>
  <cp:revision>19</cp:revision>
  <dcterms:created xsi:type="dcterms:W3CDTF">2017-10-10T23:07:16Z</dcterms:created>
  <dcterms:modified xsi:type="dcterms:W3CDTF">2017-10-14T00:19:15Z</dcterms:modified>
</cp:coreProperties>
</file>