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97" r:id="rId30"/>
    <p:sldId id="288" r:id="rId31"/>
    <p:sldId id="289" r:id="rId32"/>
    <p:sldId id="290" r:id="rId33"/>
    <p:sldId id="298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6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8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6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CE5C-D84F-5442-9E9B-74BF3A7325FD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BB59-1595-BF4E-B75D-7A8D2510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qlite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Databases and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Faculty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437"/>
                <a:gridCol w="1928767"/>
                <a:gridCol w="2305111"/>
                <a:gridCol w="2665285"/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DEPARTMENT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Hilbert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Clerk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Maxwell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Bertrand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Russell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Byron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Everest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Gottlob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Frege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Alan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Turing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Winifred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Merrill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Sophie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Germain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Alonzo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Church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Student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069137" cy="259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419"/>
                <a:gridCol w="1270063"/>
                <a:gridCol w="1270064"/>
                <a:gridCol w="2109422"/>
                <a:gridCol w="15831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SID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MAJOR1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MAJOR2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Jane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002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Mike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Brown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Alex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James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005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Joshua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Goldberg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006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007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Zhang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Create Table Statement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Faculty(fid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varchar(10) primary key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first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varchar(20)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last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varchar(30)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department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varchar(30)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create table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Student(sid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varchar(10) primary key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first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varchar(20)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last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varchar(30)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major1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varchar(30)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major2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varchar(30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))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Queries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Find faculty in the Mathematics Department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*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from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Faculty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department = ‘Mathematics’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Find the first and last name of faculty in the Computer Science department</a:t>
            </a:r>
          </a:p>
          <a:p>
            <a:pPr lvl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first, last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from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Faculty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department = ‘Computer Science’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Find the first and last name of students who are Mathematics majors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Select first, last from Student where major1 = ‘Mathematics’ or major2 = ‘Mathematics’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Queries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Find the first and last name of students who double major in Mathematics and Physics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Select first, last from Student where (major1 = ‘Mathematics’ and major2 = ‘Physics’) or (major2 = ‘Mathematics’ and major1 = ‘Physics’) 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names of students who are Mathematics majors but not Computer </a:t>
            </a:r>
            <a:r>
              <a:rPr lang="en-US" dirty="0"/>
              <a:t>S</a:t>
            </a:r>
            <a:r>
              <a:rPr lang="en-US" dirty="0" smtClean="0"/>
              <a:t>cience majors</a:t>
            </a:r>
          </a:p>
          <a:p>
            <a:pPr lvl="1"/>
            <a:r>
              <a:rPr lang="en-US" dirty="0" smtClean="0"/>
              <a:t>Select first, last from student where (major1 = ‘Mathematics’ and major2 != ‘Computer Science’) or (major1 != ‘Computer Science’ and major2 = ‘Mathematics’)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0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.read filename</a:t>
            </a:r>
          </a:p>
          <a:p>
            <a:r>
              <a:rPr lang="en-US" dirty="0" smtClean="0"/>
              <a:t>.output filename</a:t>
            </a:r>
          </a:p>
          <a:p>
            <a:r>
              <a:rPr lang="en-US" dirty="0" smtClean="0"/>
              <a:t>.echo on</a:t>
            </a:r>
          </a:p>
          <a:p>
            <a:r>
              <a:rPr lang="en-US" dirty="0" smtClean="0"/>
              <a:t>.open filename</a:t>
            </a:r>
          </a:p>
          <a:p>
            <a:r>
              <a:rPr lang="en-US" dirty="0" smtClean="0"/>
              <a:t>.save filename</a:t>
            </a:r>
          </a:p>
          <a:p>
            <a:r>
              <a:rPr lang="en-US" dirty="0" smtClean="0"/>
              <a:t>.separator ‘,’</a:t>
            </a:r>
          </a:p>
          <a:p>
            <a:r>
              <a:rPr lang="en-US" dirty="0" smtClean="0"/>
              <a:t>.import filename</a:t>
            </a:r>
          </a:p>
          <a:p>
            <a:r>
              <a:rPr lang="en-US" dirty="0" smtClean="0"/>
              <a:t>.help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Faculty/Student Problem</a:t>
            </a:r>
            <a:endParaRPr lang="en-US" dirty="0">
              <a:latin typeface="Calibri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Create a database to store information about Students and Faculty. Associated with each student is a unique id, a first name, a last name, a first </a:t>
            </a:r>
            <a:r>
              <a:rPr lang="en-US" dirty="0" smtClean="0">
                <a:latin typeface="Calibri" charset="0"/>
              </a:rPr>
              <a:t>major </a:t>
            </a:r>
            <a:r>
              <a:rPr lang="en-US" dirty="0">
                <a:latin typeface="Calibri" charset="0"/>
              </a:rPr>
              <a:t>and an optional second major. Associated with each Faculty member is a unique id, a first name, a last name and a department. Each student is advised by exactly one faculty member. A faculty member can advise many students.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3673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</a:rPr>
              <a:t>Faculty/Student 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Entity/Relationship (ER) </a:t>
            </a:r>
            <a:r>
              <a:rPr lang="en-US" dirty="0">
                <a:latin typeface="Calibri" charset="0"/>
              </a:rPr>
              <a:t>Diagram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838200" y="2514600"/>
            <a:ext cx="1447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/>
              <a:t>Faculty</a:t>
            </a:r>
            <a:endParaRPr lang="en-US" sz="2000" b="1" dirty="0"/>
          </a:p>
          <a:p>
            <a:pPr algn="ctr"/>
            <a:endParaRPr lang="en-US" sz="2000" dirty="0"/>
          </a:p>
          <a:p>
            <a:pPr algn="ctr"/>
            <a:r>
              <a:rPr lang="en-US" sz="2000" u="sng" dirty="0" smtClean="0"/>
              <a:t>Fid</a:t>
            </a:r>
            <a:endParaRPr lang="en-US" sz="2000" u="sng" dirty="0"/>
          </a:p>
          <a:p>
            <a:pPr algn="ctr"/>
            <a:r>
              <a:rPr lang="en-US" sz="2000" dirty="0" smtClean="0"/>
              <a:t>First</a:t>
            </a:r>
            <a:endParaRPr lang="en-US" sz="2000" dirty="0"/>
          </a:p>
          <a:p>
            <a:pPr algn="ctr"/>
            <a:r>
              <a:rPr lang="en-US" sz="2000" dirty="0" smtClean="0"/>
              <a:t>Last</a:t>
            </a:r>
            <a:endParaRPr lang="en-US" sz="2000" dirty="0"/>
          </a:p>
          <a:p>
            <a:pPr algn="ctr"/>
            <a:r>
              <a:rPr lang="en-US" dirty="0" smtClean="0"/>
              <a:t>Department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>
            <a:off x="838200" y="2971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6858000" y="2514600"/>
            <a:ext cx="1447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 smtClean="0"/>
              <a:t>Student</a:t>
            </a:r>
            <a:endParaRPr lang="en-US" sz="2000" b="1" dirty="0"/>
          </a:p>
          <a:p>
            <a:pPr algn="ctr"/>
            <a:endParaRPr lang="en-US" sz="2000" dirty="0"/>
          </a:p>
          <a:p>
            <a:pPr algn="ctr"/>
            <a:r>
              <a:rPr lang="en-US" sz="2000" u="sng" dirty="0" smtClean="0"/>
              <a:t>Sid</a:t>
            </a:r>
            <a:endParaRPr lang="en-US" sz="2000" u="sng" dirty="0"/>
          </a:p>
          <a:p>
            <a:pPr algn="ctr"/>
            <a:r>
              <a:rPr lang="en-US" sz="2000" dirty="0" smtClean="0"/>
              <a:t>First</a:t>
            </a:r>
            <a:endParaRPr lang="en-US" sz="2000" dirty="0"/>
          </a:p>
          <a:p>
            <a:pPr algn="ctr"/>
            <a:r>
              <a:rPr lang="en-US" sz="2000" dirty="0" smtClean="0"/>
              <a:t>Last</a:t>
            </a:r>
            <a:endParaRPr lang="en-US" sz="2000" dirty="0"/>
          </a:p>
          <a:p>
            <a:pPr algn="ctr"/>
            <a:r>
              <a:rPr lang="en-US" sz="2000" dirty="0" smtClean="0"/>
              <a:t>Major1</a:t>
            </a:r>
            <a:endParaRPr lang="en-US" sz="2000" dirty="0"/>
          </a:p>
          <a:p>
            <a:pPr algn="ctr"/>
            <a:r>
              <a:rPr lang="en-US" sz="2000" dirty="0" smtClean="0"/>
              <a:t>Major2</a:t>
            </a:r>
            <a:endParaRPr lang="en-US" sz="2000" dirty="0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6858000" y="2971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7"/>
          <p:cNvSpPr>
            <a:spLocks noChangeArrowheads="1"/>
          </p:cNvSpPr>
          <p:nvPr/>
        </p:nvSpPr>
        <p:spPr bwMode="auto">
          <a:xfrm>
            <a:off x="3962400" y="2895600"/>
            <a:ext cx="1214438" cy="12144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Advises</a:t>
            </a:r>
            <a:endParaRPr lang="en-US" dirty="0"/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2860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51054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3016250" y="2860675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(0,M)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5822950" y="2847975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(1,1)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Faculty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437"/>
                <a:gridCol w="1928767"/>
                <a:gridCol w="2305111"/>
                <a:gridCol w="2665285"/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DEPARTMENT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Hilbert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Clerk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Maxwell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Bertrand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Russell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Byron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Everest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Gottlob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Frege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Alan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Turing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Winifred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Merrill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Sophie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Germain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Alonzo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Church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</a:rPr>
              <a:t>Creating Tables from an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3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" charset="0"/>
              </a:rPr>
              <a:t>Create a table for each entity</a:t>
            </a:r>
          </a:p>
          <a:p>
            <a:pPr eaLnBrk="1" hangingPunct="1">
              <a:defRPr/>
            </a:pPr>
            <a:r>
              <a:rPr lang="en-US" dirty="0">
                <a:latin typeface="Times" charset="0"/>
              </a:rPr>
              <a:t>The attributes of the entity become the fields in the table</a:t>
            </a:r>
          </a:p>
          <a:p>
            <a:pPr eaLnBrk="1" hangingPunct="1">
              <a:defRPr/>
            </a:pPr>
            <a:r>
              <a:rPr lang="en-US" dirty="0">
                <a:latin typeface="Times" charset="0"/>
              </a:rPr>
              <a:t>The primary identifier of the entity becomes the primary key of the table</a:t>
            </a:r>
          </a:p>
          <a:p>
            <a:pPr eaLnBrk="1" hangingPunct="1">
              <a:defRPr/>
            </a:pPr>
            <a:r>
              <a:rPr lang="en-US" dirty="0">
                <a:latin typeface="Times" charset="0"/>
              </a:rPr>
              <a:t>For each one-to-many relationship the primary key field of the subject entity is added to the table representing the target entity as a foreign key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Creating Tables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create table </a:t>
            </a:r>
            <a:r>
              <a:rPr lang="en-US">
                <a:latin typeface="Calibri" charset="0"/>
              </a:rPr>
              <a:t>Faculty(fid </a:t>
            </a:r>
            <a:r>
              <a:rPr lang="en-US" b="1">
                <a:latin typeface="Calibri" charset="0"/>
              </a:rPr>
              <a:t>varchar(10) primary key</a:t>
            </a:r>
            <a:r>
              <a:rPr lang="en-US">
                <a:latin typeface="Calibri" charset="0"/>
              </a:rPr>
              <a:t>, first </a:t>
            </a:r>
            <a:r>
              <a:rPr lang="en-US" b="1">
                <a:latin typeface="Calibri" charset="0"/>
              </a:rPr>
              <a:t>varchar(20)</a:t>
            </a:r>
            <a:r>
              <a:rPr lang="en-US">
                <a:latin typeface="Calibri" charset="0"/>
              </a:rPr>
              <a:t>, last </a:t>
            </a:r>
            <a:r>
              <a:rPr lang="en-US" b="1">
                <a:latin typeface="Calibri" charset="0"/>
              </a:rPr>
              <a:t>varchar(30)</a:t>
            </a:r>
            <a:r>
              <a:rPr lang="en-US">
                <a:latin typeface="Calibri" charset="0"/>
              </a:rPr>
              <a:t>, department </a:t>
            </a:r>
            <a:r>
              <a:rPr lang="en-US" b="1">
                <a:latin typeface="Calibri" charset="0"/>
              </a:rPr>
              <a:t>varchar(30)</a:t>
            </a:r>
            <a:r>
              <a:rPr lang="en-US">
                <a:latin typeface="Calibri" charset="0"/>
              </a:rPr>
              <a:t>)</a:t>
            </a:r>
          </a:p>
          <a:p>
            <a:pPr eaLnBrk="1" hangingPunct="1"/>
            <a:r>
              <a:rPr lang="en-US" b="1">
                <a:latin typeface="Calibri" charset="0"/>
              </a:rPr>
              <a:t>create table </a:t>
            </a:r>
            <a:r>
              <a:rPr lang="en-US">
                <a:latin typeface="Calibri" charset="0"/>
              </a:rPr>
              <a:t>Student(sid </a:t>
            </a:r>
            <a:r>
              <a:rPr lang="en-US" b="1">
                <a:latin typeface="Calibri" charset="0"/>
              </a:rPr>
              <a:t>varchar(10) primary key</a:t>
            </a:r>
            <a:r>
              <a:rPr lang="en-US">
                <a:latin typeface="Calibri" charset="0"/>
              </a:rPr>
              <a:t>, first </a:t>
            </a:r>
            <a:r>
              <a:rPr lang="en-US" b="1">
                <a:latin typeface="Calibri" charset="0"/>
              </a:rPr>
              <a:t>varchar(20)</a:t>
            </a:r>
            <a:r>
              <a:rPr lang="en-US">
                <a:latin typeface="Calibri" charset="0"/>
              </a:rPr>
              <a:t>, last </a:t>
            </a:r>
            <a:r>
              <a:rPr lang="en-US" b="1">
                <a:latin typeface="Calibri" charset="0"/>
              </a:rPr>
              <a:t>varchar(30)</a:t>
            </a:r>
            <a:r>
              <a:rPr lang="en-US">
                <a:latin typeface="Calibri" charset="0"/>
              </a:rPr>
              <a:t>, major1 </a:t>
            </a:r>
            <a:r>
              <a:rPr lang="en-US" b="1">
                <a:latin typeface="Calibri" charset="0"/>
              </a:rPr>
              <a:t>varchar(30)</a:t>
            </a:r>
            <a:r>
              <a:rPr lang="en-US">
                <a:latin typeface="Calibri" charset="0"/>
              </a:rPr>
              <a:t>, major2 </a:t>
            </a:r>
            <a:r>
              <a:rPr lang="en-US" b="1">
                <a:latin typeface="Calibri" charset="0"/>
              </a:rPr>
              <a:t>varchar(30</a:t>
            </a:r>
            <a:r>
              <a:rPr lang="en-US">
                <a:latin typeface="Calibri" charset="0"/>
              </a:rPr>
              <a:t>), advisor </a:t>
            </a:r>
            <a:r>
              <a:rPr lang="en-US" b="1">
                <a:latin typeface="Calibri" charset="0"/>
              </a:rPr>
              <a:t>varchar(10) references </a:t>
            </a:r>
            <a:r>
              <a:rPr lang="en-US">
                <a:latin typeface="Calibri" charset="0"/>
              </a:rPr>
              <a:t>Faculty(fid))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Faculty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798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0437"/>
                <a:gridCol w="1928767"/>
                <a:gridCol w="2305111"/>
                <a:gridCol w="2665285"/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DEPARTMENT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David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Hilbert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Clerk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Maxwell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Bertrand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Russell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Ada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Byron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0005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Everest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0006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Gottlob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Frege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0008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Alan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Turing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Winifred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Merrill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Sophie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Germain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0012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Alonzo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Church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Student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485"/>
                <a:gridCol w="1270163"/>
                <a:gridCol w="1270164"/>
                <a:gridCol w="2109588"/>
                <a:gridCol w="1583294"/>
                <a:gridCol w="1159906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SID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ADVISOR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Jane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002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Mike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Brown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Alex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James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005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Joshua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Goldberg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006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007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Zhang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Advisor Relationship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73763" y="2003425"/>
          <a:ext cx="2713037" cy="259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4346"/>
                <a:gridCol w="633617"/>
                <a:gridCol w="1175074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SID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Advisor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002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005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006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007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21" marR="91421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L="91421" marR="91421" marT="45714" marB="45714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130425"/>
          <a:ext cx="1938338" cy="40782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7083"/>
                <a:gridCol w="981255"/>
              </a:tblGrid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FID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0002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0003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0004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0005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0006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0008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0010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0011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5" marR="91415" marT="45709" marB="45709"/>
                </a:tc>
              </a:tr>
              <a:tr h="3707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0012</a:t>
                      </a:r>
                      <a:endParaRPr lang="en-US" sz="1800" dirty="0"/>
                    </a:p>
                  </a:txBody>
                  <a:tcPr marL="91415" marR="91415" marT="45709" marB="4570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15" marR="91415" marT="45709" marB="45709"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>
            <a:off x="2395538" y="2568575"/>
            <a:ext cx="3578225" cy="129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95538" y="2973388"/>
            <a:ext cx="3578225" cy="8572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95538" y="3290888"/>
            <a:ext cx="3578225" cy="5762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395538" y="3492500"/>
            <a:ext cx="3578225" cy="17303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395538" y="3867150"/>
            <a:ext cx="3578225" cy="231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95538" y="3492500"/>
            <a:ext cx="3578225" cy="11064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md1.txt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779" y="2021285"/>
            <a:ext cx="88649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Faculty(fid </a:t>
            </a:r>
            <a:r>
              <a:rPr lang="en-US" dirty="0" err="1" smtClean="0"/>
              <a:t>varchar</a:t>
            </a:r>
            <a:r>
              <a:rPr lang="en-US" dirty="0" smtClean="0"/>
              <a:t>(10) primary key, first </a:t>
            </a:r>
            <a:r>
              <a:rPr lang="en-US" dirty="0" err="1" smtClean="0"/>
              <a:t>varchar</a:t>
            </a:r>
            <a:r>
              <a:rPr lang="en-US" dirty="0" smtClean="0"/>
              <a:t>(20), last </a:t>
            </a:r>
            <a:r>
              <a:rPr lang="en-US" dirty="0" err="1" smtClean="0"/>
              <a:t>varchar</a:t>
            </a:r>
            <a:r>
              <a:rPr lang="en-US" dirty="0" smtClean="0"/>
              <a:t>(30), department </a:t>
            </a:r>
            <a:r>
              <a:rPr lang="en-US" dirty="0" err="1" smtClean="0"/>
              <a:t>varchar</a:t>
            </a:r>
            <a:r>
              <a:rPr lang="en-US" dirty="0" smtClean="0"/>
              <a:t>(30));</a:t>
            </a:r>
          </a:p>
          <a:p>
            <a:endParaRPr lang="en-US" dirty="0" smtClean="0"/>
          </a:p>
          <a:p>
            <a:r>
              <a:rPr lang="en-US" dirty="0" smtClean="0"/>
              <a:t>create table 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primary key, first </a:t>
            </a:r>
            <a:r>
              <a:rPr lang="en-US" dirty="0" err="1" smtClean="0"/>
              <a:t>varchar</a:t>
            </a:r>
            <a:r>
              <a:rPr lang="en-US" dirty="0" smtClean="0"/>
              <a:t>(20), last </a:t>
            </a:r>
            <a:r>
              <a:rPr lang="en-US" dirty="0" err="1" smtClean="0"/>
              <a:t>varchar</a:t>
            </a:r>
            <a:r>
              <a:rPr lang="en-US" dirty="0" smtClean="0"/>
              <a:t>(30), major1 </a:t>
            </a:r>
            <a:r>
              <a:rPr lang="en-US" dirty="0" err="1" smtClean="0"/>
              <a:t>varchar</a:t>
            </a:r>
            <a:r>
              <a:rPr lang="en-US" dirty="0" smtClean="0"/>
              <a:t>(30), major2 </a:t>
            </a:r>
            <a:r>
              <a:rPr lang="en-US" dirty="0" err="1" smtClean="0"/>
              <a:t>varchar</a:t>
            </a:r>
            <a:r>
              <a:rPr lang="en-US" dirty="0" smtClean="0"/>
              <a:t>(30), advisor </a:t>
            </a:r>
            <a:r>
              <a:rPr lang="en-US" dirty="0" err="1" smtClean="0"/>
              <a:t>varchar</a:t>
            </a:r>
            <a:r>
              <a:rPr lang="en-US" dirty="0" smtClean="0"/>
              <a:t>(10) references Faculty(fid));</a:t>
            </a:r>
          </a:p>
          <a:p>
            <a:endParaRPr lang="en-US" dirty="0" smtClean="0"/>
          </a:p>
          <a:p>
            <a:r>
              <a:rPr lang="en-US" dirty="0" smtClean="0"/>
              <a:t>.import </a:t>
            </a:r>
            <a:r>
              <a:rPr lang="en-US" dirty="0" err="1" smtClean="0"/>
              <a:t>faculty.txt</a:t>
            </a:r>
            <a:r>
              <a:rPr lang="en-US" dirty="0" smtClean="0"/>
              <a:t> Faculty</a:t>
            </a:r>
          </a:p>
          <a:p>
            <a:endParaRPr lang="en-US" dirty="0" smtClean="0"/>
          </a:p>
          <a:p>
            <a:r>
              <a:rPr lang="en-US" dirty="0" smtClean="0"/>
              <a:t>.import </a:t>
            </a:r>
            <a:r>
              <a:rPr lang="en-US" dirty="0" err="1" smtClean="0"/>
              <a:t>student.txt</a:t>
            </a:r>
            <a:r>
              <a:rPr lang="en-US" dirty="0" smtClean="0"/>
              <a:t> Student</a:t>
            </a:r>
          </a:p>
          <a:p>
            <a:endParaRPr lang="en-US" dirty="0" smtClean="0"/>
          </a:p>
          <a:p>
            <a:r>
              <a:rPr lang="en-US" dirty="0" smtClean="0"/>
              <a:t>select first, last from Faculty where department = 'Computer Science';</a:t>
            </a:r>
          </a:p>
          <a:p>
            <a:endParaRPr lang="en-US" dirty="0" smtClean="0"/>
          </a:p>
          <a:p>
            <a:r>
              <a:rPr lang="en-US" dirty="0" smtClean="0"/>
              <a:t>select first, last from Student where major1 = 'Computer Science' or major2 = 'Computer Science';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4484" y="1859340"/>
            <a:ext cx="839028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toms-air:sql</a:t>
            </a:r>
            <a:r>
              <a:rPr lang="en-US" b="1" dirty="0"/>
              <a:t> </a:t>
            </a:r>
            <a:r>
              <a:rPr lang="en-US" b="1" dirty="0" err="1"/>
              <a:t>gendreau</a:t>
            </a:r>
            <a:r>
              <a:rPr lang="en-US" b="1" dirty="0"/>
              <a:t>$ </a:t>
            </a:r>
            <a:r>
              <a:rPr lang="en-US" dirty="0"/>
              <a:t>sqlite3 sis2.db</a:t>
            </a:r>
            <a:endParaRPr lang="en-US" b="1" dirty="0" smtClean="0"/>
          </a:p>
          <a:p>
            <a:r>
              <a:rPr lang="en-US" b="1" dirty="0" err="1" smtClean="0"/>
              <a:t>sqlite</a:t>
            </a:r>
            <a:r>
              <a:rPr lang="en-US" b="1" dirty="0"/>
              <a:t>&gt; </a:t>
            </a:r>
            <a:r>
              <a:rPr lang="en-US" dirty="0"/>
              <a:t>.echo on</a:t>
            </a:r>
          </a:p>
          <a:p>
            <a:r>
              <a:rPr lang="en-US" b="1" dirty="0" err="1"/>
              <a:t>sqlite</a:t>
            </a:r>
            <a:r>
              <a:rPr lang="en-US" b="1" dirty="0"/>
              <a:t>&gt; </a:t>
            </a:r>
            <a:r>
              <a:rPr lang="en-US" dirty="0"/>
              <a:t>.output </a:t>
            </a:r>
            <a:r>
              <a:rPr lang="en-US" dirty="0" err="1"/>
              <a:t>results.txt</a:t>
            </a:r>
            <a:endParaRPr lang="en-US" dirty="0"/>
          </a:p>
          <a:p>
            <a:r>
              <a:rPr lang="en-US" b="1" dirty="0"/>
              <a:t>.output </a:t>
            </a:r>
            <a:r>
              <a:rPr lang="en-US" b="1" dirty="0" err="1"/>
              <a:t>results.txt</a:t>
            </a:r>
            <a:endParaRPr lang="en-US" b="1" dirty="0"/>
          </a:p>
          <a:p>
            <a:r>
              <a:rPr lang="en-US" b="1" dirty="0" err="1"/>
              <a:t>sqlite</a:t>
            </a:r>
            <a:r>
              <a:rPr lang="en-US" b="1" dirty="0"/>
              <a:t>&gt; </a:t>
            </a:r>
            <a:r>
              <a:rPr lang="en-US" dirty="0"/>
              <a:t>.read cmd1.txt</a:t>
            </a:r>
          </a:p>
          <a:p>
            <a:r>
              <a:rPr lang="en-US" b="1" dirty="0"/>
              <a:t>.read cmd1.txt</a:t>
            </a:r>
          </a:p>
          <a:p>
            <a:r>
              <a:rPr lang="en-US" b="1" dirty="0"/>
              <a:t>.import </a:t>
            </a:r>
            <a:r>
              <a:rPr lang="en-US" b="1" dirty="0" err="1"/>
              <a:t>faculty.txt</a:t>
            </a:r>
            <a:r>
              <a:rPr lang="en-US" b="1" dirty="0"/>
              <a:t> Faculty</a:t>
            </a:r>
          </a:p>
          <a:p>
            <a:r>
              <a:rPr lang="en-US" b="1" dirty="0"/>
              <a:t>.import </a:t>
            </a:r>
            <a:r>
              <a:rPr lang="en-US" b="1" dirty="0" err="1"/>
              <a:t>student.txt</a:t>
            </a:r>
            <a:r>
              <a:rPr lang="en-US" b="1" dirty="0"/>
              <a:t> </a:t>
            </a:r>
            <a:r>
              <a:rPr lang="en-US" b="1" dirty="0" smtClean="0"/>
              <a:t>Student</a:t>
            </a:r>
            <a:endParaRPr lang="en-US" dirty="0"/>
          </a:p>
          <a:p>
            <a:r>
              <a:rPr lang="en-US" b="1" dirty="0" err="1"/>
              <a:t>sqlite</a:t>
            </a:r>
            <a:r>
              <a:rPr lang="en-US" b="1" dirty="0"/>
              <a:t>&gt; </a:t>
            </a:r>
            <a:r>
              <a:rPr lang="en-US" dirty="0"/>
              <a:t>.quit</a:t>
            </a:r>
          </a:p>
          <a:p>
            <a:r>
              <a:rPr lang="en-US" b="1" dirty="0"/>
              <a:t>.quit</a:t>
            </a:r>
          </a:p>
          <a:p>
            <a:r>
              <a:rPr lang="en-US" b="1" dirty="0" err="1"/>
              <a:t>toms-air:sql</a:t>
            </a:r>
            <a:r>
              <a:rPr lang="en-US" b="1" dirty="0"/>
              <a:t> </a:t>
            </a:r>
            <a:r>
              <a:rPr lang="en-US" b="1" dirty="0" err="1"/>
              <a:t>gendreau</a:t>
            </a:r>
            <a:r>
              <a:rPr lang="en-US" b="1" dirty="0"/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2757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Results.txt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21" y="1557080"/>
            <a:ext cx="890345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Faculty(fid </a:t>
            </a:r>
            <a:r>
              <a:rPr lang="en-US" dirty="0" err="1" smtClean="0"/>
              <a:t>varchar</a:t>
            </a:r>
            <a:r>
              <a:rPr lang="en-US" dirty="0" smtClean="0"/>
              <a:t>(10) primary key, first </a:t>
            </a:r>
            <a:r>
              <a:rPr lang="en-US" dirty="0" err="1" smtClean="0"/>
              <a:t>varchar</a:t>
            </a:r>
            <a:r>
              <a:rPr lang="en-US" dirty="0" smtClean="0"/>
              <a:t>(20), last </a:t>
            </a:r>
            <a:r>
              <a:rPr lang="en-US" dirty="0" err="1" smtClean="0"/>
              <a:t>varchar</a:t>
            </a:r>
            <a:r>
              <a:rPr lang="en-US" dirty="0" smtClean="0"/>
              <a:t>(30), department </a:t>
            </a:r>
            <a:r>
              <a:rPr lang="en-US" dirty="0" err="1" smtClean="0"/>
              <a:t>varchar</a:t>
            </a:r>
            <a:r>
              <a:rPr lang="en-US" dirty="0" smtClean="0"/>
              <a:t>(30));</a:t>
            </a:r>
          </a:p>
          <a:p>
            <a:r>
              <a:rPr lang="en-US" dirty="0" smtClean="0"/>
              <a:t>create table Student(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 primary key, first </a:t>
            </a:r>
            <a:r>
              <a:rPr lang="en-US" dirty="0" err="1" smtClean="0"/>
              <a:t>varchar</a:t>
            </a:r>
            <a:r>
              <a:rPr lang="en-US" dirty="0" smtClean="0"/>
              <a:t>(20), last </a:t>
            </a:r>
            <a:r>
              <a:rPr lang="en-US" dirty="0" err="1" smtClean="0"/>
              <a:t>varchar</a:t>
            </a:r>
            <a:r>
              <a:rPr lang="en-US" dirty="0" smtClean="0"/>
              <a:t>(30), major1 </a:t>
            </a:r>
            <a:r>
              <a:rPr lang="en-US" dirty="0" err="1" smtClean="0"/>
              <a:t>varchar</a:t>
            </a:r>
            <a:r>
              <a:rPr lang="en-US" dirty="0" smtClean="0"/>
              <a:t>(30), major2 </a:t>
            </a:r>
            <a:r>
              <a:rPr lang="en-US" dirty="0" err="1" smtClean="0"/>
              <a:t>varchar</a:t>
            </a:r>
            <a:r>
              <a:rPr lang="en-US" dirty="0" smtClean="0"/>
              <a:t>(30), advisor </a:t>
            </a:r>
            <a:r>
              <a:rPr lang="en-US" dirty="0" err="1" smtClean="0"/>
              <a:t>varchar</a:t>
            </a:r>
            <a:r>
              <a:rPr lang="en-US" dirty="0" smtClean="0"/>
              <a:t>(10) references Faculty(fid));</a:t>
            </a:r>
          </a:p>
          <a:p>
            <a:r>
              <a:rPr lang="en-US" dirty="0" smtClean="0"/>
              <a:t>select first, last from Faculty where department = 'Computer Science';</a:t>
            </a:r>
          </a:p>
          <a:p>
            <a:r>
              <a:rPr lang="en-US" dirty="0" err="1" smtClean="0"/>
              <a:t>Ada|Byron</a:t>
            </a:r>
            <a:endParaRPr lang="en-US" dirty="0" smtClean="0"/>
          </a:p>
          <a:p>
            <a:r>
              <a:rPr lang="en-US" dirty="0" err="1" smtClean="0"/>
              <a:t>Alan|Turing</a:t>
            </a:r>
            <a:endParaRPr lang="en-US" dirty="0" smtClean="0"/>
          </a:p>
          <a:p>
            <a:r>
              <a:rPr lang="en-US" dirty="0" err="1" smtClean="0"/>
              <a:t>John|Mauchly</a:t>
            </a:r>
            <a:endParaRPr lang="en-US" dirty="0" smtClean="0"/>
          </a:p>
          <a:p>
            <a:r>
              <a:rPr lang="en-US" dirty="0" err="1" smtClean="0"/>
              <a:t>Alonzo|Church</a:t>
            </a:r>
            <a:endParaRPr lang="en-US" dirty="0" smtClean="0"/>
          </a:p>
          <a:p>
            <a:r>
              <a:rPr lang="en-US" dirty="0" smtClean="0"/>
              <a:t>select first, last from Student where major1 = 'Computer Science' or major2 = 'Computer Science';</a:t>
            </a:r>
          </a:p>
          <a:p>
            <a:r>
              <a:rPr lang="en-US" dirty="0" err="1" smtClean="0"/>
              <a:t>Gladys|Davis</a:t>
            </a:r>
            <a:endParaRPr lang="en-US" dirty="0" smtClean="0"/>
          </a:p>
          <a:p>
            <a:r>
              <a:rPr lang="en-US" dirty="0" err="1" smtClean="0"/>
              <a:t>Doris|Sams</a:t>
            </a:r>
            <a:endParaRPr lang="en-US" dirty="0" smtClean="0"/>
          </a:p>
          <a:p>
            <a:r>
              <a:rPr lang="en-US" dirty="0" err="1" smtClean="0"/>
              <a:t>Dave|Bancroft</a:t>
            </a:r>
            <a:endParaRPr lang="en-US" dirty="0" smtClean="0"/>
          </a:p>
          <a:p>
            <a:r>
              <a:rPr lang="en-US" dirty="0" err="1" smtClean="0"/>
              <a:t>Jimmie|Foxx</a:t>
            </a:r>
            <a:endParaRPr lang="en-US" dirty="0" smtClean="0"/>
          </a:p>
          <a:p>
            <a:r>
              <a:rPr lang="en-US" dirty="0" err="1" smtClean="0"/>
              <a:t>Mary|Baker</a:t>
            </a:r>
            <a:endParaRPr lang="en-US" dirty="0" smtClean="0"/>
          </a:p>
          <a:p>
            <a:r>
              <a:rPr lang="en-US" dirty="0" err="1" smtClean="0"/>
              <a:t>Julia|Kristeva</a:t>
            </a:r>
            <a:endParaRPr lang="en-US" dirty="0" smtClean="0"/>
          </a:p>
          <a:p>
            <a:r>
              <a:rPr lang="en-US" dirty="0" err="1" smtClean="0"/>
              <a:t>Shmuel|Eisenstadt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3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md2.txt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263" y="2828836"/>
            <a:ext cx="61267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delete from student;</a:t>
            </a:r>
          </a:p>
          <a:p>
            <a:r>
              <a:rPr lang="en-US" dirty="0" smtClean="0"/>
              <a:t>delete from faculty;</a:t>
            </a:r>
          </a:p>
          <a:p>
            <a:r>
              <a:rPr lang="en-US" dirty="0" smtClean="0"/>
              <a:t>drop table student;</a:t>
            </a:r>
          </a:p>
          <a:p>
            <a:r>
              <a:rPr lang="en-US" dirty="0" smtClean="0"/>
              <a:t>drop table faculty;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7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 1.1 and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Student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069137" cy="25955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419"/>
                <a:gridCol w="1270063"/>
                <a:gridCol w="1270064"/>
                <a:gridCol w="2109422"/>
                <a:gridCol w="1583169"/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SID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FIRST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LAST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MAJOR1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MAJOR2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Jane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Green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002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Mike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Brown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003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Alex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James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005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Joshua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Goldberg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Philosophy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006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Smith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Computer Science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007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Zhang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Mathematics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Physics</a:t>
                      </a:r>
                      <a:endParaRPr lang="en-US" sz="1800" dirty="0"/>
                    </a:p>
                  </a:txBody>
                  <a:tcPr marL="91433" marR="91433" marT="45714" marB="45714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interesting queries </a:t>
            </a:r>
            <a:r>
              <a:rPr lang="en-US" dirty="0" smtClean="0"/>
              <a:t>use more than one table</a:t>
            </a:r>
          </a:p>
          <a:p>
            <a:r>
              <a:rPr lang="en-US" dirty="0" smtClean="0"/>
              <a:t>Most queries that use more than one table join the tables using the primary key/foreign key relationship.</a:t>
            </a:r>
          </a:p>
          <a:p>
            <a:r>
              <a:rPr lang="en-US" dirty="0" smtClean="0"/>
              <a:t>Find </a:t>
            </a:r>
            <a:r>
              <a:rPr lang="en-US" dirty="0" smtClean="0"/>
              <a:t>the names of students who are advised by Ada Byron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Student.first</a:t>
            </a:r>
            <a:r>
              <a:rPr lang="en-US" dirty="0" smtClean="0"/>
              <a:t>, </a:t>
            </a:r>
            <a:r>
              <a:rPr lang="en-US" dirty="0" err="1" smtClean="0"/>
              <a:t>Student.last</a:t>
            </a:r>
            <a:r>
              <a:rPr lang="en-US" dirty="0" smtClean="0"/>
              <a:t> from Student, Faculty where advisor = fid and </a:t>
            </a:r>
            <a:r>
              <a:rPr lang="en-US" dirty="0" err="1" smtClean="0"/>
              <a:t>Faculty.first</a:t>
            </a:r>
            <a:r>
              <a:rPr lang="en-US" dirty="0" smtClean="0"/>
              <a:t> = ‘Ada’ and </a:t>
            </a:r>
            <a:r>
              <a:rPr lang="en-US" dirty="0" err="1" smtClean="0"/>
              <a:t>Faculty.last</a:t>
            </a:r>
            <a:r>
              <a:rPr lang="en-US" dirty="0" smtClean="0"/>
              <a:t> = ‘Byron’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2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names of students who are advised by Ada Byron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S.first</a:t>
            </a:r>
            <a:r>
              <a:rPr lang="en-US" dirty="0" smtClean="0"/>
              <a:t>, </a:t>
            </a:r>
            <a:r>
              <a:rPr lang="en-US" dirty="0" err="1" smtClean="0"/>
              <a:t>S.last</a:t>
            </a:r>
            <a:r>
              <a:rPr lang="en-US" dirty="0" smtClean="0"/>
              <a:t> from Student S, Faculty F where advisor = fid and </a:t>
            </a:r>
            <a:r>
              <a:rPr lang="en-US" dirty="0" err="1" smtClean="0"/>
              <a:t>F.first</a:t>
            </a:r>
            <a:r>
              <a:rPr lang="en-US" dirty="0" smtClean="0"/>
              <a:t> = ‘Ada’ and </a:t>
            </a:r>
            <a:r>
              <a:rPr lang="en-US" dirty="0" err="1" smtClean="0"/>
              <a:t>F.last</a:t>
            </a:r>
            <a:r>
              <a:rPr lang="en-US" dirty="0" smtClean="0"/>
              <a:t> = ‘Byron’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6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forget to join?</a:t>
            </a:r>
          </a:p>
          <a:p>
            <a:pPr lvl="1"/>
            <a:r>
              <a:rPr lang="en-US" dirty="0" smtClean="0"/>
              <a:t>Select * from Student, Faculty;</a:t>
            </a:r>
          </a:p>
          <a:p>
            <a:pPr lvl="2"/>
            <a:r>
              <a:rPr lang="en-US" dirty="0" smtClean="0"/>
              <a:t>If faculty has 18 rows and student has 15 rows the result has 18X15 or 270 rows</a:t>
            </a:r>
          </a:p>
          <a:p>
            <a:pPr lvl="2"/>
            <a:r>
              <a:rPr lang="en-US" dirty="0" smtClean="0"/>
              <a:t>Every student matched with every faculty member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S.first</a:t>
            </a:r>
            <a:r>
              <a:rPr lang="en-US" dirty="0" smtClean="0"/>
              <a:t>, </a:t>
            </a:r>
            <a:r>
              <a:rPr lang="en-US" dirty="0" err="1" smtClean="0"/>
              <a:t>S.last</a:t>
            </a:r>
            <a:r>
              <a:rPr lang="en-US" dirty="0" smtClean="0"/>
              <a:t> from Student S, Faculty F where </a:t>
            </a:r>
            <a:r>
              <a:rPr lang="en-US" dirty="0" err="1" smtClean="0"/>
              <a:t>F.first</a:t>
            </a:r>
            <a:r>
              <a:rPr lang="en-US" dirty="0" smtClean="0"/>
              <a:t> = ‘Ada’ and </a:t>
            </a:r>
            <a:r>
              <a:rPr lang="en-US" dirty="0" err="1" smtClean="0"/>
              <a:t>F.last</a:t>
            </a:r>
            <a:r>
              <a:rPr lang="en-US" dirty="0" smtClean="0"/>
              <a:t> = ‘Byron’</a:t>
            </a:r>
          </a:p>
          <a:p>
            <a:pPr lvl="2"/>
            <a:r>
              <a:rPr lang="en-US" dirty="0" smtClean="0"/>
              <a:t>As long as there is a faculty member name Ada Byron every student will be in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7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04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faculty in the Mathematics department</a:t>
            </a:r>
          </a:p>
          <a:p>
            <a:pPr lvl="1"/>
            <a:r>
              <a:rPr lang="en-US" dirty="0" smtClean="0"/>
              <a:t>Select count(fid) from Faculty where department = ‘Mathematics’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2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 and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faculty in each department</a:t>
            </a:r>
          </a:p>
          <a:p>
            <a:pPr lvl="1"/>
            <a:r>
              <a:rPr lang="en-US" dirty="0" smtClean="0"/>
              <a:t>Select department, count(fid) from Faculty group by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 and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students advised by each faculty member</a:t>
            </a:r>
          </a:p>
          <a:p>
            <a:pPr lvl="1"/>
            <a:r>
              <a:rPr lang="en-US" dirty="0" smtClean="0"/>
              <a:t>Select fid, </a:t>
            </a:r>
            <a:r>
              <a:rPr lang="en-US" dirty="0" err="1" smtClean="0"/>
              <a:t>F.first</a:t>
            </a:r>
            <a:r>
              <a:rPr lang="en-US" dirty="0" smtClean="0"/>
              <a:t>, </a:t>
            </a:r>
            <a:r>
              <a:rPr lang="en-US" dirty="0" err="1" smtClean="0"/>
              <a:t>F.last</a:t>
            </a:r>
            <a:r>
              <a:rPr lang="en-US" dirty="0" smtClean="0"/>
              <a:t>, count(</a:t>
            </a:r>
            <a:r>
              <a:rPr lang="en-US" dirty="0" err="1" smtClean="0"/>
              <a:t>sid</a:t>
            </a:r>
            <a:r>
              <a:rPr lang="en-US" dirty="0" smtClean="0"/>
              <a:t>) from Student S, Faculty F group by fid, </a:t>
            </a:r>
            <a:r>
              <a:rPr lang="en-US" dirty="0" err="1" smtClean="0"/>
              <a:t>F.first</a:t>
            </a:r>
            <a:r>
              <a:rPr lang="en-US" dirty="0" smtClean="0"/>
              <a:t>, </a:t>
            </a:r>
            <a:r>
              <a:rPr lang="en-US" dirty="0" err="1" smtClean="0"/>
              <a:t>F.last</a:t>
            </a:r>
            <a:endParaRPr lang="en-US" dirty="0" smtClean="0"/>
          </a:p>
          <a:p>
            <a:pPr lvl="1"/>
            <a:r>
              <a:rPr lang="en-US" dirty="0" smtClean="0"/>
              <a:t>What is wrong with the above query?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9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Aggregate Functions and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number of students advised by each faculty member</a:t>
            </a:r>
          </a:p>
          <a:p>
            <a:pPr lvl="1"/>
            <a:r>
              <a:rPr lang="en-US" dirty="0" smtClean="0"/>
              <a:t>Select fid, </a:t>
            </a:r>
            <a:r>
              <a:rPr lang="en-US" dirty="0" err="1" smtClean="0"/>
              <a:t>F.first</a:t>
            </a:r>
            <a:r>
              <a:rPr lang="en-US" dirty="0" smtClean="0"/>
              <a:t>, </a:t>
            </a:r>
            <a:r>
              <a:rPr lang="en-US" dirty="0" err="1" smtClean="0"/>
              <a:t>F.last</a:t>
            </a:r>
            <a:r>
              <a:rPr lang="en-US" dirty="0" smtClean="0"/>
              <a:t>, count(</a:t>
            </a:r>
            <a:r>
              <a:rPr lang="en-US" dirty="0" err="1" smtClean="0"/>
              <a:t>sid</a:t>
            </a:r>
            <a:r>
              <a:rPr lang="en-US" dirty="0" smtClean="0"/>
              <a:t>) from Student S, Faculty F where advisor = fid group by fid, </a:t>
            </a:r>
            <a:r>
              <a:rPr lang="en-US" dirty="0" err="1" smtClean="0"/>
              <a:t>F.first</a:t>
            </a:r>
            <a:r>
              <a:rPr lang="en-US" dirty="0" smtClean="0"/>
              <a:t>, </a:t>
            </a:r>
            <a:r>
              <a:rPr lang="en-US" dirty="0" err="1" smtClean="0"/>
              <a:t>F.last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1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Relational Database/SQL Introduction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 Table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Queries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Sqlite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ER Diagrams</a:t>
            </a:r>
          </a:p>
          <a:p>
            <a:r>
              <a:rPr lang="en-US" dirty="0" smtClean="0"/>
              <a:t>Command file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example using .read and .output</a:t>
            </a:r>
          </a:p>
          <a:p>
            <a:r>
              <a:rPr lang="en-US" dirty="0" smtClean="0"/>
              <a:t>Result file</a:t>
            </a:r>
          </a:p>
          <a:p>
            <a:r>
              <a:rPr lang="en-US" dirty="0" smtClean="0"/>
              <a:t>Delete/Drop Table</a:t>
            </a:r>
          </a:p>
          <a:p>
            <a:r>
              <a:rPr lang="en-US" dirty="0" smtClean="0"/>
              <a:t>Joining Tables</a:t>
            </a:r>
          </a:p>
          <a:p>
            <a:r>
              <a:rPr lang="en-US" dirty="0" smtClean="0"/>
              <a:t>Aggregate functions/Group by 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Relational Data Model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Use ideas from mathematical logic and the theory of relations to represent and query data</a:t>
            </a:r>
          </a:p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A database is a set of relations</a:t>
            </a:r>
          </a:p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A relation is a set of tuples</a:t>
            </a:r>
          </a:p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A tuple is a set of attributes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An ordered tuple is a sequence of attributes</a:t>
            </a:r>
          </a:p>
          <a:p>
            <a:pPr lvl="1"/>
            <a:r>
              <a:rPr lang="en-US" sz="2400">
                <a:latin typeface="Calibri" charset="0"/>
                <a:ea typeface="ＭＳ Ｐゴシック" charset="0"/>
              </a:rPr>
              <a:t>Some descriptions define a relation as a set of ordered tuples </a:t>
            </a:r>
          </a:p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Attributes represent the data values (e.g. student id or book title) stored in the database</a:t>
            </a:r>
          </a:p>
          <a:p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Each attribute is associated with a data type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Relational Data Model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Synonyms for relational database terms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Relation			Table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Tuple				Row or Record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Attribute			Column or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Relational Data Model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Relational Database Management System (RDBMS) is the software which implements the relational data model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SQLite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http://www.sqlite.org</a:t>
            </a:r>
            <a:endParaRPr lang="en-US">
              <a:latin typeface="Calibri" charset="0"/>
              <a:ea typeface="ＭＳ Ｐゴシック" charset="0"/>
            </a:endParaRP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https://www.sqlite.org/download.html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mySQL</a:t>
            </a:r>
          </a:p>
          <a:p>
            <a:pPr lvl="2"/>
            <a:r>
              <a:rPr lang="en-US">
                <a:latin typeface="Calibri" charset="0"/>
                <a:ea typeface="ＭＳ Ｐゴシック" charset="0"/>
              </a:rPr>
              <a:t>http://dev.mysql.com/downloads/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SQLServer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Oracle</a:t>
            </a:r>
          </a:p>
          <a:p>
            <a:pPr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457200">
              <a:buFont typeface="Arial"/>
              <a:buChar char="•"/>
              <a:defRPr/>
            </a:pPr>
            <a:r>
              <a:rPr lang="en-US" dirty="0" err="1"/>
              <a:t>v</a:t>
            </a:r>
            <a:r>
              <a:rPr lang="en-US" dirty="0" err="1" smtClean="0"/>
              <a:t>archar</a:t>
            </a:r>
            <a:endParaRPr lang="en-US" dirty="0" smtClean="0"/>
          </a:p>
          <a:p>
            <a:pPr lvl="1">
              <a:defRPr/>
            </a:pPr>
            <a:r>
              <a:rPr lang="en-US" dirty="0" err="1"/>
              <a:t>v</a:t>
            </a:r>
            <a:r>
              <a:rPr lang="en-US" dirty="0" err="1" smtClean="0"/>
              <a:t>archar</a:t>
            </a:r>
            <a:r>
              <a:rPr lang="en-US" dirty="0" smtClean="0"/>
              <a:t>(10)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ext</a:t>
            </a:r>
          </a:p>
          <a:p>
            <a:pPr>
              <a:defRPr/>
            </a:pPr>
            <a:r>
              <a:rPr lang="en-US" dirty="0" smtClean="0"/>
              <a:t>Integer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loat</a:t>
            </a:r>
          </a:p>
          <a:p>
            <a:pPr>
              <a:defRPr/>
            </a:pPr>
            <a:r>
              <a:rPr lang="en-US" dirty="0"/>
              <a:t>d</a:t>
            </a:r>
            <a:r>
              <a:rPr lang="en-US" dirty="0" smtClean="0"/>
              <a:t>ecimal</a:t>
            </a:r>
          </a:p>
          <a:p>
            <a:pPr lvl="1">
              <a:defRPr/>
            </a:pPr>
            <a:r>
              <a:rPr lang="en-US" dirty="0" smtClean="0"/>
              <a:t>decimal(6,2)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urrency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Constraints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Restriction on the data that can be entered into the database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Primary key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Foreign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1717</Words>
  <Application>Microsoft Macintosh PowerPoint</Application>
  <PresentationFormat>On-screen Show (4:3)</PresentationFormat>
  <Paragraphs>454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Relational Databases and SQL</vt:lpstr>
      <vt:lpstr>Faculty Table</vt:lpstr>
      <vt:lpstr>Student Table</vt:lpstr>
      <vt:lpstr>Relational Database/SQL Introduction</vt:lpstr>
      <vt:lpstr>Relational Data Model</vt:lpstr>
      <vt:lpstr>Relational Data Model</vt:lpstr>
      <vt:lpstr>Relational Data Model</vt:lpstr>
      <vt:lpstr>Example Data Types</vt:lpstr>
      <vt:lpstr>Constraints</vt:lpstr>
      <vt:lpstr>Faculty Table</vt:lpstr>
      <vt:lpstr>Student Table</vt:lpstr>
      <vt:lpstr>Create Table Statement</vt:lpstr>
      <vt:lpstr>Example Queries</vt:lpstr>
      <vt:lpstr>Example Queries</vt:lpstr>
      <vt:lpstr>Example Queries</vt:lpstr>
      <vt:lpstr>Query Examples</vt:lpstr>
      <vt:lpstr>sqlite3 Command</vt:lpstr>
      <vt:lpstr>Faculty/Student Problem</vt:lpstr>
      <vt:lpstr>Faculty/Student  Entity/Relationship (ER) Diagram</vt:lpstr>
      <vt:lpstr>Creating Tables from an ER Diagram</vt:lpstr>
      <vt:lpstr>Creating Tables</vt:lpstr>
      <vt:lpstr>Faculty Table</vt:lpstr>
      <vt:lpstr>Student Table</vt:lpstr>
      <vt:lpstr>Advisor Relationship</vt:lpstr>
      <vt:lpstr>cmd1.txt</vt:lpstr>
      <vt:lpstr>sqlite3</vt:lpstr>
      <vt:lpstr>Results.txt</vt:lpstr>
      <vt:lpstr>cmd2.txt</vt:lpstr>
      <vt:lpstr>Practice Problems 1.1 and 1.2</vt:lpstr>
      <vt:lpstr>Join Tables</vt:lpstr>
      <vt:lpstr>Join Tables</vt:lpstr>
      <vt:lpstr>Join Tables</vt:lpstr>
      <vt:lpstr>Practice Problem 2</vt:lpstr>
      <vt:lpstr>Aggregate Functions and Group By</vt:lpstr>
      <vt:lpstr>Aggregate Functions and Group By</vt:lpstr>
      <vt:lpstr>Aggregate Functions and Group By</vt:lpstr>
      <vt:lpstr>Aggregate Functions and Group By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SQL</dc:title>
  <dc:creator>tom</dc:creator>
  <cp:lastModifiedBy>tom</cp:lastModifiedBy>
  <cp:revision>8</cp:revision>
  <dcterms:created xsi:type="dcterms:W3CDTF">2017-03-24T16:33:09Z</dcterms:created>
  <dcterms:modified xsi:type="dcterms:W3CDTF">2017-03-24T20:54:26Z</dcterms:modified>
</cp:coreProperties>
</file>