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8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7045" autoAdjust="0"/>
  </p:normalViewPr>
  <p:slideViewPr>
    <p:cSldViewPr snapToGrid="0" snapToObjects="1">
      <p:cViewPr varScale="1">
        <p:scale>
          <a:sx n="29" d="100"/>
          <a:sy n="29" d="100"/>
        </p:scale>
        <p:origin x="-2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5F866-8929-D840-A20B-3248D48B4C32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A47B8-DAE6-334D-A63D-12C23E940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78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72DD0-797B-B04C-8DAE-CEE723C6A3D3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F7164-98D7-E44E-A1F1-ECF0C4AD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6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F7164-98D7-E44E-A1F1-ECF0C4AD9F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53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F7164-98D7-E44E-A1F1-ECF0C4AD9F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49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F7164-98D7-E44E-A1F1-ECF0C4AD9F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82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F7164-98D7-E44E-A1F1-ECF0C4AD9F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1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F7164-98D7-E44E-A1F1-ECF0C4AD9F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43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F7164-98D7-E44E-A1F1-ECF0C4AD9F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2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F7164-98D7-E44E-A1F1-ECF0C4AD9F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73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F7164-98D7-E44E-A1F1-ECF0C4AD9F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32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F7164-98D7-E44E-A1F1-ECF0C4AD9F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13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F7164-98D7-E44E-A1F1-ECF0C4AD9F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13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F7164-98D7-E44E-A1F1-ECF0C4AD9F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5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F7164-98D7-E44E-A1F1-ECF0C4AD9F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71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F7164-98D7-E44E-A1F1-ECF0C4AD9F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66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F7164-98D7-E44E-A1F1-ECF0C4AD9F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89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F7164-98D7-E44E-A1F1-ECF0C4AD9F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81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F7164-98D7-E44E-A1F1-ECF0C4AD9F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453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F7164-98D7-E44E-A1F1-ECF0C4AD9F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6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F7164-98D7-E44E-A1F1-ECF0C4AD9F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0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F7164-98D7-E44E-A1F1-ECF0C4AD9F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65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F7164-98D7-E44E-A1F1-ECF0C4AD9F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41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F7164-98D7-E44E-A1F1-ECF0C4AD9F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31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F7164-98D7-E44E-A1F1-ECF0C4AD9F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27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F7164-98D7-E44E-A1F1-ECF0C4AD9F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24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F7164-98D7-E44E-A1F1-ECF0C4AD9F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D0A8-6395-484E-93A7-5B3E4BBE2DE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3AE1-7012-F54F-9A7D-20B3A3F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9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D0A8-6395-484E-93A7-5B3E4BBE2DE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3AE1-7012-F54F-9A7D-20B3A3F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2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D0A8-6395-484E-93A7-5B3E4BBE2DE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3AE1-7012-F54F-9A7D-20B3A3F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1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D0A8-6395-484E-93A7-5B3E4BBE2DE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3AE1-7012-F54F-9A7D-20B3A3F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5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D0A8-6395-484E-93A7-5B3E4BBE2DE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3AE1-7012-F54F-9A7D-20B3A3F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D0A8-6395-484E-93A7-5B3E4BBE2DE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3AE1-7012-F54F-9A7D-20B3A3F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7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D0A8-6395-484E-93A7-5B3E4BBE2DE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3AE1-7012-F54F-9A7D-20B3A3F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6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D0A8-6395-484E-93A7-5B3E4BBE2DE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3AE1-7012-F54F-9A7D-20B3A3F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8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D0A8-6395-484E-93A7-5B3E4BBE2DE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3AE1-7012-F54F-9A7D-20B3A3F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4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D0A8-6395-484E-93A7-5B3E4BBE2DE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3AE1-7012-F54F-9A7D-20B3A3F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7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D0A8-6395-484E-93A7-5B3E4BBE2DE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3AE1-7012-F54F-9A7D-20B3A3F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5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7D0A8-6395-484E-93A7-5B3E4BBE2DE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F3AE1-7012-F54F-9A7D-20B3A3F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4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Languages in Web Pages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Mao Zheng</a:t>
            </a:r>
          </a:p>
          <a:p>
            <a:r>
              <a:rPr lang="en-US" dirty="0" smtClean="0"/>
              <a:t>University of Wisconsin - La Crosse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04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CSS</a:t>
            </a:r>
            <a:r>
              <a:rPr lang="en-US" dirty="0" smtClean="0"/>
              <a:t> stands for </a:t>
            </a:r>
            <a:r>
              <a:rPr lang="en-US" b="1" dirty="0" smtClean="0"/>
              <a:t>C</a:t>
            </a:r>
            <a:r>
              <a:rPr lang="en-US" dirty="0" smtClean="0"/>
              <a:t>ascading </a:t>
            </a:r>
            <a:r>
              <a:rPr lang="en-US" b="1" dirty="0" smtClean="0"/>
              <a:t>S</a:t>
            </a:r>
            <a:r>
              <a:rPr lang="en-US" dirty="0" smtClean="0"/>
              <a:t>tyle </a:t>
            </a:r>
            <a:r>
              <a:rPr lang="en-US" b="1" dirty="0" smtClean="0"/>
              <a:t>S</a:t>
            </a:r>
            <a:r>
              <a:rPr lang="en-US" dirty="0" smtClean="0"/>
              <a:t>heets</a:t>
            </a:r>
          </a:p>
          <a:p>
            <a:r>
              <a:rPr lang="en-US" dirty="0" smtClean="0"/>
              <a:t>CSS describes </a:t>
            </a:r>
            <a:r>
              <a:rPr lang="en-US" b="1" dirty="0" smtClean="0"/>
              <a:t>how HTML elements are to be displayed on screen, paper, or in other media</a:t>
            </a:r>
          </a:p>
          <a:p>
            <a:r>
              <a:rPr lang="en-US" dirty="0" smtClean="0"/>
              <a:t>CSS will always represent the appearance of that content.</a:t>
            </a:r>
          </a:p>
          <a:p>
            <a:r>
              <a:rPr lang="en-US" dirty="0" smtClean="0"/>
              <a:t>CSS saves a lot of work. It can control the layout of multiple web pages all at once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8071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and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gives content structure and meaning by defining that content as, for example, headings, paragraphs, or images. </a:t>
            </a:r>
          </a:p>
          <a:p>
            <a:r>
              <a:rPr lang="en-US" dirty="0" smtClean="0"/>
              <a:t>CSS is a presentation language created to style the appearance of content—using, for example, fonts or colors.</a:t>
            </a:r>
          </a:p>
          <a:p>
            <a:r>
              <a:rPr lang="en-US" dirty="0" smtClean="0"/>
              <a:t>HTML and CSS are independent of one another and should remain that way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04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Common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Selectors: </a:t>
            </a:r>
          </a:p>
          <a:p>
            <a:pPr marL="914400" lvl="1" indent="-514350"/>
            <a:r>
              <a:rPr lang="en-US" dirty="0" smtClean="0"/>
              <a:t>A </a:t>
            </a:r>
            <a:r>
              <a:rPr lang="en-US" i="1" dirty="0" smtClean="0"/>
              <a:t>selector</a:t>
            </a:r>
            <a:r>
              <a:rPr lang="en-US" dirty="0" smtClean="0"/>
              <a:t> designates exactly which element or elements within HTML to target and apply styles (such as color, size, and position) to.</a:t>
            </a:r>
          </a:p>
          <a:p>
            <a:pPr lvl="1"/>
            <a:r>
              <a:rPr lang="en-US" b="1" dirty="0"/>
              <a:t>p</a:t>
            </a:r>
            <a:r>
              <a:rPr lang="en-US" dirty="0" smtClean="0"/>
              <a:t> { </a:t>
            </a:r>
            <a:r>
              <a:rPr lang="is-IS" dirty="0" smtClean="0"/>
              <a:t>…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0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Common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583"/>
            <a:ext cx="8229600" cy="59549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Properties</a:t>
            </a:r>
          </a:p>
          <a:p>
            <a:pPr marL="914400" lvl="1" indent="-514350"/>
            <a:r>
              <a:rPr lang="en-US" dirty="0" smtClean="0"/>
              <a:t>Once an element is selected, a property determines the styles that will be applied to that element. </a:t>
            </a:r>
          </a:p>
          <a:p>
            <a:pPr marL="914400" lvl="1" indent="-514350"/>
            <a:r>
              <a:rPr lang="en-US" dirty="0" smtClean="0"/>
              <a:t>Property names fall after a selector, within the curly brackets, {}, and immediately preceding a colon, :.</a:t>
            </a:r>
          </a:p>
          <a:p>
            <a:pPr marL="914400" lvl="1" indent="-514350"/>
            <a:r>
              <a:rPr lang="en-US" dirty="0" smtClean="0"/>
              <a:t>p { </a:t>
            </a:r>
          </a:p>
          <a:p>
            <a:pPr marL="1714500" lvl="4" indent="0">
              <a:buNone/>
            </a:pPr>
            <a:r>
              <a:rPr lang="en-US" sz="2800" b="1" dirty="0" smtClean="0"/>
              <a:t>color:</a:t>
            </a:r>
            <a:r>
              <a:rPr lang="en-US" sz="2800" dirty="0" smtClean="0"/>
              <a:t> ...; </a:t>
            </a:r>
          </a:p>
          <a:p>
            <a:pPr marL="1714500" lvl="4" indent="0">
              <a:buNone/>
            </a:pPr>
            <a:r>
              <a:rPr lang="en-US" sz="2800" b="1" dirty="0" smtClean="0"/>
              <a:t>font-size: </a:t>
            </a:r>
            <a:r>
              <a:rPr lang="en-US" sz="2800" dirty="0" smtClean="0"/>
              <a:t>...; </a:t>
            </a:r>
          </a:p>
          <a:p>
            <a:pPr marL="1257300" lvl="3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16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Common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3600" dirty="0" smtClean="0"/>
              <a:t>Values</a:t>
            </a:r>
          </a:p>
          <a:p>
            <a:pPr marL="914400" lvl="1" indent="-514350"/>
            <a:r>
              <a:rPr lang="en-US" sz="3200" dirty="0"/>
              <a:t>W</a:t>
            </a:r>
            <a:r>
              <a:rPr lang="en-US" sz="3200" dirty="0" smtClean="0"/>
              <a:t>e can determine the behavior of that property with a value. </a:t>
            </a:r>
          </a:p>
          <a:p>
            <a:pPr marL="914400" lvl="1" indent="-514350"/>
            <a:r>
              <a:rPr lang="en-US" sz="3200" dirty="0" smtClean="0"/>
              <a:t>p { </a:t>
            </a:r>
          </a:p>
          <a:p>
            <a:pPr marL="400050" lvl="1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		 color: </a:t>
            </a:r>
            <a:r>
              <a:rPr lang="en-US" sz="3200" b="1" dirty="0" smtClean="0"/>
              <a:t>orange</a:t>
            </a:r>
            <a:r>
              <a:rPr lang="en-US" sz="3200" dirty="0" smtClean="0"/>
              <a:t>;</a:t>
            </a:r>
          </a:p>
          <a:p>
            <a:pPr marL="400050" lvl="1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		 font-size: </a:t>
            </a:r>
            <a:r>
              <a:rPr lang="en-US" sz="3200" b="1" dirty="0" smtClean="0"/>
              <a:t>16px</a:t>
            </a:r>
            <a:r>
              <a:rPr lang="en-US" sz="3200" dirty="0" smtClean="0"/>
              <a:t>;</a:t>
            </a:r>
          </a:p>
          <a:p>
            <a:pPr marL="400050" lvl="1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	  }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4212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Selectors target elements by their element type</a:t>
            </a:r>
          </a:p>
          <a:p>
            <a:r>
              <a:rPr lang="en-US" dirty="0" smtClean="0"/>
              <a:t>Example: target all division elements, &lt;div&gt;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div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06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selectors allow us to select an element based on the element’s class attribute value</a:t>
            </a:r>
          </a:p>
          <a:p>
            <a:r>
              <a:rPr lang="en-US" dirty="0" smtClean="0"/>
              <a:t>Class selectors are a little more specific than type selectors, as they select a particular group of elements rather than all elements of one type</a:t>
            </a:r>
          </a:p>
          <a:p>
            <a:r>
              <a:rPr lang="en-US" dirty="0" smtClean="0"/>
              <a:t>Within CSS, classes are denoted by a leading period,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, followed by the class attribute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9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2" y="1454731"/>
            <a:ext cx="9079347" cy="5387254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CSS</a:t>
            </a:r>
          </a:p>
          <a:p>
            <a:pPr marL="800100" lvl="2" indent="0">
              <a:buNone/>
            </a:pPr>
            <a:r>
              <a:rPr lang="en-US" dirty="0" smtClean="0"/>
              <a:t>.center {</a:t>
            </a:r>
          </a:p>
          <a:p>
            <a:pPr marL="800100" lvl="2" indent="0">
              <a:buNone/>
            </a:pPr>
            <a:r>
              <a:rPr lang="en-US" dirty="0" smtClean="0"/>
              <a:t>    text-align: center;</a:t>
            </a:r>
          </a:p>
          <a:p>
            <a:pPr marL="800100" lvl="2" indent="0">
              <a:buNone/>
            </a:pPr>
            <a:r>
              <a:rPr lang="en-US" dirty="0" smtClean="0"/>
              <a:t>    color: red;</a:t>
            </a:r>
          </a:p>
          <a:p>
            <a:pPr marL="800100" lvl="2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HTML</a:t>
            </a:r>
          </a:p>
          <a:p>
            <a:pPr marL="400050" lvl="1" indent="0">
              <a:buNone/>
            </a:pPr>
            <a:r>
              <a:rPr lang="en-US" dirty="0" smtClean="0"/>
              <a:t>&lt;h1 class="center"&gt;Red and center-aligned heading&lt;/h1&gt;</a:t>
            </a:r>
          </a:p>
          <a:p>
            <a:pPr marL="400050" lvl="1" indent="0">
              <a:buNone/>
            </a:pPr>
            <a:r>
              <a:rPr lang="en-US" dirty="0" smtClean="0"/>
              <a:t>&lt;p class="center"&gt;Red and center-aligned paragraph.&lt;/p&gt;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93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 selectors use an element’s id attribute value as a selector</a:t>
            </a:r>
          </a:p>
          <a:p>
            <a:r>
              <a:rPr lang="en-US" dirty="0" smtClean="0"/>
              <a:t>id attribute values can only be used once per page. If used they should be reserved for significant elements.</a:t>
            </a:r>
          </a:p>
          <a:p>
            <a:r>
              <a:rPr lang="en-US" dirty="0" smtClean="0"/>
              <a:t>Within CSS, ID selectors are denoted by a leading hash sign, 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 smtClean="0"/>
              <a:t>, followed by the id attribute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60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686800" cy="4708525"/>
          </a:xfrm>
        </p:spPr>
        <p:txBody>
          <a:bodyPr/>
          <a:lstStyle/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CSS</a:t>
            </a:r>
          </a:p>
          <a:p>
            <a:pPr marL="400050" lvl="1" indent="0">
              <a:buNone/>
            </a:pPr>
            <a:r>
              <a:rPr lang="en-US" dirty="0"/>
              <a:t>#para1 {</a:t>
            </a:r>
            <a:br>
              <a:rPr lang="en-US" dirty="0"/>
            </a:br>
            <a:r>
              <a:rPr lang="en-US" dirty="0"/>
              <a:t>    text-align: center;</a:t>
            </a:r>
            <a:br>
              <a:rPr lang="en-US" dirty="0"/>
            </a:br>
            <a:r>
              <a:rPr lang="en-US" dirty="0"/>
              <a:t>    color: red;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HTML</a:t>
            </a:r>
          </a:p>
          <a:p>
            <a:pPr marL="400050" lvl="1" indent="0">
              <a:buNone/>
            </a:pPr>
            <a:r>
              <a:rPr lang="en-US" dirty="0" smtClean="0"/>
              <a:t>&lt;p id="para1"&gt;Hello World!&lt;/p&gt;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0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Languages in 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web developers </a:t>
            </a:r>
            <a:r>
              <a:rPr lang="en-US" b="1" dirty="0" smtClean="0"/>
              <a:t>must</a:t>
            </a:r>
            <a:r>
              <a:rPr lang="en-US" dirty="0" smtClean="0"/>
              <a:t> learn:</a:t>
            </a:r>
          </a:p>
          <a:p>
            <a:pPr lvl="1"/>
            <a:r>
              <a:rPr lang="en-US" dirty="0" smtClean="0"/>
              <a:t>HTML: define the content of web pages</a:t>
            </a:r>
          </a:p>
          <a:p>
            <a:pPr lvl="1"/>
            <a:r>
              <a:rPr lang="en-US" dirty="0" smtClean="0"/>
              <a:t>CSS: specify the layout of web pages</a:t>
            </a:r>
          </a:p>
          <a:p>
            <a:pPr lvl="1"/>
            <a:r>
              <a:rPr lang="en-US" dirty="0" smtClean="0"/>
              <a:t>JavaScript: program the behavior of web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8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order to get CSS talking to HTML, we need to reference CSS file within HTML</a:t>
            </a:r>
          </a:p>
          <a:p>
            <a:r>
              <a:rPr lang="en-US" dirty="0" smtClean="0"/>
              <a:t>The best practice for referencing our CSS is to include all of our styles in a single external style sheet, which is referenced from within the &lt;head&gt; element of HTML document. </a:t>
            </a:r>
          </a:p>
          <a:p>
            <a:r>
              <a:rPr lang="en-US" dirty="0" smtClean="0"/>
              <a:t>Using a single external style sheet allows us to use the same styles across an entire website and quickly make changes site wide.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46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</a:t>
            </a:r>
          </a:p>
          <a:p>
            <a:pPr marL="0" indent="0">
              <a:buNone/>
            </a:pPr>
            <a:r>
              <a:rPr lang="en-US" dirty="0" smtClean="0"/>
              <a:t>HTML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&lt;head&gt; </a:t>
            </a:r>
          </a:p>
          <a:p>
            <a:pPr marL="800100" lvl="2" indent="0">
              <a:buNone/>
            </a:pPr>
            <a:r>
              <a:rPr lang="en-US" sz="3200" dirty="0" smtClean="0"/>
              <a:t>&lt;</a:t>
            </a:r>
            <a:r>
              <a:rPr lang="en-US" sz="3200" dirty="0" smtClean="0">
                <a:solidFill>
                  <a:srgbClr val="FF0000"/>
                </a:solidFill>
              </a:rPr>
              <a:t>link</a:t>
            </a:r>
            <a:r>
              <a:rPr lang="en-US" sz="3200" dirty="0" smtClean="0"/>
              <a:t> </a:t>
            </a:r>
            <a:r>
              <a:rPr lang="en-US" sz="3200" dirty="0" err="1" smtClean="0"/>
              <a:t>rel</a:t>
            </a:r>
            <a:r>
              <a:rPr lang="en-US" sz="3200" dirty="0" smtClean="0"/>
              <a:t>="</a:t>
            </a:r>
            <a:r>
              <a:rPr lang="en-US" sz="3200" dirty="0" err="1" smtClean="0"/>
              <a:t>stylesheet</a:t>
            </a:r>
            <a:r>
              <a:rPr lang="en-US" sz="3200" dirty="0" smtClean="0"/>
              <a:t>" </a:t>
            </a:r>
            <a:r>
              <a:rPr lang="en-US" sz="3200" dirty="0" err="1" smtClean="0"/>
              <a:t>href</a:t>
            </a:r>
            <a:r>
              <a:rPr lang="en-US" sz="3200" dirty="0" smtClean="0"/>
              <a:t>="</a:t>
            </a:r>
            <a:r>
              <a:rPr lang="en-US" sz="3200" dirty="0" err="1" smtClean="0"/>
              <a:t>main.css</a:t>
            </a:r>
            <a:r>
              <a:rPr lang="en-US" sz="3200" dirty="0" smtClean="0"/>
              <a:t>"&gt;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&lt;/head&gt;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34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CSS Resets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web browser has its own default styles for different elements.</a:t>
            </a:r>
          </a:p>
          <a:p>
            <a:r>
              <a:rPr lang="en-US" dirty="0" smtClean="0"/>
              <a:t>To ensure cross-browser compatibility, CSS resets have become widely used.</a:t>
            </a:r>
          </a:p>
          <a:p>
            <a:r>
              <a:rPr lang="en-US" dirty="0" smtClean="0"/>
              <a:t>CSS resets take every common HTML element with a predefined style and provide one unified style for all browsers.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64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JavaScript is the programming language of HTML and the Web.</a:t>
            </a:r>
          </a:p>
          <a:p>
            <a:r>
              <a:rPr lang="en-US" dirty="0" smtClean="0"/>
              <a:t>In HTML, JavaScript code must be inserted between &lt;script&gt; and &lt;/script&gt; tags.</a:t>
            </a:r>
          </a:p>
          <a:p>
            <a:r>
              <a:rPr lang="en-US" dirty="0" smtClean="0"/>
              <a:t>Scripts can also be placed in external files</a:t>
            </a:r>
          </a:p>
          <a:p>
            <a:pPr lvl="1"/>
            <a:r>
              <a:rPr lang="en-US" dirty="0" smtClean="0"/>
              <a:t>It separates HTML and code</a:t>
            </a:r>
          </a:p>
          <a:p>
            <a:pPr lvl="1"/>
            <a:r>
              <a:rPr lang="en-US" dirty="0" smtClean="0"/>
              <a:t>It makes HTML and JavaScript easier to read and maintain</a:t>
            </a:r>
          </a:p>
          <a:p>
            <a:pPr lvl="1"/>
            <a:r>
              <a:rPr lang="en-US" dirty="0" smtClean="0"/>
              <a:t>Cached JavaScript files can speed up page loads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31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89" y="367002"/>
            <a:ext cx="8756075" cy="65833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&lt;h1&gt;External JavaScript&lt;/h1&gt;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&lt;p id="</a:t>
            </a:r>
            <a:r>
              <a:rPr lang="en-US" dirty="0" smtClean="0">
                <a:solidFill>
                  <a:srgbClr val="FF0000"/>
                </a:solidFill>
              </a:rPr>
              <a:t>demo</a:t>
            </a:r>
            <a:r>
              <a:rPr lang="en-US" dirty="0" smtClean="0"/>
              <a:t>"&gt;A Paragraph.&lt;/p&gt;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&lt;button type="button"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>
                <a:solidFill>
                  <a:srgbClr val="FF0000"/>
                </a:solidFill>
              </a:rPr>
              <a:t>myFunction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"&gt;Try it&lt;/button&gt;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&lt;p&gt;(</a:t>
            </a:r>
            <a:r>
              <a:rPr lang="en-US" dirty="0" err="1" smtClean="0"/>
              <a:t>myFunction</a:t>
            </a:r>
            <a:r>
              <a:rPr lang="en-US" dirty="0" smtClean="0"/>
              <a:t> is stored in an external file called "</a:t>
            </a:r>
            <a:r>
              <a:rPr lang="en-US" dirty="0" err="1" smtClean="0"/>
              <a:t>myScript.js</a:t>
            </a:r>
            <a:r>
              <a:rPr lang="en-US" dirty="0" smtClean="0"/>
              <a:t>")&lt;/p&gt;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>
                <a:solidFill>
                  <a:srgbClr val="FF0000"/>
                </a:solidFill>
              </a:rPr>
              <a:t>myScript.js</a:t>
            </a:r>
            <a:r>
              <a:rPr lang="en-US" dirty="0" smtClean="0"/>
              <a:t>"&gt;&lt;/script&gt;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64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myScript.js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 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>
                <a:solidFill>
                  <a:srgbClr val="FF0000"/>
                </a:solidFill>
              </a:rPr>
              <a:t>demo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 = "Paragraph changed.";</a:t>
            </a:r>
            <a:br>
              <a:rPr lang="en-US" dirty="0"/>
            </a:b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5082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is the standard markup language for creating Web pages</a:t>
            </a:r>
          </a:p>
          <a:p>
            <a:pPr lvl="1"/>
            <a:r>
              <a:rPr lang="en-US" dirty="0" smtClean="0"/>
              <a:t>HTML stands for </a:t>
            </a:r>
            <a:r>
              <a:rPr lang="en-US" b="1" dirty="0" smtClean="0"/>
              <a:t>H</a:t>
            </a:r>
            <a:r>
              <a:rPr lang="en-US" dirty="0" smtClean="0"/>
              <a:t>yper </a:t>
            </a:r>
            <a:r>
              <a:rPr lang="en-US" b="1" dirty="0" smtClean="0"/>
              <a:t>T</a:t>
            </a:r>
            <a:r>
              <a:rPr lang="en-US" dirty="0" smtClean="0"/>
              <a:t>ext </a:t>
            </a:r>
            <a:r>
              <a:rPr lang="en-US" b="1" dirty="0" smtClean="0"/>
              <a:t>M</a:t>
            </a:r>
            <a:r>
              <a:rPr lang="en-US" dirty="0" smtClean="0"/>
              <a:t>arkup </a:t>
            </a:r>
            <a:r>
              <a:rPr lang="en-US" b="1" dirty="0" smtClean="0"/>
              <a:t>L</a:t>
            </a:r>
            <a:r>
              <a:rPr lang="en-US" dirty="0" smtClean="0"/>
              <a:t>anguage</a:t>
            </a:r>
          </a:p>
          <a:p>
            <a:pPr lvl="1"/>
            <a:r>
              <a:rPr lang="en-US" dirty="0" smtClean="0"/>
              <a:t>HTML describes the structure of web pages using markup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With HTML you can create your own Web site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24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Common HTML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the building blocks of HTML pages.</a:t>
            </a:r>
          </a:p>
          <a:p>
            <a:pPr lvl="1"/>
            <a:r>
              <a:rPr lang="en-US" dirty="0" smtClean="0"/>
              <a:t>represented by tags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Tags</a:t>
            </a:r>
          </a:p>
          <a:p>
            <a:pPr lvl="1"/>
            <a:r>
              <a:rPr lang="en-US" dirty="0" smtClean="0"/>
              <a:t>element names surrounded by angle brackets</a:t>
            </a:r>
          </a:p>
          <a:p>
            <a:pPr lvl="1"/>
            <a:r>
              <a:rPr lang="en-US" dirty="0" smtClean="0"/>
              <a:t>label pieces of content such as "heading", "paragraph", "table", and so on</a:t>
            </a:r>
          </a:p>
          <a:p>
            <a:pPr lvl="1"/>
            <a:r>
              <a:rPr lang="en-US" dirty="0" smtClean="0"/>
              <a:t>HTML tags normally come </a:t>
            </a:r>
            <a:r>
              <a:rPr lang="en-US" b="1" dirty="0" smtClean="0"/>
              <a:t>in pairs</a:t>
            </a:r>
            <a:r>
              <a:rPr lang="en-US" dirty="0" smtClean="0"/>
              <a:t> like &lt;p&gt; and &lt;/p&gt;</a:t>
            </a:r>
          </a:p>
        </p:txBody>
      </p:sp>
    </p:spTree>
    <p:extLst>
      <p:ext uri="{BB962C8B-B14F-4D97-AF65-F5344CB8AC3E}">
        <p14:creationId xmlns:p14="http://schemas.microsoft.com/office/powerpoint/2010/main" val="249808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Page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US" b="1" dirty="0" smtClean="0"/>
              <a:t>&lt;html&gt;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&lt;head&gt;</a:t>
            </a:r>
          </a:p>
          <a:p>
            <a:pPr marL="0" indent="0">
              <a:buNone/>
            </a:pPr>
            <a:r>
              <a:rPr lang="en-US" b="1" dirty="0" smtClean="0"/>
              <a:t> &lt;/head&gt;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&lt;body&gt;</a:t>
            </a:r>
          </a:p>
          <a:p>
            <a:pPr marL="0" indent="0">
              <a:buNone/>
            </a:pPr>
            <a:r>
              <a:rPr lang="en-US" b="1" dirty="0" smtClean="0"/>
              <a:t>&lt;/body&gt;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&lt;/html&gt;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520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HTML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US" b="1" dirty="0" smtClean="0"/>
              <a:t>&lt;html&gt;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&lt;head&gt;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dirty="0" smtClean="0">
                <a:solidFill>
                  <a:srgbClr val="0000FF"/>
                </a:solidFill>
              </a:rPr>
              <a:t> &lt;title&gt; </a:t>
            </a:r>
            <a:r>
              <a:rPr lang="en-US" dirty="0" smtClean="0">
                <a:solidFill>
                  <a:srgbClr val="FF0000"/>
                </a:solidFill>
              </a:rPr>
              <a:t>Mao</a:t>
            </a:r>
            <a:r>
              <a:rPr lang="uk-UA" dirty="0" smtClean="0">
                <a:solidFill>
                  <a:srgbClr val="FF0000"/>
                </a:solidFill>
              </a:rPr>
              <a:t>'</a:t>
            </a:r>
            <a:r>
              <a:rPr lang="en-US" dirty="0" smtClean="0">
                <a:solidFill>
                  <a:srgbClr val="FF0000"/>
                </a:solidFill>
              </a:rPr>
              <a:t>s Page Title </a:t>
            </a:r>
            <a:r>
              <a:rPr lang="en-US" b="1" dirty="0" smtClean="0">
                <a:solidFill>
                  <a:srgbClr val="0000FF"/>
                </a:solidFill>
              </a:rPr>
              <a:t>&lt;/title&gt;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&lt;/head&gt;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0000FF"/>
                </a:solidFill>
              </a:rPr>
              <a:t>&lt;h1&gt;</a:t>
            </a:r>
            <a:r>
              <a:rPr lang="en-US" dirty="0" smtClean="0">
                <a:solidFill>
                  <a:srgbClr val="FF0000"/>
                </a:solidFill>
              </a:rPr>
              <a:t>My First Web Page</a:t>
            </a:r>
            <a:r>
              <a:rPr lang="en-US" dirty="0" smtClean="0">
                <a:solidFill>
                  <a:srgbClr val="0000FF"/>
                </a:solidFill>
              </a:rPr>
              <a:t>&lt;/h1&gt;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00FF"/>
                </a:solidFill>
              </a:rPr>
              <a:t> &lt;p&gt;</a:t>
            </a:r>
            <a:r>
              <a:rPr lang="en-US" dirty="0" smtClean="0">
                <a:solidFill>
                  <a:srgbClr val="FF0000"/>
                </a:solidFill>
              </a:rPr>
              <a:t>My first paragraph.</a:t>
            </a:r>
            <a:r>
              <a:rPr lang="en-US" dirty="0" smtClean="0">
                <a:solidFill>
                  <a:srgbClr val="0000FF"/>
                </a:solidFill>
              </a:rPr>
              <a:t>&lt;/p&gt;</a:t>
            </a:r>
          </a:p>
          <a:p>
            <a:pPr marL="0" indent="0">
              <a:buNone/>
            </a:pPr>
            <a:r>
              <a:rPr lang="en-US" b="1" dirty="0" smtClean="0"/>
              <a:t>&lt;/body&gt;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&lt;/html&gt; </a:t>
            </a:r>
            <a:endParaRPr lang="en-US" b="1" dirty="0"/>
          </a:p>
        </p:txBody>
      </p:sp>
      <p:pic>
        <p:nvPicPr>
          <p:cNvPr id="4" name="Picture 3" descr="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85" y="4193824"/>
            <a:ext cx="37084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8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 Attributes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rovide additional information about HTML elements.</a:t>
            </a:r>
          </a:p>
          <a:p>
            <a:pPr lvl="2"/>
            <a:r>
              <a:rPr lang="en-US" dirty="0" smtClean="0"/>
              <a:t>All HTML elements can have attributes</a:t>
            </a:r>
          </a:p>
          <a:p>
            <a:pPr lvl="1"/>
            <a:r>
              <a:rPr lang="en-US" dirty="0" smtClean="0"/>
              <a:t>Are always specified in </a:t>
            </a:r>
            <a:r>
              <a:rPr lang="en-US" b="1" dirty="0" smtClean="0"/>
              <a:t>the start tag</a:t>
            </a:r>
            <a:endParaRPr lang="en-US" dirty="0" smtClean="0"/>
          </a:p>
          <a:p>
            <a:pPr lvl="1"/>
            <a:r>
              <a:rPr lang="en-US" dirty="0"/>
              <a:t>U</a:t>
            </a:r>
            <a:r>
              <a:rPr lang="en-US" dirty="0" smtClean="0"/>
              <a:t>sually come in name/value pairs like: </a:t>
            </a:r>
            <a:r>
              <a:rPr lang="en-US" b="1" dirty="0" smtClean="0"/>
              <a:t>name="value”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xample attributes: </a:t>
            </a:r>
            <a:r>
              <a:rPr lang="en-US" dirty="0" err="1" smtClean="0"/>
              <a:t>lang</a:t>
            </a:r>
            <a:r>
              <a:rPr lang="en-US" dirty="0" smtClean="0"/>
              <a:t>, title, </a:t>
            </a:r>
            <a:r>
              <a:rPr lang="en-US" dirty="0" err="1" smtClean="0"/>
              <a:t>href</a:t>
            </a:r>
            <a:r>
              <a:rPr lang="en-US" dirty="0" smtClean="0"/>
              <a:t>, size, alt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62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Page Version2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247904"/>
            <a:ext cx="8946943" cy="52762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 </a:t>
            </a:r>
            <a:r>
              <a:rPr lang="en-US" b="1" dirty="0" err="1" smtClean="0"/>
              <a:t>lang</a:t>
            </a:r>
            <a:r>
              <a:rPr lang="en-US" dirty="0" smtClean="0"/>
              <a:t>="en-US"&gt;</a:t>
            </a:r>
          </a:p>
          <a:p>
            <a:pPr marL="0" indent="0">
              <a:buNone/>
            </a:pPr>
            <a:r>
              <a:rPr lang="en-US" dirty="0" smtClean="0"/>
              <a:t> &lt;head&gt;</a:t>
            </a:r>
          </a:p>
          <a:p>
            <a:pPr marL="0" indent="0">
              <a:buNone/>
            </a:pPr>
            <a:r>
              <a:rPr lang="en-US" dirty="0" smtClean="0"/>
              <a:t>	&lt;title&gt; Mao's Page Title &lt;/title&gt;</a:t>
            </a:r>
          </a:p>
          <a:p>
            <a:pPr marL="0" indent="0">
              <a:buNone/>
            </a:pPr>
            <a:r>
              <a:rPr lang="en-US" dirty="0" smtClean="0"/>
              <a:t> &lt;/head&gt;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&lt;body&gt;</a:t>
            </a:r>
          </a:p>
          <a:p>
            <a:pPr marL="0" indent="0">
              <a:buNone/>
            </a:pPr>
            <a:r>
              <a:rPr lang="en-US" dirty="0" smtClean="0"/>
              <a:t>    &lt;h1&gt;My First Web Page&lt;/h1&gt;</a:t>
            </a:r>
          </a:p>
          <a:p>
            <a:pPr marL="0" indent="0">
              <a:buNone/>
            </a:pPr>
            <a:r>
              <a:rPr lang="en-US" dirty="0" smtClean="0"/>
              <a:t>    &lt;p </a:t>
            </a:r>
            <a:r>
              <a:rPr lang="en-US" b="1" dirty="0" smtClean="0">
                <a:solidFill>
                  <a:srgbClr val="000000"/>
                </a:solidFill>
              </a:rPr>
              <a:t>title</a:t>
            </a:r>
            <a:r>
              <a:rPr lang="en-US" dirty="0" smtClean="0"/>
              <a:t>="Title Attribute"&gt; My first's paragraph. &lt;/p&gt;</a:t>
            </a:r>
          </a:p>
          <a:p>
            <a:pPr marL="0" indent="0">
              <a:buNone/>
            </a:pPr>
            <a:r>
              <a:rPr lang="en-US" dirty="0" smtClean="0"/>
              <a:t>    &lt;a </a:t>
            </a:r>
            <a:r>
              <a:rPr lang="en-US" b="1" dirty="0" err="1" smtClean="0"/>
              <a:t>href</a:t>
            </a:r>
            <a:r>
              <a:rPr lang="en-US" dirty="0" smtClean="0"/>
              <a:t>="http://www.w3schools.com"&gt;This is a link to W3school &lt;/a&gt; 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b="1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dolphin.jpg</a:t>
            </a:r>
            <a:r>
              <a:rPr lang="en-US" dirty="0" smtClean="0"/>
              <a:t>" </a:t>
            </a:r>
            <a:r>
              <a:rPr lang="en-US" b="1" dirty="0" smtClean="0"/>
              <a:t>alt</a:t>
            </a:r>
            <a:r>
              <a:rPr lang="en-US" dirty="0" smtClean="0"/>
              <a:t>="Dolphin Picture" </a:t>
            </a:r>
            <a:r>
              <a:rPr lang="en-US" b="1" dirty="0" smtClean="0"/>
              <a:t>width</a:t>
            </a:r>
            <a:r>
              <a:rPr lang="en-US" dirty="0" smtClean="0"/>
              <a:t>="104" </a:t>
            </a:r>
            <a:r>
              <a:rPr lang="en-US" b="1" dirty="0" smtClean="0"/>
              <a:t>height</a:t>
            </a:r>
            <a:r>
              <a:rPr lang="en-US" dirty="0" smtClean="0"/>
              <a:t>="142"&gt;   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 </a:t>
            </a:r>
            <a:endParaRPr lang="en-US" dirty="0"/>
          </a:p>
        </p:txBody>
      </p:sp>
      <p:pic>
        <p:nvPicPr>
          <p:cNvPr id="4" name="Picture 3" descr="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265" y="1453860"/>
            <a:ext cx="36068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1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HTML using Notepad or </a:t>
            </a:r>
            <a:r>
              <a:rPr lang="en-US" dirty="0" err="1" smtClean="0"/>
              <a:t>TextEdit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Open editor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Write some HTML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Save the HTML  (.html, .</a:t>
            </a:r>
            <a:r>
              <a:rPr lang="en-US" dirty="0" err="1" smtClean="0"/>
              <a:t>htm</a:t>
            </a:r>
            <a:r>
              <a:rPr lang="en-US" dirty="0" smtClean="0"/>
              <a:t>)</a:t>
            </a:r>
          </a:p>
          <a:p>
            <a:pPr marL="1371600" lvl="2" indent="-514350"/>
            <a:r>
              <a:rPr lang="en-US" dirty="0" smtClean="0"/>
              <a:t>set the encoding to </a:t>
            </a:r>
            <a:r>
              <a:rPr lang="en-US" b="1" dirty="0" smtClean="0"/>
              <a:t>UTF-8</a:t>
            </a:r>
            <a:r>
              <a:rPr lang="en-US" dirty="0" smtClean="0"/>
              <a:t> (which is the preferred encoding for HTML files)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View the HTML page in your browser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2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4292</TotalTime>
  <Words>1140</Words>
  <Application>Microsoft Macintosh PowerPoint</Application>
  <PresentationFormat>On-screen Show (4:3)</PresentationFormat>
  <Paragraphs>197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Languages in Web Pages</vt:lpstr>
      <vt:lpstr>Three Languages in  Web Pages</vt:lpstr>
      <vt:lpstr>HTML</vt:lpstr>
      <vt:lpstr>Three Common HTML Terms</vt:lpstr>
      <vt:lpstr>HTML Page</vt:lpstr>
      <vt:lpstr>A Simple HTML Document</vt:lpstr>
      <vt:lpstr>HTML Terms</vt:lpstr>
      <vt:lpstr>Sample Page Version2</vt:lpstr>
      <vt:lpstr>HTML Editors</vt:lpstr>
      <vt:lpstr>CSS</vt:lpstr>
      <vt:lpstr>HTML and CSS</vt:lpstr>
      <vt:lpstr>CSS Common Terms</vt:lpstr>
      <vt:lpstr>CSS Common Terms</vt:lpstr>
      <vt:lpstr>CSS Common Terms</vt:lpstr>
      <vt:lpstr>Common Selectors</vt:lpstr>
      <vt:lpstr>Common Selectors</vt:lpstr>
      <vt:lpstr>Class Selectors</vt:lpstr>
      <vt:lpstr>ID Selectors</vt:lpstr>
      <vt:lpstr>ID Selectors</vt:lpstr>
      <vt:lpstr>Referencing CSS</vt:lpstr>
      <vt:lpstr>Referencing CSS</vt:lpstr>
      <vt:lpstr>Using CSS Resets</vt:lpstr>
      <vt:lpstr>JavaScript</vt:lpstr>
      <vt:lpstr>PowerPoint Presentation</vt:lpstr>
      <vt:lpstr>myScript.js</vt:lpstr>
    </vt:vector>
  </TitlesOfParts>
  <Company>UW-LaCrosse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Mao Zheng</dc:creator>
  <cp:lastModifiedBy>Mao Zheng</cp:lastModifiedBy>
  <cp:revision>65</cp:revision>
  <cp:lastPrinted>2017-02-06T15:50:49Z</cp:lastPrinted>
  <dcterms:created xsi:type="dcterms:W3CDTF">2017-02-03T20:18:05Z</dcterms:created>
  <dcterms:modified xsi:type="dcterms:W3CDTF">2017-02-11T15:19:46Z</dcterms:modified>
</cp:coreProperties>
</file>