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16" r:id="rId1"/>
  </p:sldMasterIdLst>
  <p:notesMasterIdLst>
    <p:notesMasterId r:id="rId4"/>
  </p:notesMasterIdLst>
  <p:handoutMasterIdLst>
    <p:handoutMasterId r:id="rId5"/>
  </p:handoutMasterIdLst>
  <p:sldIdLst>
    <p:sldId id="645" r:id="rId2"/>
    <p:sldId id="760" r:id="rId3"/>
  </p:sldIdLst>
  <p:sldSz cx="9144000" cy="6858000" type="screen4x3"/>
  <p:notesSz cx="6858000" cy="9144000"/>
  <p:custDataLst>
    <p:tags r:id="rId6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4305"/>
    <a:srgbClr val="E7DEC9"/>
    <a:srgbClr val="FF0000"/>
    <a:srgbClr val="0D5EB8"/>
    <a:srgbClr val="008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6" autoAdjust="0"/>
    <p:restoredTop sz="84504" autoAdjust="0"/>
  </p:normalViewPr>
  <p:slideViewPr>
    <p:cSldViewPr>
      <p:cViewPr varScale="1">
        <p:scale>
          <a:sx n="95" d="100"/>
          <a:sy n="95" d="100"/>
        </p:scale>
        <p:origin x="2136" y="16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0537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20672"/>
    </p:cViewPr>
  </p:sorterViewPr>
  <p:notesViewPr>
    <p:cSldViewPr>
      <p:cViewPr varScale="1">
        <p:scale>
          <a:sx n="86" d="100"/>
          <a:sy n="86" d="100"/>
        </p:scale>
        <p:origin x="-25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36-4889-BA69-95BDBEA9BE2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36-4889-BA69-95BDBEA9BE2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F36-4889-BA69-95BDBEA9BE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74438176"/>
        <c:axId val="674436512"/>
        <c:axId val="679737920"/>
      </c:bar3DChart>
      <c:catAx>
        <c:axId val="6744381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74436512"/>
        <c:crosses val="autoZero"/>
        <c:auto val="1"/>
        <c:lblAlgn val="ctr"/>
        <c:lblOffset val="100"/>
        <c:noMultiLvlLbl val="0"/>
      </c:catAx>
      <c:valAx>
        <c:axId val="6744365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74438176"/>
        <c:crosses val="autoZero"/>
        <c:crossBetween val="between"/>
      </c:valAx>
      <c:serAx>
        <c:axId val="679737920"/>
        <c:scaling>
          <c:orientation val="minMax"/>
        </c:scaling>
        <c:delete val="0"/>
        <c:axPos val="b"/>
        <c:majorTickMark val="out"/>
        <c:minorTickMark val="none"/>
        <c:tickLblPos val="nextTo"/>
        <c:crossAx val="674436512"/>
        <c:crosses val="autoZero"/>
      </c:ser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9019A5B-CCA2-4BA8-9887-73FF76587567}" type="datetimeFigureOut">
              <a:rPr lang="en-US"/>
              <a:pPr>
                <a:defRPr/>
              </a:pPr>
              <a:t>11/9/20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C65215E-7B35-4D89-B6DB-4FA9281CAD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3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6413" cy="91424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6854825" cy="91408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484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6025" cy="411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68625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60" tIns="46080" rIns="92160" bIns="46080" anchor="b">
            <a:spAutoFit/>
          </a:bodyPr>
          <a:lstStyle/>
          <a:p>
            <a:pPr algn="r" eaLnBrk="0" hangingPunct="0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139B55C1-6E86-4855-ACAA-31CB2FB5847D}" type="slidenum">
              <a:rPr lang="en-GB" sz="1200">
                <a:latin typeface="Times" pitchFamily="18" charset="0"/>
              </a:rPr>
              <a:pPr algn="r" eaLnBrk="0" hangingPunct="0"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‹#›</a:t>
            </a:fld>
            <a:endParaRPr lang="en-GB" sz="1200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3274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en-US" b="0" dirty="0"/>
              <a:t>Start lecture by asking students to tell me names of students who have not done any work so that I can fail them. Use this to power short discussion of second order impacts of </a:t>
            </a:r>
            <a:r>
              <a:rPr lang="en-US" b="0"/>
              <a:t>their project</a:t>
            </a:r>
            <a:endParaRPr lang="en-US" b="0" dirty="0"/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lang="en-US" b="0" dirty="0"/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en-US" b="0" dirty="0"/>
              <a:t>Redo this by creating targeted scenarios and asking them to think about the issues created by each</a:t>
            </a:r>
          </a:p>
        </p:txBody>
      </p:sp>
    </p:spTree>
    <p:extLst>
      <p:ext uri="{BB962C8B-B14F-4D97-AF65-F5344CB8AC3E}">
        <p14:creationId xmlns:p14="http://schemas.microsoft.com/office/powerpoint/2010/main" val="4176598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3A2C2AF-4B11-462C-B37D-6F9898EB158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POnTheFly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9F5C16-D4D6-4BE5-BC1B-BAC002C7AFD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aphicFrame>
        <p:nvGraphicFramePr>
          <p:cNvPr id="6" name="TPChart" hidden="1"/>
          <p:cNvGraphicFramePr/>
          <p:nvPr userDrawn="1">
            <p:extLst>
              <p:ext uri="{D42A27DB-BD31-4B8C-83A1-F6EECF244321}">
                <p14:modId xmlns:p14="http://schemas.microsoft.com/office/powerpoint/2010/main" val="4268572957"/>
              </p:ext>
            </p:extLst>
          </p:nvPr>
        </p:nvGraphicFramePr>
        <p:xfrm>
          <a:off x="6350000" y="1600200"/>
          <a:ext cx="254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701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/>
          <a:lstStyle>
            <a:lvl1pPr>
              <a:buClr>
                <a:schemeClr val="accent5"/>
              </a:buClr>
              <a:defRPr/>
            </a:lvl1pPr>
            <a:lvl3pPr>
              <a:buClr>
                <a:schemeClr val="accent3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5">
                  <a:lumMod val="60000"/>
                  <a:lumOff val="40000"/>
                </a:schemeClr>
              </a:buClr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6"/>
            <a:ext cx="3886200" cy="5116033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6"/>
            <a:ext cx="3886200" cy="511603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4267200"/>
          </a:xfrm>
        </p:spPr>
        <p:txBody>
          <a:bodyPr/>
          <a:lstStyle>
            <a:lvl1pPr>
              <a:buClr>
                <a:schemeClr val="accent5"/>
              </a:buClr>
              <a:defRPr/>
            </a:lvl1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4267200"/>
          </a:xfrm>
        </p:spPr>
        <p:txBody>
          <a:bodyPr/>
          <a:lstStyle>
            <a:lvl1pPr>
              <a:buClr>
                <a:schemeClr val="accent5"/>
              </a:buClr>
              <a:defRPr/>
            </a:lvl1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5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1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A798E24-0F01-4E1B-848D-1C43C5C076F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8A36810-7685-4CC5-9AAE-270888FDA9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9530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953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09F5C16-D4D6-4BE5-BC1B-BAC002C7AFD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7" r:id="rId1"/>
    <p:sldLayoutId id="2147484318" r:id="rId2"/>
    <p:sldLayoutId id="2147484319" r:id="rId3"/>
    <p:sldLayoutId id="2147484320" r:id="rId4"/>
    <p:sldLayoutId id="2147484321" r:id="rId5"/>
    <p:sldLayoutId id="2147484322" r:id="rId6"/>
    <p:sldLayoutId id="2147484323" r:id="rId7"/>
    <p:sldLayoutId id="2147484324" r:id="rId8"/>
    <p:sldLayoutId id="2147484325" r:id="rId9"/>
    <p:sldLayoutId id="2147484326" r:id="rId10"/>
    <p:sldLayoutId id="2147484327" r:id="rId11"/>
    <p:sldLayoutId id="2147484328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5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se.buffalo.edu/~mhertz/courses/cse442/Lectures/Lecture32_EthicsRubric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2362200" y="4038600"/>
            <a:ext cx="6781800" cy="1828800"/>
          </a:xfrm>
        </p:spPr>
        <p:txBody>
          <a:bodyPr>
            <a:normAutofit fontScale="90000"/>
          </a:bodyPr>
          <a:lstStyle/>
          <a:p>
            <a:r>
              <a:rPr lang="en-US" dirty="0"/>
              <a:t>Lecture 33:</a:t>
            </a:r>
            <a:br>
              <a:rPr lang="en-US" dirty="0"/>
            </a:br>
            <a:r>
              <a:rPr lang="en-US" dirty="0" err="1"/>
              <a:t>EthicAL</a:t>
            </a:r>
            <a:r>
              <a:rPr lang="en-US" dirty="0"/>
              <a:t> DECISION MAKING</a:t>
            </a:r>
          </a:p>
        </p:txBody>
      </p:sp>
      <p:sp>
        <p:nvSpPr>
          <p:cNvPr id="5123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CSE 442 –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20863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BA36-B4A4-7549-A01F-B6AB57D17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Decision 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94E78-CED3-9C4C-9E92-E398AF398C3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5105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Review Wednesday's lecture video and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rubric used to evaluate your response</a:t>
            </a:r>
            <a:r>
              <a:rPr lang="en-US" dirty="0"/>
              <a:t>. </a:t>
            </a:r>
          </a:p>
          <a:p>
            <a:r>
              <a:rPr lang="en-US" dirty="0"/>
              <a:t>Then write your answer to the following questions:</a:t>
            </a:r>
          </a:p>
          <a:p>
            <a:pPr lvl="1"/>
            <a:r>
              <a:rPr lang="en-US" sz="2400" dirty="0"/>
              <a:t>What ethical issues are involved in your project?</a:t>
            </a:r>
          </a:p>
          <a:p>
            <a:pPr lvl="1"/>
            <a:r>
              <a:rPr lang="en-US" sz="2400" dirty="0"/>
              <a:t>Who are stakeholders (people effected by project's success)?</a:t>
            </a:r>
          </a:p>
          <a:p>
            <a:pPr lvl="1"/>
            <a:r>
              <a:rPr lang="en-US" sz="2400" dirty="0"/>
              <a:t>What biases does your project create or increase?</a:t>
            </a:r>
          </a:p>
          <a:p>
            <a:pPr lvl="1"/>
            <a:r>
              <a:rPr lang="en-US" sz="2400" dirty="0"/>
              <a:t>What are potential negative impacts of this project?</a:t>
            </a:r>
          </a:p>
          <a:p>
            <a:pPr lvl="1"/>
            <a:r>
              <a:rPr lang="en-US" sz="2400" dirty="0"/>
              <a:t>What could you do to limit the negative impacts?</a:t>
            </a:r>
          </a:p>
          <a:p>
            <a:pPr lvl="1"/>
            <a:r>
              <a:rPr lang="en-US" sz="2400" dirty="0"/>
              <a:t>How does your solution improve on existing approaches?</a:t>
            </a:r>
          </a:p>
          <a:p>
            <a:r>
              <a:rPr lang="en-US" sz="2700" dirty="0"/>
              <a:t>Be reasonable; this is/was a lecture activity</a:t>
            </a:r>
            <a:br>
              <a:rPr lang="en-US" sz="2700" dirty="0"/>
            </a:br>
            <a:r>
              <a:rPr lang="en-US" sz="2700" b="1" dirty="0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spend ~40 minutes thinking through and writing your answer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/>
              <a:t>Individually work on and answer these questions</a:t>
            </a:r>
            <a:br>
              <a:rPr lang="en-US" sz="2000" dirty="0"/>
            </a:b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Submit </a:t>
            </a:r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solution as PDF </a:t>
            </a:r>
            <a:r>
              <a:rPr lang="en-US" sz="2000" dirty="0"/>
              <a:t>in </a:t>
            </a:r>
            <a:r>
              <a:rPr lang="en-US" sz="2000" dirty="0" err="1"/>
              <a:t>AutoLab</a:t>
            </a:r>
            <a:r>
              <a:rPr lang="en-US" sz="2000" dirty="0"/>
              <a:t> by 11:59PM</a:t>
            </a:r>
          </a:p>
        </p:txBody>
      </p:sp>
    </p:spTree>
    <p:extLst>
      <p:ext uri="{BB962C8B-B14F-4D97-AF65-F5344CB8AC3E}">
        <p14:creationId xmlns:p14="http://schemas.microsoft.com/office/powerpoint/2010/main" val="29425272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44577899-6d10-46d9-a975-129aa99b5ff7"/>
  <p:tag name="TPVERSION" val="6"/>
  <p:tag name="TPFULLVERSION" val="7.5.1.9"/>
  <p:tag name="PPTVERSION" val="16"/>
  <p:tag name="TPOS" val="2"/>
  <p:tag name="TPLASTSAVEVERSION" val="6.2 PC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08Them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F08Lecture</Template>
  <TotalTime>8725</TotalTime>
  <Words>186</Words>
  <Application>Microsoft Macintosh PowerPoint</Application>
  <PresentationFormat>On-screen Show (4:3)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Consolas</vt:lpstr>
      <vt:lpstr>Corbel</vt:lpstr>
      <vt:lpstr>Times</vt:lpstr>
      <vt:lpstr>Times New Roman</vt:lpstr>
      <vt:lpstr>Wingdings</vt:lpstr>
      <vt:lpstr>Wingdings 2</vt:lpstr>
      <vt:lpstr>F08Theme</vt:lpstr>
      <vt:lpstr>Lecture 33: EthicAL DECISION MAKING</vt:lpstr>
      <vt:lpstr>Ethical Decision Making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395</dc:title>
  <dc:creator>Matthew Hertz</dc:creator>
  <cp:keywords>UI Design; Developing UI; Good UI Properties</cp:keywords>
  <cp:lastModifiedBy>Atri Rudra</cp:lastModifiedBy>
  <cp:revision>2680</cp:revision>
  <cp:lastPrinted>2000-09-06T13:22:48Z</cp:lastPrinted>
  <dcterms:created xsi:type="dcterms:W3CDTF">2010-09-27T02:42:14Z</dcterms:created>
  <dcterms:modified xsi:type="dcterms:W3CDTF">2020-11-09T15:03:43Z</dcterms:modified>
</cp:coreProperties>
</file>