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4" r:id="rId7"/>
    <p:sldId id="265" r:id="rId8"/>
    <p:sldId id="261" r:id="rId9"/>
    <p:sldId id="266" r:id="rId10"/>
    <p:sldId id="262" r:id="rId11"/>
    <p:sldId id="270" r:id="rId12"/>
    <p:sldId id="271" r:id="rId13"/>
    <p:sldId id="272" r:id="rId14"/>
    <p:sldId id="273" r:id="rId15"/>
    <p:sldId id="274" r:id="rId16"/>
    <p:sldId id="276" r:id="rId17"/>
    <p:sldId id="267" r:id="rId18"/>
    <p:sldId id="268" r:id="rId19"/>
    <p:sldId id="269" r:id="rId20"/>
    <p:sldId id="277" r:id="rId21"/>
    <p:sldId id="275" r:id="rId22"/>
    <p:sldId id="282" r:id="rId23"/>
    <p:sldId id="283" r:id="rId24"/>
    <p:sldId id="278" r:id="rId25"/>
    <p:sldId id="286" r:id="rId26"/>
    <p:sldId id="279" r:id="rId27"/>
    <p:sldId id="281" r:id="rId28"/>
    <p:sldId id="280" r:id="rId29"/>
    <p:sldId id="284" r:id="rId30"/>
    <p:sldId id="285"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39A0CF-B2B8-4BE4-BD07-5A27D5FAEA9E}" type="datetimeFigureOut">
              <a:rPr lang="en-US" smtClean="0"/>
              <a:pPr/>
              <a:t>07-Jun-20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B31E7-7CFA-40EA-ADA8-ACE24CA397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39A0CF-B2B8-4BE4-BD07-5A27D5FAEA9E}" type="datetimeFigureOut">
              <a:rPr lang="en-US" smtClean="0"/>
              <a:pPr/>
              <a:t>07-Jun-20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B31E7-7CFA-40EA-ADA8-ACE24CA397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39A0CF-B2B8-4BE4-BD07-5A27D5FAEA9E}" type="datetimeFigureOut">
              <a:rPr lang="en-US" smtClean="0"/>
              <a:pPr/>
              <a:t>07-Jun-20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B31E7-7CFA-40EA-ADA8-ACE24CA397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39A0CF-B2B8-4BE4-BD07-5A27D5FAEA9E}" type="datetimeFigureOut">
              <a:rPr lang="en-US" smtClean="0"/>
              <a:pPr/>
              <a:t>07-Jun-20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B31E7-7CFA-40EA-ADA8-ACE24CA397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39A0CF-B2B8-4BE4-BD07-5A27D5FAEA9E}" type="datetimeFigureOut">
              <a:rPr lang="en-US" smtClean="0"/>
              <a:pPr/>
              <a:t>07-Jun-20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B31E7-7CFA-40EA-ADA8-ACE24CA397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39A0CF-B2B8-4BE4-BD07-5A27D5FAEA9E}" type="datetimeFigureOut">
              <a:rPr lang="en-US" smtClean="0"/>
              <a:pPr/>
              <a:t>07-Jun-20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B31E7-7CFA-40EA-ADA8-ACE24CA397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39A0CF-B2B8-4BE4-BD07-5A27D5FAEA9E}" type="datetimeFigureOut">
              <a:rPr lang="en-US" smtClean="0"/>
              <a:pPr/>
              <a:t>07-Jun-20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B31E7-7CFA-40EA-ADA8-ACE24CA397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39A0CF-B2B8-4BE4-BD07-5A27D5FAEA9E}" type="datetimeFigureOut">
              <a:rPr lang="en-US" smtClean="0"/>
              <a:pPr/>
              <a:t>07-Jun-20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B31E7-7CFA-40EA-ADA8-ACE24CA397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9A0CF-B2B8-4BE4-BD07-5A27D5FAEA9E}" type="datetimeFigureOut">
              <a:rPr lang="en-US" smtClean="0"/>
              <a:pPr/>
              <a:t>07-Jun-20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B31E7-7CFA-40EA-ADA8-ACE24CA397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39A0CF-B2B8-4BE4-BD07-5A27D5FAEA9E}" type="datetimeFigureOut">
              <a:rPr lang="en-US" smtClean="0"/>
              <a:pPr/>
              <a:t>07-Jun-20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B31E7-7CFA-40EA-ADA8-ACE24CA397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39A0CF-B2B8-4BE4-BD07-5A27D5FAEA9E}" type="datetimeFigureOut">
              <a:rPr lang="en-US" smtClean="0"/>
              <a:pPr/>
              <a:t>07-Jun-20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B31E7-7CFA-40EA-ADA8-ACE24CA397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9A0CF-B2B8-4BE4-BD07-5A27D5FAEA9E}" type="datetimeFigureOut">
              <a:rPr lang="en-US" smtClean="0"/>
              <a:pPr/>
              <a:t>07-Jun-20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B31E7-7CFA-40EA-ADA8-ACE24CA397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latin typeface="Times New Roman" pitchFamily="18" charset="0"/>
                <a:cs typeface="Times New Roman" pitchFamily="18" charset="0"/>
              </a:rPr>
              <a:t>Digital logic designs </a:t>
            </a:r>
            <a:endParaRPr lang="en-US" sz="54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5400" dirty="0" smtClean="0">
                <a:solidFill>
                  <a:schemeClr val="tx1"/>
                </a:solidFill>
                <a:latin typeface="Times New Roman" pitchFamily="18" charset="0"/>
                <a:cs typeface="Times New Roman" pitchFamily="18" charset="0"/>
              </a:rPr>
              <a:t>Sequential Circuits </a:t>
            </a:r>
            <a:endParaRPr lang="en-US" sz="54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Sequential Circuits</a:t>
            </a:r>
            <a:endParaRPr lang="en-US" dirty="0"/>
          </a:p>
        </p:txBody>
      </p:sp>
      <p:sp>
        <p:nvSpPr>
          <p:cNvPr id="3" name="Content Placeholder 2"/>
          <p:cNvSpPr>
            <a:spLocks noGrp="1"/>
          </p:cNvSpPr>
          <p:nvPr>
            <p:ph idx="1"/>
          </p:nvPr>
        </p:nvSpPr>
        <p:spPr/>
        <p:txBody>
          <a:bodyPr/>
          <a:lstStyle/>
          <a:p>
            <a:r>
              <a:rPr lang="en-US" dirty="0" smtClean="0"/>
              <a:t>A synchronous sequential circuit is a system whose behavior can be defined from the knowledge of its signals at discrete instants of time.</a:t>
            </a:r>
          </a:p>
          <a:p>
            <a:r>
              <a:rPr lang="en-US" dirty="0" smtClean="0"/>
              <a:t>Synchronous sequential circuit must employ signals that effect the memory elements only at discrete intervals of time.</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One way to achieve this goal is to use pulses of limited duration through out the system so that one pulse amplitude represents logic-1 and another pulse amplitude represents logic-0.</a:t>
            </a:r>
          </a:p>
          <a:p>
            <a:r>
              <a:rPr lang="en-US" dirty="0" smtClean="0"/>
              <a:t>The difficulty with the pulses is that any two pulses arriving from separate independent sources to the inputs of the same gate will exhibit unpredictable delays, will separate the pulses slightly and will result in unreliable operation.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Practical synchronous sequential logic systems use fixed amplitude such as voltage levels for the binary signals. </a:t>
            </a:r>
          </a:p>
          <a:p>
            <a:r>
              <a:rPr lang="en-US" dirty="0" smtClean="0"/>
              <a:t>Synchronization is achieved by a timing device called a master clock generator which generates a periodic train of clock pulses. </a:t>
            </a:r>
          </a:p>
          <a:p>
            <a:r>
              <a:rPr lang="en-US" dirty="0" smtClean="0"/>
              <a:t>The clock pulses are distributed throughout the system in such a way that memory elements are effected only with the arrival of the synchronization pulse.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In practice the clock pulses are applied into AND gate together with the signals that specify the required change in memory elements. </a:t>
            </a:r>
          </a:p>
          <a:p>
            <a:r>
              <a:rPr lang="en-US" dirty="0" smtClean="0"/>
              <a:t>The AND gate output can transmit signals only at instants which coincide with the arrival of clock pulses.</a:t>
            </a:r>
          </a:p>
          <a:p>
            <a:r>
              <a:rPr lang="en-US" dirty="0" smtClean="0"/>
              <a:t>Synchronous sequential circuits that use clock pulses in the inputs of the memory elements are called clocked sequential circuits.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Clocked sequential circuits are the type encountered most frequently.</a:t>
            </a:r>
          </a:p>
          <a:p>
            <a:r>
              <a:rPr lang="en-US" dirty="0" smtClean="0"/>
              <a:t>They do not manifest the instability problems and their timing is easily broken down into independent discrete steps each of which is considered separately.</a:t>
            </a:r>
          </a:p>
          <a:p>
            <a:r>
              <a:rPr lang="en-US" dirty="0" smtClean="0"/>
              <a:t>The memory elements used in the clocked sequential circuits are called flip-flops.</a:t>
            </a:r>
          </a:p>
          <a:p>
            <a:r>
              <a:rPr lang="en-US" dirty="0" smtClean="0"/>
              <a:t>These circuits are binary cells capable of storing one bit of information.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A flip-flops circuits are binary cells capable of storing the value of the one bit stored in it.</a:t>
            </a:r>
          </a:p>
          <a:p>
            <a:r>
              <a:rPr lang="en-US" dirty="0" smtClean="0"/>
              <a:t>Binary information can enter a flip-flop in a variety of ways, a fact which gives rise to different  types of flip-flops. </a:t>
            </a:r>
          </a:p>
          <a:p>
            <a:r>
              <a:rPr lang="en-US" dirty="0" smtClean="0"/>
              <a:t>A flip-flop circuit can maintain a binary state indefinitely (as long as power is delivered to the circuit) until directed by an input signal to switch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The major differences among various types of flip-flops are: </a:t>
            </a:r>
          </a:p>
          <a:p>
            <a:pPr marL="514350" indent="-514350">
              <a:buFont typeface="+mj-lt"/>
              <a:buAutoNum type="arabicPeriod"/>
            </a:pPr>
            <a:r>
              <a:rPr lang="en-US" dirty="0" smtClean="0"/>
              <a:t>number of inputs they posses.</a:t>
            </a:r>
          </a:p>
          <a:p>
            <a:pPr marL="514350" indent="-514350">
              <a:buFont typeface="+mj-lt"/>
              <a:buAutoNum type="arabicPeriod"/>
            </a:pPr>
            <a:r>
              <a:rPr lang="en-US" dirty="0" smtClean="0"/>
              <a:t>Manner in which these inputs affect the binary state.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Sequential Circuits </a:t>
            </a:r>
            <a:endParaRPr lang="en-US" dirty="0"/>
          </a:p>
        </p:txBody>
      </p:sp>
      <p:sp>
        <p:nvSpPr>
          <p:cNvPr id="3" name="Content Placeholder 2"/>
          <p:cNvSpPr>
            <a:spLocks noGrp="1"/>
          </p:cNvSpPr>
          <p:nvPr>
            <p:ph idx="1"/>
          </p:nvPr>
        </p:nvSpPr>
        <p:spPr/>
        <p:txBody>
          <a:bodyPr/>
          <a:lstStyle/>
          <a:p>
            <a:r>
              <a:rPr lang="en-US" dirty="0" smtClean="0"/>
              <a:t>The behavior of Asynchronous Sequential Circuits  depends upon the order in which its input signals change and can be effected at any instant of time </a:t>
            </a:r>
          </a:p>
          <a:p>
            <a:r>
              <a:rPr lang="en-US" dirty="0" smtClean="0"/>
              <a:t>The memory elements commonly used in Asynchronous Sequential Circuits are time delay devices</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memory capability of a time delay device is due to the fact that it takes a finite time for the signal to propagate through the device.</a:t>
            </a:r>
          </a:p>
          <a:p>
            <a:r>
              <a:rPr lang="en-US" dirty="0" smtClean="0"/>
              <a:t>In practice the internal propagation delay of logic gates is of sufficient duration to produce the needed delay so that physical time delay units may be unnecessary. </a:t>
            </a:r>
          </a:p>
          <a:p>
            <a:r>
              <a:rPr lang="en-US" dirty="0" smtClean="0"/>
              <a:t>So asynchronous sequential circuit may be regarded as a combinational circuit with feedback.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Because of the feedback among logic gates an asynchronous sequential circuit may at times become unstable.</a:t>
            </a:r>
          </a:p>
          <a:p>
            <a:r>
              <a:rPr lang="en-US" dirty="0" smtClean="0"/>
              <a:t>The instability problem imposes many difficulties on the designer. </a:t>
            </a:r>
          </a:p>
          <a:p>
            <a:r>
              <a:rPr lang="en-US" dirty="0" smtClean="0"/>
              <a:t>That’s why they are not commonly used as synchronous systems.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Logic </a:t>
            </a:r>
            <a:endParaRPr lang="en-US" dirty="0"/>
          </a:p>
        </p:txBody>
      </p:sp>
      <p:sp>
        <p:nvSpPr>
          <p:cNvPr id="3" name="Content Placeholder 2"/>
          <p:cNvSpPr>
            <a:spLocks noGrp="1"/>
          </p:cNvSpPr>
          <p:nvPr>
            <p:ph idx="1"/>
          </p:nvPr>
        </p:nvSpPr>
        <p:spPr/>
        <p:txBody>
          <a:bodyPr/>
          <a:lstStyle/>
          <a:p>
            <a:r>
              <a:rPr lang="en-US" dirty="0" smtClean="0"/>
              <a:t>Output depends only on current input value </a:t>
            </a:r>
          </a:p>
          <a:p>
            <a:r>
              <a:rPr lang="en-US" dirty="0" smtClean="0"/>
              <a:t>Has no memory </a:t>
            </a:r>
          </a:p>
          <a:p>
            <a:r>
              <a:rPr lang="en-US" dirty="0" smtClean="0"/>
              <a:t>The digital circuits considered thus far have been combinational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lide_3.jpg"/>
          <p:cNvPicPr>
            <a:picLocks noGrp="1" noChangeAspect="1"/>
          </p:cNvPicPr>
          <p:nvPr>
            <p:ph idx="1"/>
          </p:nvPr>
        </p:nvPicPr>
        <p:blipFill>
          <a:blip r:embed="rId2"/>
          <a:stretch>
            <a:fillRect/>
          </a:stretch>
        </p:blipFill>
        <p:spPr>
          <a:xfrm>
            <a:off x="640291" y="427037"/>
            <a:ext cx="7863417" cy="5897563"/>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Flip-Flop Circuits </a:t>
            </a:r>
            <a:endParaRPr lang="en-US" b="1" dirty="0"/>
          </a:p>
        </p:txBody>
      </p:sp>
      <p:sp>
        <p:nvSpPr>
          <p:cNvPr id="3" name="Content Placeholder 2"/>
          <p:cNvSpPr>
            <a:spLocks noGrp="1"/>
          </p:cNvSpPr>
          <p:nvPr>
            <p:ph idx="1"/>
          </p:nvPr>
        </p:nvSpPr>
        <p:spPr/>
        <p:txBody>
          <a:bodyPr/>
          <a:lstStyle/>
          <a:p>
            <a:r>
              <a:rPr lang="en-US" dirty="0" smtClean="0"/>
              <a:t>Flip- Flop circuits can be constructed from: </a:t>
            </a:r>
          </a:p>
          <a:p>
            <a:pPr marL="514350" indent="-514350">
              <a:buFont typeface="+mj-lt"/>
              <a:buAutoNum type="arabicPeriod"/>
            </a:pPr>
            <a:r>
              <a:rPr lang="en-US" dirty="0" smtClean="0"/>
              <a:t>Two NAND gates </a:t>
            </a:r>
          </a:p>
          <a:p>
            <a:pPr marL="514350" indent="-514350">
              <a:buFont typeface="+mj-lt"/>
              <a:buAutoNum type="arabicPeriod"/>
            </a:pPr>
            <a:r>
              <a:rPr lang="en-US" dirty="0" smtClean="0"/>
              <a:t>Two NOR gates </a:t>
            </a:r>
          </a:p>
          <a:p>
            <a:pPr marL="514350" indent="-514350"/>
            <a:r>
              <a:rPr lang="en-US" dirty="0" smtClean="0"/>
              <a:t>A flip-flop has two useful states: </a:t>
            </a:r>
          </a:p>
          <a:p>
            <a:pPr marL="514350" indent="-514350">
              <a:buFont typeface="+mj-lt"/>
              <a:buAutoNum type="arabicPeriod"/>
            </a:pPr>
            <a:r>
              <a:rPr lang="en-US" dirty="0" smtClean="0"/>
              <a:t>When Q=0 and Q’=0, it is in the set state (or 1- state). </a:t>
            </a:r>
          </a:p>
          <a:p>
            <a:pPr marL="514350" indent="-514350">
              <a:buFont typeface="+mj-lt"/>
              <a:buAutoNum type="arabicPeriod"/>
            </a:pPr>
            <a:r>
              <a:rPr lang="en-US" dirty="0" smtClean="0"/>
              <a:t>When Q=0 and Q’=1, it is clear state (or 0-state).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514350" indent="-514350"/>
            <a:r>
              <a:rPr lang="en-US" dirty="0" smtClean="0"/>
              <a:t>The outputs Q and Q’ are complements of each other and referred to as the normal and complements outputs, respectively. </a:t>
            </a:r>
          </a:p>
          <a:p>
            <a:pPr marL="514350" indent="-514350"/>
            <a:r>
              <a:rPr lang="en-US" dirty="0" smtClean="0"/>
              <a:t>The binary state of flip-flop is taken to be the value of the normal output. </a:t>
            </a:r>
          </a:p>
          <a:p>
            <a:pPr marL="514350" indent="-514350"/>
            <a:r>
              <a:rPr lang="en-US" dirty="0" smtClean="0"/>
              <a:t>Under normal operation, both inputs remain at 0 unless the state of the flip-flop has to be changed.</a:t>
            </a:r>
          </a:p>
          <a:p>
            <a:pPr marL="514350" indent="-514350"/>
            <a:r>
              <a:rPr lang="en-US" dirty="0" smtClean="0"/>
              <a:t>A momentary 1 applied to the reset input causes the flip-flop to go to clear state.</a:t>
            </a:r>
          </a:p>
          <a:p>
            <a:pPr marL="514350" indent="-514350"/>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When both inputs are initially 0, a 1 applied to the set input while the flip-flop is in the set or a 1 applied to the reset input while the flip-flop in the clear state leaves the output unchanged.</a:t>
            </a:r>
          </a:p>
          <a:p>
            <a:r>
              <a:rPr lang="en-US" dirty="0" smtClean="0"/>
              <a:t>When a 1 is applied to both the set and the reset inputs, both outputs go to 0. This state is undefined and is usually avoided. </a:t>
            </a:r>
          </a:p>
          <a:p>
            <a:r>
              <a:rPr lang="en-US" dirty="0" smtClean="0"/>
              <a:t>If both inputs now go to 0, the state of the flip-flop is indeterminate and depends on which input remains a 1 longer before the transition to 0.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Flip-Flop with NOR gate </a:t>
            </a:r>
            <a:endParaRPr lang="en-US" b="1" dirty="0"/>
          </a:p>
        </p:txBody>
      </p:sp>
      <p:pic>
        <p:nvPicPr>
          <p:cNvPr id="4" name="Content Placeholder 3" descr="Mv8QR.png"/>
          <p:cNvPicPr>
            <a:picLocks noGrp="1" noChangeAspect="1"/>
          </p:cNvPicPr>
          <p:nvPr>
            <p:ph idx="1"/>
          </p:nvPr>
        </p:nvPicPr>
        <p:blipFill>
          <a:blip r:embed="rId2"/>
          <a:stretch>
            <a:fillRect/>
          </a:stretch>
        </p:blipFill>
        <p:spPr>
          <a:xfrm>
            <a:off x="1066801" y="1524000"/>
            <a:ext cx="7010400" cy="38862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4129.png"/>
          <p:cNvPicPr>
            <a:picLocks noGrp="1" noChangeAspect="1"/>
          </p:cNvPicPr>
          <p:nvPr>
            <p:ph idx="1"/>
          </p:nvPr>
        </p:nvPicPr>
        <p:blipFill>
          <a:blip r:embed="rId2"/>
          <a:stretch>
            <a:fillRect/>
          </a:stretch>
        </p:blipFill>
        <p:spPr>
          <a:xfrm>
            <a:off x="914401" y="381000"/>
            <a:ext cx="7239000" cy="53340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smtClean="0"/>
              <a:t>You know that the output of a NOR gate is 0 if any input is 1, and that the output is 1 only when all inputs are 0.</a:t>
            </a:r>
          </a:p>
          <a:p>
            <a:r>
              <a:rPr lang="en-US" dirty="0" smtClean="0"/>
              <a:t>As a starting point, assume that the set input is 1 and the reset input is 0. Since gate 2 has input of 1, its output Q’ must be 0, which puts both inputs of gate 1 at 0, so that the output Q is 1.</a:t>
            </a:r>
          </a:p>
          <a:p>
            <a:r>
              <a:rPr lang="en-US" dirty="0" smtClean="0"/>
              <a:t>When the set input is returned to 0, the outputs remain the same, because output Q remains a 1, leaving one input of gate 2 at 1. That causes output Q’ to stay at 0, which leaves both inputs of gate number 1 at 0, so that output Q is a 1.</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4.png"/>
          <p:cNvPicPr>
            <a:picLocks noGrp="1" noChangeAspect="1"/>
          </p:cNvPicPr>
          <p:nvPr>
            <p:ph idx="1"/>
          </p:nvPr>
        </p:nvPicPr>
        <p:blipFill>
          <a:blip r:embed="rId2"/>
          <a:stretch>
            <a:fillRect/>
          </a:stretch>
        </p:blipFill>
        <p:spPr>
          <a:xfrm>
            <a:off x="609600" y="457200"/>
            <a:ext cx="7696199" cy="56388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In the same manner it is possible to show that a 1 in the reset input changes the output Q to 0 and Q’ to 1. When the reset input returns to 0, the outputs do not change. </a:t>
            </a:r>
          </a:p>
          <a:p>
            <a:r>
              <a:rPr lang="en-US" dirty="0" smtClean="0"/>
              <a:t>When a 1 is applied to both the set and the reset inputs, both Q and Q’ outputs go to 0. This condition violates the fact that outputs Q and Q’ are the complements of each other. In normal operation this condition must be avoided by making sure that 1’s are not applied to both inputs simultaneously.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Flip-Flop with NAND gate </a:t>
            </a:r>
            <a:endParaRPr lang="en-US" b="1" dirty="0"/>
          </a:p>
        </p:txBody>
      </p:sp>
      <p:pic>
        <p:nvPicPr>
          <p:cNvPr id="4" name="Content Placeholder 3" descr="SR-NAND-FF.jpg"/>
          <p:cNvPicPr>
            <a:picLocks noGrp="1" noChangeAspect="1"/>
          </p:cNvPicPr>
          <p:nvPr>
            <p:ph idx="1"/>
          </p:nvPr>
        </p:nvPicPr>
        <p:blipFill>
          <a:blip r:embed="rId2"/>
          <a:stretch>
            <a:fillRect/>
          </a:stretch>
        </p:blipFill>
        <p:spPr>
          <a:xfrm>
            <a:off x="990600" y="1371600"/>
            <a:ext cx="6629400" cy="44196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Circuits </a:t>
            </a:r>
            <a:endParaRPr lang="en-US" dirty="0"/>
          </a:p>
        </p:txBody>
      </p:sp>
      <p:sp>
        <p:nvSpPr>
          <p:cNvPr id="3" name="Content Placeholder 2"/>
          <p:cNvSpPr>
            <a:spLocks noGrp="1"/>
          </p:cNvSpPr>
          <p:nvPr>
            <p:ph idx="1"/>
          </p:nvPr>
        </p:nvSpPr>
        <p:spPr/>
        <p:txBody>
          <a:bodyPr>
            <a:normAutofit fontScale="92500"/>
          </a:bodyPr>
          <a:lstStyle/>
          <a:p>
            <a:r>
              <a:rPr lang="en-US" dirty="0" smtClean="0"/>
              <a:t>Output depends not only on current input but also on past input values, e.g., design a counter</a:t>
            </a:r>
          </a:p>
          <a:p>
            <a:r>
              <a:rPr lang="en-US" dirty="0" smtClean="0"/>
              <a:t>Need some type of memory to remember the past input values </a:t>
            </a:r>
          </a:p>
          <a:p>
            <a:r>
              <a:rPr lang="en-US" dirty="0" smtClean="0"/>
              <a:t>Although every digital system is likely to have combinational circuits most systems encountered in practice also include memory elements, which require that the system be described in terms of sequential circuits</a:t>
            </a:r>
          </a:p>
          <a:p>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download.png"/>
          <p:cNvPicPr>
            <a:picLocks noGrp="1" noChangeAspect="1"/>
          </p:cNvPicPr>
          <p:nvPr>
            <p:ph idx="1"/>
          </p:nvPr>
        </p:nvPicPr>
        <p:blipFill>
          <a:blip r:embed="rId2"/>
          <a:stretch>
            <a:fillRect/>
          </a:stretch>
        </p:blipFill>
        <p:spPr>
          <a:xfrm>
            <a:off x="838200" y="533400"/>
            <a:ext cx="7239000" cy="54102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SR flip flop can be designed by cross coupling of two NAND gates.</a:t>
            </a:r>
          </a:p>
          <a:p>
            <a:r>
              <a:rPr lang="en-US" dirty="0" smtClean="0"/>
              <a:t>It is an active low input SR flip – flop. </a:t>
            </a:r>
          </a:p>
          <a:p>
            <a:r>
              <a:rPr lang="en-US" dirty="0" smtClean="0"/>
              <a:t>When both the SET and RESET inputs are high, then the output remains in previous state i.e. it holds the previous data.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When SET input is HIGH and RESET input is LOW, then the flip flop will be in RESET state. Because the low input of NAND gate with R input drives the other NAND gate with 1, as its output is 1. So both the inputs of the NAND gate with S input are 1. This will cause the output of the flip – flop to settle in RESET state.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When SET input is LOW and RESET input is HIGH, then the flip flop will be in SET state. Because the low input of NAND gate with S input drives the other NAND gate with 1, as its output is 1. So both the inputs of the NAND gate with R input are 1. This will cause the output of the flip – flop to settle in SET state.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When both the SET and RESET inputs are low, then the flip flop will be in undefined state. Because the low inputs of S and R, violates the rule of flip – flop that the outputs should compliment to each other. So the flip flop is in undefined state (or forbidden state).</a:t>
            </a:r>
          </a:p>
          <a:p>
            <a:r>
              <a:rPr lang="en-US" dirty="0" smtClean="0"/>
              <a:t>The table below summarizes above explained working of SR Flip Flop designed with the help of a NAND gates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jpg"/>
          <p:cNvPicPr>
            <a:picLocks noGrp="1" noChangeAspect="1"/>
          </p:cNvPicPr>
          <p:nvPr>
            <p:ph idx="1"/>
          </p:nvPr>
        </p:nvPicPr>
        <p:blipFill>
          <a:blip r:embed="rId2"/>
          <a:stretch>
            <a:fillRect/>
          </a:stretch>
        </p:blipFill>
        <p:spPr>
          <a:xfrm>
            <a:off x="914400" y="762001"/>
            <a:ext cx="7239000" cy="4876799"/>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Clocked SR Flip – Flops</a:t>
            </a:r>
            <a:br>
              <a:rPr lang="en-US" b="1" dirty="0" smtClean="0"/>
            </a:br>
            <a:endParaRPr lang="en-US" dirty="0"/>
          </a:p>
        </p:txBody>
      </p:sp>
      <p:sp>
        <p:nvSpPr>
          <p:cNvPr id="3" name="Content Placeholder 2"/>
          <p:cNvSpPr>
            <a:spLocks noGrp="1"/>
          </p:cNvSpPr>
          <p:nvPr>
            <p:ph idx="1"/>
          </p:nvPr>
        </p:nvSpPr>
        <p:spPr/>
        <p:txBody>
          <a:bodyPr/>
          <a:lstStyle/>
          <a:p>
            <a:r>
              <a:rPr lang="en-US" dirty="0" smtClean="0"/>
              <a:t>Two types of clocked SR flip – flops are possible: </a:t>
            </a:r>
          </a:p>
          <a:p>
            <a:pPr marL="571500" indent="-571500">
              <a:buFont typeface="+mj-lt"/>
              <a:buAutoNum type="romanUcPeriod"/>
            </a:pPr>
            <a:r>
              <a:rPr lang="en-US" dirty="0" smtClean="0"/>
              <a:t>based on NOR.</a:t>
            </a:r>
          </a:p>
          <a:p>
            <a:pPr marL="571500" indent="-571500">
              <a:buFont typeface="+mj-lt"/>
              <a:buAutoNum type="romanUcPeriod"/>
            </a:pPr>
            <a:r>
              <a:rPr lang="en-US" dirty="0" smtClean="0"/>
              <a:t>based on NAND  </a:t>
            </a:r>
          </a:p>
          <a:p>
            <a:pPr marL="571500" indent="-571500">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838200"/>
          </a:xfrm>
        </p:spPr>
        <p:txBody>
          <a:bodyPr>
            <a:normAutofit fontScale="90000"/>
          </a:bodyPr>
          <a:lstStyle/>
          <a:p>
            <a:r>
              <a:rPr lang="en-US" b="1" dirty="0" smtClean="0"/>
              <a:t>Clocked SR Flip – Flops using NAND Gate</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This is formed by adding two NAND gates to NAND based SR flip – flop.</a:t>
            </a:r>
          </a:p>
          <a:p>
            <a:r>
              <a:rPr lang="en-US" dirty="0" smtClean="0"/>
              <a:t>The inputs are active high as the extra NAND gate inverts the inputs. </a:t>
            </a:r>
          </a:p>
          <a:p>
            <a:r>
              <a:rPr lang="en-US" dirty="0" smtClean="0"/>
              <a:t>A clock pulse is given as input to both the extra NAND gates.</a:t>
            </a:r>
          </a:p>
          <a:p>
            <a:r>
              <a:rPr lang="en-US" dirty="0" smtClean="0"/>
              <a:t>Hence the transition of the clock pulse is a key factor in functioning if this device.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circuit of clocked SR flip – flop using NAND gates is shown below.</a:t>
            </a:r>
          </a:p>
          <a:p>
            <a:pPr>
              <a:buNone/>
            </a:pPr>
            <a:endParaRPr lang="en-US" dirty="0"/>
          </a:p>
        </p:txBody>
      </p:sp>
      <p:pic>
        <p:nvPicPr>
          <p:cNvPr id="4" name="Picture 3" descr="Clocked-SR-flip-–-flop-using-NAND-gates.jpg"/>
          <p:cNvPicPr>
            <a:picLocks noChangeAspect="1"/>
          </p:cNvPicPr>
          <p:nvPr/>
        </p:nvPicPr>
        <p:blipFill>
          <a:blip r:embed="rId2"/>
          <a:stretch>
            <a:fillRect/>
          </a:stretch>
        </p:blipFill>
        <p:spPr>
          <a:xfrm>
            <a:off x="838200" y="1604962"/>
            <a:ext cx="7391400" cy="418623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Untitled11.jpg"/>
          <p:cNvPicPr>
            <a:picLocks noGrp="1" noChangeAspect="1"/>
          </p:cNvPicPr>
          <p:nvPr>
            <p:ph idx="1"/>
          </p:nvPr>
        </p:nvPicPr>
        <p:blipFill>
          <a:blip r:embed="rId2"/>
          <a:stretch>
            <a:fillRect/>
          </a:stretch>
        </p:blipFill>
        <p:spPr>
          <a:xfrm>
            <a:off x="1219200" y="762000"/>
            <a:ext cx="6705600" cy="52578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jpg"/>
          <p:cNvPicPr>
            <a:picLocks noGrp="1" noChangeAspect="1"/>
          </p:cNvPicPr>
          <p:nvPr isPhoto="1"/>
        </p:nvPicPr>
        <p:blipFill>
          <a:blip r:embed="rId2">
            <a:lum/>
          </a:blip>
          <a:stretch>
            <a:fillRect/>
          </a:stretch>
        </p:blipFill>
        <p:spPr>
          <a:xfrm>
            <a:off x="0" y="1274763"/>
            <a:ext cx="9144000" cy="43068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Clocked RS Flip-Flops using NOR gate </a:t>
            </a:r>
            <a:endParaRPr lang="en-US" b="1" dirty="0"/>
          </a:p>
        </p:txBody>
      </p:sp>
      <p:sp>
        <p:nvSpPr>
          <p:cNvPr id="3" name="Content Placeholder 2"/>
          <p:cNvSpPr>
            <a:spLocks noGrp="1"/>
          </p:cNvSpPr>
          <p:nvPr>
            <p:ph idx="1"/>
          </p:nvPr>
        </p:nvSpPr>
        <p:spPr/>
        <p:txBody>
          <a:bodyPr/>
          <a:lstStyle/>
          <a:p>
            <a:r>
              <a:rPr lang="en-US" dirty="0" smtClean="0"/>
              <a:t>The same can be achieved by using NOR gates. </a:t>
            </a:r>
          </a:p>
          <a:p>
            <a:r>
              <a:rPr lang="en-US" dirty="0" smtClean="0"/>
              <a:t>The circuit of clocked SR flip – flop using NOR gates is shown below</a:t>
            </a:r>
            <a:r>
              <a:rPr lang="en-US" dirty="0" smtClean="0"/>
              <a:t>.</a:t>
            </a:r>
          </a:p>
          <a:p>
            <a:r>
              <a:rPr lang="en-US" dirty="0" smtClean="0"/>
              <a:t>The figure suggests a structure of RS flip – flop (as R is associated to the output Q), the functionality of SET and RESET remain the same i.e. when S is high, Q is set to 1 and when R is high, Q is reset to 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ocked-SR-flip-–-flop-using-NOR-gates.jpg"/>
          <p:cNvPicPr>
            <a:picLocks noGrp="1" noChangeAspect="1"/>
          </p:cNvPicPr>
          <p:nvPr>
            <p:ph idx="1"/>
          </p:nvPr>
        </p:nvPicPr>
        <p:blipFill>
          <a:blip r:embed="rId2"/>
          <a:stretch>
            <a:fillRect/>
          </a:stretch>
        </p:blipFill>
        <p:spPr>
          <a:xfrm>
            <a:off x="1219200" y="533400"/>
            <a:ext cx="7010400" cy="50292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 diagram of a sequential circuits </a:t>
            </a:r>
            <a:endParaRPr lang="en-US" dirty="0"/>
          </a:p>
        </p:txBody>
      </p:sp>
      <p:sp>
        <p:nvSpPr>
          <p:cNvPr id="3" name="Content Placeholder 2"/>
          <p:cNvSpPr>
            <a:spLocks noGrp="1"/>
          </p:cNvSpPr>
          <p:nvPr>
            <p:ph idx="1"/>
          </p:nvPr>
        </p:nvSpPr>
        <p:spPr/>
        <p:txBody>
          <a:bodyPr/>
          <a:lstStyle/>
          <a:p>
            <a:r>
              <a:rPr lang="en-US" dirty="0" smtClean="0"/>
              <a:t>The diagram shows a combinational circuits to which memory elements are connected to form a feedback path</a:t>
            </a:r>
          </a:p>
          <a:p>
            <a:r>
              <a:rPr lang="en-US" dirty="0" smtClean="0"/>
              <a:t>The memory elements are devices capable of storing binary information within the system </a:t>
            </a:r>
          </a:p>
          <a:p>
            <a:r>
              <a:rPr lang="en-US" dirty="0" smtClean="0"/>
              <a:t>The binary information stored within the memory elements at any given time defines the state of sequential circuits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sequential circuits receives the binary information from external inputs </a:t>
            </a:r>
            <a:endParaRPr lang="en-US" dirty="0"/>
          </a:p>
        </p:txBody>
      </p:sp>
      <p:sp>
        <p:nvSpPr>
          <p:cNvPr id="3" name="Content Placeholder 2"/>
          <p:cNvSpPr>
            <a:spLocks noGrp="1"/>
          </p:cNvSpPr>
          <p:nvPr>
            <p:ph idx="1"/>
          </p:nvPr>
        </p:nvSpPr>
        <p:spPr/>
        <p:txBody>
          <a:bodyPr>
            <a:normAutofit lnSpcReduction="10000"/>
          </a:bodyPr>
          <a:lstStyle/>
          <a:p>
            <a:r>
              <a:rPr lang="en-US" dirty="0" smtClean="0"/>
              <a:t>These inputs together with the present state of the memory elements determines the binary value at the output terminals </a:t>
            </a:r>
          </a:p>
          <a:p>
            <a:r>
              <a:rPr lang="en-US" dirty="0" smtClean="0"/>
              <a:t>They also determine the condition for changing the state in the memory elements </a:t>
            </a:r>
          </a:p>
          <a:p>
            <a:r>
              <a:rPr lang="en-US" dirty="0" smtClean="0"/>
              <a:t>The block diagram demonstrates that the external outputs in the sequential circuits are a function not only of external inputs but also of the present state of the memory elements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2133600"/>
          </a:xfrm>
        </p:spPr>
        <p:txBody>
          <a:bodyPr>
            <a:normAutofit/>
          </a:bodyPr>
          <a:lstStyle/>
          <a:p>
            <a:pPr algn="l"/>
            <a:r>
              <a:rPr lang="en-US" dirty="0" smtClean="0"/>
              <a:t>The next state of the memory elements is also a function of external inputs and present state </a:t>
            </a:r>
            <a:endParaRPr lang="en-US" dirty="0"/>
          </a:p>
        </p:txBody>
      </p:sp>
      <p:sp>
        <p:nvSpPr>
          <p:cNvPr id="3" name="Content Placeholder 2"/>
          <p:cNvSpPr>
            <a:spLocks noGrp="1"/>
          </p:cNvSpPr>
          <p:nvPr>
            <p:ph idx="1"/>
          </p:nvPr>
        </p:nvSpPr>
        <p:spPr>
          <a:xfrm>
            <a:off x="457200" y="2590800"/>
            <a:ext cx="8229600" cy="3535363"/>
          </a:xfrm>
        </p:spPr>
        <p:txBody>
          <a:bodyPr/>
          <a:lstStyle/>
          <a:p>
            <a:r>
              <a:rPr lang="en-US" dirty="0" smtClean="0"/>
              <a:t>Thus a sequential circuit is specified by a time sequence of inputs, outputs and internal states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Difference-Between-Combinational-and-Sequential-Circuits-Comparison-Summary.jpg"/>
          <p:cNvPicPr>
            <a:picLocks noGrp="1" noChangeAspect="1"/>
          </p:cNvPicPr>
          <p:nvPr>
            <p:ph type="pic" idx="1"/>
          </p:nvPr>
        </p:nvPicPr>
        <p:blipFill>
          <a:blip r:embed="rId2"/>
          <a:srcRect t="18023" b="18023"/>
          <a:stretch>
            <a:fillRect/>
          </a:stretch>
        </p:blipFill>
        <p:spPr>
          <a:xfrm>
            <a:off x="1295400" y="228600"/>
            <a:ext cx="6629400" cy="6019799"/>
          </a:xfrm>
        </p:spPr>
      </p:pic>
      <p:sp>
        <p:nvSpPr>
          <p:cNvPr id="4" name="Text Placeholder 3"/>
          <p:cNvSpPr>
            <a:spLocks noGrp="1"/>
          </p:cNvSpPr>
          <p:nvPr>
            <p:ph type="body" sz="half" idx="2"/>
          </p:nvPr>
        </p:nvSpPr>
        <p:spPr>
          <a:xfrm flipV="1">
            <a:off x="1792288" y="6202680"/>
            <a:ext cx="5486400" cy="45719"/>
          </a:xfrm>
        </p:spPr>
        <p:txBody>
          <a:bodyPr>
            <a:normAutofit fontScale="25000" lnSpcReduction="20000"/>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sequential circuits </a:t>
            </a:r>
            <a:endParaRPr lang="en-US" dirty="0"/>
          </a:p>
        </p:txBody>
      </p:sp>
      <p:sp>
        <p:nvSpPr>
          <p:cNvPr id="3" name="Content Placeholder 2"/>
          <p:cNvSpPr>
            <a:spLocks noGrp="1"/>
          </p:cNvSpPr>
          <p:nvPr>
            <p:ph idx="1"/>
          </p:nvPr>
        </p:nvSpPr>
        <p:spPr/>
        <p:txBody>
          <a:bodyPr/>
          <a:lstStyle/>
          <a:p>
            <a:r>
              <a:rPr lang="en-US" dirty="0" smtClean="0"/>
              <a:t>There are two types of sequential circuits:</a:t>
            </a:r>
          </a:p>
          <a:p>
            <a:r>
              <a:rPr lang="en-US" dirty="0" smtClean="0"/>
              <a:t>There classification depends on the timing of their signals </a:t>
            </a:r>
          </a:p>
          <a:p>
            <a:pPr marL="514350" indent="-514350">
              <a:buFont typeface="+mj-lt"/>
              <a:buAutoNum type="arabicPeriod"/>
            </a:pPr>
            <a:r>
              <a:rPr lang="en-US" dirty="0" smtClean="0"/>
              <a:t>Synchronous Sequential circuits </a:t>
            </a:r>
          </a:p>
          <a:p>
            <a:pPr marL="514350" indent="-514350">
              <a:buFont typeface="+mj-lt"/>
              <a:buAutoNum type="arabicPeriod"/>
            </a:pPr>
            <a:r>
              <a:rPr lang="en-US" dirty="0" smtClean="0"/>
              <a:t>Asynchronous Sequential circuits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1758</Words>
  <Application>Microsoft Office PowerPoint</Application>
  <PresentationFormat>On-screen Show (4:3)</PresentationFormat>
  <Paragraphs>110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Digital logic designs </vt:lpstr>
      <vt:lpstr>Combinational Logic </vt:lpstr>
      <vt:lpstr>Sequential Circuits </vt:lpstr>
      <vt:lpstr>Slide 4</vt:lpstr>
      <vt:lpstr>Block diagram of a sequential circuits </vt:lpstr>
      <vt:lpstr>sequential circuits receives the binary information from external inputs </vt:lpstr>
      <vt:lpstr>The next state of the memory elements is also a function of external inputs and present state </vt:lpstr>
      <vt:lpstr>Slide 8</vt:lpstr>
      <vt:lpstr>Types of sequential circuits </vt:lpstr>
      <vt:lpstr>Synchronous Sequential Circuits</vt:lpstr>
      <vt:lpstr>Slide 11</vt:lpstr>
      <vt:lpstr>Slide 12</vt:lpstr>
      <vt:lpstr>Slide 13</vt:lpstr>
      <vt:lpstr>Slide 14</vt:lpstr>
      <vt:lpstr>Slide 15</vt:lpstr>
      <vt:lpstr>Slide 16</vt:lpstr>
      <vt:lpstr>Asynchronous Sequential Circuits </vt:lpstr>
      <vt:lpstr>Slide 18</vt:lpstr>
      <vt:lpstr>Slide 19</vt:lpstr>
      <vt:lpstr>Slide 20</vt:lpstr>
      <vt:lpstr>Basic Flip-Flop Circuits </vt:lpstr>
      <vt:lpstr>Slide 22</vt:lpstr>
      <vt:lpstr>Slide 23</vt:lpstr>
      <vt:lpstr>Flip-Flop with NOR gate </vt:lpstr>
      <vt:lpstr>Slide 25</vt:lpstr>
      <vt:lpstr>Slide 26</vt:lpstr>
      <vt:lpstr>Slide 27</vt:lpstr>
      <vt:lpstr>Slide 28</vt:lpstr>
      <vt:lpstr>Basic Flip-Flop with NAND gate </vt:lpstr>
      <vt:lpstr>Slide 30</vt:lpstr>
      <vt:lpstr>Slide 31</vt:lpstr>
      <vt:lpstr>Slide 32</vt:lpstr>
      <vt:lpstr>Slide 33</vt:lpstr>
      <vt:lpstr>Slide 34</vt:lpstr>
      <vt:lpstr>Slide 35</vt:lpstr>
      <vt:lpstr>Clocked SR Flip – Flops </vt:lpstr>
      <vt:lpstr>Clocked SR Flip – Flops using NAND Gate  </vt:lpstr>
      <vt:lpstr>Slide 38</vt:lpstr>
      <vt:lpstr>Slide 39</vt:lpstr>
      <vt:lpstr>Clocked RS Flip-Flops using NOR gate </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designs </dc:title>
  <dc:creator>iqra sarwar</dc:creator>
  <cp:lastModifiedBy>iqra sarwar</cp:lastModifiedBy>
  <cp:revision>36</cp:revision>
  <dcterms:created xsi:type="dcterms:W3CDTF">2020-06-05T12:07:36Z</dcterms:created>
  <dcterms:modified xsi:type="dcterms:W3CDTF">2020-06-07T07:15:35Z</dcterms:modified>
</cp:coreProperties>
</file>