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8636000" cy="6489700"/>
  <p:notesSz cx="86360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7700" y="2011807"/>
            <a:ext cx="734060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95400" y="3634232"/>
            <a:ext cx="604520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31800" y="1492631"/>
            <a:ext cx="3756660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447540" y="1492631"/>
            <a:ext cx="3756660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0" y="222249"/>
            <a:ext cx="438150" cy="476250"/>
          </a:xfrm>
          <a:custGeom>
            <a:avLst/>
            <a:gdLst/>
            <a:ahLst/>
            <a:cxnLst/>
            <a:rect l="l" t="t" r="r" b="b"/>
            <a:pathLst>
              <a:path w="438150" h="476250">
                <a:moveTo>
                  <a:pt x="438150" y="0"/>
                </a:moveTo>
                <a:lnTo>
                  <a:pt x="409575" y="0"/>
                </a:lnTo>
                <a:lnTo>
                  <a:pt x="390525" y="0"/>
                </a:lnTo>
                <a:lnTo>
                  <a:pt x="0" y="0"/>
                </a:lnTo>
                <a:lnTo>
                  <a:pt x="0" y="428625"/>
                </a:lnTo>
                <a:lnTo>
                  <a:pt x="0" y="476250"/>
                </a:lnTo>
                <a:lnTo>
                  <a:pt x="438150" y="476250"/>
                </a:lnTo>
                <a:lnTo>
                  <a:pt x="438150" y="428625"/>
                </a:lnTo>
                <a:lnTo>
                  <a:pt x="43815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60375" y="222249"/>
            <a:ext cx="38100" cy="428625"/>
          </a:xfrm>
          <a:custGeom>
            <a:avLst/>
            <a:gdLst/>
            <a:ahLst/>
            <a:cxnLst/>
            <a:rect l="l" t="t" r="r" b="b"/>
            <a:pathLst>
              <a:path w="38100" h="428625">
                <a:moveTo>
                  <a:pt x="38100" y="0"/>
                </a:moveTo>
                <a:lnTo>
                  <a:pt x="28575" y="0"/>
                </a:lnTo>
                <a:lnTo>
                  <a:pt x="0" y="0"/>
                </a:lnTo>
                <a:lnTo>
                  <a:pt x="0" y="428625"/>
                </a:lnTo>
                <a:lnTo>
                  <a:pt x="28575" y="428625"/>
                </a:lnTo>
                <a:lnTo>
                  <a:pt x="38100" y="428625"/>
                </a:lnTo>
                <a:lnTo>
                  <a:pt x="3810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98475" y="222250"/>
            <a:ext cx="9525" cy="428625"/>
          </a:xfrm>
          <a:custGeom>
            <a:avLst/>
            <a:gdLst/>
            <a:ahLst/>
            <a:cxnLst/>
            <a:rect l="l" t="t" r="r" b="b"/>
            <a:pathLst>
              <a:path w="9525" h="428625">
                <a:moveTo>
                  <a:pt x="0" y="428625"/>
                </a:moveTo>
                <a:lnTo>
                  <a:pt x="9525" y="428625"/>
                </a:lnTo>
                <a:lnTo>
                  <a:pt x="9525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08000" y="222250"/>
            <a:ext cx="9525" cy="428625"/>
          </a:xfrm>
          <a:custGeom>
            <a:avLst/>
            <a:gdLst/>
            <a:ahLst/>
            <a:cxnLst/>
            <a:rect l="l" t="t" r="r" b="b"/>
            <a:pathLst>
              <a:path w="9525" h="428625">
                <a:moveTo>
                  <a:pt x="0" y="428625"/>
                </a:moveTo>
                <a:lnTo>
                  <a:pt x="9525" y="428625"/>
                </a:lnTo>
                <a:lnTo>
                  <a:pt x="9525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17525" y="222250"/>
            <a:ext cx="9525" cy="428625"/>
          </a:xfrm>
          <a:custGeom>
            <a:avLst/>
            <a:gdLst/>
            <a:ahLst/>
            <a:cxnLst/>
            <a:rect l="l" t="t" r="r" b="b"/>
            <a:pathLst>
              <a:path w="9525" h="428625">
                <a:moveTo>
                  <a:pt x="0" y="428625"/>
                </a:moveTo>
                <a:lnTo>
                  <a:pt x="9525" y="428625"/>
                </a:lnTo>
                <a:lnTo>
                  <a:pt x="9525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27050" y="222249"/>
            <a:ext cx="28575" cy="428625"/>
          </a:xfrm>
          <a:custGeom>
            <a:avLst/>
            <a:gdLst/>
            <a:ahLst/>
            <a:cxnLst/>
            <a:rect l="l" t="t" r="r" b="b"/>
            <a:pathLst>
              <a:path w="28575" h="428625">
                <a:moveTo>
                  <a:pt x="28575" y="0"/>
                </a:moveTo>
                <a:lnTo>
                  <a:pt x="9525" y="0"/>
                </a:lnTo>
                <a:lnTo>
                  <a:pt x="0" y="0"/>
                </a:lnTo>
                <a:lnTo>
                  <a:pt x="0" y="428625"/>
                </a:lnTo>
                <a:lnTo>
                  <a:pt x="9525" y="428625"/>
                </a:lnTo>
                <a:lnTo>
                  <a:pt x="28575" y="428625"/>
                </a:lnTo>
                <a:lnTo>
                  <a:pt x="28575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55625" y="222250"/>
            <a:ext cx="9525" cy="428625"/>
          </a:xfrm>
          <a:custGeom>
            <a:avLst/>
            <a:gdLst/>
            <a:ahLst/>
            <a:cxnLst/>
            <a:rect l="l" t="t" r="r" b="b"/>
            <a:pathLst>
              <a:path w="9525" h="428625">
                <a:moveTo>
                  <a:pt x="0" y="428625"/>
                </a:moveTo>
                <a:lnTo>
                  <a:pt x="9525" y="428625"/>
                </a:lnTo>
                <a:lnTo>
                  <a:pt x="9525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65150" y="222250"/>
            <a:ext cx="9525" cy="428625"/>
          </a:xfrm>
          <a:custGeom>
            <a:avLst/>
            <a:gdLst/>
            <a:ahLst/>
            <a:cxnLst/>
            <a:rect l="l" t="t" r="r" b="b"/>
            <a:pathLst>
              <a:path w="9525" h="428625">
                <a:moveTo>
                  <a:pt x="0" y="428625"/>
                </a:moveTo>
                <a:lnTo>
                  <a:pt x="9525" y="428625"/>
                </a:lnTo>
                <a:lnTo>
                  <a:pt x="9525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74675" y="222250"/>
            <a:ext cx="9525" cy="428625"/>
          </a:xfrm>
          <a:custGeom>
            <a:avLst/>
            <a:gdLst/>
            <a:ahLst/>
            <a:cxnLst/>
            <a:rect l="l" t="t" r="r" b="b"/>
            <a:pathLst>
              <a:path w="9525" h="428625">
                <a:moveTo>
                  <a:pt x="0" y="428625"/>
                </a:moveTo>
                <a:lnTo>
                  <a:pt x="9525" y="428625"/>
                </a:lnTo>
                <a:lnTo>
                  <a:pt x="9525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84200" y="222250"/>
            <a:ext cx="9525" cy="428625"/>
          </a:xfrm>
          <a:custGeom>
            <a:avLst/>
            <a:gdLst/>
            <a:ahLst/>
            <a:cxnLst/>
            <a:rect l="l" t="t" r="r" b="b"/>
            <a:pathLst>
              <a:path w="9525" h="428625">
                <a:moveTo>
                  <a:pt x="0" y="428625"/>
                </a:moveTo>
                <a:lnTo>
                  <a:pt x="9525" y="428625"/>
                </a:lnTo>
                <a:lnTo>
                  <a:pt x="9525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93725" y="222250"/>
            <a:ext cx="9525" cy="428625"/>
          </a:xfrm>
          <a:custGeom>
            <a:avLst/>
            <a:gdLst/>
            <a:ahLst/>
            <a:cxnLst/>
            <a:rect l="l" t="t" r="r" b="b"/>
            <a:pathLst>
              <a:path w="9525" h="428625">
                <a:moveTo>
                  <a:pt x="0" y="428625"/>
                </a:moveTo>
                <a:lnTo>
                  <a:pt x="9525" y="428625"/>
                </a:lnTo>
                <a:lnTo>
                  <a:pt x="9525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03250" y="222250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612775" y="222249"/>
            <a:ext cx="19050" cy="476250"/>
          </a:xfrm>
          <a:custGeom>
            <a:avLst/>
            <a:gdLst/>
            <a:ahLst/>
            <a:cxnLst/>
            <a:rect l="l" t="t" r="r" b="b"/>
            <a:pathLst>
              <a:path w="19050" h="47625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19050" y="476250"/>
                </a:lnTo>
                <a:lnTo>
                  <a:pt x="1905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31825" y="222250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41350" y="222250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50875" y="222249"/>
            <a:ext cx="28575" cy="476250"/>
          </a:xfrm>
          <a:custGeom>
            <a:avLst/>
            <a:gdLst/>
            <a:ahLst/>
            <a:cxnLst/>
            <a:rect l="l" t="t" r="r" b="b"/>
            <a:pathLst>
              <a:path w="28575" h="476250">
                <a:moveTo>
                  <a:pt x="28575" y="0"/>
                </a:moveTo>
                <a:lnTo>
                  <a:pt x="9525" y="0"/>
                </a:ln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28575" y="476250"/>
                </a:lnTo>
                <a:lnTo>
                  <a:pt x="2857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79450" y="222250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74625" y="650875"/>
            <a:ext cx="428625" cy="466725"/>
          </a:xfrm>
          <a:custGeom>
            <a:avLst/>
            <a:gdLst/>
            <a:ahLst/>
            <a:cxnLst/>
            <a:rect l="l" t="t" r="r" b="b"/>
            <a:pathLst>
              <a:path w="428625" h="466725">
                <a:moveTo>
                  <a:pt x="428625" y="0"/>
                </a:moveTo>
                <a:lnTo>
                  <a:pt x="0" y="0"/>
                </a:lnTo>
                <a:lnTo>
                  <a:pt x="0" y="466725"/>
                </a:lnTo>
                <a:lnTo>
                  <a:pt x="428625" y="466725"/>
                </a:lnTo>
                <a:lnTo>
                  <a:pt x="428625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59372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0325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1277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62230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63182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64135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65087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66040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66992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67945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68897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69850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70802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71755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72707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73660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74612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75565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76517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77470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78422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79375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80327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81280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82232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83185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84137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85090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86042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86995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879475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889000" y="65087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9525" y="0"/>
                </a:move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952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898525" y="650874"/>
            <a:ext cx="19050" cy="476250"/>
          </a:xfrm>
          <a:custGeom>
            <a:avLst/>
            <a:gdLst/>
            <a:ahLst/>
            <a:cxnLst/>
            <a:rect l="l" t="t" r="r" b="b"/>
            <a:pathLst>
              <a:path w="19050" h="47625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476250"/>
                </a:lnTo>
                <a:lnTo>
                  <a:pt x="9525" y="476250"/>
                </a:lnTo>
                <a:lnTo>
                  <a:pt x="19050" y="476250"/>
                </a:lnTo>
                <a:lnTo>
                  <a:pt x="1905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0" y="936983"/>
            <a:ext cx="250825" cy="285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0" y="920237"/>
            <a:ext cx="260350" cy="207010"/>
          </a:xfrm>
          <a:custGeom>
            <a:avLst/>
            <a:gdLst/>
            <a:ahLst/>
            <a:cxnLst/>
            <a:rect l="l" t="t" r="r" b="b"/>
            <a:pathLst>
              <a:path w="260350" h="207009">
                <a:moveTo>
                  <a:pt x="0" y="0"/>
                </a:moveTo>
                <a:lnTo>
                  <a:pt x="0" y="16745"/>
                </a:lnTo>
                <a:lnTo>
                  <a:pt x="250825" y="206887"/>
                </a:lnTo>
                <a:lnTo>
                  <a:pt x="260350" y="197362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0" y="910712"/>
            <a:ext cx="260350" cy="207010"/>
          </a:xfrm>
          <a:custGeom>
            <a:avLst/>
            <a:gdLst/>
            <a:ahLst/>
            <a:cxnLst/>
            <a:rect l="l" t="t" r="r" b="b"/>
            <a:pathLst>
              <a:path w="260350" h="207009">
                <a:moveTo>
                  <a:pt x="0" y="0"/>
                </a:moveTo>
                <a:lnTo>
                  <a:pt x="0" y="9525"/>
                </a:lnTo>
                <a:lnTo>
                  <a:pt x="260350" y="206887"/>
                </a:lnTo>
                <a:lnTo>
                  <a:pt x="260350" y="197362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0" y="886751"/>
            <a:ext cx="279400" cy="221615"/>
          </a:xfrm>
          <a:custGeom>
            <a:avLst/>
            <a:gdLst/>
            <a:ahLst/>
            <a:cxnLst/>
            <a:rect l="l" t="t" r="r" b="b"/>
            <a:pathLst>
              <a:path w="279400" h="221615">
                <a:moveTo>
                  <a:pt x="279400" y="211797"/>
                </a:moveTo>
                <a:lnTo>
                  <a:pt x="0" y="0"/>
                </a:lnTo>
                <a:lnTo>
                  <a:pt x="0" y="11569"/>
                </a:lnTo>
                <a:lnTo>
                  <a:pt x="0" y="23964"/>
                </a:lnTo>
                <a:lnTo>
                  <a:pt x="260350" y="221322"/>
                </a:lnTo>
                <a:lnTo>
                  <a:pt x="269875" y="211797"/>
                </a:lnTo>
                <a:lnTo>
                  <a:pt x="279400" y="211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0" y="877221"/>
            <a:ext cx="279400" cy="221615"/>
          </a:xfrm>
          <a:custGeom>
            <a:avLst/>
            <a:gdLst/>
            <a:ahLst/>
            <a:cxnLst/>
            <a:rect l="l" t="t" r="r" b="b"/>
            <a:pathLst>
              <a:path w="279400" h="221615">
                <a:moveTo>
                  <a:pt x="0" y="0"/>
                </a:moveTo>
                <a:lnTo>
                  <a:pt x="0" y="9525"/>
                </a:lnTo>
                <a:lnTo>
                  <a:pt x="279400" y="221328"/>
                </a:lnTo>
                <a:lnTo>
                  <a:pt x="279400" y="21180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0" y="860476"/>
            <a:ext cx="288925" cy="228600"/>
          </a:xfrm>
          <a:custGeom>
            <a:avLst/>
            <a:gdLst/>
            <a:ahLst/>
            <a:cxnLst/>
            <a:rect l="l" t="t" r="r" b="b"/>
            <a:pathLst>
              <a:path w="288925" h="228600">
                <a:moveTo>
                  <a:pt x="0" y="0"/>
                </a:moveTo>
                <a:lnTo>
                  <a:pt x="0" y="16745"/>
                </a:lnTo>
                <a:lnTo>
                  <a:pt x="279400" y="228548"/>
                </a:lnTo>
                <a:lnTo>
                  <a:pt x="288925" y="219023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0" y="850951"/>
            <a:ext cx="288925" cy="228600"/>
          </a:xfrm>
          <a:custGeom>
            <a:avLst/>
            <a:gdLst/>
            <a:ahLst/>
            <a:cxnLst/>
            <a:rect l="l" t="t" r="r" b="b"/>
            <a:pathLst>
              <a:path w="288925" h="228600">
                <a:moveTo>
                  <a:pt x="0" y="0"/>
                </a:moveTo>
                <a:lnTo>
                  <a:pt x="0" y="9525"/>
                </a:lnTo>
                <a:lnTo>
                  <a:pt x="288925" y="228548"/>
                </a:lnTo>
                <a:lnTo>
                  <a:pt x="288925" y="219023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0" y="839019"/>
            <a:ext cx="298450" cy="231140"/>
          </a:xfrm>
          <a:custGeom>
            <a:avLst/>
            <a:gdLst/>
            <a:ahLst/>
            <a:cxnLst/>
            <a:rect l="l" t="t" r="r" b="b"/>
            <a:pathLst>
              <a:path w="298450" h="231140">
                <a:moveTo>
                  <a:pt x="0" y="0"/>
                </a:moveTo>
                <a:lnTo>
                  <a:pt x="0" y="11931"/>
                </a:lnTo>
                <a:lnTo>
                  <a:pt x="288925" y="230955"/>
                </a:lnTo>
                <a:lnTo>
                  <a:pt x="298450" y="221430"/>
                </a:lnTo>
                <a:lnTo>
                  <a:pt x="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0" y="826985"/>
            <a:ext cx="307975" cy="233679"/>
          </a:xfrm>
          <a:custGeom>
            <a:avLst/>
            <a:gdLst/>
            <a:ahLst/>
            <a:cxnLst/>
            <a:rect l="l" t="t" r="r" b="b"/>
            <a:pathLst>
              <a:path w="307975" h="233680">
                <a:moveTo>
                  <a:pt x="0" y="0"/>
                </a:moveTo>
                <a:lnTo>
                  <a:pt x="0" y="12034"/>
                </a:lnTo>
                <a:lnTo>
                  <a:pt x="298450" y="233464"/>
                </a:lnTo>
                <a:lnTo>
                  <a:pt x="307975" y="233464"/>
                </a:lnTo>
                <a:lnTo>
                  <a:pt x="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0" y="817460"/>
            <a:ext cx="307975" cy="243204"/>
          </a:xfrm>
          <a:custGeom>
            <a:avLst/>
            <a:gdLst/>
            <a:ahLst/>
            <a:cxnLst/>
            <a:rect l="l" t="t" r="r" b="b"/>
            <a:pathLst>
              <a:path w="307975" h="243205">
                <a:moveTo>
                  <a:pt x="0" y="0"/>
                </a:moveTo>
                <a:lnTo>
                  <a:pt x="0" y="9525"/>
                </a:lnTo>
                <a:lnTo>
                  <a:pt x="307975" y="242989"/>
                </a:lnTo>
                <a:lnTo>
                  <a:pt x="307975" y="233464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0" y="800714"/>
            <a:ext cx="317500" cy="250825"/>
          </a:xfrm>
          <a:custGeom>
            <a:avLst/>
            <a:gdLst/>
            <a:ahLst/>
            <a:cxnLst/>
            <a:rect l="l" t="t" r="r" b="b"/>
            <a:pathLst>
              <a:path w="317500" h="250825">
                <a:moveTo>
                  <a:pt x="0" y="0"/>
                </a:moveTo>
                <a:lnTo>
                  <a:pt x="0" y="16745"/>
                </a:lnTo>
                <a:lnTo>
                  <a:pt x="307975" y="250210"/>
                </a:lnTo>
                <a:lnTo>
                  <a:pt x="317500" y="240685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0" y="791189"/>
            <a:ext cx="317500" cy="250825"/>
          </a:xfrm>
          <a:custGeom>
            <a:avLst/>
            <a:gdLst/>
            <a:ahLst/>
            <a:cxnLst/>
            <a:rect l="l" t="t" r="r" b="b"/>
            <a:pathLst>
              <a:path w="317500" h="250825">
                <a:moveTo>
                  <a:pt x="0" y="0"/>
                </a:moveTo>
                <a:lnTo>
                  <a:pt x="0" y="9525"/>
                </a:lnTo>
                <a:lnTo>
                  <a:pt x="317500" y="250210"/>
                </a:lnTo>
                <a:lnTo>
                  <a:pt x="317500" y="24068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0" y="779718"/>
            <a:ext cx="327025" cy="252729"/>
          </a:xfrm>
          <a:custGeom>
            <a:avLst/>
            <a:gdLst/>
            <a:ahLst/>
            <a:cxnLst/>
            <a:rect l="l" t="t" r="r" b="b"/>
            <a:pathLst>
              <a:path w="327025" h="252730">
                <a:moveTo>
                  <a:pt x="0" y="0"/>
                </a:moveTo>
                <a:lnTo>
                  <a:pt x="0" y="11470"/>
                </a:lnTo>
                <a:lnTo>
                  <a:pt x="317500" y="252156"/>
                </a:lnTo>
                <a:lnTo>
                  <a:pt x="327025" y="242631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0" y="767223"/>
            <a:ext cx="336550" cy="255270"/>
          </a:xfrm>
          <a:custGeom>
            <a:avLst/>
            <a:gdLst/>
            <a:ahLst/>
            <a:cxnLst/>
            <a:rect l="l" t="t" r="r" b="b"/>
            <a:pathLst>
              <a:path w="336550" h="255269">
                <a:moveTo>
                  <a:pt x="0" y="0"/>
                </a:moveTo>
                <a:lnTo>
                  <a:pt x="0" y="12495"/>
                </a:lnTo>
                <a:lnTo>
                  <a:pt x="327025" y="255126"/>
                </a:lnTo>
                <a:lnTo>
                  <a:pt x="336550" y="25512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0" y="757698"/>
            <a:ext cx="336550" cy="264795"/>
          </a:xfrm>
          <a:custGeom>
            <a:avLst/>
            <a:gdLst/>
            <a:ahLst/>
            <a:cxnLst/>
            <a:rect l="l" t="t" r="r" b="b"/>
            <a:pathLst>
              <a:path w="336550" h="264794">
                <a:moveTo>
                  <a:pt x="0" y="0"/>
                </a:moveTo>
                <a:lnTo>
                  <a:pt x="0" y="9525"/>
                </a:lnTo>
                <a:lnTo>
                  <a:pt x="336550" y="264651"/>
                </a:lnTo>
                <a:lnTo>
                  <a:pt x="336550" y="255126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0" y="740952"/>
            <a:ext cx="346075" cy="272415"/>
          </a:xfrm>
          <a:custGeom>
            <a:avLst/>
            <a:gdLst/>
            <a:ahLst/>
            <a:cxnLst/>
            <a:rect l="l" t="t" r="r" b="b"/>
            <a:pathLst>
              <a:path w="346075" h="272415">
                <a:moveTo>
                  <a:pt x="0" y="0"/>
                </a:moveTo>
                <a:lnTo>
                  <a:pt x="0" y="16745"/>
                </a:lnTo>
                <a:lnTo>
                  <a:pt x="336550" y="271872"/>
                </a:lnTo>
                <a:lnTo>
                  <a:pt x="346075" y="262347"/>
                </a:lnTo>
                <a:lnTo>
                  <a:pt x="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0" y="731427"/>
            <a:ext cx="346075" cy="272415"/>
          </a:xfrm>
          <a:custGeom>
            <a:avLst/>
            <a:gdLst/>
            <a:ahLst/>
            <a:cxnLst/>
            <a:rect l="l" t="t" r="r" b="b"/>
            <a:pathLst>
              <a:path w="346075" h="272415">
                <a:moveTo>
                  <a:pt x="0" y="0"/>
                </a:moveTo>
                <a:lnTo>
                  <a:pt x="0" y="9524"/>
                </a:lnTo>
                <a:lnTo>
                  <a:pt x="346075" y="271872"/>
                </a:lnTo>
                <a:lnTo>
                  <a:pt x="346075" y="262347"/>
                </a:lnTo>
                <a:lnTo>
                  <a:pt x="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0" y="720417"/>
            <a:ext cx="355600" cy="273685"/>
          </a:xfrm>
          <a:custGeom>
            <a:avLst/>
            <a:gdLst/>
            <a:ahLst/>
            <a:cxnLst/>
            <a:rect l="l" t="t" r="r" b="b"/>
            <a:pathLst>
              <a:path w="355600" h="273684">
                <a:moveTo>
                  <a:pt x="0" y="0"/>
                </a:moveTo>
                <a:lnTo>
                  <a:pt x="0" y="11010"/>
                </a:lnTo>
                <a:lnTo>
                  <a:pt x="346075" y="273357"/>
                </a:lnTo>
                <a:lnTo>
                  <a:pt x="355600" y="263832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0" y="707461"/>
            <a:ext cx="365125" cy="276860"/>
          </a:xfrm>
          <a:custGeom>
            <a:avLst/>
            <a:gdLst/>
            <a:ahLst/>
            <a:cxnLst/>
            <a:rect l="l" t="t" r="r" b="b"/>
            <a:pathLst>
              <a:path w="365125" h="276859">
                <a:moveTo>
                  <a:pt x="0" y="0"/>
                </a:moveTo>
                <a:lnTo>
                  <a:pt x="0" y="12956"/>
                </a:lnTo>
                <a:lnTo>
                  <a:pt x="355600" y="276788"/>
                </a:lnTo>
                <a:lnTo>
                  <a:pt x="365125" y="27678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0" y="697936"/>
            <a:ext cx="365125" cy="286385"/>
          </a:xfrm>
          <a:custGeom>
            <a:avLst/>
            <a:gdLst/>
            <a:ahLst/>
            <a:cxnLst/>
            <a:rect l="l" t="t" r="r" b="b"/>
            <a:pathLst>
              <a:path w="365125" h="286384">
                <a:moveTo>
                  <a:pt x="0" y="0"/>
                </a:moveTo>
                <a:lnTo>
                  <a:pt x="0" y="9525"/>
                </a:lnTo>
                <a:lnTo>
                  <a:pt x="365125" y="286313"/>
                </a:lnTo>
                <a:lnTo>
                  <a:pt x="365125" y="276788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0" y="681191"/>
            <a:ext cx="374650" cy="294005"/>
          </a:xfrm>
          <a:custGeom>
            <a:avLst/>
            <a:gdLst/>
            <a:ahLst/>
            <a:cxnLst/>
            <a:rect l="l" t="t" r="r" b="b"/>
            <a:pathLst>
              <a:path w="374650" h="294005">
                <a:moveTo>
                  <a:pt x="0" y="0"/>
                </a:moveTo>
                <a:lnTo>
                  <a:pt x="0" y="16745"/>
                </a:lnTo>
                <a:lnTo>
                  <a:pt x="365125" y="293533"/>
                </a:lnTo>
                <a:lnTo>
                  <a:pt x="374650" y="284008"/>
                </a:lnTo>
                <a:lnTo>
                  <a:pt x="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0" y="671666"/>
            <a:ext cx="374650" cy="294005"/>
          </a:xfrm>
          <a:custGeom>
            <a:avLst/>
            <a:gdLst/>
            <a:ahLst/>
            <a:cxnLst/>
            <a:rect l="l" t="t" r="r" b="b"/>
            <a:pathLst>
              <a:path w="374650" h="294005">
                <a:moveTo>
                  <a:pt x="0" y="0"/>
                </a:moveTo>
                <a:lnTo>
                  <a:pt x="0" y="9525"/>
                </a:lnTo>
                <a:lnTo>
                  <a:pt x="374650" y="293533"/>
                </a:lnTo>
                <a:lnTo>
                  <a:pt x="374650" y="284008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0" y="661116"/>
            <a:ext cx="384175" cy="294640"/>
          </a:xfrm>
          <a:custGeom>
            <a:avLst/>
            <a:gdLst/>
            <a:ahLst/>
            <a:cxnLst/>
            <a:rect l="l" t="t" r="r" b="b"/>
            <a:pathLst>
              <a:path w="384175" h="294640">
                <a:moveTo>
                  <a:pt x="0" y="0"/>
                </a:moveTo>
                <a:lnTo>
                  <a:pt x="0" y="10549"/>
                </a:lnTo>
                <a:lnTo>
                  <a:pt x="374650" y="294558"/>
                </a:lnTo>
                <a:lnTo>
                  <a:pt x="384175" y="285033"/>
                </a:lnTo>
                <a:lnTo>
                  <a:pt x="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0" y="647700"/>
            <a:ext cx="393700" cy="298450"/>
          </a:xfrm>
          <a:custGeom>
            <a:avLst/>
            <a:gdLst/>
            <a:ahLst/>
            <a:cxnLst/>
            <a:rect l="l" t="t" r="r" b="b"/>
            <a:pathLst>
              <a:path w="393700" h="298450">
                <a:moveTo>
                  <a:pt x="0" y="0"/>
                </a:moveTo>
                <a:lnTo>
                  <a:pt x="0" y="13416"/>
                </a:lnTo>
                <a:lnTo>
                  <a:pt x="384175" y="298450"/>
                </a:lnTo>
                <a:lnTo>
                  <a:pt x="393700" y="29845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0" y="638175"/>
            <a:ext cx="393700" cy="307975"/>
          </a:xfrm>
          <a:custGeom>
            <a:avLst/>
            <a:gdLst/>
            <a:ahLst/>
            <a:cxnLst/>
            <a:rect l="l" t="t" r="r" b="b"/>
            <a:pathLst>
              <a:path w="393700" h="307975">
                <a:moveTo>
                  <a:pt x="0" y="0"/>
                </a:moveTo>
                <a:lnTo>
                  <a:pt x="0" y="9525"/>
                </a:lnTo>
                <a:lnTo>
                  <a:pt x="393700" y="307975"/>
                </a:lnTo>
                <a:lnTo>
                  <a:pt x="393700" y="29845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0" y="621429"/>
            <a:ext cx="403225" cy="315595"/>
          </a:xfrm>
          <a:custGeom>
            <a:avLst/>
            <a:gdLst/>
            <a:ahLst/>
            <a:cxnLst/>
            <a:rect l="l" t="t" r="r" b="b"/>
            <a:pathLst>
              <a:path w="403225" h="315594">
                <a:moveTo>
                  <a:pt x="0" y="0"/>
                </a:moveTo>
                <a:lnTo>
                  <a:pt x="0" y="16745"/>
                </a:lnTo>
                <a:lnTo>
                  <a:pt x="393700" y="315195"/>
                </a:lnTo>
                <a:lnTo>
                  <a:pt x="403225" y="30567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0" y="618408"/>
            <a:ext cx="403225" cy="309245"/>
          </a:xfrm>
          <a:custGeom>
            <a:avLst/>
            <a:gdLst/>
            <a:ahLst/>
            <a:cxnLst/>
            <a:rect l="l" t="t" r="r" b="b"/>
            <a:pathLst>
              <a:path w="403225" h="309244">
                <a:moveTo>
                  <a:pt x="0" y="0"/>
                </a:moveTo>
                <a:lnTo>
                  <a:pt x="0" y="3021"/>
                </a:lnTo>
                <a:lnTo>
                  <a:pt x="403225" y="308691"/>
                </a:lnTo>
                <a:lnTo>
                  <a:pt x="403225" y="299166"/>
                </a:lnTo>
                <a:lnTo>
                  <a:pt x="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0" y="601816"/>
            <a:ext cx="412750" cy="316230"/>
          </a:xfrm>
          <a:custGeom>
            <a:avLst/>
            <a:gdLst/>
            <a:ahLst/>
            <a:cxnLst/>
            <a:rect l="l" t="t" r="r" b="b"/>
            <a:pathLst>
              <a:path w="412750" h="316230">
                <a:moveTo>
                  <a:pt x="0" y="0"/>
                </a:moveTo>
                <a:lnTo>
                  <a:pt x="0" y="16591"/>
                </a:lnTo>
                <a:lnTo>
                  <a:pt x="403225" y="315758"/>
                </a:lnTo>
                <a:lnTo>
                  <a:pt x="412750" y="306233"/>
                </a:lnTo>
                <a:lnTo>
                  <a:pt x="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0" y="587938"/>
            <a:ext cx="422275" cy="320675"/>
          </a:xfrm>
          <a:custGeom>
            <a:avLst/>
            <a:gdLst/>
            <a:ahLst/>
            <a:cxnLst/>
            <a:rect l="l" t="t" r="r" b="b"/>
            <a:pathLst>
              <a:path w="422275" h="320675">
                <a:moveTo>
                  <a:pt x="0" y="0"/>
                </a:moveTo>
                <a:lnTo>
                  <a:pt x="0" y="13877"/>
                </a:lnTo>
                <a:lnTo>
                  <a:pt x="412750" y="320111"/>
                </a:lnTo>
                <a:lnTo>
                  <a:pt x="422275" y="320111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0" y="578413"/>
            <a:ext cx="422275" cy="330200"/>
          </a:xfrm>
          <a:custGeom>
            <a:avLst/>
            <a:gdLst/>
            <a:ahLst/>
            <a:cxnLst/>
            <a:rect l="l" t="t" r="r" b="b"/>
            <a:pathLst>
              <a:path w="422275" h="330200">
                <a:moveTo>
                  <a:pt x="0" y="0"/>
                </a:moveTo>
                <a:lnTo>
                  <a:pt x="0" y="9525"/>
                </a:lnTo>
                <a:lnTo>
                  <a:pt x="422275" y="329636"/>
                </a:lnTo>
                <a:lnTo>
                  <a:pt x="422275" y="320111"/>
                </a:lnTo>
                <a:lnTo>
                  <a:pt x="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0" y="561667"/>
            <a:ext cx="431800" cy="337185"/>
          </a:xfrm>
          <a:custGeom>
            <a:avLst/>
            <a:gdLst/>
            <a:ahLst/>
            <a:cxnLst/>
            <a:rect l="l" t="t" r="r" b="b"/>
            <a:pathLst>
              <a:path w="431800" h="337184">
                <a:moveTo>
                  <a:pt x="0" y="0"/>
                </a:moveTo>
                <a:lnTo>
                  <a:pt x="0" y="16745"/>
                </a:lnTo>
                <a:lnTo>
                  <a:pt x="422275" y="336857"/>
                </a:lnTo>
                <a:lnTo>
                  <a:pt x="431800" y="327332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0" y="559107"/>
            <a:ext cx="431800" cy="330200"/>
          </a:xfrm>
          <a:custGeom>
            <a:avLst/>
            <a:gdLst/>
            <a:ahLst/>
            <a:cxnLst/>
            <a:rect l="l" t="t" r="r" b="b"/>
            <a:pathLst>
              <a:path w="431800" h="330200">
                <a:moveTo>
                  <a:pt x="0" y="0"/>
                </a:moveTo>
                <a:lnTo>
                  <a:pt x="0" y="2560"/>
                </a:lnTo>
                <a:lnTo>
                  <a:pt x="431800" y="329892"/>
                </a:lnTo>
                <a:lnTo>
                  <a:pt x="431800" y="320367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0" y="542515"/>
            <a:ext cx="441325" cy="337185"/>
          </a:xfrm>
          <a:custGeom>
            <a:avLst/>
            <a:gdLst/>
            <a:ahLst/>
            <a:cxnLst/>
            <a:rect l="l" t="t" r="r" b="b"/>
            <a:pathLst>
              <a:path w="441325" h="337184">
                <a:moveTo>
                  <a:pt x="0" y="0"/>
                </a:moveTo>
                <a:lnTo>
                  <a:pt x="0" y="16591"/>
                </a:lnTo>
                <a:lnTo>
                  <a:pt x="431800" y="336959"/>
                </a:lnTo>
                <a:lnTo>
                  <a:pt x="441325" y="327434"/>
                </a:lnTo>
                <a:lnTo>
                  <a:pt x="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0" y="528176"/>
            <a:ext cx="450850" cy="342265"/>
          </a:xfrm>
          <a:custGeom>
            <a:avLst/>
            <a:gdLst/>
            <a:ahLst/>
            <a:cxnLst/>
            <a:rect l="l" t="t" r="r" b="b"/>
            <a:pathLst>
              <a:path w="450850" h="342265">
                <a:moveTo>
                  <a:pt x="0" y="0"/>
                </a:moveTo>
                <a:lnTo>
                  <a:pt x="0" y="14338"/>
                </a:lnTo>
                <a:lnTo>
                  <a:pt x="441325" y="341773"/>
                </a:lnTo>
                <a:lnTo>
                  <a:pt x="450850" y="341773"/>
                </a:lnTo>
                <a:lnTo>
                  <a:pt x="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0" y="518651"/>
            <a:ext cx="450850" cy="351790"/>
          </a:xfrm>
          <a:custGeom>
            <a:avLst/>
            <a:gdLst/>
            <a:ahLst/>
            <a:cxnLst/>
            <a:rect l="l" t="t" r="r" b="b"/>
            <a:pathLst>
              <a:path w="450850" h="351790">
                <a:moveTo>
                  <a:pt x="0" y="0"/>
                </a:moveTo>
                <a:lnTo>
                  <a:pt x="0" y="9524"/>
                </a:lnTo>
                <a:lnTo>
                  <a:pt x="450850" y="351298"/>
                </a:lnTo>
                <a:lnTo>
                  <a:pt x="450850" y="341773"/>
                </a:lnTo>
                <a:lnTo>
                  <a:pt x="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0" y="501906"/>
            <a:ext cx="460375" cy="358775"/>
          </a:xfrm>
          <a:custGeom>
            <a:avLst/>
            <a:gdLst/>
            <a:ahLst/>
            <a:cxnLst/>
            <a:rect l="l" t="t" r="r" b="b"/>
            <a:pathLst>
              <a:path w="460375" h="358775">
                <a:moveTo>
                  <a:pt x="0" y="0"/>
                </a:moveTo>
                <a:lnTo>
                  <a:pt x="0" y="16745"/>
                </a:lnTo>
                <a:lnTo>
                  <a:pt x="450850" y="358518"/>
                </a:lnTo>
                <a:lnTo>
                  <a:pt x="460375" y="348993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0" y="499806"/>
            <a:ext cx="460375" cy="351155"/>
          </a:xfrm>
          <a:custGeom>
            <a:avLst/>
            <a:gdLst/>
            <a:ahLst/>
            <a:cxnLst/>
            <a:rect l="l" t="t" r="r" b="b"/>
            <a:pathLst>
              <a:path w="460375" h="351155">
                <a:moveTo>
                  <a:pt x="0" y="0"/>
                </a:moveTo>
                <a:lnTo>
                  <a:pt x="0" y="2099"/>
                </a:lnTo>
                <a:lnTo>
                  <a:pt x="460375" y="351093"/>
                </a:lnTo>
                <a:lnTo>
                  <a:pt x="460375" y="341568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0" y="483214"/>
            <a:ext cx="469900" cy="358775"/>
          </a:xfrm>
          <a:custGeom>
            <a:avLst/>
            <a:gdLst/>
            <a:ahLst/>
            <a:cxnLst/>
            <a:rect l="l" t="t" r="r" b="b"/>
            <a:pathLst>
              <a:path w="469900" h="358775">
                <a:moveTo>
                  <a:pt x="0" y="0"/>
                </a:moveTo>
                <a:lnTo>
                  <a:pt x="0" y="16591"/>
                </a:lnTo>
                <a:lnTo>
                  <a:pt x="460375" y="358160"/>
                </a:lnTo>
                <a:lnTo>
                  <a:pt x="469900" y="348635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0" y="468414"/>
            <a:ext cx="479425" cy="363855"/>
          </a:xfrm>
          <a:custGeom>
            <a:avLst/>
            <a:gdLst/>
            <a:ahLst/>
            <a:cxnLst/>
            <a:rect l="l" t="t" r="r" b="b"/>
            <a:pathLst>
              <a:path w="479425" h="363855">
                <a:moveTo>
                  <a:pt x="0" y="0"/>
                </a:moveTo>
                <a:lnTo>
                  <a:pt x="0" y="14799"/>
                </a:lnTo>
                <a:lnTo>
                  <a:pt x="469900" y="363435"/>
                </a:lnTo>
                <a:lnTo>
                  <a:pt x="479425" y="363435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0" y="458889"/>
            <a:ext cx="479425" cy="373380"/>
          </a:xfrm>
          <a:custGeom>
            <a:avLst/>
            <a:gdLst/>
            <a:ahLst/>
            <a:cxnLst/>
            <a:rect l="l" t="t" r="r" b="b"/>
            <a:pathLst>
              <a:path w="479425" h="373380">
                <a:moveTo>
                  <a:pt x="0" y="0"/>
                </a:moveTo>
                <a:lnTo>
                  <a:pt x="0" y="9525"/>
                </a:lnTo>
                <a:lnTo>
                  <a:pt x="479425" y="372960"/>
                </a:lnTo>
                <a:lnTo>
                  <a:pt x="479425" y="363435"/>
                </a:lnTo>
                <a:lnTo>
                  <a:pt x="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0" y="440511"/>
            <a:ext cx="488950" cy="382270"/>
          </a:xfrm>
          <a:custGeom>
            <a:avLst/>
            <a:gdLst/>
            <a:ahLst/>
            <a:cxnLst/>
            <a:rect l="l" t="t" r="r" b="b"/>
            <a:pathLst>
              <a:path w="488950" h="382269">
                <a:moveTo>
                  <a:pt x="488950" y="362762"/>
                </a:moveTo>
                <a:lnTo>
                  <a:pt x="0" y="0"/>
                </a:lnTo>
                <a:lnTo>
                  <a:pt x="0" y="1638"/>
                </a:lnTo>
                <a:lnTo>
                  <a:pt x="0" y="18389"/>
                </a:lnTo>
                <a:lnTo>
                  <a:pt x="479425" y="381812"/>
                </a:lnTo>
                <a:lnTo>
                  <a:pt x="488950" y="372287"/>
                </a:lnTo>
                <a:lnTo>
                  <a:pt x="488950" y="362762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0" y="423913"/>
            <a:ext cx="498475" cy="379730"/>
          </a:xfrm>
          <a:custGeom>
            <a:avLst/>
            <a:gdLst/>
            <a:ahLst/>
            <a:cxnLst/>
            <a:rect l="l" t="t" r="r" b="b"/>
            <a:pathLst>
              <a:path w="498475" h="379730">
                <a:moveTo>
                  <a:pt x="0" y="0"/>
                </a:moveTo>
                <a:lnTo>
                  <a:pt x="0" y="16591"/>
                </a:lnTo>
                <a:lnTo>
                  <a:pt x="488950" y="379361"/>
                </a:lnTo>
                <a:lnTo>
                  <a:pt x="498475" y="36983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0" y="408653"/>
            <a:ext cx="508000" cy="385445"/>
          </a:xfrm>
          <a:custGeom>
            <a:avLst/>
            <a:gdLst/>
            <a:ahLst/>
            <a:cxnLst/>
            <a:rect l="l" t="t" r="r" b="b"/>
            <a:pathLst>
              <a:path w="508000" h="385445">
                <a:moveTo>
                  <a:pt x="0" y="0"/>
                </a:moveTo>
                <a:lnTo>
                  <a:pt x="0" y="15260"/>
                </a:lnTo>
                <a:lnTo>
                  <a:pt x="498475" y="385096"/>
                </a:lnTo>
                <a:lnTo>
                  <a:pt x="508000" y="385096"/>
                </a:lnTo>
                <a:lnTo>
                  <a:pt x="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0" y="399128"/>
            <a:ext cx="508000" cy="394970"/>
          </a:xfrm>
          <a:custGeom>
            <a:avLst/>
            <a:gdLst/>
            <a:ahLst/>
            <a:cxnLst/>
            <a:rect l="l" t="t" r="r" b="b"/>
            <a:pathLst>
              <a:path w="508000" h="394970">
                <a:moveTo>
                  <a:pt x="0" y="0"/>
                </a:moveTo>
                <a:lnTo>
                  <a:pt x="0" y="9525"/>
                </a:lnTo>
                <a:lnTo>
                  <a:pt x="508000" y="394621"/>
                </a:lnTo>
                <a:lnTo>
                  <a:pt x="508000" y="385096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0" y="364616"/>
            <a:ext cx="527050" cy="419734"/>
          </a:xfrm>
          <a:custGeom>
            <a:avLst/>
            <a:gdLst/>
            <a:ahLst/>
            <a:cxnLst/>
            <a:rect l="l" t="t" r="r" b="b"/>
            <a:pathLst>
              <a:path w="527050" h="419734">
                <a:moveTo>
                  <a:pt x="527050" y="391033"/>
                </a:moveTo>
                <a:lnTo>
                  <a:pt x="0" y="0"/>
                </a:lnTo>
                <a:lnTo>
                  <a:pt x="0" y="17767"/>
                </a:lnTo>
                <a:lnTo>
                  <a:pt x="0" y="34518"/>
                </a:lnTo>
                <a:lnTo>
                  <a:pt x="508000" y="419608"/>
                </a:lnTo>
                <a:lnTo>
                  <a:pt x="517525" y="410083"/>
                </a:lnTo>
                <a:lnTo>
                  <a:pt x="527050" y="391033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0" y="339366"/>
            <a:ext cx="536575" cy="416559"/>
          </a:xfrm>
          <a:custGeom>
            <a:avLst/>
            <a:gdLst/>
            <a:ahLst/>
            <a:cxnLst/>
            <a:rect l="l" t="t" r="r" b="b"/>
            <a:pathLst>
              <a:path w="536575" h="416559">
                <a:moveTo>
                  <a:pt x="0" y="0"/>
                </a:moveTo>
                <a:lnTo>
                  <a:pt x="0" y="25246"/>
                </a:lnTo>
                <a:lnTo>
                  <a:pt x="527050" y="416283"/>
                </a:lnTo>
                <a:lnTo>
                  <a:pt x="536575" y="406758"/>
                </a:lnTo>
                <a:lnTo>
                  <a:pt x="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0" y="305312"/>
            <a:ext cx="555625" cy="441325"/>
          </a:xfrm>
          <a:custGeom>
            <a:avLst/>
            <a:gdLst/>
            <a:ahLst/>
            <a:cxnLst/>
            <a:rect l="l" t="t" r="r" b="b"/>
            <a:pathLst>
              <a:path w="555625" h="441325">
                <a:moveTo>
                  <a:pt x="0" y="0"/>
                </a:moveTo>
                <a:lnTo>
                  <a:pt x="0" y="34054"/>
                </a:lnTo>
                <a:lnTo>
                  <a:pt x="536575" y="440812"/>
                </a:lnTo>
                <a:lnTo>
                  <a:pt x="555625" y="412237"/>
                </a:lnTo>
                <a:lnTo>
                  <a:pt x="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0" y="574675"/>
            <a:ext cx="327025" cy="419100"/>
          </a:xfrm>
          <a:custGeom>
            <a:avLst/>
            <a:gdLst/>
            <a:ahLst/>
            <a:cxnLst/>
            <a:rect l="l" t="t" r="r" b="b"/>
            <a:pathLst>
              <a:path w="327025" h="419100">
                <a:moveTo>
                  <a:pt x="327025" y="0"/>
                </a:moveTo>
                <a:lnTo>
                  <a:pt x="0" y="0"/>
                </a:lnTo>
                <a:lnTo>
                  <a:pt x="0" y="419100"/>
                </a:lnTo>
                <a:lnTo>
                  <a:pt x="327025" y="419100"/>
                </a:lnTo>
                <a:lnTo>
                  <a:pt x="327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0" y="936983"/>
            <a:ext cx="250825" cy="3520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0" y="920237"/>
            <a:ext cx="260350" cy="207010"/>
          </a:xfrm>
          <a:custGeom>
            <a:avLst/>
            <a:gdLst/>
            <a:ahLst/>
            <a:cxnLst/>
            <a:rect l="l" t="t" r="r" b="b"/>
            <a:pathLst>
              <a:path w="260350" h="207009">
                <a:moveTo>
                  <a:pt x="0" y="0"/>
                </a:moveTo>
                <a:lnTo>
                  <a:pt x="0" y="16745"/>
                </a:lnTo>
                <a:lnTo>
                  <a:pt x="250825" y="206887"/>
                </a:lnTo>
                <a:lnTo>
                  <a:pt x="260350" y="197362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0" y="910712"/>
            <a:ext cx="260350" cy="207010"/>
          </a:xfrm>
          <a:custGeom>
            <a:avLst/>
            <a:gdLst/>
            <a:ahLst/>
            <a:cxnLst/>
            <a:rect l="l" t="t" r="r" b="b"/>
            <a:pathLst>
              <a:path w="260350" h="207009">
                <a:moveTo>
                  <a:pt x="0" y="0"/>
                </a:moveTo>
                <a:lnTo>
                  <a:pt x="0" y="9525"/>
                </a:lnTo>
                <a:lnTo>
                  <a:pt x="260350" y="206887"/>
                </a:lnTo>
                <a:lnTo>
                  <a:pt x="260350" y="197362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0" y="886751"/>
            <a:ext cx="279400" cy="221615"/>
          </a:xfrm>
          <a:custGeom>
            <a:avLst/>
            <a:gdLst/>
            <a:ahLst/>
            <a:cxnLst/>
            <a:rect l="l" t="t" r="r" b="b"/>
            <a:pathLst>
              <a:path w="279400" h="221615">
                <a:moveTo>
                  <a:pt x="279400" y="211797"/>
                </a:moveTo>
                <a:lnTo>
                  <a:pt x="0" y="0"/>
                </a:lnTo>
                <a:lnTo>
                  <a:pt x="0" y="11569"/>
                </a:lnTo>
                <a:lnTo>
                  <a:pt x="0" y="23964"/>
                </a:lnTo>
                <a:lnTo>
                  <a:pt x="260350" y="221322"/>
                </a:lnTo>
                <a:lnTo>
                  <a:pt x="269875" y="211797"/>
                </a:lnTo>
                <a:lnTo>
                  <a:pt x="279400" y="211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0" y="877221"/>
            <a:ext cx="279400" cy="221615"/>
          </a:xfrm>
          <a:custGeom>
            <a:avLst/>
            <a:gdLst/>
            <a:ahLst/>
            <a:cxnLst/>
            <a:rect l="l" t="t" r="r" b="b"/>
            <a:pathLst>
              <a:path w="279400" h="221615">
                <a:moveTo>
                  <a:pt x="0" y="0"/>
                </a:moveTo>
                <a:lnTo>
                  <a:pt x="0" y="9525"/>
                </a:lnTo>
                <a:lnTo>
                  <a:pt x="279400" y="221328"/>
                </a:lnTo>
                <a:lnTo>
                  <a:pt x="279400" y="21180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0" y="860476"/>
            <a:ext cx="288925" cy="228600"/>
          </a:xfrm>
          <a:custGeom>
            <a:avLst/>
            <a:gdLst/>
            <a:ahLst/>
            <a:cxnLst/>
            <a:rect l="l" t="t" r="r" b="b"/>
            <a:pathLst>
              <a:path w="288925" h="228600">
                <a:moveTo>
                  <a:pt x="0" y="0"/>
                </a:moveTo>
                <a:lnTo>
                  <a:pt x="0" y="16745"/>
                </a:lnTo>
                <a:lnTo>
                  <a:pt x="279400" y="228548"/>
                </a:lnTo>
                <a:lnTo>
                  <a:pt x="288925" y="219023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0" y="850951"/>
            <a:ext cx="288925" cy="228600"/>
          </a:xfrm>
          <a:custGeom>
            <a:avLst/>
            <a:gdLst/>
            <a:ahLst/>
            <a:cxnLst/>
            <a:rect l="l" t="t" r="r" b="b"/>
            <a:pathLst>
              <a:path w="288925" h="228600">
                <a:moveTo>
                  <a:pt x="0" y="0"/>
                </a:moveTo>
                <a:lnTo>
                  <a:pt x="0" y="9525"/>
                </a:lnTo>
                <a:lnTo>
                  <a:pt x="288925" y="228548"/>
                </a:lnTo>
                <a:lnTo>
                  <a:pt x="288925" y="219023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0" y="839019"/>
            <a:ext cx="298450" cy="231140"/>
          </a:xfrm>
          <a:custGeom>
            <a:avLst/>
            <a:gdLst/>
            <a:ahLst/>
            <a:cxnLst/>
            <a:rect l="l" t="t" r="r" b="b"/>
            <a:pathLst>
              <a:path w="298450" h="231140">
                <a:moveTo>
                  <a:pt x="0" y="0"/>
                </a:moveTo>
                <a:lnTo>
                  <a:pt x="0" y="11931"/>
                </a:lnTo>
                <a:lnTo>
                  <a:pt x="288925" y="230955"/>
                </a:lnTo>
                <a:lnTo>
                  <a:pt x="298450" y="221430"/>
                </a:lnTo>
                <a:lnTo>
                  <a:pt x="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0" y="826985"/>
            <a:ext cx="307975" cy="233679"/>
          </a:xfrm>
          <a:custGeom>
            <a:avLst/>
            <a:gdLst/>
            <a:ahLst/>
            <a:cxnLst/>
            <a:rect l="l" t="t" r="r" b="b"/>
            <a:pathLst>
              <a:path w="307975" h="233680">
                <a:moveTo>
                  <a:pt x="0" y="0"/>
                </a:moveTo>
                <a:lnTo>
                  <a:pt x="0" y="12034"/>
                </a:lnTo>
                <a:lnTo>
                  <a:pt x="298450" y="233464"/>
                </a:lnTo>
                <a:lnTo>
                  <a:pt x="307975" y="233464"/>
                </a:lnTo>
                <a:lnTo>
                  <a:pt x="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0" y="817460"/>
            <a:ext cx="307975" cy="243204"/>
          </a:xfrm>
          <a:custGeom>
            <a:avLst/>
            <a:gdLst/>
            <a:ahLst/>
            <a:cxnLst/>
            <a:rect l="l" t="t" r="r" b="b"/>
            <a:pathLst>
              <a:path w="307975" h="243205">
                <a:moveTo>
                  <a:pt x="0" y="0"/>
                </a:moveTo>
                <a:lnTo>
                  <a:pt x="0" y="9525"/>
                </a:lnTo>
                <a:lnTo>
                  <a:pt x="307975" y="242989"/>
                </a:lnTo>
                <a:lnTo>
                  <a:pt x="307975" y="233464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0" y="800714"/>
            <a:ext cx="317500" cy="250825"/>
          </a:xfrm>
          <a:custGeom>
            <a:avLst/>
            <a:gdLst/>
            <a:ahLst/>
            <a:cxnLst/>
            <a:rect l="l" t="t" r="r" b="b"/>
            <a:pathLst>
              <a:path w="317500" h="250825">
                <a:moveTo>
                  <a:pt x="0" y="0"/>
                </a:moveTo>
                <a:lnTo>
                  <a:pt x="0" y="16745"/>
                </a:lnTo>
                <a:lnTo>
                  <a:pt x="307975" y="250210"/>
                </a:lnTo>
                <a:lnTo>
                  <a:pt x="317500" y="240685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0" y="791189"/>
            <a:ext cx="317500" cy="250825"/>
          </a:xfrm>
          <a:custGeom>
            <a:avLst/>
            <a:gdLst/>
            <a:ahLst/>
            <a:cxnLst/>
            <a:rect l="l" t="t" r="r" b="b"/>
            <a:pathLst>
              <a:path w="317500" h="250825">
                <a:moveTo>
                  <a:pt x="0" y="0"/>
                </a:moveTo>
                <a:lnTo>
                  <a:pt x="0" y="9525"/>
                </a:lnTo>
                <a:lnTo>
                  <a:pt x="317500" y="250210"/>
                </a:lnTo>
                <a:lnTo>
                  <a:pt x="317500" y="24068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0" y="779718"/>
            <a:ext cx="327025" cy="252729"/>
          </a:xfrm>
          <a:custGeom>
            <a:avLst/>
            <a:gdLst/>
            <a:ahLst/>
            <a:cxnLst/>
            <a:rect l="l" t="t" r="r" b="b"/>
            <a:pathLst>
              <a:path w="327025" h="252730">
                <a:moveTo>
                  <a:pt x="0" y="0"/>
                </a:moveTo>
                <a:lnTo>
                  <a:pt x="0" y="11470"/>
                </a:lnTo>
                <a:lnTo>
                  <a:pt x="317500" y="252156"/>
                </a:lnTo>
                <a:lnTo>
                  <a:pt x="327025" y="242631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0" y="767223"/>
            <a:ext cx="336550" cy="255270"/>
          </a:xfrm>
          <a:custGeom>
            <a:avLst/>
            <a:gdLst/>
            <a:ahLst/>
            <a:cxnLst/>
            <a:rect l="l" t="t" r="r" b="b"/>
            <a:pathLst>
              <a:path w="336550" h="255269">
                <a:moveTo>
                  <a:pt x="0" y="0"/>
                </a:moveTo>
                <a:lnTo>
                  <a:pt x="0" y="12495"/>
                </a:lnTo>
                <a:lnTo>
                  <a:pt x="327025" y="255126"/>
                </a:lnTo>
                <a:lnTo>
                  <a:pt x="336550" y="25512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0" y="757698"/>
            <a:ext cx="336550" cy="264795"/>
          </a:xfrm>
          <a:custGeom>
            <a:avLst/>
            <a:gdLst/>
            <a:ahLst/>
            <a:cxnLst/>
            <a:rect l="l" t="t" r="r" b="b"/>
            <a:pathLst>
              <a:path w="336550" h="264794">
                <a:moveTo>
                  <a:pt x="0" y="0"/>
                </a:moveTo>
                <a:lnTo>
                  <a:pt x="0" y="9525"/>
                </a:lnTo>
                <a:lnTo>
                  <a:pt x="336550" y="264651"/>
                </a:lnTo>
                <a:lnTo>
                  <a:pt x="336550" y="255126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0" y="740952"/>
            <a:ext cx="346075" cy="272415"/>
          </a:xfrm>
          <a:custGeom>
            <a:avLst/>
            <a:gdLst/>
            <a:ahLst/>
            <a:cxnLst/>
            <a:rect l="l" t="t" r="r" b="b"/>
            <a:pathLst>
              <a:path w="346075" h="272415">
                <a:moveTo>
                  <a:pt x="0" y="0"/>
                </a:moveTo>
                <a:lnTo>
                  <a:pt x="0" y="16745"/>
                </a:lnTo>
                <a:lnTo>
                  <a:pt x="336550" y="271872"/>
                </a:lnTo>
                <a:lnTo>
                  <a:pt x="346075" y="262347"/>
                </a:lnTo>
                <a:lnTo>
                  <a:pt x="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0" y="731427"/>
            <a:ext cx="346075" cy="272415"/>
          </a:xfrm>
          <a:custGeom>
            <a:avLst/>
            <a:gdLst/>
            <a:ahLst/>
            <a:cxnLst/>
            <a:rect l="l" t="t" r="r" b="b"/>
            <a:pathLst>
              <a:path w="346075" h="272415">
                <a:moveTo>
                  <a:pt x="0" y="0"/>
                </a:moveTo>
                <a:lnTo>
                  <a:pt x="0" y="9524"/>
                </a:lnTo>
                <a:lnTo>
                  <a:pt x="346075" y="271872"/>
                </a:lnTo>
                <a:lnTo>
                  <a:pt x="346075" y="262347"/>
                </a:lnTo>
                <a:lnTo>
                  <a:pt x="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0" y="720417"/>
            <a:ext cx="355600" cy="273685"/>
          </a:xfrm>
          <a:custGeom>
            <a:avLst/>
            <a:gdLst/>
            <a:ahLst/>
            <a:cxnLst/>
            <a:rect l="l" t="t" r="r" b="b"/>
            <a:pathLst>
              <a:path w="355600" h="273684">
                <a:moveTo>
                  <a:pt x="0" y="0"/>
                </a:moveTo>
                <a:lnTo>
                  <a:pt x="0" y="11010"/>
                </a:lnTo>
                <a:lnTo>
                  <a:pt x="346075" y="273357"/>
                </a:lnTo>
                <a:lnTo>
                  <a:pt x="355600" y="263832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0" y="707461"/>
            <a:ext cx="365125" cy="276860"/>
          </a:xfrm>
          <a:custGeom>
            <a:avLst/>
            <a:gdLst/>
            <a:ahLst/>
            <a:cxnLst/>
            <a:rect l="l" t="t" r="r" b="b"/>
            <a:pathLst>
              <a:path w="365125" h="276859">
                <a:moveTo>
                  <a:pt x="0" y="0"/>
                </a:moveTo>
                <a:lnTo>
                  <a:pt x="0" y="12956"/>
                </a:lnTo>
                <a:lnTo>
                  <a:pt x="355600" y="276788"/>
                </a:lnTo>
                <a:lnTo>
                  <a:pt x="365125" y="27678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0" y="697936"/>
            <a:ext cx="365125" cy="286385"/>
          </a:xfrm>
          <a:custGeom>
            <a:avLst/>
            <a:gdLst/>
            <a:ahLst/>
            <a:cxnLst/>
            <a:rect l="l" t="t" r="r" b="b"/>
            <a:pathLst>
              <a:path w="365125" h="286384">
                <a:moveTo>
                  <a:pt x="0" y="0"/>
                </a:moveTo>
                <a:lnTo>
                  <a:pt x="0" y="9525"/>
                </a:lnTo>
                <a:lnTo>
                  <a:pt x="365125" y="286313"/>
                </a:lnTo>
                <a:lnTo>
                  <a:pt x="365125" y="276788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0" y="681191"/>
            <a:ext cx="374650" cy="294005"/>
          </a:xfrm>
          <a:custGeom>
            <a:avLst/>
            <a:gdLst/>
            <a:ahLst/>
            <a:cxnLst/>
            <a:rect l="l" t="t" r="r" b="b"/>
            <a:pathLst>
              <a:path w="374650" h="294005">
                <a:moveTo>
                  <a:pt x="0" y="0"/>
                </a:moveTo>
                <a:lnTo>
                  <a:pt x="0" y="16745"/>
                </a:lnTo>
                <a:lnTo>
                  <a:pt x="365125" y="293533"/>
                </a:lnTo>
                <a:lnTo>
                  <a:pt x="374650" y="284008"/>
                </a:lnTo>
                <a:lnTo>
                  <a:pt x="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0" y="671666"/>
            <a:ext cx="374650" cy="294005"/>
          </a:xfrm>
          <a:custGeom>
            <a:avLst/>
            <a:gdLst/>
            <a:ahLst/>
            <a:cxnLst/>
            <a:rect l="l" t="t" r="r" b="b"/>
            <a:pathLst>
              <a:path w="374650" h="294005">
                <a:moveTo>
                  <a:pt x="0" y="0"/>
                </a:moveTo>
                <a:lnTo>
                  <a:pt x="0" y="9525"/>
                </a:lnTo>
                <a:lnTo>
                  <a:pt x="374650" y="293533"/>
                </a:lnTo>
                <a:lnTo>
                  <a:pt x="374650" y="284008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0" y="661116"/>
            <a:ext cx="384175" cy="294640"/>
          </a:xfrm>
          <a:custGeom>
            <a:avLst/>
            <a:gdLst/>
            <a:ahLst/>
            <a:cxnLst/>
            <a:rect l="l" t="t" r="r" b="b"/>
            <a:pathLst>
              <a:path w="384175" h="294640">
                <a:moveTo>
                  <a:pt x="0" y="0"/>
                </a:moveTo>
                <a:lnTo>
                  <a:pt x="0" y="10549"/>
                </a:lnTo>
                <a:lnTo>
                  <a:pt x="374650" y="294558"/>
                </a:lnTo>
                <a:lnTo>
                  <a:pt x="384175" y="285033"/>
                </a:lnTo>
                <a:lnTo>
                  <a:pt x="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0" y="647700"/>
            <a:ext cx="393700" cy="298450"/>
          </a:xfrm>
          <a:custGeom>
            <a:avLst/>
            <a:gdLst/>
            <a:ahLst/>
            <a:cxnLst/>
            <a:rect l="l" t="t" r="r" b="b"/>
            <a:pathLst>
              <a:path w="393700" h="298450">
                <a:moveTo>
                  <a:pt x="0" y="0"/>
                </a:moveTo>
                <a:lnTo>
                  <a:pt x="0" y="13416"/>
                </a:lnTo>
                <a:lnTo>
                  <a:pt x="384175" y="298450"/>
                </a:lnTo>
                <a:lnTo>
                  <a:pt x="393700" y="29845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0" y="638175"/>
            <a:ext cx="393700" cy="307975"/>
          </a:xfrm>
          <a:custGeom>
            <a:avLst/>
            <a:gdLst/>
            <a:ahLst/>
            <a:cxnLst/>
            <a:rect l="l" t="t" r="r" b="b"/>
            <a:pathLst>
              <a:path w="393700" h="307975">
                <a:moveTo>
                  <a:pt x="0" y="0"/>
                </a:moveTo>
                <a:lnTo>
                  <a:pt x="0" y="9525"/>
                </a:lnTo>
                <a:lnTo>
                  <a:pt x="393700" y="307975"/>
                </a:lnTo>
                <a:lnTo>
                  <a:pt x="393700" y="29845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0" y="621429"/>
            <a:ext cx="403225" cy="315595"/>
          </a:xfrm>
          <a:custGeom>
            <a:avLst/>
            <a:gdLst/>
            <a:ahLst/>
            <a:cxnLst/>
            <a:rect l="l" t="t" r="r" b="b"/>
            <a:pathLst>
              <a:path w="403225" h="315594">
                <a:moveTo>
                  <a:pt x="0" y="0"/>
                </a:moveTo>
                <a:lnTo>
                  <a:pt x="0" y="16745"/>
                </a:lnTo>
                <a:lnTo>
                  <a:pt x="393700" y="315195"/>
                </a:lnTo>
                <a:lnTo>
                  <a:pt x="403225" y="30567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0" y="618408"/>
            <a:ext cx="403225" cy="309245"/>
          </a:xfrm>
          <a:custGeom>
            <a:avLst/>
            <a:gdLst/>
            <a:ahLst/>
            <a:cxnLst/>
            <a:rect l="l" t="t" r="r" b="b"/>
            <a:pathLst>
              <a:path w="403225" h="309244">
                <a:moveTo>
                  <a:pt x="0" y="0"/>
                </a:moveTo>
                <a:lnTo>
                  <a:pt x="0" y="3021"/>
                </a:lnTo>
                <a:lnTo>
                  <a:pt x="403225" y="308691"/>
                </a:lnTo>
                <a:lnTo>
                  <a:pt x="403225" y="299166"/>
                </a:lnTo>
                <a:lnTo>
                  <a:pt x="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0" y="601816"/>
            <a:ext cx="412750" cy="316230"/>
          </a:xfrm>
          <a:custGeom>
            <a:avLst/>
            <a:gdLst/>
            <a:ahLst/>
            <a:cxnLst/>
            <a:rect l="l" t="t" r="r" b="b"/>
            <a:pathLst>
              <a:path w="412750" h="316230">
                <a:moveTo>
                  <a:pt x="0" y="0"/>
                </a:moveTo>
                <a:lnTo>
                  <a:pt x="0" y="16591"/>
                </a:lnTo>
                <a:lnTo>
                  <a:pt x="403225" y="315758"/>
                </a:lnTo>
                <a:lnTo>
                  <a:pt x="412750" y="306233"/>
                </a:lnTo>
                <a:lnTo>
                  <a:pt x="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0" y="587938"/>
            <a:ext cx="422275" cy="320675"/>
          </a:xfrm>
          <a:custGeom>
            <a:avLst/>
            <a:gdLst/>
            <a:ahLst/>
            <a:cxnLst/>
            <a:rect l="l" t="t" r="r" b="b"/>
            <a:pathLst>
              <a:path w="422275" h="320675">
                <a:moveTo>
                  <a:pt x="0" y="0"/>
                </a:moveTo>
                <a:lnTo>
                  <a:pt x="0" y="13877"/>
                </a:lnTo>
                <a:lnTo>
                  <a:pt x="412750" y="320111"/>
                </a:lnTo>
                <a:lnTo>
                  <a:pt x="422275" y="320111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0" y="578413"/>
            <a:ext cx="422275" cy="330200"/>
          </a:xfrm>
          <a:custGeom>
            <a:avLst/>
            <a:gdLst/>
            <a:ahLst/>
            <a:cxnLst/>
            <a:rect l="l" t="t" r="r" b="b"/>
            <a:pathLst>
              <a:path w="422275" h="330200">
                <a:moveTo>
                  <a:pt x="0" y="0"/>
                </a:moveTo>
                <a:lnTo>
                  <a:pt x="0" y="9525"/>
                </a:lnTo>
                <a:lnTo>
                  <a:pt x="422275" y="329636"/>
                </a:lnTo>
                <a:lnTo>
                  <a:pt x="422275" y="320111"/>
                </a:lnTo>
                <a:lnTo>
                  <a:pt x="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0" y="561667"/>
            <a:ext cx="431800" cy="337185"/>
          </a:xfrm>
          <a:custGeom>
            <a:avLst/>
            <a:gdLst/>
            <a:ahLst/>
            <a:cxnLst/>
            <a:rect l="l" t="t" r="r" b="b"/>
            <a:pathLst>
              <a:path w="431800" h="337184">
                <a:moveTo>
                  <a:pt x="0" y="0"/>
                </a:moveTo>
                <a:lnTo>
                  <a:pt x="0" y="16745"/>
                </a:lnTo>
                <a:lnTo>
                  <a:pt x="422275" y="336857"/>
                </a:lnTo>
                <a:lnTo>
                  <a:pt x="431800" y="327332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0" y="559107"/>
            <a:ext cx="431800" cy="330200"/>
          </a:xfrm>
          <a:custGeom>
            <a:avLst/>
            <a:gdLst/>
            <a:ahLst/>
            <a:cxnLst/>
            <a:rect l="l" t="t" r="r" b="b"/>
            <a:pathLst>
              <a:path w="431800" h="330200">
                <a:moveTo>
                  <a:pt x="0" y="0"/>
                </a:moveTo>
                <a:lnTo>
                  <a:pt x="0" y="2560"/>
                </a:lnTo>
                <a:lnTo>
                  <a:pt x="431800" y="329892"/>
                </a:lnTo>
                <a:lnTo>
                  <a:pt x="431800" y="320367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0" y="542515"/>
            <a:ext cx="441325" cy="337185"/>
          </a:xfrm>
          <a:custGeom>
            <a:avLst/>
            <a:gdLst/>
            <a:ahLst/>
            <a:cxnLst/>
            <a:rect l="l" t="t" r="r" b="b"/>
            <a:pathLst>
              <a:path w="441325" h="337184">
                <a:moveTo>
                  <a:pt x="0" y="0"/>
                </a:moveTo>
                <a:lnTo>
                  <a:pt x="0" y="16591"/>
                </a:lnTo>
                <a:lnTo>
                  <a:pt x="431800" y="336959"/>
                </a:lnTo>
                <a:lnTo>
                  <a:pt x="441325" y="327434"/>
                </a:lnTo>
                <a:lnTo>
                  <a:pt x="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0" y="528176"/>
            <a:ext cx="450850" cy="342265"/>
          </a:xfrm>
          <a:custGeom>
            <a:avLst/>
            <a:gdLst/>
            <a:ahLst/>
            <a:cxnLst/>
            <a:rect l="l" t="t" r="r" b="b"/>
            <a:pathLst>
              <a:path w="450850" h="342265">
                <a:moveTo>
                  <a:pt x="0" y="0"/>
                </a:moveTo>
                <a:lnTo>
                  <a:pt x="0" y="14338"/>
                </a:lnTo>
                <a:lnTo>
                  <a:pt x="441325" y="341773"/>
                </a:lnTo>
                <a:lnTo>
                  <a:pt x="450850" y="341773"/>
                </a:lnTo>
                <a:lnTo>
                  <a:pt x="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0" y="518651"/>
            <a:ext cx="450850" cy="351790"/>
          </a:xfrm>
          <a:custGeom>
            <a:avLst/>
            <a:gdLst/>
            <a:ahLst/>
            <a:cxnLst/>
            <a:rect l="l" t="t" r="r" b="b"/>
            <a:pathLst>
              <a:path w="450850" h="351790">
                <a:moveTo>
                  <a:pt x="0" y="0"/>
                </a:moveTo>
                <a:lnTo>
                  <a:pt x="0" y="9524"/>
                </a:lnTo>
                <a:lnTo>
                  <a:pt x="450850" y="351298"/>
                </a:lnTo>
                <a:lnTo>
                  <a:pt x="450850" y="341773"/>
                </a:lnTo>
                <a:lnTo>
                  <a:pt x="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0" y="501906"/>
            <a:ext cx="460375" cy="358775"/>
          </a:xfrm>
          <a:custGeom>
            <a:avLst/>
            <a:gdLst/>
            <a:ahLst/>
            <a:cxnLst/>
            <a:rect l="l" t="t" r="r" b="b"/>
            <a:pathLst>
              <a:path w="460375" h="358775">
                <a:moveTo>
                  <a:pt x="0" y="0"/>
                </a:moveTo>
                <a:lnTo>
                  <a:pt x="0" y="16745"/>
                </a:lnTo>
                <a:lnTo>
                  <a:pt x="450850" y="358518"/>
                </a:lnTo>
                <a:lnTo>
                  <a:pt x="460375" y="348993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0" y="499806"/>
            <a:ext cx="460375" cy="351155"/>
          </a:xfrm>
          <a:custGeom>
            <a:avLst/>
            <a:gdLst/>
            <a:ahLst/>
            <a:cxnLst/>
            <a:rect l="l" t="t" r="r" b="b"/>
            <a:pathLst>
              <a:path w="460375" h="351155">
                <a:moveTo>
                  <a:pt x="0" y="0"/>
                </a:moveTo>
                <a:lnTo>
                  <a:pt x="0" y="2099"/>
                </a:lnTo>
                <a:lnTo>
                  <a:pt x="460375" y="351093"/>
                </a:lnTo>
                <a:lnTo>
                  <a:pt x="460375" y="341568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0" y="483214"/>
            <a:ext cx="469900" cy="358775"/>
          </a:xfrm>
          <a:custGeom>
            <a:avLst/>
            <a:gdLst/>
            <a:ahLst/>
            <a:cxnLst/>
            <a:rect l="l" t="t" r="r" b="b"/>
            <a:pathLst>
              <a:path w="469900" h="358775">
                <a:moveTo>
                  <a:pt x="0" y="0"/>
                </a:moveTo>
                <a:lnTo>
                  <a:pt x="0" y="16591"/>
                </a:lnTo>
                <a:lnTo>
                  <a:pt x="460375" y="358160"/>
                </a:lnTo>
                <a:lnTo>
                  <a:pt x="469900" y="348635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0" y="468414"/>
            <a:ext cx="479425" cy="363855"/>
          </a:xfrm>
          <a:custGeom>
            <a:avLst/>
            <a:gdLst/>
            <a:ahLst/>
            <a:cxnLst/>
            <a:rect l="l" t="t" r="r" b="b"/>
            <a:pathLst>
              <a:path w="479425" h="363855">
                <a:moveTo>
                  <a:pt x="0" y="0"/>
                </a:moveTo>
                <a:lnTo>
                  <a:pt x="0" y="14799"/>
                </a:lnTo>
                <a:lnTo>
                  <a:pt x="469900" y="363435"/>
                </a:lnTo>
                <a:lnTo>
                  <a:pt x="479425" y="363435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0" y="458889"/>
            <a:ext cx="479425" cy="373380"/>
          </a:xfrm>
          <a:custGeom>
            <a:avLst/>
            <a:gdLst/>
            <a:ahLst/>
            <a:cxnLst/>
            <a:rect l="l" t="t" r="r" b="b"/>
            <a:pathLst>
              <a:path w="479425" h="373380">
                <a:moveTo>
                  <a:pt x="0" y="0"/>
                </a:moveTo>
                <a:lnTo>
                  <a:pt x="0" y="9525"/>
                </a:lnTo>
                <a:lnTo>
                  <a:pt x="479425" y="372960"/>
                </a:lnTo>
                <a:lnTo>
                  <a:pt x="479425" y="363435"/>
                </a:lnTo>
                <a:lnTo>
                  <a:pt x="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0" y="440511"/>
            <a:ext cx="488950" cy="382270"/>
          </a:xfrm>
          <a:custGeom>
            <a:avLst/>
            <a:gdLst/>
            <a:ahLst/>
            <a:cxnLst/>
            <a:rect l="l" t="t" r="r" b="b"/>
            <a:pathLst>
              <a:path w="488950" h="382269">
                <a:moveTo>
                  <a:pt x="488950" y="362762"/>
                </a:moveTo>
                <a:lnTo>
                  <a:pt x="0" y="0"/>
                </a:lnTo>
                <a:lnTo>
                  <a:pt x="0" y="1638"/>
                </a:lnTo>
                <a:lnTo>
                  <a:pt x="0" y="18389"/>
                </a:lnTo>
                <a:lnTo>
                  <a:pt x="479425" y="381812"/>
                </a:lnTo>
                <a:lnTo>
                  <a:pt x="488950" y="372287"/>
                </a:lnTo>
                <a:lnTo>
                  <a:pt x="488950" y="362762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0" y="423913"/>
            <a:ext cx="498475" cy="379730"/>
          </a:xfrm>
          <a:custGeom>
            <a:avLst/>
            <a:gdLst/>
            <a:ahLst/>
            <a:cxnLst/>
            <a:rect l="l" t="t" r="r" b="b"/>
            <a:pathLst>
              <a:path w="498475" h="379730">
                <a:moveTo>
                  <a:pt x="0" y="0"/>
                </a:moveTo>
                <a:lnTo>
                  <a:pt x="0" y="16591"/>
                </a:lnTo>
                <a:lnTo>
                  <a:pt x="488950" y="379361"/>
                </a:lnTo>
                <a:lnTo>
                  <a:pt x="498475" y="36983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0" y="408653"/>
            <a:ext cx="508000" cy="385445"/>
          </a:xfrm>
          <a:custGeom>
            <a:avLst/>
            <a:gdLst/>
            <a:ahLst/>
            <a:cxnLst/>
            <a:rect l="l" t="t" r="r" b="b"/>
            <a:pathLst>
              <a:path w="508000" h="385445">
                <a:moveTo>
                  <a:pt x="0" y="0"/>
                </a:moveTo>
                <a:lnTo>
                  <a:pt x="0" y="15260"/>
                </a:lnTo>
                <a:lnTo>
                  <a:pt x="498475" y="385096"/>
                </a:lnTo>
                <a:lnTo>
                  <a:pt x="508000" y="385096"/>
                </a:lnTo>
                <a:lnTo>
                  <a:pt x="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0" y="399128"/>
            <a:ext cx="508000" cy="394970"/>
          </a:xfrm>
          <a:custGeom>
            <a:avLst/>
            <a:gdLst/>
            <a:ahLst/>
            <a:cxnLst/>
            <a:rect l="l" t="t" r="r" b="b"/>
            <a:pathLst>
              <a:path w="508000" h="394970">
                <a:moveTo>
                  <a:pt x="0" y="0"/>
                </a:moveTo>
                <a:lnTo>
                  <a:pt x="0" y="9525"/>
                </a:lnTo>
                <a:lnTo>
                  <a:pt x="508000" y="394621"/>
                </a:lnTo>
                <a:lnTo>
                  <a:pt x="508000" y="385096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0" y="364616"/>
            <a:ext cx="527050" cy="419734"/>
          </a:xfrm>
          <a:custGeom>
            <a:avLst/>
            <a:gdLst/>
            <a:ahLst/>
            <a:cxnLst/>
            <a:rect l="l" t="t" r="r" b="b"/>
            <a:pathLst>
              <a:path w="527050" h="419734">
                <a:moveTo>
                  <a:pt x="527050" y="391033"/>
                </a:moveTo>
                <a:lnTo>
                  <a:pt x="0" y="0"/>
                </a:lnTo>
                <a:lnTo>
                  <a:pt x="0" y="17767"/>
                </a:lnTo>
                <a:lnTo>
                  <a:pt x="0" y="34518"/>
                </a:lnTo>
                <a:lnTo>
                  <a:pt x="508000" y="419608"/>
                </a:lnTo>
                <a:lnTo>
                  <a:pt x="517525" y="410083"/>
                </a:lnTo>
                <a:lnTo>
                  <a:pt x="527050" y="391033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0" y="339366"/>
            <a:ext cx="536575" cy="416559"/>
          </a:xfrm>
          <a:custGeom>
            <a:avLst/>
            <a:gdLst/>
            <a:ahLst/>
            <a:cxnLst/>
            <a:rect l="l" t="t" r="r" b="b"/>
            <a:pathLst>
              <a:path w="536575" h="416559">
                <a:moveTo>
                  <a:pt x="0" y="0"/>
                </a:moveTo>
                <a:lnTo>
                  <a:pt x="0" y="25246"/>
                </a:lnTo>
                <a:lnTo>
                  <a:pt x="527050" y="416283"/>
                </a:lnTo>
                <a:lnTo>
                  <a:pt x="536575" y="406758"/>
                </a:lnTo>
                <a:lnTo>
                  <a:pt x="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0" y="305312"/>
            <a:ext cx="555625" cy="441325"/>
          </a:xfrm>
          <a:custGeom>
            <a:avLst/>
            <a:gdLst/>
            <a:ahLst/>
            <a:cxnLst/>
            <a:rect l="l" t="t" r="r" b="b"/>
            <a:pathLst>
              <a:path w="555625" h="441325">
                <a:moveTo>
                  <a:pt x="0" y="0"/>
                </a:moveTo>
                <a:lnTo>
                  <a:pt x="0" y="34054"/>
                </a:lnTo>
                <a:lnTo>
                  <a:pt x="536575" y="440812"/>
                </a:lnTo>
                <a:lnTo>
                  <a:pt x="555625" y="412237"/>
                </a:lnTo>
                <a:lnTo>
                  <a:pt x="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403225" y="117475"/>
            <a:ext cx="28575" cy="1047750"/>
          </a:xfrm>
          <a:custGeom>
            <a:avLst/>
            <a:gdLst/>
            <a:ahLst/>
            <a:cxnLst/>
            <a:rect l="l" t="t" r="r" b="b"/>
            <a:pathLst>
              <a:path w="28575" h="1047750">
                <a:moveTo>
                  <a:pt x="28575" y="0"/>
                </a:moveTo>
                <a:lnTo>
                  <a:pt x="0" y="0"/>
                </a:lnTo>
                <a:lnTo>
                  <a:pt x="0" y="1047750"/>
                </a:lnTo>
                <a:lnTo>
                  <a:pt x="28575" y="1047750"/>
                </a:lnTo>
                <a:lnTo>
                  <a:pt x="2857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69850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117475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165100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21272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269875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31750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374650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41275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46990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52705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58420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65087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68897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746125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812800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85090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908050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bg object 180"/>
          <p:cNvSpPr/>
          <p:nvPr/>
        </p:nvSpPr>
        <p:spPr>
          <a:xfrm>
            <a:off x="94615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bg object 181"/>
          <p:cNvSpPr/>
          <p:nvPr/>
        </p:nvSpPr>
        <p:spPr>
          <a:xfrm>
            <a:off x="101282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bg object 182"/>
          <p:cNvSpPr/>
          <p:nvPr/>
        </p:nvSpPr>
        <p:spPr>
          <a:xfrm>
            <a:off x="106997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bg object 183"/>
          <p:cNvSpPr/>
          <p:nvPr/>
        </p:nvSpPr>
        <p:spPr>
          <a:xfrm>
            <a:off x="1108075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bg object 184"/>
          <p:cNvSpPr/>
          <p:nvPr/>
        </p:nvSpPr>
        <p:spPr>
          <a:xfrm>
            <a:off x="117475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bg object 185"/>
          <p:cNvSpPr/>
          <p:nvPr/>
        </p:nvSpPr>
        <p:spPr>
          <a:xfrm>
            <a:off x="124142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bg object 186"/>
          <p:cNvSpPr/>
          <p:nvPr/>
        </p:nvSpPr>
        <p:spPr>
          <a:xfrm>
            <a:off x="127952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bg object 187"/>
          <p:cNvSpPr/>
          <p:nvPr/>
        </p:nvSpPr>
        <p:spPr>
          <a:xfrm>
            <a:off x="133667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bg object 188"/>
          <p:cNvSpPr/>
          <p:nvPr/>
        </p:nvSpPr>
        <p:spPr>
          <a:xfrm>
            <a:off x="139382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bg object 189"/>
          <p:cNvSpPr/>
          <p:nvPr/>
        </p:nvSpPr>
        <p:spPr>
          <a:xfrm>
            <a:off x="1431925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bg object 190"/>
          <p:cNvSpPr/>
          <p:nvPr/>
        </p:nvSpPr>
        <p:spPr>
          <a:xfrm>
            <a:off x="149860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bg object 191"/>
          <p:cNvSpPr/>
          <p:nvPr/>
        </p:nvSpPr>
        <p:spPr>
          <a:xfrm>
            <a:off x="1555750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bg object 192"/>
          <p:cNvSpPr/>
          <p:nvPr/>
        </p:nvSpPr>
        <p:spPr>
          <a:xfrm>
            <a:off x="159385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bg object 193"/>
          <p:cNvSpPr/>
          <p:nvPr/>
        </p:nvSpPr>
        <p:spPr>
          <a:xfrm>
            <a:off x="1651000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bg object 194"/>
          <p:cNvSpPr/>
          <p:nvPr/>
        </p:nvSpPr>
        <p:spPr>
          <a:xfrm>
            <a:off x="169862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bg object 195"/>
          <p:cNvSpPr/>
          <p:nvPr/>
        </p:nvSpPr>
        <p:spPr>
          <a:xfrm>
            <a:off x="175577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bg object 196"/>
          <p:cNvSpPr/>
          <p:nvPr/>
        </p:nvSpPr>
        <p:spPr>
          <a:xfrm>
            <a:off x="181292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bg object 197"/>
          <p:cNvSpPr/>
          <p:nvPr/>
        </p:nvSpPr>
        <p:spPr>
          <a:xfrm>
            <a:off x="185102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bg object 198"/>
          <p:cNvSpPr/>
          <p:nvPr/>
        </p:nvSpPr>
        <p:spPr>
          <a:xfrm>
            <a:off x="1908175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bg object 199"/>
          <p:cNvSpPr/>
          <p:nvPr/>
        </p:nvSpPr>
        <p:spPr>
          <a:xfrm>
            <a:off x="1955800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bg object 200"/>
          <p:cNvSpPr/>
          <p:nvPr/>
        </p:nvSpPr>
        <p:spPr>
          <a:xfrm>
            <a:off x="200342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bg object 201"/>
          <p:cNvSpPr/>
          <p:nvPr/>
        </p:nvSpPr>
        <p:spPr>
          <a:xfrm>
            <a:off x="2041525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bg object 202"/>
          <p:cNvSpPr/>
          <p:nvPr/>
        </p:nvSpPr>
        <p:spPr>
          <a:xfrm>
            <a:off x="2108200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bg object 203"/>
          <p:cNvSpPr/>
          <p:nvPr/>
        </p:nvSpPr>
        <p:spPr>
          <a:xfrm>
            <a:off x="214630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bg object 204"/>
          <p:cNvSpPr/>
          <p:nvPr/>
        </p:nvSpPr>
        <p:spPr>
          <a:xfrm>
            <a:off x="220345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bg object 205"/>
          <p:cNvSpPr/>
          <p:nvPr/>
        </p:nvSpPr>
        <p:spPr>
          <a:xfrm>
            <a:off x="2260600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bg object 206"/>
          <p:cNvSpPr/>
          <p:nvPr/>
        </p:nvSpPr>
        <p:spPr>
          <a:xfrm>
            <a:off x="229870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bg object 207"/>
          <p:cNvSpPr/>
          <p:nvPr/>
        </p:nvSpPr>
        <p:spPr>
          <a:xfrm>
            <a:off x="2355850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bg object 208"/>
          <p:cNvSpPr/>
          <p:nvPr/>
        </p:nvSpPr>
        <p:spPr>
          <a:xfrm>
            <a:off x="239395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bg object 209"/>
          <p:cNvSpPr/>
          <p:nvPr/>
        </p:nvSpPr>
        <p:spPr>
          <a:xfrm>
            <a:off x="246062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bg object 210"/>
          <p:cNvSpPr/>
          <p:nvPr/>
        </p:nvSpPr>
        <p:spPr>
          <a:xfrm>
            <a:off x="249872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bg object 211"/>
          <p:cNvSpPr/>
          <p:nvPr/>
        </p:nvSpPr>
        <p:spPr>
          <a:xfrm>
            <a:off x="255587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bg object 212"/>
          <p:cNvSpPr/>
          <p:nvPr/>
        </p:nvSpPr>
        <p:spPr>
          <a:xfrm>
            <a:off x="259397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bg object 213"/>
          <p:cNvSpPr/>
          <p:nvPr/>
        </p:nvSpPr>
        <p:spPr>
          <a:xfrm>
            <a:off x="265112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bg object 214"/>
          <p:cNvSpPr/>
          <p:nvPr/>
        </p:nvSpPr>
        <p:spPr>
          <a:xfrm>
            <a:off x="268922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bg object 215"/>
          <p:cNvSpPr/>
          <p:nvPr/>
        </p:nvSpPr>
        <p:spPr>
          <a:xfrm>
            <a:off x="274637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bg object 216"/>
          <p:cNvSpPr/>
          <p:nvPr/>
        </p:nvSpPr>
        <p:spPr>
          <a:xfrm>
            <a:off x="280352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bg object 217"/>
          <p:cNvSpPr/>
          <p:nvPr/>
        </p:nvSpPr>
        <p:spPr>
          <a:xfrm>
            <a:off x="284162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bg object 218"/>
          <p:cNvSpPr/>
          <p:nvPr/>
        </p:nvSpPr>
        <p:spPr>
          <a:xfrm>
            <a:off x="2898775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bg object 219"/>
          <p:cNvSpPr/>
          <p:nvPr/>
        </p:nvSpPr>
        <p:spPr>
          <a:xfrm>
            <a:off x="293687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bg object 220"/>
          <p:cNvSpPr/>
          <p:nvPr/>
        </p:nvSpPr>
        <p:spPr>
          <a:xfrm>
            <a:off x="2994025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bg object 221"/>
          <p:cNvSpPr/>
          <p:nvPr/>
        </p:nvSpPr>
        <p:spPr>
          <a:xfrm>
            <a:off x="304165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bg object 222"/>
          <p:cNvSpPr/>
          <p:nvPr/>
        </p:nvSpPr>
        <p:spPr>
          <a:xfrm>
            <a:off x="3098800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bg object 223"/>
          <p:cNvSpPr/>
          <p:nvPr/>
        </p:nvSpPr>
        <p:spPr>
          <a:xfrm>
            <a:off x="3146425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bg object 224"/>
          <p:cNvSpPr/>
          <p:nvPr/>
        </p:nvSpPr>
        <p:spPr>
          <a:xfrm>
            <a:off x="319405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bg object 225"/>
          <p:cNvSpPr/>
          <p:nvPr/>
        </p:nvSpPr>
        <p:spPr>
          <a:xfrm>
            <a:off x="3251200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bg object 226"/>
          <p:cNvSpPr/>
          <p:nvPr/>
        </p:nvSpPr>
        <p:spPr>
          <a:xfrm>
            <a:off x="329882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bg object 227"/>
          <p:cNvSpPr/>
          <p:nvPr/>
        </p:nvSpPr>
        <p:spPr>
          <a:xfrm>
            <a:off x="3355975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bg object 228"/>
          <p:cNvSpPr/>
          <p:nvPr/>
        </p:nvSpPr>
        <p:spPr>
          <a:xfrm>
            <a:off x="3403600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bg object 229"/>
          <p:cNvSpPr/>
          <p:nvPr/>
        </p:nvSpPr>
        <p:spPr>
          <a:xfrm>
            <a:off x="345122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bg object 230"/>
          <p:cNvSpPr/>
          <p:nvPr/>
        </p:nvSpPr>
        <p:spPr>
          <a:xfrm>
            <a:off x="3508375" y="110807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625" y="0"/>
                </a:moveTo>
                <a:lnTo>
                  <a:pt x="0" y="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bg object 231"/>
          <p:cNvSpPr/>
          <p:nvPr/>
        </p:nvSpPr>
        <p:spPr>
          <a:xfrm>
            <a:off x="355600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bg object 232"/>
          <p:cNvSpPr/>
          <p:nvPr/>
        </p:nvSpPr>
        <p:spPr>
          <a:xfrm>
            <a:off x="361315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bg object 233"/>
          <p:cNvSpPr/>
          <p:nvPr/>
        </p:nvSpPr>
        <p:spPr>
          <a:xfrm>
            <a:off x="3670300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bg object 234"/>
          <p:cNvSpPr/>
          <p:nvPr/>
        </p:nvSpPr>
        <p:spPr>
          <a:xfrm>
            <a:off x="370840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bg object 235"/>
          <p:cNvSpPr/>
          <p:nvPr/>
        </p:nvSpPr>
        <p:spPr>
          <a:xfrm>
            <a:off x="3775075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bg object 236"/>
          <p:cNvSpPr/>
          <p:nvPr/>
        </p:nvSpPr>
        <p:spPr>
          <a:xfrm>
            <a:off x="3841750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bg object 237"/>
          <p:cNvSpPr/>
          <p:nvPr/>
        </p:nvSpPr>
        <p:spPr>
          <a:xfrm>
            <a:off x="387985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bg object 238"/>
          <p:cNvSpPr/>
          <p:nvPr/>
        </p:nvSpPr>
        <p:spPr>
          <a:xfrm>
            <a:off x="393700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bg object 239"/>
          <p:cNvSpPr/>
          <p:nvPr/>
        </p:nvSpPr>
        <p:spPr>
          <a:xfrm>
            <a:off x="4003675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bg object 240"/>
          <p:cNvSpPr/>
          <p:nvPr/>
        </p:nvSpPr>
        <p:spPr>
          <a:xfrm>
            <a:off x="4070350" y="110807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38100" y="0"/>
                </a:moveTo>
                <a:lnTo>
                  <a:pt x="0" y="0"/>
                </a:lnTo>
                <a:lnTo>
                  <a:pt x="0" y="28575"/>
                </a:lnTo>
                <a:lnTo>
                  <a:pt x="38100" y="28575"/>
                </a:lnTo>
                <a:lnTo>
                  <a:pt x="3810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bg object 241"/>
          <p:cNvSpPr/>
          <p:nvPr/>
        </p:nvSpPr>
        <p:spPr>
          <a:xfrm>
            <a:off x="410845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bg object 242"/>
          <p:cNvSpPr/>
          <p:nvPr/>
        </p:nvSpPr>
        <p:spPr>
          <a:xfrm>
            <a:off x="416560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bg object 243"/>
          <p:cNvSpPr/>
          <p:nvPr/>
        </p:nvSpPr>
        <p:spPr>
          <a:xfrm>
            <a:off x="422275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bg object 244"/>
          <p:cNvSpPr/>
          <p:nvPr/>
        </p:nvSpPr>
        <p:spPr>
          <a:xfrm>
            <a:off x="4289425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bg object 245"/>
          <p:cNvSpPr/>
          <p:nvPr/>
        </p:nvSpPr>
        <p:spPr>
          <a:xfrm>
            <a:off x="435610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bg object 246"/>
          <p:cNvSpPr/>
          <p:nvPr/>
        </p:nvSpPr>
        <p:spPr>
          <a:xfrm>
            <a:off x="442277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bg object 247"/>
          <p:cNvSpPr/>
          <p:nvPr/>
        </p:nvSpPr>
        <p:spPr>
          <a:xfrm>
            <a:off x="4479925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bg object 248"/>
          <p:cNvSpPr/>
          <p:nvPr/>
        </p:nvSpPr>
        <p:spPr>
          <a:xfrm>
            <a:off x="454660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bg object 249"/>
          <p:cNvSpPr/>
          <p:nvPr/>
        </p:nvSpPr>
        <p:spPr>
          <a:xfrm>
            <a:off x="4613275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bg object 250"/>
          <p:cNvSpPr/>
          <p:nvPr/>
        </p:nvSpPr>
        <p:spPr>
          <a:xfrm>
            <a:off x="467995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bg object 251"/>
          <p:cNvSpPr/>
          <p:nvPr/>
        </p:nvSpPr>
        <p:spPr>
          <a:xfrm>
            <a:off x="473710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bg object 252"/>
          <p:cNvSpPr/>
          <p:nvPr/>
        </p:nvSpPr>
        <p:spPr>
          <a:xfrm>
            <a:off x="4803775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bg object 253"/>
          <p:cNvSpPr/>
          <p:nvPr/>
        </p:nvSpPr>
        <p:spPr>
          <a:xfrm>
            <a:off x="487045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bg object 254"/>
          <p:cNvSpPr/>
          <p:nvPr/>
        </p:nvSpPr>
        <p:spPr>
          <a:xfrm>
            <a:off x="4937125" y="1108075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0"/>
                </a:moveTo>
                <a:lnTo>
                  <a:pt x="0" y="0"/>
                </a:lnTo>
                <a:lnTo>
                  <a:pt x="0" y="28575"/>
                </a:lnTo>
                <a:lnTo>
                  <a:pt x="95250" y="28575"/>
                </a:lnTo>
                <a:lnTo>
                  <a:pt x="9525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bg object 255"/>
          <p:cNvSpPr/>
          <p:nvPr/>
        </p:nvSpPr>
        <p:spPr>
          <a:xfrm>
            <a:off x="5032375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bg object 256"/>
          <p:cNvSpPr/>
          <p:nvPr/>
        </p:nvSpPr>
        <p:spPr>
          <a:xfrm>
            <a:off x="5089525" y="1108075"/>
            <a:ext cx="104775" cy="28575"/>
          </a:xfrm>
          <a:custGeom>
            <a:avLst/>
            <a:gdLst/>
            <a:ahLst/>
            <a:cxnLst/>
            <a:rect l="l" t="t" r="r" b="b"/>
            <a:pathLst>
              <a:path w="104775" h="28575">
                <a:moveTo>
                  <a:pt x="104775" y="0"/>
                </a:moveTo>
                <a:lnTo>
                  <a:pt x="0" y="0"/>
                </a:lnTo>
                <a:lnTo>
                  <a:pt x="0" y="28575"/>
                </a:lnTo>
                <a:lnTo>
                  <a:pt x="104775" y="28575"/>
                </a:lnTo>
                <a:lnTo>
                  <a:pt x="104775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bg object 257"/>
          <p:cNvSpPr/>
          <p:nvPr/>
        </p:nvSpPr>
        <p:spPr>
          <a:xfrm>
            <a:off x="5194300" y="1108075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7150" y="0"/>
                </a:moveTo>
                <a:lnTo>
                  <a:pt x="0" y="0"/>
                </a:lnTo>
                <a:lnTo>
                  <a:pt x="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bg object 258"/>
          <p:cNvSpPr/>
          <p:nvPr/>
        </p:nvSpPr>
        <p:spPr>
          <a:xfrm>
            <a:off x="5251450" y="1108075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0"/>
                </a:moveTo>
                <a:lnTo>
                  <a:pt x="0" y="0"/>
                </a:lnTo>
                <a:lnTo>
                  <a:pt x="0" y="28575"/>
                </a:lnTo>
                <a:lnTo>
                  <a:pt x="95250" y="28575"/>
                </a:lnTo>
                <a:lnTo>
                  <a:pt x="9525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bg object 259"/>
          <p:cNvSpPr/>
          <p:nvPr/>
        </p:nvSpPr>
        <p:spPr>
          <a:xfrm>
            <a:off x="5346700" y="1108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0" y="0"/>
                </a:lnTo>
                <a:lnTo>
                  <a:pt x="0" y="28575"/>
                </a:lnTo>
                <a:lnTo>
                  <a:pt x="66675" y="28575"/>
                </a:lnTo>
                <a:lnTo>
                  <a:pt x="6667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bg object 260"/>
          <p:cNvSpPr/>
          <p:nvPr/>
        </p:nvSpPr>
        <p:spPr>
          <a:xfrm>
            <a:off x="5413375" y="1108075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0"/>
                </a:moveTo>
                <a:lnTo>
                  <a:pt x="0" y="0"/>
                </a:lnTo>
                <a:lnTo>
                  <a:pt x="0" y="28575"/>
                </a:lnTo>
                <a:lnTo>
                  <a:pt x="95250" y="28575"/>
                </a:lnTo>
                <a:lnTo>
                  <a:pt x="9525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bg object 261"/>
          <p:cNvSpPr/>
          <p:nvPr/>
        </p:nvSpPr>
        <p:spPr>
          <a:xfrm>
            <a:off x="5508625" y="1108075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0"/>
                </a:moveTo>
                <a:lnTo>
                  <a:pt x="0" y="0"/>
                </a:lnTo>
                <a:lnTo>
                  <a:pt x="0" y="28575"/>
                </a:lnTo>
                <a:lnTo>
                  <a:pt x="95250" y="28575"/>
                </a:lnTo>
                <a:lnTo>
                  <a:pt x="9525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bg object 262"/>
          <p:cNvSpPr/>
          <p:nvPr/>
        </p:nvSpPr>
        <p:spPr>
          <a:xfrm>
            <a:off x="5603875" y="1108075"/>
            <a:ext cx="104775" cy="28575"/>
          </a:xfrm>
          <a:custGeom>
            <a:avLst/>
            <a:gdLst/>
            <a:ahLst/>
            <a:cxnLst/>
            <a:rect l="l" t="t" r="r" b="b"/>
            <a:pathLst>
              <a:path w="104775" h="28575">
                <a:moveTo>
                  <a:pt x="104775" y="0"/>
                </a:moveTo>
                <a:lnTo>
                  <a:pt x="0" y="0"/>
                </a:lnTo>
                <a:lnTo>
                  <a:pt x="0" y="28575"/>
                </a:lnTo>
                <a:lnTo>
                  <a:pt x="104775" y="28575"/>
                </a:lnTo>
                <a:lnTo>
                  <a:pt x="104775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bg object 263"/>
          <p:cNvSpPr/>
          <p:nvPr/>
        </p:nvSpPr>
        <p:spPr>
          <a:xfrm>
            <a:off x="5708650" y="1108075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0"/>
                </a:moveTo>
                <a:lnTo>
                  <a:pt x="0" y="0"/>
                </a:lnTo>
                <a:lnTo>
                  <a:pt x="0" y="28575"/>
                </a:lnTo>
                <a:lnTo>
                  <a:pt x="95250" y="28575"/>
                </a:lnTo>
                <a:lnTo>
                  <a:pt x="952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bg object 264"/>
          <p:cNvSpPr/>
          <p:nvPr/>
        </p:nvSpPr>
        <p:spPr>
          <a:xfrm>
            <a:off x="5803900" y="1108075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0"/>
                </a:moveTo>
                <a:lnTo>
                  <a:pt x="0" y="0"/>
                </a:lnTo>
                <a:lnTo>
                  <a:pt x="0" y="28575"/>
                </a:lnTo>
                <a:lnTo>
                  <a:pt x="95250" y="28575"/>
                </a:lnTo>
                <a:lnTo>
                  <a:pt x="9525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bg object 265"/>
          <p:cNvSpPr/>
          <p:nvPr/>
        </p:nvSpPr>
        <p:spPr>
          <a:xfrm>
            <a:off x="5899150" y="1108075"/>
            <a:ext cx="123825" cy="28575"/>
          </a:xfrm>
          <a:custGeom>
            <a:avLst/>
            <a:gdLst/>
            <a:ahLst/>
            <a:cxnLst/>
            <a:rect l="l" t="t" r="r" b="b"/>
            <a:pathLst>
              <a:path w="123825" h="28575">
                <a:moveTo>
                  <a:pt x="123825" y="0"/>
                </a:moveTo>
                <a:lnTo>
                  <a:pt x="0" y="0"/>
                </a:lnTo>
                <a:lnTo>
                  <a:pt x="0" y="28575"/>
                </a:lnTo>
                <a:lnTo>
                  <a:pt x="123825" y="28575"/>
                </a:lnTo>
                <a:lnTo>
                  <a:pt x="123825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bg object 266"/>
          <p:cNvSpPr/>
          <p:nvPr/>
        </p:nvSpPr>
        <p:spPr>
          <a:xfrm>
            <a:off x="6022975" y="1108075"/>
            <a:ext cx="133350" cy="28575"/>
          </a:xfrm>
          <a:custGeom>
            <a:avLst/>
            <a:gdLst/>
            <a:ahLst/>
            <a:cxnLst/>
            <a:rect l="l" t="t" r="r" b="b"/>
            <a:pathLst>
              <a:path w="133350" h="28575">
                <a:moveTo>
                  <a:pt x="133350" y="0"/>
                </a:moveTo>
                <a:lnTo>
                  <a:pt x="0" y="0"/>
                </a:lnTo>
                <a:lnTo>
                  <a:pt x="0" y="28575"/>
                </a:lnTo>
                <a:lnTo>
                  <a:pt x="133350" y="28575"/>
                </a:lnTo>
                <a:lnTo>
                  <a:pt x="13335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bg object 267"/>
          <p:cNvSpPr/>
          <p:nvPr/>
        </p:nvSpPr>
        <p:spPr>
          <a:xfrm>
            <a:off x="6156325" y="1108075"/>
            <a:ext cx="123825" cy="28575"/>
          </a:xfrm>
          <a:custGeom>
            <a:avLst/>
            <a:gdLst/>
            <a:ahLst/>
            <a:cxnLst/>
            <a:rect l="l" t="t" r="r" b="b"/>
            <a:pathLst>
              <a:path w="123825" h="28575">
                <a:moveTo>
                  <a:pt x="123825" y="0"/>
                </a:moveTo>
                <a:lnTo>
                  <a:pt x="0" y="0"/>
                </a:lnTo>
                <a:lnTo>
                  <a:pt x="0" y="28575"/>
                </a:lnTo>
                <a:lnTo>
                  <a:pt x="123825" y="28575"/>
                </a:lnTo>
                <a:lnTo>
                  <a:pt x="123825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bg object 268"/>
          <p:cNvSpPr/>
          <p:nvPr/>
        </p:nvSpPr>
        <p:spPr>
          <a:xfrm>
            <a:off x="6280150" y="1108075"/>
            <a:ext cx="133350" cy="28575"/>
          </a:xfrm>
          <a:custGeom>
            <a:avLst/>
            <a:gdLst/>
            <a:ahLst/>
            <a:cxnLst/>
            <a:rect l="l" t="t" r="r" b="b"/>
            <a:pathLst>
              <a:path w="133350" h="28575">
                <a:moveTo>
                  <a:pt x="133350" y="0"/>
                </a:moveTo>
                <a:lnTo>
                  <a:pt x="0" y="0"/>
                </a:lnTo>
                <a:lnTo>
                  <a:pt x="0" y="28575"/>
                </a:lnTo>
                <a:lnTo>
                  <a:pt x="133350" y="28575"/>
                </a:lnTo>
                <a:lnTo>
                  <a:pt x="13335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bg object 269"/>
          <p:cNvSpPr/>
          <p:nvPr/>
        </p:nvSpPr>
        <p:spPr>
          <a:xfrm>
            <a:off x="6413500" y="1108075"/>
            <a:ext cx="123825" cy="28575"/>
          </a:xfrm>
          <a:custGeom>
            <a:avLst/>
            <a:gdLst/>
            <a:ahLst/>
            <a:cxnLst/>
            <a:rect l="l" t="t" r="r" b="b"/>
            <a:pathLst>
              <a:path w="123825" h="28575">
                <a:moveTo>
                  <a:pt x="123825" y="0"/>
                </a:moveTo>
                <a:lnTo>
                  <a:pt x="0" y="0"/>
                </a:lnTo>
                <a:lnTo>
                  <a:pt x="0" y="28575"/>
                </a:lnTo>
                <a:lnTo>
                  <a:pt x="123825" y="28575"/>
                </a:lnTo>
                <a:lnTo>
                  <a:pt x="1238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bg object 270"/>
          <p:cNvSpPr/>
          <p:nvPr/>
        </p:nvSpPr>
        <p:spPr>
          <a:xfrm>
            <a:off x="6537325" y="1108075"/>
            <a:ext cx="200025" cy="28575"/>
          </a:xfrm>
          <a:custGeom>
            <a:avLst/>
            <a:gdLst/>
            <a:ahLst/>
            <a:cxnLst/>
            <a:rect l="l" t="t" r="r" b="b"/>
            <a:pathLst>
              <a:path w="200025" h="28575">
                <a:moveTo>
                  <a:pt x="200025" y="0"/>
                </a:moveTo>
                <a:lnTo>
                  <a:pt x="0" y="0"/>
                </a:lnTo>
                <a:lnTo>
                  <a:pt x="0" y="28575"/>
                </a:lnTo>
                <a:lnTo>
                  <a:pt x="200025" y="28575"/>
                </a:lnTo>
                <a:lnTo>
                  <a:pt x="20002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bg object 271"/>
          <p:cNvSpPr/>
          <p:nvPr/>
        </p:nvSpPr>
        <p:spPr>
          <a:xfrm>
            <a:off x="6737350" y="1108075"/>
            <a:ext cx="190500" cy="28575"/>
          </a:xfrm>
          <a:custGeom>
            <a:avLst/>
            <a:gdLst/>
            <a:ahLst/>
            <a:cxnLst/>
            <a:rect l="l" t="t" r="r" b="b"/>
            <a:pathLst>
              <a:path w="190500" h="28575">
                <a:moveTo>
                  <a:pt x="190500" y="0"/>
                </a:moveTo>
                <a:lnTo>
                  <a:pt x="0" y="0"/>
                </a:lnTo>
                <a:lnTo>
                  <a:pt x="0" y="28575"/>
                </a:lnTo>
                <a:lnTo>
                  <a:pt x="190500" y="28575"/>
                </a:lnTo>
                <a:lnTo>
                  <a:pt x="1905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bg object 272"/>
          <p:cNvSpPr/>
          <p:nvPr/>
        </p:nvSpPr>
        <p:spPr>
          <a:xfrm>
            <a:off x="6927850" y="1108075"/>
            <a:ext cx="190500" cy="28575"/>
          </a:xfrm>
          <a:custGeom>
            <a:avLst/>
            <a:gdLst/>
            <a:ahLst/>
            <a:cxnLst/>
            <a:rect l="l" t="t" r="r" b="b"/>
            <a:pathLst>
              <a:path w="190500" h="28575">
                <a:moveTo>
                  <a:pt x="190500" y="0"/>
                </a:moveTo>
                <a:lnTo>
                  <a:pt x="0" y="0"/>
                </a:lnTo>
                <a:lnTo>
                  <a:pt x="0" y="28575"/>
                </a:lnTo>
                <a:lnTo>
                  <a:pt x="190500" y="28575"/>
                </a:lnTo>
                <a:lnTo>
                  <a:pt x="19050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bg object 273"/>
          <p:cNvSpPr/>
          <p:nvPr/>
        </p:nvSpPr>
        <p:spPr>
          <a:xfrm>
            <a:off x="7118350" y="1108075"/>
            <a:ext cx="257175" cy="28575"/>
          </a:xfrm>
          <a:custGeom>
            <a:avLst/>
            <a:gdLst/>
            <a:ahLst/>
            <a:cxnLst/>
            <a:rect l="l" t="t" r="r" b="b"/>
            <a:pathLst>
              <a:path w="257175" h="28575">
                <a:moveTo>
                  <a:pt x="257175" y="0"/>
                </a:moveTo>
                <a:lnTo>
                  <a:pt x="0" y="0"/>
                </a:lnTo>
                <a:lnTo>
                  <a:pt x="0" y="28575"/>
                </a:lnTo>
                <a:lnTo>
                  <a:pt x="257175" y="28575"/>
                </a:lnTo>
                <a:lnTo>
                  <a:pt x="25717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bg object 274"/>
          <p:cNvSpPr/>
          <p:nvPr/>
        </p:nvSpPr>
        <p:spPr>
          <a:xfrm>
            <a:off x="7375525" y="1108075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0" y="0"/>
                </a:lnTo>
                <a:lnTo>
                  <a:pt x="0" y="28575"/>
                </a:lnTo>
                <a:lnTo>
                  <a:pt x="323850" y="28575"/>
                </a:lnTo>
                <a:lnTo>
                  <a:pt x="32385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484" y="361950"/>
            <a:ext cx="7987030" cy="631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209675"/>
            <a:ext cx="7884159" cy="1593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36240" y="6035421"/>
            <a:ext cx="2763520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31800" y="6035421"/>
            <a:ext cx="1986280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37525" y="6314986"/>
            <a:ext cx="270509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50" y="361950"/>
            <a:ext cx="7352665" cy="6311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Chapter </a:t>
            </a:r>
            <a:r>
              <a:rPr dirty="0" spc="10"/>
              <a:t>6 </a:t>
            </a:r>
            <a:r>
              <a:rPr dirty="0" spc="15"/>
              <a:t>Registers </a:t>
            </a:r>
            <a:r>
              <a:rPr dirty="0" spc="20"/>
              <a:t>and</a:t>
            </a:r>
            <a:r>
              <a:rPr dirty="0" spc="110"/>
              <a:t> </a:t>
            </a:r>
            <a:r>
              <a:rPr dirty="0" spc="20"/>
              <a:t>Counter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413750" cy="442214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745490" indent="-342900">
              <a:lnSpc>
                <a:spcPct val="101600"/>
              </a:lnSpc>
              <a:spcBef>
                <a:spcPts val="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filp-flops </a:t>
            </a:r>
            <a:r>
              <a:rPr dirty="0" sz="3200">
                <a:latin typeface="Tahoma"/>
                <a:cs typeface="Tahoma"/>
              </a:rPr>
              <a:t>are essential component</a:t>
            </a:r>
            <a:r>
              <a:rPr dirty="0" sz="3200" spc="-19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in  </a:t>
            </a:r>
            <a:r>
              <a:rPr dirty="0" sz="3200">
                <a:latin typeface="Tahoma"/>
                <a:cs typeface="Tahoma"/>
              </a:rPr>
              <a:t>clocked sequential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circuits.</a:t>
            </a:r>
            <a:endParaRPr sz="3200">
              <a:latin typeface="Tahoma"/>
              <a:cs typeface="Tahoma"/>
            </a:endParaRPr>
          </a:p>
          <a:p>
            <a:pPr marL="355600" marR="125730" indent="-342900">
              <a:lnSpc>
                <a:spcPct val="100600"/>
              </a:lnSpc>
              <a:spcBef>
                <a:spcPts val="1839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Circuits that include filp-flops </a:t>
            </a:r>
            <a:r>
              <a:rPr dirty="0" sz="3200">
                <a:latin typeface="Tahoma"/>
                <a:cs typeface="Tahoma"/>
              </a:rPr>
              <a:t>are usually  classified </a:t>
            </a:r>
            <a:r>
              <a:rPr dirty="0" sz="3200" spc="10">
                <a:latin typeface="Tahoma"/>
                <a:cs typeface="Tahoma"/>
              </a:rPr>
              <a:t>by </a:t>
            </a:r>
            <a:r>
              <a:rPr dirty="0" sz="3200" spc="5">
                <a:latin typeface="Tahoma"/>
                <a:cs typeface="Tahoma"/>
              </a:rPr>
              <a:t>the function they perform.</a:t>
            </a:r>
            <a:r>
              <a:rPr dirty="0" sz="3200" spc="-215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Two  </a:t>
            </a:r>
            <a:r>
              <a:rPr dirty="0" sz="3200" spc="5">
                <a:latin typeface="Tahoma"/>
                <a:cs typeface="Tahoma"/>
              </a:rPr>
              <a:t>such </a:t>
            </a:r>
            <a:r>
              <a:rPr dirty="0" sz="3200">
                <a:latin typeface="Tahoma"/>
                <a:cs typeface="Tahoma"/>
              </a:rPr>
              <a:t>circuits </a:t>
            </a:r>
            <a:r>
              <a:rPr dirty="0" sz="3200" spc="5">
                <a:latin typeface="Tahoma"/>
                <a:cs typeface="Tahoma"/>
              </a:rPr>
              <a:t>are registers </a:t>
            </a:r>
            <a:r>
              <a:rPr dirty="0" sz="3200" spc="10">
                <a:latin typeface="Tahoma"/>
                <a:cs typeface="Tahoma"/>
              </a:rPr>
              <a:t>and</a:t>
            </a:r>
            <a:r>
              <a:rPr dirty="0" sz="3200" spc="-26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counters.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600"/>
              </a:lnSpc>
              <a:spcBef>
                <a:spcPts val="183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An </a:t>
            </a:r>
            <a:r>
              <a:rPr dirty="0" sz="3200" i="1">
                <a:latin typeface="Times New Roman"/>
                <a:cs typeface="Times New Roman"/>
              </a:rPr>
              <a:t>n</a:t>
            </a:r>
            <a:r>
              <a:rPr dirty="0" sz="3200">
                <a:latin typeface="Tahoma"/>
                <a:cs typeface="Tahoma"/>
              </a:rPr>
              <a:t>-bit </a:t>
            </a:r>
            <a:r>
              <a:rPr dirty="0" sz="3200" spc="5">
                <a:latin typeface="Tahoma"/>
                <a:cs typeface="Tahoma"/>
              </a:rPr>
              <a:t>register consists of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group of </a:t>
            </a:r>
            <a:r>
              <a:rPr dirty="0" sz="3200" spc="10" i="1">
                <a:latin typeface="Times New Roman"/>
                <a:cs typeface="Times New Roman"/>
              </a:rPr>
              <a:t>n </a:t>
            </a:r>
            <a:r>
              <a:rPr dirty="0" sz="3200">
                <a:latin typeface="Tahoma"/>
                <a:cs typeface="Tahoma"/>
              </a:rPr>
              <a:t>flip-  </a:t>
            </a:r>
            <a:r>
              <a:rPr dirty="0" sz="3200" spc="5">
                <a:latin typeface="Tahoma"/>
                <a:cs typeface="Tahoma"/>
              </a:rPr>
              <a:t>flops capable of storing </a:t>
            </a:r>
            <a:r>
              <a:rPr dirty="0" sz="3200" spc="10" i="1">
                <a:latin typeface="Times New Roman"/>
                <a:cs typeface="Times New Roman"/>
              </a:rPr>
              <a:t>n </a:t>
            </a:r>
            <a:r>
              <a:rPr dirty="0" sz="3200" spc="5">
                <a:latin typeface="Tahoma"/>
                <a:cs typeface="Tahoma"/>
              </a:rPr>
              <a:t>bits of binary  information.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061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5"/>
              <a:t>Serial</a:t>
            </a:r>
            <a:r>
              <a:rPr dirty="0" sz="4400" spc="-114"/>
              <a:t> </a:t>
            </a:r>
            <a:r>
              <a:rPr dirty="0" sz="4400" spc="-5"/>
              <a:t>Transfer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378190" cy="461264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80645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digital system is said </a:t>
            </a:r>
            <a:r>
              <a:rPr dirty="0" sz="3200" spc="-15">
                <a:latin typeface="Tahoma"/>
                <a:cs typeface="Tahoma"/>
              </a:rPr>
              <a:t>tp </a:t>
            </a:r>
            <a:r>
              <a:rPr dirty="0" sz="3200" spc="10">
                <a:latin typeface="Tahoma"/>
                <a:cs typeface="Tahoma"/>
              </a:rPr>
              <a:t>operate </a:t>
            </a:r>
            <a:r>
              <a:rPr dirty="0" sz="3200" spc="5">
                <a:latin typeface="Tahoma"/>
                <a:cs typeface="Tahoma"/>
              </a:rPr>
              <a:t>in </a:t>
            </a:r>
            <a:r>
              <a:rPr dirty="0" sz="3200" spc="10">
                <a:latin typeface="Tahoma"/>
                <a:cs typeface="Tahoma"/>
              </a:rPr>
              <a:t>a</a:t>
            </a:r>
            <a:r>
              <a:rPr dirty="0" sz="3200" spc="-22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serial  </a:t>
            </a:r>
            <a:r>
              <a:rPr dirty="0" sz="3200" spc="10">
                <a:latin typeface="Tahoma"/>
                <a:cs typeface="Tahoma"/>
              </a:rPr>
              <a:t>mode </a:t>
            </a:r>
            <a:r>
              <a:rPr dirty="0" sz="3200" spc="5">
                <a:latin typeface="Tahoma"/>
                <a:cs typeface="Tahoma"/>
              </a:rPr>
              <a:t>when information is </a:t>
            </a:r>
            <a:r>
              <a:rPr dirty="0" sz="3200">
                <a:latin typeface="Tahoma"/>
                <a:cs typeface="Tahoma"/>
              </a:rPr>
              <a:t>transferred and  </a:t>
            </a:r>
            <a:r>
              <a:rPr dirty="0" sz="3200" spc="5">
                <a:latin typeface="Tahoma"/>
                <a:cs typeface="Tahoma"/>
              </a:rPr>
              <a:t>manipulated one bit at </a:t>
            </a:r>
            <a:r>
              <a:rPr dirty="0" sz="3200" spc="10">
                <a:latin typeface="Tahoma"/>
                <a:cs typeface="Tahoma"/>
              </a:rPr>
              <a:t>a</a:t>
            </a:r>
            <a:r>
              <a:rPr dirty="0" sz="3200" spc="-18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time.</a:t>
            </a:r>
            <a:endParaRPr sz="3200">
              <a:latin typeface="Tahoma"/>
              <a:cs typeface="Tahoma"/>
            </a:endParaRPr>
          </a:p>
          <a:p>
            <a:pPr algn="just" marL="355600" marR="5080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This in contrast to parallel transfer where </a:t>
            </a:r>
            <a:r>
              <a:rPr dirty="0" sz="3200">
                <a:latin typeface="Tahoma"/>
                <a:cs typeface="Tahoma"/>
              </a:rPr>
              <a:t>all  </a:t>
            </a:r>
            <a:r>
              <a:rPr dirty="0" sz="3200" spc="5">
                <a:latin typeface="Tahoma"/>
                <a:cs typeface="Tahoma"/>
              </a:rPr>
              <a:t>the bits of the register are transferred at</a:t>
            </a:r>
            <a:r>
              <a:rPr dirty="0" sz="3200" spc="-31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the  </a:t>
            </a:r>
            <a:r>
              <a:rPr dirty="0" sz="3200" spc="10">
                <a:latin typeface="Tahoma"/>
                <a:cs typeface="Tahoma"/>
              </a:rPr>
              <a:t>same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time.</a:t>
            </a:r>
            <a:endParaRPr sz="3200">
              <a:latin typeface="Tahoma"/>
              <a:cs typeface="Tahoma"/>
            </a:endParaRPr>
          </a:p>
          <a:p>
            <a:pPr marL="355600" marR="262890" indent="-342900">
              <a:lnSpc>
                <a:spcPct val="100600"/>
              </a:lnSpc>
              <a:spcBef>
                <a:spcPts val="57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serial </a:t>
            </a:r>
            <a:r>
              <a:rPr dirty="0" sz="3200" spc="5">
                <a:latin typeface="Tahoma"/>
                <a:cs typeface="Tahoma"/>
              </a:rPr>
              <a:t>transfer us done with </a:t>
            </a:r>
            <a:r>
              <a:rPr dirty="0" sz="3200">
                <a:latin typeface="Tahoma"/>
                <a:cs typeface="Tahoma"/>
              </a:rPr>
              <a:t>shift  registers, </a:t>
            </a:r>
            <a:r>
              <a:rPr dirty="0" sz="3200" spc="5">
                <a:latin typeface="Tahoma"/>
                <a:cs typeface="Tahoma"/>
              </a:rPr>
              <a:t>as shown in the block diagram</a:t>
            </a:r>
            <a:r>
              <a:rPr dirty="0" sz="3200" spc="-14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of  </a:t>
            </a:r>
            <a:r>
              <a:rPr dirty="0" sz="3200">
                <a:latin typeface="Tahoma"/>
                <a:cs typeface="Tahoma"/>
              </a:rPr>
              <a:t>Fig.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6-4(a).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061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5"/>
              <a:t>Serial</a:t>
            </a:r>
            <a:r>
              <a:rPr dirty="0" sz="4400" spc="-114"/>
              <a:t> </a:t>
            </a:r>
            <a:r>
              <a:rPr dirty="0" sz="4400" spc="-5"/>
              <a:t>Transfer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700" y="2232025"/>
            <a:ext cx="8623300" cy="325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061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5"/>
              <a:t>Serial</a:t>
            </a:r>
            <a:r>
              <a:rPr dirty="0" sz="4400" spc="-114"/>
              <a:t> </a:t>
            </a:r>
            <a:r>
              <a:rPr dirty="0" sz="4400" spc="-5"/>
              <a:t>Transfer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171575"/>
            <a:ext cx="8376284" cy="45554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marR="5080" indent="-342900">
              <a:lnSpc>
                <a:spcPts val="3450"/>
              </a:lnSpc>
              <a:spcBef>
                <a:spcPts val="56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To </a:t>
            </a:r>
            <a:r>
              <a:rPr dirty="0" sz="3200" spc="5">
                <a:latin typeface="Tahoma"/>
                <a:cs typeface="Tahoma"/>
              </a:rPr>
              <a:t>prevent the loss of information stored </a:t>
            </a:r>
            <a:r>
              <a:rPr dirty="0" sz="3200">
                <a:latin typeface="Tahoma"/>
                <a:cs typeface="Tahoma"/>
              </a:rPr>
              <a:t>in  </a:t>
            </a:r>
            <a:r>
              <a:rPr dirty="0" sz="3200" spc="5">
                <a:latin typeface="Tahoma"/>
                <a:cs typeface="Tahoma"/>
              </a:rPr>
              <a:t>the source </a:t>
            </a:r>
            <a:r>
              <a:rPr dirty="0" sz="3200">
                <a:latin typeface="Tahoma"/>
                <a:cs typeface="Tahoma"/>
              </a:rPr>
              <a:t>register, </a:t>
            </a:r>
            <a:r>
              <a:rPr dirty="0" sz="3200" spc="5">
                <a:latin typeface="Tahoma"/>
                <a:cs typeface="Tahoma"/>
              </a:rPr>
              <a:t>the information </a:t>
            </a:r>
            <a:r>
              <a:rPr dirty="0" sz="3200">
                <a:latin typeface="Tahoma"/>
                <a:cs typeface="Tahoma"/>
              </a:rPr>
              <a:t>in  </a:t>
            </a:r>
            <a:r>
              <a:rPr dirty="0" sz="3200" spc="5">
                <a:latin typeface="Tahoma"/>
                <a:cs typeface="Tahoma"/>
              </a:rPr>
              <a:t>register </a:t>
            </a: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is </a:t>
            </a:r>
            <a:r>
              <a:rPr dirty="0" sz="3200" spc="10">
                <a:latin typeface="Tahoma"/>
                <a:cs typeface="Tahoma"/>
              </a:rPr>
              <a:t>made </a:t>
            </a:r>
            <a:r>
              <a:rPr dirty="0" sz="3200" spc="5">
                <a:latin typeface="Tahoma"/>
                <a:cs typeface="Tahoma"/>
              </a:rPr>
              <a:t>to circulate </a:t>
            </a:r>
            <a:r>
              <a:rPr dirty="0" sz="3200" spc="10">
                <a:latin typeface="Tahoma"/>
                <a:cs typeface="Tahoma"/>
              </a:rPr>
              <a:t>by</a:t>
            </a:r>
            <a:r>
              <a:rPr dirty="0" sz="3200" spc="-26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connecting  the </a:t>
            </a:r>
            <a:r>
              <a:rPr dirty="0" sz="3200">
                <a:latin typeface="Tahoma"/>
                <a:cs typeface="Tahoma"/>
              </a:rPr>
              <a:t>serial </a:t>
            </a:r>
            <a:r>
              <a:rPr dirty="0" sz="3200" spc="5">
                <a:latin typeface="Tahoma"/>
                <a:cs typeface="Tahoma"/>
              </a:rPr>
              <a:t>output to </a:t>
            </a:r>
            <a:r>
              <a:rPr dirty="0" sz="3200">
                <a:latin typeface="Tahoma"/>
                <a:cs typeface="Tahoma"/>
              </a:rPr>
              <a:t>its serial</a:t>
            </a:r>
            <a:r>
              <a:rPr dirty="0" sz="3200" spc="-19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input.</a:t>
            </a:r>
            <a:endParaRPr sz="3200">
              <a:latin typeface="Tahoma"/>
              <a:cs typeface="Tahoma"/>
            </a:endParaRPr>
          </a:p>
          <a:p>
            <a:pPr marL="355600" marR="12065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shift </a:t>
            </a:r>
            <a:r>
              <a:rPr dirty="0" sz="3200" spc="5">
                <a:latin typeface="Tahoma"/>
                <a:cs typeface="Tahoma"/>
              </a:rPr>
              <a:t>control </a:t>
            </a:r>
            <a:r>
              <a:rPr dirty="0" sz="3200" spc="10">
                <a:latin typeface="Tahoma"/>
                <a:cs typeface="Tahoma"/>
              </a:rPr>
              <a:t>input determines when</a:t>
            </a:r>
            <a:r>
              <a:rPr dirty="0" sz="3200" spc="-24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and  </a:t>
            </a:r>
            <a:r>
              <a:rPr dirty="0" sz="3200" spc="10">
                <a:latin typeface="Tahoma"/>
                <a:cs typeface="Tahoma"/>
              </a:rPr>
              <a:t>how many </a:t>
            </a:r>
            <a:r>
              <a:rPr dirty="0" sz="3200" spc="5">
                <a:latin typeface="Tahoma"/>
                <a:cs typeface="Tahoma"/>
              </a:rPr>
              <a:t>times the registers are </a:t>
            </a:r>
            <a:r>
              <a:rPr dirty="0" sz="3200">
                <a:latin typeface="Tahoma"/>
                <a:cs typeface="Tahoma"/>
              </a:rPr>
              <a:t>shifted.  </a:t>
            </a:r>
            <a:r>
              <a:rPr dirty="0" sz="3200" spc="5">
                <a:latin typeface="Tahoma"/>
                <a:cs typeface="Tahoma"/>
              </a:rPr>
              <a:t>This is done with </a:t>
            </a:r>
            <a:r>
              <a:rPr dirty="0" sz="3200" spc="10">
                <a:latin typeface="Tahoma"/>
                <a:cs typeface="Tahoma"/>
              </a:rPr>
              <a:t>an </a:t>
            </a:r>
            <a:r>
              <a:rPr dirty="0" sz="3200" spc="15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gate that allows  clock pulses to pass into the </a:t>
            </a:r>
            <a:r>
              <a:rPr dirty="0" sz="3200" spc="10">
                <a:latin typeface="Tahoma"/>
                <a:cs typeface="Tahoma"/>
              </a:rPr>
              <a:t>CLK </a:t>
            </a:r>
            <a:r>
              <a:rPr dirty="0" sz="3200" spc="5">
                <a:latin typeface="Tahoma"/>
                <a:cs typeface="Tahoma"/>
              </a:rPr>
              <a:t>terminals  only </a:t>
            </a:r>
            <a:r>
              <a:rPr dirty="0" sz="3200" spc="10">
                <a:latin typeface="Tahoma"/>
                <a:cs typeface="Tahoma"/>
              </a:rPr>
              <a:t>when </a:t>
            </a:r>
            <a:r>
              <a:rPr dirty="0" sz="3200" spc="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shift </a:t>
            </a:r>
            <a:r>
              <a:rPr dirty="0" sz="3200" spc="5">
                <a:latin typeface="Tahoma"/>
                <a:cs typeface="Tahoma"/>
              </a:rPr>
              <a:t>control is active. [Fig. </a:t>
            </a:r>
            <a:r>
              <a:rPr dirty="0" sz="3200" spc="10">
                <a:latin typeface="Tahoma"/>
                <a:cs typeface="Tahoma"/>
              </a:rPr>
              <a:t>6-  </a:t>
            </a:r>
            <a:r>
              <a:rPr dirty="0" sz="3200" spc="-10">
                <a:latin typeface="Tahoma"/>
                <a:cs typeface="Tahoma"/>
              </a:rPr>
              <a:t>4(a)].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061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5"/>
              <a:t>Serial</a:t>
            </a:r>
            <a:r>
              <a:rPr dirty="0" sz="4400" spc="-114"/>
              <a:t> </a:t>
            </a:r>
            <a:r>
              <a:rPr dirty="0" sz="4400" spc="-5"/>
              <a:t>Transfer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82099" y="1660525"/>
            <a:ext cx="8198325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061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5"/>
              <a:t>Serial</a:t>
            </a:r>
            <a:r>
              <a:rPr dirty="0" sz="4400" spc="-114"/>
              <a:t> </a:t>
            </a:r>
            <a:r>
              <a:rPr dirty="0" sz="4400" spc="-5"/>
              <a:t>Transfer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214995" cy="353631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shift </a:t>
            </a:r>
            <a:r>
              <a:rPr dirty="0" sz="3200" spc="5">
                <a:latin typeface="Tahoma"/>
                <a:cs typeface="Tahoma"/>
              </a:rPr>
              <a:t>control signal is synchronized</a:t>
            </a:r>
            <a:r>
              <a:rPr dirty="0" sz="3200" spc="-24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with  the clock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changes value just after the  </a:t>
            </a:r>
            <a:r>
              <a:rPr dirty="0" sz="3200" spc="10">
                <a:latin typeface="Tahoma"/>
                <a:cs typeface="Tahoma"/>
              </a:rPr>
              <a:t>negative </a:t>
            </a:r>
            <a:r>
              <a:rPr dirty="0" sz="3200" spc="5">
                <a:latin typeface="Tahoma"/>
                <a:cs typeface="Tahoma"/>
              </a:rPr>
              <a:t>edge of the</a:t>
            </a:r>
            <a:r>
              <a:rPr dirty="0" sz="3200" spc="-1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clock.</a:t>
            </a:r>
            <a:endParaRPr sz="3200">
              <a:latin typeface="Tahoma"/>
              <a:cs typeface="Tahoma"/>
            </a:endParaRPr>
          </a:p>
          <a:p>
            <a:pPr algn="just" marL="355600" marR="68580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Each </a:t>
            </a:r>
            <a:r>
              <a:rPr dirty="0" sz="3200" spc="5">
                <a:latin typeface="Tahoma"/>
                <a:cs typeface="Tahoma"/>
              </a:rPr>
              <a:t>rising </a:t>
            </a:r>
            <a:r>
              <a:rPr dirty="0" sz="3200" spc="10">
                <a:latin typeface="Tahoma"/>
                <a:cs typeface="Tahoma"/>
              </a:rPr>
              <a:t>edge of the pulse causes a</a:t>
            </a:r>
            <a:r>
              <a:rPr dirty="0" sz="3200" spc="-39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shift  in both </a:t>
            </a:r>
            <a:r>
              <a:rPr dirty="0" sz="3200">
                <a:latin typeface="Tahoma"/>
                <a:cs typeface="Tahoma"/>
              </a:rPr>
              <a:t>registers. </a:t>
            </a: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fourth pulse changes  the </a:t>
            </a:r>
            <a:r>
              <a:rPr dirty="0" sz="3200">
                <a:latin typeface="Tahoma"/>
                <a:cs typeface="Tahoma"/>
              </a:rPr>
              <a:t>shift </a:t>
            </a:r>
            <a:r>
              <a:rPr dirty="0" sz="3200" spc="5">
                <a:latin typeface="Tahoma"/>
                <a:cs typeface="Tahoma"/>
              </a:rPr>
              <a:t>control to </a:t>
            </a:r>
            <a:r>
              <a:rPr dirty="0" sz="3200" spc="10">
                <a:latin typeface="Tahoma"/>
                <a:cs typeface="Tahoma"/>
              </a:rPr>
              <a:t>0 and </a:t>
            </a:r>
            <a:r>
              <a:rPr dirty="0" sz="3200" spc="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shift registers  </a:t>
            </a:r>
            <a:r>
              <a:rPr dirty="0" sz="3200" spc="5">
                <a:latin typeface="Tahoma"/>
                <a:cs typeface="Tahoma"/>
              </a:rPr>
              <a:t>are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disabled.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061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5"/>
              <a:t>Serial</a:t>
            </a:r>
            <a:r>
              <a:rPr dirty="0" sz="4400" spc="-114"/>
              <a:t> </a:t>
            </a:r>
            <a:r>
              <a:rPr dirty="0" sz="4400" spc="-5"/>
              <a:t>Transfer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250" y="1343025"/>
            <a:ext cx="2701925" cy="63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Tahoma"/>
                <a:cs typeface="Tahoma"/>
              </a:rPr>
              <a:t>Table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6-1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Serial-Transfer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850" y="2012950"/>
          <a:ext cx="8566150" cy="389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6220"/>
                <a:gridCol w="2985770"/>
                <a:gridCol w="2803525"/>
              </a:tblGrid>
              <a:tr h="704850">
                <a:tc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400" spc="-5" b="1">
                          <a:latin typeface="Tahoma"/>
                          <a:cs typeface="Tahoma"/>
                        </a:rPr>
                        <a:t>Timing</a:t>
                      </a:r>
                      <a:r>
                        <a:rPr dirty="0" sz="2400" spc="-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 b="1">
                          <a:latin typeface="Tahoma"/>
                          <a:cs typeface="Tahoma"/>
                        </a:rPr>
                        <a:t>Pulse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400" spc="-5" b="1">
                          <a:latin typeface="Tahoma"/>
                          <a:cs typeface="Tahoma"/>
                        </a:rPr>
                        <a:t>Shift Register</a:t>
                      </a:r>
                      <a:r>
                        <a:rPr dirty="0" sz="2400" spc="-10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b="1">
                          <a:latin typeface="Tahoma"/>
                          <a:cs typeface="Tahoma"/>
                        </a:rPr>
                        <a:t>A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400" spc="-5" b="1">
                          <a:latin typeface="Tahoma"/>
                          <a:cs typeface="Tahoma"/>
                        </a:rPr>
                        <a:t>Shift Register</a:t>
                      </a:r>
                      <a:r>
                        <a:rPr dirty="0" sz="2400" spc="-114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b="1">
                          <a:latin typeface="Tahoma"/>
                          <a:cs typeface="Tahoma"/>
                        </a:rPr>
                        <a:t>B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Initial</a:t>
                      </a:r>
                      <a:r>
                        <a:rPr dirty="0" sz="24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value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17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1 0 1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0 0 1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10">
                          <a:latin typeface="Tahoma"/>
                          <a:cs typeface="Tahoma"/>
                        </a:rPr>
                        <a:t>After</a:t>
                      </a:r>
                      <a:r>
                        <a:rPr dirty="0" sz="2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15">
                          <a:latin typeface="Tahoma"/>
                          <a:cs typeface="Tahoma"/>
                        </a:rPr>
                        <a:t>T1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17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1 1 0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1 0 0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10">
                          <a:latin typeface="Tahoma"/>
                          <a:cs typeface="Tahoma"/>
                        </a:rPr>
                        <a:t>After</a:t>
                      </a:r>
                      <a:r>
                        <a:rPr dirty="0" sz="2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15">
                          <a:latin typeface="Tahoma"/>
                          <a:cs typeface="Tahoma"/>
                        </a:rPr>
                        <a:t>T2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17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1 1 1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1 1 0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10">
                          <a:latin typeface="Tahoma"/>
                          <a:cs typeface="Tahoma"/>
                        </a:rPr>
                        <a:t>After</a:t>
                      </a:r>
                      <a:r>
                        <a:rPr dirty="0" sz="2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15">
                          <a:latin typeface="Tahoma"/>
                          <a:cs typeface="Tahoma"/>
                        </a:rPr>
                        <a:t>T3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17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0 1 1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0 1 1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854">
                <a:tc>
                  <a:txBody>
                    <a:bodyPr/>
                    <a:lstStyle/>
                    <a:p>
                      <a:pPr marL="95250">
                        <a:lnSpc>
                          <a:spcPts val="2795"/>
                        </a:lnSpc>
                        <a:spcBef>
                          <a:spcPts val="300"/>
                        </a:spcBef>
                      </a:pPr>
                      <a:r>
                        <a:rPr dirty="0" sz="2400" spc="10">
                          <a:latin typeface="Tahoma"/>
                          <a:cs typeface="Tahoma"/>
                        </a:rPr>
                        <a:t>After</a:t>
                      </a:r>
                      <a:r>
                        <a:rPr dirty="0" sz="2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15">
                          <a:latin typeface="Tahoma"/>
                          <a:cs typeface="Tahoma"/>
                        </a:rPr>
                        <a:t>T4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11760">
                        <a:lnSpc>
                          <a:spcPts val="2795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1 0 1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ts val="2795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1 0 1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9850" y="6180137"/>
            <a:ext cx="8566150" cy="28575"/>
          </a:xfrm>
          <a:custGeom>
            <a:avLst/>
            <a:gdLst/>
            <a:ahLst/>
            <a:cxnLst/>
            <a:rect l="l" t="t" r="r" b="b"/>
            <a:pathLst>
              <a:path w="8566150" h="28575">
                <a:moveTo>
                  <a:pt x="0" y="28575"/>
                </a:moveTo>
                <a:lnTo>
                  <a:pt x="8566150" y="28575"/>
                </a:lnTo>
                <a:lnTo>
                  <a:pt x="856615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061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5"/>
              <a:t>Serial</a:t>
            </a:r>
            <a:r>
              <a:rPr dirty="0" sz="4400" spc="-114"/>
              <a:t> </a:t>
            </a:r>
            <a:r>
              <a:rPr dirty="0" sz="4400" spc="-5"/>
              <a:t>Transfer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407400" cy="402209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In the parallel mode, information is</a:t>
            </a:r>
            <a:r>
              <a:rPr dirty="0" sz="3200" spc="-18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available  from </a:t>
            </a:r>
            <a:r>
              <a:rPr dirty="0" sz="3200">
                <a:latin typeface="Tahoma"/>
                <a:cs typeface="Tahoma"/>
              </a:rPr>
              <a:t>all </a:t>
            </a:r>
            <a:r>
              <a:rPr dirty="0" sz="3200" spc="5">
                <a:latin typeface="Tahoma"/>
                <a:cs typeface="Tahoma"/>
              </a:rPr>
              <a:t>bits can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transferred  simultaneously during one clock</a:t>
            </a:r>
            <a:r>
              <a:rPr dirty="0" sz="3200" spc="-15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pulse.</a:t>
            </a:r>
            <a:endParaRPr sz="3200">
              <a:latin typeface="Tahoma"/>
              <a:cs typeface="Tahoma"/>
            </a:endParaRPr>
          </a:p>
          <a:p>
            <a:pPr marL="355600" marR="110489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In the </a:t>
            </a:r>
            <a:r>
              <a:rPr dirty="0" sz="3200">
                <a:latin typeface="Tahoma"/>
                <a:cs typeface="Tahoma"/>
              </a:rPr>
              <a:t>serial </a:t>
            </a:r>
            <a:r>
              <a:rPr dirty="0" sz="3200" spc="10">
                <a:latin typeface="Tahoma"/>
                <a:cs typeface="Tahoma"/>
              </a:rPr>
              <a:t>mode, </a:t>
            </a:r>
            <a:r>
              <a:rPr dirty="0" sz="3200" spc="5">
                <a:latin typeface="Tahoma"/>
                <a:cs typeface="Tahoma"/>
              </a:rPr>
              <a:t>the registers </a:t>
            </a:r>
            <a:r>
              <a:rPr dirty="0" sz="3200" spc="10">
                <a:latin typeface="Tahoma"/>
                <a:cs typeface="Tahoma"/>
              </a:rPr>
              <a:t>have a  </a:t>
            </a:r>
            <a:r>
              <a:rPr dirty="0" sz="3200" spc="5">
                <a:latin typeface="Tahoma"/>
                <a:cs typeface="Tahoma"/>
              </a:rPr>
              <a:t>single </a:t>
            </a:r>
            <a:r>
              <a:rPr dirty="0" sz="3200">
                <a:latin typeface="Tahoma"/>
                <a:cs typeface="Tahoma"/>
              </a:rPr>
              <a:t>serial </a:t>
            </a:r>
            <a:r>
              <a:rPr dirty="0" sz="3200" spc="10">
                <a:latin typeface="Tahoma"/>
                <a:cs typeface="Tahoma"/>
              </a:rPr>
              <a:t>input and a </a:t>
            </a:r>
            <a:r>
              <a:rPr dirty="0" sz="3200" spc="5">
                <a:latin typeface="Tahoma"/>
                <a:cs typeface="Tahoma"/>
              </a:rPr>
              <a:t>single </a:t>
            </a:r>
            <a:r>
              <a:rPr dirty="0" sz="3200">
                <a:latin typeface="Tahoma"/>
                <a:cs typeface="Tahoma"/>
              </a:rPr>
              <a:t>serial</a:t>
            </a:r>
            <a:r>
              <a:rPr dirty="0" sz="3200" spc="-32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output.  </a:t>
            </a: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information us transferred one bit at </a:t>
            </a:r>
            <a:r>
              <a:rPr dirty="0" sz="3200" spc="10">
                <a:latin typeface="Tahoma"/>
                <a:cs typeface="Tahoma"/>
              </a:rPr>
              <a:t>a  </a:t>
            </a:r>
            <a:r>
              <a:rPr dirty="0" sz="3200" spc="5">
                <a:latin typeface="Tahoma"/>
                <a:cs typeface="Tahoma"/>
              </a:rPr>
              <a:t>time while the registers are shifted in the  </a:t>
            </a:r>
            <a:r>
              <a:rPr dirty="0" sz="3200" spc="10">
                <a:latin typeface="Tahoma"/>
                <a:cs typeface="Tahoma"/>
              </a:rPr>
              <a:t>same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direction.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5680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Serial</a:t>
            </a:r>
            <a:r>
              <a:rPr dirty="0" sz="4400" spc="-114"/>
              <a:t> </a:t>
            </a:r>
            <a:r>
              <a:rPr dirty="0" sz="4400"/>
              <a:t>Addition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171575"/>
            <a:ext cx="8407400" cy="430784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marR="363855" indent="-342900">
              <a:lnSpc>
                <a:spcPts val="3450"/>
              </a:lnSpc>
              <a:spcBef>
                <a:spcPts val="56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Operations in digital computers are</a:t>
            </a:r>
            <a:r>
              <a:rPr dirty="0" sz="3200" spc="-27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usually  done in parallel because this is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>
                <a:latin typeface="Tahoma"/>
                <a:cs typeface="Tahoma"/>
              </a:rPr>
              <a:t>faster  </a:t>
            </a:r>
            <a:r>
              <a:rPr dirty="0" sz="3200" spc="10">
                <a:latin typeface="Tahoma"/>
                <a:cs typeface="Tahoma"/>
              </a:rPr>
              <a:t>mode </a:t>
            </a:r>
            <a:r>
              <a:rPr dirty="0" sz="3200" spc="5">
                <a:latin typeface="Tahoma"/>
                <a:cs typeface="Tahoma"/>
              </a:rPr>
              <a:t>of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operation.</a:t>
            </a:r>
            <a:endParaRPr sz="3200">
              <a:latin typeface="Tahoma"/>
              <a:cs typeface="Tahoma"/>
            </a:endParaRPr>
          </a:p>
          <a:p>
            <a:pPr marL="355600" marR="521334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Serial operations are slower, but have</a:t>
            </a:r>
            <a:r>
              <a:rPr dirty="0" sz="3200" spc="-18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the  </a:t>
            </a:r>
            <a:r>
              <a:rPr dirty="0" sz="3200">
                <a:latin typeface="Tahoma"/>
                <a:cs typeface="Tahoma"/>
              </a:rPr>
              <a:t>advantage </a:t>
            </a:r>
            <a:r>
              <a:rPr dirty="0" sz="3200" spc="5">
                <a:latin typeface="Tahoma"/>
                <a:cs typeface="Tahoma"/>
              </a:rPr>
              <a:t>of </a:t>
            </a:r>
            <a:r>
              <a:rPr dirty="0" sz="3200">
                <a:latin typeface="Tahoma"/>
                <a:cs typeface="Tahoma"/>
              </a:rPr>
              <a:t>requiring </a:t>
            </a:r>
            <a:r>
              <a:rPr dirty="0" sz="3200" spc="5">
                <a:latin typeface="Tahoma"/>
                <a:cs typeface="Tahoma"/>
              </a:rPr>
              <a:t>less</a:t>
            </a:r>
            <a:r>
              <a:rPr dirty="0" sz="3200" spc="-15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equipment.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two binary numbers to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added</a:t>
            </a:r>
            <a:r>
              <a:rPr dirty="0" sz="3200" spc="-2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serially  </a:t>
            </a:r>
            <a:r>
              <a:rPr dirty="0" sz="3200" spc="5">
                <a:latin typeface="Tahoma"/>
                <a:cs typeface="Tahoma"/>
              </a:rPr>
              <a:t>are stored in two </a:t>
            </a:r>
            <a:r>
              <a:rPr dirty="0" sz="3200">
                <a:latin typeface="Tahoma"/>
                <a:cs typeface="Tahoma"/>
              </a:rPr>
              <a:t>shift</a:t>
            </a:r>
            <a:r>
              <a:rPr dirty="0" sz="3200" spc="-1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registers.</a:t>
            </a:r>
            <a:endParaRPr sz="3200">
              <a:latin typeface="Tahoma"/>
              <a:cs typeface="Tahoma"/>
            </a:endParaRPr>
          </a:p>
          <a:p>
            <a:pPr marL="355600" marR="243840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Bits </a:t>
            </a:r>
            <a:r>
              <a:rPr dirty="0" sz="3200" spc="10">
                <a:latin typeface="Tahoma"/>
                <a:cs typeface="Tahoma"/>
              </a:rPr>
              <a:t>are added one pair at a time through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a  </a:t>
            </a:r>
            <a:r>
              <a:rPr dirty="0" sz="3200" spc="5">
                <a:latin typeface="Tahoma"/>
                <a:cs typeface="Tahoma"/>
              </a:rPr>
              <a:t>single </a:t>
            </a:r>
            <a:r>
              <a:rPr dirty="0" sz="3200">
                <a:latin typeface="Tahoma"/>
                <a:cs typeface="Tahoma"/>
              </a:rPr>
              <a:t>full </a:t>
            </a:r>
            <a:r>
              <a:rPr dirty="0" sz="3200" spc="5">
                <a:latin typeface="Tahoma"/>
                <a:cs typeface="Tahoma"/>
              </a:rPr>
              <a:t>adder. [Fig.</a:t>
            </a:r>
            <a:r>
              <a:rPr dirty="0" sz="3200" spc="-14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6-5]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5680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Serial</a:t>
            </a:r>
            <a:r>
              <a:rPr dirty="0" sz="4400" spc="-114"/>
              <a:t> </a:t>
            </a:r>
            <a:r>
              <a:rPr dirty="0" sz="4400"/>
              <a:t>Addition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69850"/>
            <a:ext cx="8636000" cy="641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5680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Serial</a:t>
            </a:r>
            <a:r>
              <a:rPr dirty="0" sz="4400" spc="-114"/>
              <a:t> </a:t>
            </a:r>
            <a:r>
              <a:rPr dirty="0" sz="4400"/>
              <a:t>Addition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483600" cy="4612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11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By </a:t>
            </a:r>
            <a:r>
              <a:rPr dirty="0" sz="3200" spc="5">
                <a:latin typeface="Tahoma"/>
                <a:cs typeface="Tahoma"/>
              </a:rPr>
              <a:t>shifting the </a:t>
            </a:r>
            <a:r>
              <a:rPr dirty="0" sz="3200" spc="10">
                <a:latin typeface="Tahoma"/>
                <a:cs typeface="Tahoma"/>
              </a:rPr>
              <a:t>sum into </a:t>
            </a: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while the bits of </a:t>
            </a:r>
            <a:r>
              <a:rPr dirty="0" sz="3200" spc="15">
                <a:latin typeface="Tahoma"/>
                <a:cs typeface="Tahoma"/>
              </a:rPr>
              <a:t>A  </a:t>
            </a:r>
            <a:r>
              <a:rPr dirty="0" sz="3200" spc="5">
                <a:latin typeface="Tahoma"/>
                <a:cs typeface="Tahoma"/>
              </a:rPr>
              <a:t>are shifted out, </a:t>
            </a:r>
            <a:r>
              <a:rPr dirty="0" sz="3200">
                <a:latin typeface="Tahoma"/>
                <a:cs typeface="Tahoma"/>
              </a:rPr>
              <a:t>it </a:t>
            </a:r>
            <a:r>
              <a:rPr dirty="0" sz="3200" spc="5">
                <a:latin typeface="Tahoma"/>
                <a:cs typeface="Tahoma"/>
              </a:rPr>
              <a:t>is possible to use one  register for storing both the </a:t>
            </a:r>
            <a:r>
              <a:rPr dirty="0" sz="3200" spc="10">
                <a:latin typeface="Tahoma"/>
                <a:cs typeface="Tahoma"/>
              </a:rPr>
              <a:t>augend </a:t>
            </a:r>
            <a:r>
              <a:rPr dirty="0" sz="3200" spc="5">
                <a:latin typeface="Tahoma"/>
                <a:cs typeface="Tahoma"/>
              </a:rPr>
              <a:t>and</a:t>
            </a:r>
            <a:r>
              <a:rPr dirty="0" sz="3200" spc="-28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sum  </a:t>
            </a:r>
            <a:r>
              <a:rPr dirty="0" sz="3200">
                <a:latin typeface="Tahoma"/>
                <a:cs typeface="Tahoma"/>
              </a:rPr>
              <a:t>bits.</a:t>
            </a:r>
            <a:endParaRPr sz="3200">
              <a:latin typeface="Tahoma"/>
              <a:cs typeface="Tahoma"/>
            </a:endParaRPr>
          </a:p>
          <a:p>
            <a:pPr marL="355600" marR="177800" indent="-342900">
              <a:lnSpc>
                <a:spcPts val="3829"/>
              </a:lnSpc>
              <a:spcBef>
                <a:spcPts val="87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carry out of the </a:t>
            </a:r>
            <a:r>
              <a:rPr dirty="0" sz="3200">
                <a:latin typeface="Tahoma"/>
                <a:cs typeface="Tahoma"/>
              </a:rPr>
              <a:t>full </a:t>
            </a:r>
            <a:r>
              <a:rPr dirty="0" sz="3200" spc="5">
                <a:latin typeface="Tahoma"/>
                <a:cs typeface="Tahoma"/>
              </a:rPr>
              <a:t>adder is</a:t>
            </a:r>
            <a:r>
              <a:rPr dirty="0" sz="3200" spc="-229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transferred  </a:t>
            </a:r>
            <a:r>
              <a:rPr dirty="0" sz="3200" spc="10">
                <a:latin typeface="Tahoma"/>
                <a:cs typeface="Tahoma"/>
              </a:rPr>
              <a:t>to a </a:t>
            </a:r>
            <a:r>
              <a:rPr dirty="0" sz="3200" spc="15">
                <a:latin typeface="Tahoma"/>
                <a:cs typeface="Tahoma"/>
              </a:rPr>
              <a:t>D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flip-flop.</a:t>
            </a:r>
            <a:endParaRPr sz="3200">
              <a:latin typeface="Tahoma"/>
              <a:cs typeface="Tahoma"/>
            </a:endParaRPr>
          </a:p>
          <a:p>
            <a:pPr marL="355600" marR="231140" indent="-342900">
              <a:lnSpc>
                <a:spcPct val="100600"/>
              </a:lnSpc>
              <a:spcBef>
                <a:spcPts val="58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output of the </a:t>
            </a:r>
            <a:r>
              <a:rPr dirty="0" sz="3200" spc="15">
                <a:latin typeface="Tahoma"/>
                <a:cs typeface="Tahoma"/>
              </a:rPr>
              <a:t>D </a:t>
            </a:r>
            <a:r>
              <a:rPr dirty="0" sz="3200" spc="10">
                <a:latin typeface="Tahoma"/>
                <a:cs typeface="Tahoma"/>
              </a:rPr>
              <a:t>flip-flop </a:t>
            </a:r>
            <a:r>
              <a:rPr dirty="0" sz="3200" spc="5">
                <a:latin typeface="Tahoma"/>
                <a:cs typeface="Tahoma"/>
              </a:rPr>
              <a:t>is </a:t>
            </a:r>
            <a:r>
              <a:rPr dirty="0" sz="3200" spc="10">
                <a:latin typeface="Tahoma"/>
                <a:cs typeface="Tahoma"/>
              </a:rPr>
              <a:t>then used</a:t>
            </a:r>
            <a:r>
              <a:rPr dirty="0" sz="3200" spc="-395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as  </a:t>
            </a:r>
            <a:r>
              <a:rPr dirty="0" sz="3200" spc="5">
                <a:latin typeface="Tahoma"/>
                <a:cs typeface="Tahoma"/>
              </a:rPr>
              <a:t>carry input for the next pair of </a:t>
            </a:r>
            <a:r>
              <a:rPr dirty="0" sz="3200">
                <a:latin typeface="Tahoma"/>
                <a:cs typeface="Tahoma"/>
              </a:rPr>
              <a:t>significant  bits.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27406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10"/>
              <a:t>6-1</a:t>
            </a:r>
            <a:r>
              <a:rPr dirty="0" sz="4400" spc="-114"/>
              <a:t> </a:t>
            </a:r>
            <a:r>
              <a:rPr dirty="0" sz="4400" spc="5"/>
              <a:t>Registers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255634" cy="460311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In </a:t>
            </a:r>
            <a:r>
              <a:rPr dirty="0" sz="3200">
                <a:latin typeface="Tahoma"/>
                <a:cs typeface="Tahoma"/>
              </a:rPr>
              <a:t>its </a:t>
            </a:r>
            <a:r>
              <a:rPr dirty="0" sz="3200" spc="5">
                <a:latin typeface="Tahoma"/>
                <a:cs typeface="Tahoma"/>
              </a:rPr>
              <a:t>broadest definition,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register</a:t>
            </a:r>
            <a:r>
              <a:rPr dirty="0" sz="3200" spc="-26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consists 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15">
                <a:latin typeface="Tahoma"/>
                <a:cs typeface="Tahoma"/>
              </a:rPr>
              <a:t>group </a:t>
            </a:r>
            <a:r>
              <a:rPr dirty="0" sz="3200" spc="10">
                <a:latin typeface="Tahoma"/>
                <a:cs typeface="Tahoma"/>
              </a:rPr>
              <a:t>of </a:t>
            </a:r>
            <a:r>
              <a:rPr dirty="0" sz="3200">
                <a:latin typeface="Tahoma"/>
                <a:cs typeface="Tahoma"/>
              </a:rPr>
              <a:t>flip-flops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gates that </a:t>
            </a:r>
            <a:r>
              <a:rPr dirty="0" sz="3200">
                <a:latin typeface="Tahoma"/>
                <a:cs typeface="Tahoma"/>
              </a:rPr>
              <a:t>effect  </a:t>
            </a:r>
            <a:r>
              <a:rPr dirty="0" sz="3200" spc="5">
                <a:latin typeface="Tahoma"/>
                <a:cs typeface="Tahoma"/>
              </a:rPr>
              <a:t>their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transition.</a:t>
            </a:r>
            <a:endParaRPr sz="320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750" spc="5">
                <a:latin typeface="Tahoma"/>
                <a:cs typeface="Tahoma"/>
              </a:rPr>
              <a:t>The </a:t>
            </a:r>
            <a:r>
              <a:rPr dirty="0" sz="2750" spc="10">
                <a:latin typeface="Tahoma"/>
                <a:cs typeface="Tahoma"/>
              </a:rPr>
              <a:t>flip-flops </a:t>
            </a:r>
            <a:r>
              <a:rPr dirty="0" sz="2750" spc="15">
                <a:latin typeface="Tahoma"/>
                <a:cs typeface="Tahoma"/>
              </a:rPr>
              <a:t>hold the binary</a:t>
            </a:r>
            <a:r>
              <a:rPr dirty="0" sz="2750" spc="180">
                <a:latin typeface="Tahoma"/>
                <a:cs typeface="Tahoma"/>
              </a:rPr>
              <a:t> </a:t>
            </a:r>
            <a:r>
              <a:rPr dirty="0" sz="2750" spc="20">
                <a:latin typeface="Tahoma"/>
                <a:cs typeface="Tahoma"/>
              </a:rPr>
              <a:t>information.</a:t>
            </a:r>
            <a:endParaRPr sz="2750">
              <a:latin typeface="Tahoma"/>
              <a:cs typeface="Tahoma"/>
            </a:endParaRPr>
          </a:p>
          <a:p>
            <a:pPr lvl="1" marL="755650" marR="612775" indent="-285750">
              <a:lnSpc>
                <a:spcPct val="102299"/>
              </a:lnSpc>
              <a:spcBef>
                <a:spcPts val="675"/>
              </a:spcBef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750" spc="15">
                <a:latin typeface="Tahoma"/>
                <a:cs typeface="Tahoma"/>
              </a:rPr>
              <a:t>The gates determine how </a:t>
            </a:r>
            <a:r>
              <a:rPr dirty="0" sz="2750" spc="10">
                <a:latin typeface="Tahoma"/>
                <a:cs typeface="Tahoma"/>
              </a:rPr>
              <a:t>the </a:t>
            </a:r>
            <a:r>
              <a:rPr dirty="0" sz="2750" spc="15">
                <a:latin typeface="Tahoma"/>
                <a:cs typeface="Tahoma"/>
              </a:rPr>
              <a:t>information </a:t>
            </a:r>
            <a:r>
              <a:rPr dirty="0" sz="2750" spc="10">
                <a:latin typeface="Tahoma"/>
                <a:cs typeface="Tahoma"/>
              </a:rPr>
              <a:t>is  transferred into the</a:t>
            </a:r>
            <a:r>
              <a:rPr dirty="0" sz="2750" spc="175">
                <a:latin typeface="Tahoma"/>
                <a:cs typeface="Tahoma"/>
              </a:rPr>
              <a:t> </a:t>
            </a:r>
            <a:r>
              <a:rPr dirty="0" sz="2750" spc="5">
                <a:latin typeface="Tahoma"/>
                <a:cs typeface="Tahoma"/>
              </a:rPr>
              <a:t>register.</a:t>
            </a:r>
            <a:endParaRPr sz="27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Counters are a special type of</a:t>
            </a:r>
            <a:r>
              <a:rPr dirty="0" sz="3200" spc="-30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register.</a:t>
            </a:r>
            <a:endParaRPr sz="3200">
              <a:latin typeface="Tahoma"/>
              <a:cs typeface="Tahoma"/>
            </a:endParaRPr>
          </a:p>
          <a:p>
            <a:pPr marL="355600" marR="548005" indent="-342900">
              <a:lnSpc>
                <a:spcPts val="3829"/>
              </a:lnSpc>
              <a:spcBef>
                <a:spcPts val="944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counter goes through </a:t>
            </a:r>
            <a:r>
              <a:rPr dirty="0" sz="3200" spc="10">
                <a:latin typeface="Tahoma"/>
                <a:cs typeface="Tahoma"/>
              </a:rPr>
              <a:t>a</a:t>
            </a:r>
            <a:r>
              <a:rPr dirty="0" sz="3200" spc="-21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predetermined  sequence of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states.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5680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Serial</a:t>
            </a:r>
            <a:r>
              <a:rPr dirty="0" sz="4400" spc="-114"/>
              <a:t> </a:t>
            </a:r>
            <a:r>
              <a:rPr dirty="0" sz="4400"/>
              <a:t>Addition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171575"/>
            <a:ext cx="8521065" cy="465074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marR="281305" indent="-342900">
              <a:lnSpc>
                <a:spcPts val="3450"/>
              </a:lnSpc>
              <a:spcBef>
                <a:spcPts val="56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To show </a:t>
            </a:r>
            <a:r>
              <a:rPr dirty="0" sz="3200" spc="5">
                <a:latin typeface="Tahoma"/>
                <a:cs typeface="Tahoma"/>
              </a:rPr>
              <a:t>that </a:t>
            </a:r>
            <a:r>
              <a:rPr dirty="0" sz="3200">
                <a:latin typeface="Tahoma"/>
                <a:cs typeface="Tahoma"/>
              </a:rPr>
              <a:t>serial </a:t>
            </a:r>
            <a:r>
              <a:rPr dirty="0" sz="3200" spc="5">
                <a:latin typeface="Tahoma"/>
                <a:cs typeface="Tahoma"/>
              </a:rPr>
              <a:t>operations can be  designed </a:t>
            </a:r>
            <a:r>
              <a:rPr dirty="0" sz="3200" spc="10">
                <a:latin typeface="Tahoma"/>
                <a:cs typeface="Tahoma"/>
              </a:rPr>
              <a:t>by means </a:t>
            </a:r>
            <a:r>
              <a:rPr dirty="0" sz="3200" spc="5">
                <a:latin typeface="Tahoma"/>
                <a:cs typeface="Tahoma"/>
              </a:rPr>
              <a:t>of sequential </a:t>
            </a:r>
            <a:r>
              <a:rPr dirty="0" sz="3200">
                <a:latin typeface="Tahoma"/>
                <a:cs typeface="Tahoma"/>
              </a:rPr>
              <a:t>circuit  </a:t>
            </a:r>
            <a:r>
              <a:rPr dirty="0" sz="3200" spc="5">
                <a:latin typeface="Tahoma"/>
                <a:cs typeface="Tahoma"/>
              </a:rPr>
              <a:t>procedure, </a:t>
            </a:r>
            <a:r>
              <a:rPr dirty="0" sz="3200" spc="10">
                <a:latin typeface="Tahoma"/>
                <a:cs typeface="Tahoma"/>
              </a:rPr>
              <a:t>we </a:t>
            </a:r>
            <a:r>
              <a:rPr dirty="0" sz="3200" spc="5">
                <a:latin typeface="Tahoma"/>
                <a:cs typeface="Tahoma"/>
              </a:rPr>
              <a:t>will redesign the </a:t>
            </a:r>
            <a:r>
              <a:rPr dirty="0" sz="3200">
                <a:latin typeface="Tahoma"/>
                <a:cs typeface="Tahoma"/>
              </a:rPr>
              <a:t>serial</a:t>
            </a:r>
            <a:r>
              <a:rPr dirty="0" sz="3200" spc="-22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adder  </a:t>
            </a:r>
            <a:r>
              <a:rPr dirty="0" sz="3200" spc="10">
                <a:latin typeface="Tahoma"/>
                <a:cs typeface="Tahoma"/>
              </a:rPr>
              <a:t>using a </a:t>
            </a:r>
            <a:r>
              <a:rPr dirty="0" sz="3200" spc="5">
                <a:latin typeface="Tahoma"/>
                <a:cs typeface="Tahoma"/>
              </a:rPr>
              <a:t>state</a:t>
            </a:r>
            <a:r>
              <a:rPr dirty="0" sz="3200" spc="-10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table.</a:t>
            </a:r>
            <a:endParaRPr sz="3200">
              <a:latin typeface="Tahoma"/>
              <a:cs typeface="Tahoma"/>
            </a:endParaRPr>
          </a:p>
          <a:p>
            <a:pPr marL="355600" marR="1578610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serial </a:t>
            </a:r>
            <a:r>
              <a:rPr dirty="0" sz="3200" spc="5">
                <a:latin typeface="Tahoma"/>
                <a:cs typeface="Tahoma"/>
              </a:rPr>
              <a:t>outputs from registers</a:t>
            </a:r>
            <a:r>
              <a:rPr dirty="0" sz="3200" spc="-15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are  designated </a:t>
            </a:r>
            <a:r>
              <a:rPr dirty="0" sz="3200" spc="10">
                <a:latin typeface="Tahoma"/>
                <a:cs typeface="Tahoma"/>
              </a:rPr>
              <a:t>by </a:t>
            </a:r>
            <a:r>
              <a:rPr dirty="0" sz="3200" spc="10" i="1">
                <a:latin typeface="Times New Roman"/>
                <a:cs typeface="Times New Roman"/>
              </a:rPr>
              <a:t>x </a:t>
            </a:r>
            <a:r>
              <a:rPr dirty="0" sz="3200" spc="20">
                <a:latin typeface="Tahoma"/>
                <a:cs typeface="Tahoma"/>
              </a:rPr>
              <a:t>and</a:t>
            </a:r>
            <a:r>
              <a:rPr dirty="0" sz="3200" spc="55">
                <a:latin typeface="Tahoma"/>
                <a:cs typeface="Tahoma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y</a:t>
            </a:r>
            <a:r>
              <a:rPr dirty="0" sz="320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sequential </a:t>
            </a:r>
            <a:r>
              <a:rPr dirty="0" sz="3200">
                <a:latin typeface="Tahoma"/>
                <a:cs typeface="Tahoma"/>
              </a:rPr>
              <a:t>circuit </a:t>
            </a:r>
            <a:r>
              <a:rPr dirty="0" sz="3200" spc="5">
                <a:latin typeface="Tahoma"/>
                <a:cs typeface="Tahoma"/>
              </a:rPr>
              <a:t>proper has two inputs,  </a:t>
            </a:r>
            <a:r>
              <a:rPr dirty="0" sz="3200" spc="10" i="1">
                <a:latin typeface="Times New Roman"/>
                <a:cs typeface="Times New Roman"/>
              </a:rPr>
              <a:t>x </a:t>
            </a:r>
            <a:r>
              <a:rPr dirty="0" sz="3200" spc="20">
                <a:latin typeface="Tahoma"/>
                <a:cs typeface="Tahoma"/>
              </a:rPr>
              <a:t>and </a:t>
            </a:r>
            <a:r>
              <a:rPr dirty="0" sz="3200" i="1">
                <a:latin typeface="Times New Roman"/>
                <a:cs typeface="Times New Roman"/>
              </a:rPr>
              <a:t>y</a:t>
            </a:r>
            <a:r>
              <a:rPr dirty="0" sz="3200">
                <a:latin typeface="Tahoma"/>
                <a:cs typeface="Tahoma"/>
              </a:rPr>
              <a:t>, </a:t>
            </a:r>
            <a:r>
              <a:rPr dirty="0" sz="3200" spc="5">
                <a:latin typeface="Tahoma"/>
                <a:cs typeface="Tahoma"/>
              </a:rPr>
              <a:t>that provide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pair of significant</a:t>
            </a:r>
            <a:r>
              <a:rPr dirty="0" sz="3200" spc="-1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bits,  </a:t>
            </a:r>
            <a:r>
              <a:rPr dirty="0" sz="3200" spc="10">
                <a:latin typeface="Tahoma"/>
                <a:cs typeface="Tahoma"/>
              </a:rPr>
              <a:t>an </a:t>
            </a:r>
            <a:r>
              <a:rPr dirty="0" sz="3200" spc="5">
                <a:latin typeface="Tahoma"/>
                <a:cs typeface="Tahoma"/>
              </a:rPr>
              <a:t>output </a:t>
            </a:r>
            <a:r>
              <a:rPr dirty="0" sz="3200" spc="10">
                <a:latin typeface="Tahoma"/>
                <a:cs typeface="Tahoma"/>
              </a:rPr>
              <a:t>S </a:t>
            </a:r>
            <a:r>
              <a:rPr dirty="0" sz="3200" spc="5">
                <a:latin typeface="Tahoma"/>
                <a:cs typeface="Tahoma"/>
              </a:rPr>
              <a:t>that generates the </a:t>
            </a:r>
            <a:r>
              <a:rPr dirty="0" sz="3200" spc="10">
                <a:latin typeface="Tahoma"/>
                <a:cs typeface="Tahoma"/>
              </a:rPr>
              <a:t>sum </a:t>
            </a:r>
            <a:r>
              <a:rPr dirty="0" sz="3200">
                <a:latin typeface="Tahoma"/>
                <a:cs typeface="Tahoma"/>
              </a:rPr>
              <a:t>bit, </a:t>
            </a:r>
            <a:r>
              <a:rPr dirty="0" sz="3200" spc="5">
                <a:latin typeface="Tahoma"/>
                <a:cs typeface="Tahoma"/>
              </a:rPr>
              <a:t>and  flip-flop </a:t>
            </a:r>
            <a:r>
              <a:rPr dirty="0" sz="3200" spc="15">
                <a:latin typeface="Tahoma"/>
                <a:cs typeface="Tahoma"/>
              </a:rPr>
              <a:t>Q </a:t>
            </a:r>
            <a:r>
              <a:rPr dirty="0" sz="3200" spc="5">
                <a:latin typeface="Tahoma"/>
                <a:cs typeface="Tahoma"/>
              </a:rPr>
              <a:t>for storing the carry. [Table.</a:t>
            </a:r>
            <a:r>
              <a:rPr dirty="0" sz="3200" spc="-2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6-2]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5680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Serial</a:t>
            </a:r>
            <a:r>
              <a:rPr dirty="0" sz="4400" spc="-114"/>
              <a:t> </a:t>
            </a:r>
            <a:r>
              <a:rPr dirty="0" sz="4400"/>
              <a:t>Addition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5250" y="1343025"/>
            <a:ext cx="3101975" cy="63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Tahoma"/>
                <a:cs typeface="Tahoma"/>
              </a:rPr>
              <a:t>Table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6-2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latin typeface="Tahoma"/>
                <a:cs typeface="Tahoma"/>
              </a:rPr>
              <a:t>State Table for serial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Adder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00" y="2165350"/>
          <a:ext cx="8623300" cy="428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950"/>
                <a:gridCol w="1271270"/>
                <a:gridCol w="530859"/>
                <a:gridCol w="1902460"/>
                <a:gridCol w="1619250"/>
                <a:gridCol w="1793875"/>
              </a:tblGrid>
              <a:tr h="695325">
                <a:tc>
                  <a:txBody>
                    <a:bodyPr/>
                    <a:lstStyle/>
                    <a:p>
                      <a:pPr marL="457200" marR="344170" indent="-1238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Present  </a:t>
                      </a: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Inputs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Next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0" marR="347345" indent="-1524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spc="25" b="1">
                          <a:latin typeface="Times New Roman"/>
                          <a:cs typeface="Times New Roman"/>
                        </a:rPr>
                        <a:t>Fli</a:t>
                      </a:r>
                      <a:r>
                        <a:rPr dirty="0" sz="2000" spc="-5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000" spc="-75" b="1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Flop  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Inputs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500">
                <a:tc>
                  <a:txBody>
                    <a:bodyPr/>
                    <a:lstStyle/>
                    <a:p>
                      <a:pPr algn="r" marR="6591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3030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1027430" algn="l"/>
                        </a:tabLst>
                      </a:pPr>
                      <a:r>
                        <a:rPr dirty="0" sz="2000" spc="30" b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baseline="-26666" sz="1875" spc="44" b="1">
                          <a:latin typeface="Times New Roman"/>
                          <a:cs typeface="Times New Roman"/>
                        </a:rPr>
                        <a:t>Q	</a:t>
                      </a: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26666" sz="1875" spc="22" b="1">
                          <a:latin typeface="Times New Roman"/>
                          <a:cs typeface="Times New Roman"/>
                        </a:rPr>
                        <a:t>Q</a:t>
                      </a:r>
                      <a:endParaRPr baseline="-26666" sz="18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315">
                <a:tc>
                  <a:txBody>
                    <a:bodyPr/>
                    <a:lstStyle/>
                    <a:p>
                      <a:pPr algn="r" marR="6921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1313815" algn="l"/>
                        </a:tabLst>
                      </a:pPr>
                      <a:r>
                        <a:rPr dirty="0" sz="2000" spc="1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algn="r" marR="692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1313815" algn="l"/>
                        </a:tabLst>
                      </a:pPr>
                      <a:r>
                        <a:rPr dirty="0" sz="2000" spc="1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</a:tr>
              <a:tr h="395287">
                <a:tc>
                  <a:txBody>
                    <a:bodyPr/>
                    <a:lstStyle/>
                    <a:p>
                      <a:pPr algn="r" marR="6921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1313815" algn="l"/>
                        </a:tabLst>
                      </a:pPr>
                      <a:r>
                        <a:rPr dirty="0" sz="2000" spc="1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</a:tr>
              <a:tr h="395287">
                <a:tc>
                  <a:txBody>
                    <a:bodyPr/>
                    <a:lstStyle/>
                    <a:p>
                      <a:pPr algn="r" marR="692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1313815" algn="l"/>
                        </a:tabLst>
                      </a:pPr>
                      <a:r>
                        <a:rPr dirty="0" sz="2000" spc="1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</a:tr>
              <a:tr h="395287">
                <a:tc>
                  <a:txBody>
                    <a:bodyPr/>
                    <a:lstStyle/>
                    <a:p>
                      <a:pPr algn="r" marR="6921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1020444" algn="l"/>
                        </a:tabLst>
                      </a:pPr>
                      <a:r>
                        <a:rPr dirty="0" sz="2000" spc="15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</a:tr>
              <a:tr h="395287">
                <a:tc>
                  <a:txBody>
                    <a:bodyPr/>
                    <a:lstStyle/>
                    <a:p>
                      <a:pPr algn="r" marR="692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1020444" algn="l"/>
                        </a:tabLst>
                      </a:pPr>
                      <a:r>
                        <a:rPr dirty="0" sz="2000" spc="15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</a:tr>
              <a:tr h="395287">
                <a:tc>
                  <a:txBody>
                    <a:bodyPr/>
                    <a:lstStyle/>
                    <a:p>
                      <a:pPr algn="r" marR="6921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1020444" algn="l"/>
                        </a:tabLst>
                      </a:pPr>
                      <a:r>
                        <a:rPr dirty="0" sz="2000" spc="15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</a:tr>
              <a:tr h="386808">
                <a:tc>
                  <a:txBody>
                    <a:bodyPr/>
                    <a:lstStyle/>
                    <a:p>
                      <a:pPr algn="r" marR="692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1020444" algn="l"/>
                        </a:tabLst>
                      </a:pPr>
                      <a:r>
                        <a:rPr dirty="0" sz="2000" spc="15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5680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Serial</a:t>
            </a:r>
            <a:r>
              <a:rPr dirty="0" sz="4400" spc="-114"/>
              <a:t> </a:t>
            </a:r>
            <a:r>
              <a:rPr dirty="0" sz="4400"/>
              <a:t>Addition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234045" cy="361251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two </a:t>
            </a:r>
            <a:r>
              <a:rPr dirty="0" sz="3200">
                <a:latin typeface="Tahoma"/>
                <a:cs typeface="Tahoma"/>
              </a:rPr>
              <a:t>flip-flop </a:t>
            </a:r>
            <a:r>
              <a:rPr dirty="0" sz="3200" spc="5">
                <a:latin typeface="Tahoma"/>
                <a:cs typeface="Tahoma"/>
              </a:rPr>
              <a:t>input equations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the  output equation can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simplified </a:t>
            </a:r>
            <a:r>
              <a:rPr dirty="0" sz="3200" spc="10">
                <a:latin typeface="Tahoma"/>
                <a:cs typeface="Tahoma"/>
              </a:rPr>
              <a:t>by</a:t>
            </a:r>
            <a:r>
              <a:rPr dirty="0" sz="3200" spc="-24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means  of </a:t>
            </a:r>
            <a:r>
              <a:rPr dirty="0" sz="3200" spc="10">
                <a:latin typeface="Tahoma"/>
                <a:cs typeface="Tahoma"/>
              </a:rPr>
              <a:t>map </a:t>
            </a:r>
            <a:r>
              <a:rPr dirty="0" sz="3200" spc="5">
                <a:latin typeface="Tahoma"/>
                <a:cs typeface="Tahoma"/>
              </a:rPr>
              <a:t>to</a:t>
            </a:r>
            <a:r>
              <a:rPr dirty="0" sz="3200" spc="-114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obtain</a:t>
            </a:r>
            <a:endParaRPr sz="320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750" spc="20">
                <a:latin typeface="Tahoma"/>
                <a:cs typeface="Tahoma"/>
              </a:rPr>
              <a:t>JQ=</a:t>
            </a:r>
            <a:r>
              <a:rPr dirty="0" sz="2750" spc="20" i="1">
                <a:latin typeface="Times New Roman"/>
                <a:cs typeface="Times New Roman"/>
              </a:rPr>
              <a:t>xy</a:t>
            </a:r>
            <a:endParaRPr sz="275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50"/>
              </a:spcBef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750" spc="10">
                <a:latin typeface="Tahoma"/>
                <a:cs typeface="Tahoma"/>
              </a:rPr>
              <a:t>KQ=</a:t>
            </a:r>
            <a:r>
              <a:rPr dirty="0" sz="2750" spc="10" i="1">
                <a:latin typeface="Times New Roman"/>
                <a:cs typeface="Times New Roman"/>
              </a:rPr>
              <a:t>x</a:t>
            </a:r>
            <a:r>
              <a:rPr dirty="0" sz="2750" spc="10">
                <a:latin typeface="Times New Roman"/>
                <a:cs typeface="Times New Roman"/>
              </a:rPr>
              <a:t>’</a:t>
            </a:r>
            <a:r>
              <a:rPr dirty="0" sz="2750" spc="10" i="1">
                <a:latin typeface="Times New Roman"/>
                <a:cs typeface="Times New Roman"/>
              </a:rPr>
              <a:t>y</a:t>
            </a:r>
            <a:r>
              <a:rPr dirty="0" sz="2750" spc="10">
                <a:latin typeface="Times New Roman"/>
                <a:cs typeface="Times New Roman"/>
              </a:rPr>
              <a:t>’</a:t>
            </a:r>
            <a:r>
              <a:rPr dirty="0" sz="2750" spc="10">
                <a:latin typeface="Tahoma"/>
                <a:cs typeface="Tahoma"/>
              </a:rPr>
              <a:t>=(</a:t>
            </a:r>
            <a:r>
              <a:rPr dirty="0" sz="2750" spc="10" i="1">
                <a:latin typeface="Times New Roman"/>
                <a:cs typeface="Times New Roman"/>
              </a:rPr>
              <a:t>x+y</a:t>
            </a:r>
            <a:r>
              <a:rPr dirty="0" sz="2750" spc="10">
                <a:latin typeface="Tahoma"/>
                <a:cs typeface="Tahoma"/>
              </a:rPr>
              <a:t>)</a:t>
            </a:r>
            <a:r>
              <a:rPr dirty="0" sz="2750" spc="10">
                <a:latin typeface="Times New Roman"/>
                <a:cs typeface="Times New Roman"/>
              </a:rPr>
              <a:t>’</a:t>
            </a:r>
            <a:endParaRPr sz="275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50"/>
              </a:spcBef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750" spc="25">
                <a:latin typeface="Tahoma"/>
                <a:cs typeface="Tahoma"/>
              </a:rPr>
              <a:t>S=</a:t>
            </a:r>
            <a:r>
              <a:rPr dirty="0" sz="2750" spc="25" i="1">
                <a:latin typeface="Times New Roman"/>
                <a:cs typeface="Times New Roman"/>
              </a:rPr>
              <a:t>x</a:t>
            </a:r>
            <a:r>
              <a:rPr dirty="0" sz="2750" spc="25">
                <a:latin typeface="Cambria"/>
                <a:cs typeface="Cambria"/>
              </a:rPr>
              <a:t>⊕</a:t>
            </a:r>
            <a:r>
              <a:rPr dirty="0" sz="2750" spc="25" i="1">
                <a:latin typeface="Times New Roman"/>
                <a:cs typeface="Times New Roman"/>
              </a:rPr>
              <a:t>y</a:t>
            </a:r>
            <a:r>
              <a:rPr dirty="0" sz="2750" spc="25">
                <a:latin typeface="Cambria"/>
                <a:cs typeface="Cambria"/>
              </a:rPr>
              <a:t>⊕</a:t>
            </a:r>
            <a:r>
              <a:rPr dirty="0" sz="2750" spc="25">
                <a:latin typeface="Tahoma"/>
                <a:cs typeface="Tahoma"/>
              </a:rPr>
              <a:t>Q</a:t>
            </a:r>
            <a:endParaRPr sz="27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circuit </a:t>
            </a:r>
            <a:r>
              <a:rPr dirty="0" sz="3200" spc="5">
                <a:latin typeface="Tahoma"/>
                <a:cs typeface="Tahoma"/>
              </a:rPr>
              <a:t>diagram is shown in [Fig.</a:t>
            </a:r>
            <a:r>
              <a:rPr dirty="0" sz="3200" spc="-2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6-6]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56806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Serial</a:t>
            </a:r>
            <a:r>
              <a:rPr dirty="0" sz="4400" spc="-114"/>
              <a:t> </a:t>
            </a:r>
            <a:r>
              <a:rPr dirty="0" sz="4400"/>
              <a:t>Addition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184275"/>
            <a:ext cx="8636000" cy="530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575056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Universal Shift</a:t>
            </a:r>
            <a:r>
              <a:rPr dirty="0" sz="4400" spc="-145"/>
              <a:t> </a:t>
            </a:r>
            <a:r>
              <a:rPr dirty="0" sz="4400"/>
              <a:t>Register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120139"/>
            <a:ext cx="8427085" cy="431165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10" i="1">
                <a:latin typeface="Times New Roman"/>
                <a:cs typeface="Times New Roman"/>
              </a:rPr>
              <a:t>clear </a:t>
            </a:r>
            <a:r>
              <a:rPr dirty="0" sz="3200">
                <a:latin typeface="Tahoma"/>
                <a:cs typeface="Tahoma"/>
              </a:rPr>
              <a:t>control </a:t>
            </a:r>
            <a:r>
              <a:rPr dirty="0" sz="3200" spc="5">
                <a:latin typeface="Tahoma"/>
                <a:cs typeface="Tahoma"/>
              </a:rPr>
              <a:t>to </a:t>
            </a:r>
            <a:r>
              <a:rPr dirty="0" sz="3200">
                <a:latin typeface="Tahoma"/>
                <a:cs typeface="Tahoma"/>
              </a:rPr>
              <a:t>clear the register </a:t>
            </a:r>
            <a:r>
              <a:rPr dirty="0" sz="3200" spc="5">
                <a:latin typeface="Tahoma"/>
                <a:cs typeface="Tahoma"/>
              </a:rPr>
              <a:t>to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0.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10" i="1">
                <a:latin typeface="Times New Roman"/>
                <a:cs typeface="Times New Roman"/>
              </a:rPr>
              <a:t>clock </a:t>
            </a:r>
            <a:r>
              <a:rPr dirty="0" sz="3200" spc="5">
                <a:latin typeface="Tahoma"/>
                <a:cs typeface="Tahoma"/>
              </a:rPr>
              <a:t>input to synchronize the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operations.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829"/>
              </a:lnSpc>
              <a:spcBef>
                <a:spcPts val="944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 i="1">
                <a:latin typeface="Times New Roman"/>
                <a:cs typeface="Times New Roman"/>
              </a:rPr>
              <a:t>shift-right </a:t>
            </a:r>
            <a:r>
              <a:rPr dirty="0" sz="3200" spc="5">
                <a:latin typeface="Tahoma"/>
                <a:cs typeface="Tahoma"/>
              </a:rPr>
              <a:t>control to enable the </a:t>
            </a:r>
            <a:r>
              <a:rPr dirty="0" sz="3200">
                <a:latin typeface="Tahoma"/>
                <a:cs typeface="Tahoma"/>
              </a:rPr>
              <a:t>shift  </a:t>
            </a:r>
            <a:r>
              <a:rPr dirty="0" sz="3200" spc="5">
                <a:latin typeface="Tahoma"/>
                <a:cs typeface="Tahoma"/>
              </a:rPr>
              <a:t>operation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the </a:t>
            </a:r>
            <a:r>
              <a:rPr dirty="0" sz="3200" spc="5" i="1">
                <a:latin typeface="Times New Roman"/>
                <a:cs typeface="Times New Roman"/>
              </a:rPr>
              <a:t>serial input </a:t>
            </a:r>
            <a:r>
              <a:rPr dirty="0" sz="3200" spc="5">
                <a:latin typeface="Tahoma"/>
                <a:cs typeface="Tahoma"/>
              </a:rPr>
              <a:t>and </a:t>
            </a:r>
            <a:r>
              <a:rPr dirty="0" sz="3200" spc="10" i="1">
                <a:latin typeface="Times New Roman"/>
                <a:cs typeface="Times New Roman"/>
              </a:rPr>
              <a:t>output</a:t>
            </a:r>
            <a:r>
              <a:rPr dirty="0" sz="3200" spc="-130" i="1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ahoma"/>
                <a:cs typeface="Tahoma"/>
              </a:rPr>
              <a:t>lines  </a:t>
            </a:r>
            <a:r>
              <a:rPr dirty="0" sz="3200" spc="5">
                <a:latin typeface="Tahoma"/>
                <a:cs typeface="Tahoma"/>
              </a:rPr>
              <a:t>associated with the </a:t>
            </a:r>
            <a:r>
              <a:rPr dirty="0" sz="3200">
                <a:latin typeface="Tahoma"/>
                <a:cs typeface="Tahoma"/>
              </a:rPr>
              <a:t>shift</a:t>
            </a:r>
            <a:r>
              <a:rPr dirty="0" sz="3200" spc="-1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right.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600"/>
              </a:lnSpc>
              <a:spcBef>
                <a:spcPts val="57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i="1">
                <a:latin typeface="Times New Roman"/>
                <a:cs typeface="Times New Roman"/>
              </a:rPr>
              <a:t>shift-left </a:t>
            </a:r>
            <a:r>
              <a:rPr dirty="0" sz="3200" spc="5">
                <a:latin typeface="Tahoma"/>
                <a:cs typeface="Tahoma"/>
              </a:rPr>
              <a:t>control to enable the </a:t>
            </a:r>
            <a:r>
              <a:rPr dirty="0" sz="3200">
                <a:latin typeface="Tahoma"/>
                <a:cs typeface="Tahoma"/>
              </a:rPr>
              <a:t>shift  </a:t>
            </a:r>
            <a:r>
              <a:rPr dirty="0" sz="3200" spc="5">
                <a:latin typeface="Tahoma"/>
                <a:cs typeface="Tahoma"/>
              </a:rPr>
              <a:t>operation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the </a:t>
            </a:r>
            <a:r>
              <a:rPr dirty="0" sz="3200" spc="5" i="1">
                <a:latin typeface="Times New Roman"/>
                <a:cs typeface="Times New Roman"/>
              </a:rPr>
              <a:t>serial input </a:t>
            </a:r>
            <a:r>
              <a:rPr dirty="0" sz="3200" spc="5">
                <a:latin typeface="Tahoma"/>
                <a:cs typeface="Tahoma"/>
              </a:rPr>
              <a:t>and </a:t>
            </a:r>
            <a:r>
              <a:rPr dirty="0" sz="3200" spc="10" i="1">
                <a:latin typeface="Times New Roman"/>
                <a:cs typeface="Times New Roman"/>
              </a:rPr>
              <a:t>output</a:t>
            </a:r>
            <a:r>
              <a:rPr dirty="0" sz="3200" spc="-130" i="1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ahoma"/>
                <a:cs typeface="Tahoma"/>
              </a:rPr>
              <a:t>lines  </a:t>
            </a:r>
            <a:r>
              <a:rPr dirty="0" sz="3200" spc="5">
                <a:latin typeface="Tahoma"/>
                <a:cs typeface="Tahoma"/>
              </a:rPr>
              <a:t>associated with the </a:t>
            </a:r>
            <a:r>
              <a:rPr dirty="0" sz="3200">
                <a:latin typeface="Tahoma"/>
                <a:cs typeface="Tahoma"/>
              </a:rPr>
              <a:t>shift</a:t>
            </a:r>
            <a:r>
              <a:rPr dirty="0" sz="3200" spc="-1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left.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575056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Universal Shift</a:t>
            </a:r>
            <a:r>
              <a:rPr dirty="0" sz="4400" spc="-145"/>
              <a:t> </a:t>
            </a:r>
            <a:r>
              <a:rPr dirty="0" sz="4400"/>
              <a:t>Register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19200"/>
            <a:ext cx="8178165" cy="41059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ct val="101099"/>
              </a:lnSpc>
              <a:spcBef>
                <a:spcPts val="85"/>
              </a:spcBef>
              <a:buSzPct val="6181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750" spc="15">
                <a:latin typeface="Tahoma"/>
                <a:cs typeface="Tahoma"/>
              </a:rPr>
              <a:t>A </a:t>
            </a:r>
            <a:r>
              <a:rPr dirty="0" sz="2750" spc="15" i="1">
                <a:latin typeface="Times New Roman"/>
                <a:cs typeface="Times New Roman"/>
              </a:rPr>
              <a:t>parallel-load </a:t>
            </a:r>
            <a:r>
              <a:rPr dirty="0" sz="2750" spc="10">
                <a:latin typeface="Tahoma"/>
                <a:cs typeface="Tahoma"/>
              </a:rPr>
              <a:t>control to enable a </a:t>
            </a:r>
            <a:r>
              <a:rPr dirty="0" sz="2750" spc="5">
                <a:latin typeface="Tahoma"/>
                <a:cs typeface="Tahoma"/>
              </a:rPr>
              <a:t>parallel </a:t>
            </a:r>
            <a:r>
              <a:rPr dirty="0" sz="2750" spc="10">
                <a:latin typeface="Tahoma"/>
                <a:cs typeface="Tahoma"/>
              </a:rPr>
              <a:t>transfer  and the </a:t>
            </a:r>
            <a:r>
              <a:rPr dirty="0" sz="2750" spc="10" i="1">
                <a:latin typeface="Times New Roman"/>
                <a:cs typeface="Times New Roman"/>
              </a:rPr>
              <a:t>n </a:t>
            </a:r>
            <a:r>
              <a:rPr dirty="0" sz="2750" spc="10">
                <a:latin typeface="Tahoma"/>
                <a:cs typeface="Tahoma"/>
              </a:rPr>
              <a:t>input lines </a:t>
            </a:r>
            <a:r>
              <a:rPr dirty="0" sz="2750" spc="15">
                <a:latin typeface="Tahoma"/>
                <a:cs typeface="Tahoma"/>
              </a:rPr>
              <a:t>associated </a:t>
            </a:r>
            <a:r>
              <a:rPr dirty="0" sz="2750" spc="10">
                <a:latin typeface="Tahoma"/>
                <a:cs typeface="Tahoma"/>
              </a:rPr>
              <a:t>with the parallel  </a:t>
            </a:r>
            <a:r>
              <a:rPr dirty="0" sz="2750">
                <a:latin typeface="Tahoma"/>
                <a:cs typeface="Tahoma"/>
              </a:rPr>
              <a:t>transfer.</a:t>
            </a:r>
            <a:endParaRPr sz="27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SzPct val="6181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750" spc="10" i="1">
                <a:latin typeface="Times New Roman"/>
                <a:cs typeface="Times New Roman"/>
              </a:rPr>
              <a:t>n </a:t>
            </a:r>
            <a:r>
              <a:rPr dirty="0" sz="2750" spc="10">
                <a:latin typeface="Tahoma"/>
                <a:cs typeface="Tahoma"/>
              </a:rPr>
              <a:t>parallel output</a:t>
            </a:r>
            <a:r>
              <a:rPr dirty="0" sz="2750" spc="315">
                <a:latin typeface="Tahoma"/>
                <a:cs typeface="Tahoma"/>
              </a:rPr>
              <a:t> </a:t>
            </a:r>
            <a:r>
              <a:rPr dirty="0" sz="2750" spc="10">
                <a:latin typeface="Tahoma"/>
                <a:cs typeface="Tahoma"/>
              </a:rPr>
              <a:t>lines.</a:t>
            </a:r>
            <a:endParaRPr sz="2750">
              <a:latin typeface="Tahoma"/>
              <a:cs typeface="Tahoma"/>
            </a:endParaRPr>
          </a:p>
          <a:p>
            <a:pPr marL="355600" marR="192405" indent="-342900">
              <a:lnSpc>
                <a:spcPct val="102299"/>
              </a:lnSpc>
              <a:spcBef>
                <a:spcPts val="675"/>
              </a:spcBef>
              <a:buSzPct val="6181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750" spc="15">
                <a:latin typeface="Tahoma"/>
                <a:cs typeface="Tahoma"/>
              </a:rPr>
              <a:t>A </a:t>
            </a:r>
            <a:r>
              <a:rPr dirty="0" sz="2750" spc="10">
                <a:latin typeface="Tahoma"/>
                <a:cs typeface="Tahoma"/>
              </a:rPr>
              <a:t>control state that </a:t>
            </a:r>
            <a:r>
              <a:rPr dirty="0" sz="2750" spc="15">
                <a:latin typeface="Tahoma"/>
                <a:cs typeface="Tahoma"/>
              </a:rPr>
              <a:t>leaves </a:t>
            </a:r>
            <a:r>
              <a:rPr dirty="0" sz="2750" spc="10">
                <a:latin typeface="Tahoma"/>
                <a:cs typeface="Tahoma"/>
              </a:rPr>
              <a:t>the </a:t>
            </a:r>
            <a:r>
              <a:rPr dirty="0" sz="2750" spc="15">
                <a:latin typeface="Tahoma"/>
                <a:cs typeface="Tahoma"/>
              </a:rPr>
              <a:t>information </a:t>
            </a:r>
            <a:r>
              <a:rPr dirty="0" sz="2750" spc="10">
                <a:latin typeface="Tahoma"/>
                <a:cs typeface="Tahoma"/>
              </a:rPr>
              <a:t>in </a:t>
            </a:r>
            <a:r>
              <a:rPr dirty="0" sz="2750" spc="15">
                <a:latin typeface="Tahoma"/>
                <a:cs typeface="Tahoma"/>
              </a:rPr>
              <a:t>the  </a:t>
            </a:r>
            <a:r>
              <a:rPr dirty="0" sz="2750" spc="5">
                <a:latin typeface="Tahoma"/>
                <a:cs typeface="Tahoma"/>
              </a:rPr>
              <a:t>register </a:t>
            </a:r>
            <a:r>
              <a:rPr dirty="0" sz="2750" spc="15">
                <a:latin typeface="Tahoma"/>
                <a:cs typeface="Tahoma"/>
              </a:rPr>
              <a:t>unchanged </a:t>
            </a:r>
            <a:r>
              <a:rPr dirty="0" sz="2750" spc="10">
                <a:latin typeface="Tahoma"/>
                <a:cs typeface="Tahoma"/>
              </a:rPr>
              <a:t>in the </a:t>
            </a:r>
            <a:r>
              <a:rPr dirty="0" sz="2750" spc="15">
                <a:latin typeface="Tahoma"/>
                <a:cs typeface="Tahoma"/>
              </a:rPr>
              <a:t>presence </a:t>
            </a:r>
            <a:r>
              <a:rPr dirty="0" sz="2750" spc="10">
                <a:latin typeface="Tahoma"/>
                <a:cs typeface="Tahoma"/>
              </a:rPr>
              <a:t>of the</a:t>
            </a:r>
            <a:r>
              <a:rPr dirty="0" sz="2750" spc="300">
                <a:latin typeface="Tahoma"/>
                <a:cs typeface="Tahoma"/>
              </a:rPr>
              <a:t> </a:t>
            </a:r>
            <a:r>
              <a:rPr dirty="0" sz="2750" spc="10">
                <a:latin typeface="Tahoma"/>
                <a:cs typeface="Tahoma"/>
              </a:rPr>
              <a:t>clock.</a:t>
            </a:r>
            <a:endParaRPr sz="2750">
              <a:latin typeface="Tahoma"/>
              <a:cs typeface="Tahoma"/>
            </a:endParaRPr>
          </a:p>
          <a:p>
            <a:pPr algn="just" marL="355600" marR="556260" indent="-342900">
              <a:lnSpc>
                <a:spcPct val="100000"/>
              </a:lnSpc>
              <a:spcBef>
                <a:spcPts val="750"/>
              </a:spcBef>
              <a:buSzPct val="61818"/>
              <a:buFont typeface="Wingdings"/>
              <a:buChar char=""/>
              <a:tabLst>
                <a:tab pos="355600" algn="l"/>
              </a:tabLst>
            </a:pPr>
            <a:r>
              <a:rPr dirty="0" sz="2750" spc="5">
                <a:latin typeface="Tahoma"/>
                <a:cs typeface="Tahoma"/>
              </a:rPr>
              <a:t>If </a:t>
            </a:r>
            <a:r>
              <a:rPr dirty="0" sz="2750" spc="10">
                <a:latin typeface="Tahoma"/>
                <a:cs typeface="Tahoma"/>
              </a:rPr>
              <a:t>the </a:t>
            </a:r>
            <a:r>
              <a:rPr dirty="0" sz="2750" spc="5">
                <a:latin typeface="Tahoma"/>
                <a:cs typeface="Tahoma"/>
              </a:rPr>
              <a:t>register </a:t>
            </a:r>
            <a:r>
              <a:rPr dirty="0" sz="2750" spc="10">
                <a:latin typeface="Tahoma"/>
                <a:cs typeface="Tahoma"/>
              </a:rPr>
              <a:t>has both </a:t>
            </a:r>
            <a:r>
              <a:rPr dirty="0" sz="2750" spc="5">
                <a:latin typeface="Tahoma"/>
                <a:cs typeface="Tahoma"/>
              </a:rPr>
              <a:t>shifts </a:t>
            </a:r>
            <a:r>
              <a:rPr dirty="0" sz="2750" spc="10">
                <a:latin typeface="Tahoma"/>
                <a:cs typeface="Tahoma"/>
              </a:rPr>
              <a:t>and </a:t>
            </a:r>
            <a:r>
              <a:rPr dirty="0" sz="2750" spc="5">
                <a:latin typeface="Tahoma"/>
                <a:cs typeface="Tahoma"/>
              </a:rPr>
              <a:t>parallel </a:t>
            </a:r>
            <a:r>
              <a:rPr dirty="0" sz="2750" spc="10">
                <a:latin typeface="Tahoma"/>
                <a:cs typeface="Tahoma"/>
              </a:rPr>
              <a:t>load  </a:t>
            </a:r>
            <a:r>
              <a:rPr dirty="0" sz="2750" spc="5">
                <a:latin typeface="Tahoma"/>
                <a:cs typeface="Tahoma"/>
              </a:rPr>
              <a:t>capabilities, it </a:t>
            </a:r>
            <a:r>
              <a:rPr dirty="0" sz="2750" spc="10">
                <a:latin typeface="Tahoma"/>
                <a:cs typeface="Tahoma"/>
              </a:rPr>
              <a:t>is referred to as a </a:t>
            </a:r>
            <a:r>
              <a:rPr dirty="0" sz="2750" spc="10" i="1">
                <a:latin typeface="Times New Roman"/>
                <a:cs typeface="Times New Roman"/>
              </a:rPr>
              <a:t>universal shift  </a:t>
            </a:r>
            <a:r>
              <a:rPr dirty="0" sz="2750" i="1">
                <a:latin typeface="Times New Roman"/>
                <a:cs typeface="Times New Roman"/>
              </a:rPr>
              <a:t>register.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575056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Universal Shift</a:t>
            </a:r>
            <a:r>
              <a:rPr dirty="0" sz="4400" spc="-145"/>
              <a:t> </a:t>
            </a:r>
            <a:r>
              <a:rPr dirty="0" sz="4400"/>
              <a:t>Register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3175"/>
            <a:ext cx="8636000" cy="648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575056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Universal Shift</a:t>
            </a:r>
            <a:r>
              <a:rPr dirty="0" sz="4400" spc="-145"/>
              <a:t> </a:t>
            </a:r>
            <a:r>
              <a:rPr dirty="0" sz="4400"/>
              <a:t>Register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00" y="3022600"/>
          <a:ext cx="8623300" cy="292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5825"/>
                <a:gridCol w="2111375"/>
                <a:gridCol w="4356100"/>
              </a:tblGrid>
              <a:tr h="828675"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750" spc="25">
                          <a:latin typeface="Tahoma"/>
                          <a:cs typeface="Tahoma"/>
                        </a:rPr>
                        <a:t>S</a:t>
                      </a:r>
                      <a:r>
                        <a:rPr dirty="0" baseline="-21021" sz="2775" spc="37">
                          <a:latin typeface="Tahoma"/>
                          <a:cs typeface="Tahoma"/>
                        </a:rPr>
                        <a:t>1</a:t>
                      </a:r>
                      <a:endParaRPr baseline="-21021" sz="2775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750" spc="25">
                          <a:latin typeface="Tahoma"/>
                          <a:cs typeface="Tahoma"/>
                        </a:rPr>
                        <a:t>S</a:t>
                      </a:r>
                      <a:r>
                        <a:rPr dirty="0" baseline="-21021" sz="2775" spc="37">
                          <a:latin typeface="Tahoma"/>
                          <a:cs typeface="Tahoma"/>
                        </a:rPr>
                        <a:t>0</a:t>
                      </a:r>
                      <a:endParaRPr baseline="-21021" sz="2775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5"/>
                        </a:lnSpc>
                      </a:pPr>
                      <a:r>
                        <a:rPr dirty="0" sz="3200" spc="-5" b="1" i="1">
                          <a:latin typeface="Tahoma"/>
                          <a:cs typeface="Tahoma"/>
                        </a:rPr>
                        <a:t>Register</a:t>
                      </a:r>
                      <a:r>
                        <a:rPr dirty="0" sz="3200" spc="70" b="1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-20" b="1">
                          <a:latin typeface="Tahoma"/>
                          <a:cs typeface="Tahoma"/>
                        </a:rPr>
                        <a:t>Operation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750">
                          <a:latin typeface="Tahoma"/>
                          <a:cs typeface="Tahoma"/>
                        </a:rPr>
                        <a:t>0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750">
                          <a:latin typeface="Tahoma"/>
                          <a:cs typeface="Tahoma"/>
                        </a:rPr>
                        <a:t>0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750" spc="15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2750" spc="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750" spc="20">
                          <a:latin typeface="Tahoma"/>
                          <a:cs typeface="Tahoma"/>
                        </a:rPr>
                        <a:t>Change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19112"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750">
                          <a:latin typeface="Tahoma"/>
                          <a:cs typeface="Tahoma"/>
                        </a:rPr>
                        <a:t>0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750">
                          <a:latin typeface="Tahoma"/>
                          <a:cs typeface="Tahoma"/>
                        </a:rPr>
                        <a:t>1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750" spc="10">
                          <a:latin typeface="Tahoma"/>
                          <a:cs typeface="Tahoma"/>
                        </a:rPr>
                        <a:t>Shift</a:t>
                      </a:r>
                      <a:r>
                        <a:rPr dirty="0" sz="2750" spc="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750" spc="10">
                          <a:latin typeface="Tahoma"/>
                          <a:cs typeface="Tahoma"/>
                        </a:rPr>
                        <a:t>right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</a:tr>
              <a:tr h="514350"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750">
                          <a:latin typeface="Tahoma"/>
                          <a:cs typeface="Tahoma"/>
                        </a:rPr>
                        <a:t>1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750">
                          <a:latin typeface="Tahoma"/>
                          <a:cs typeface="Tahoma"/>
                        </a:rPr>
                        <a:t>0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750" spc="20">
                          <a:latin typeface="Tahoma"/>
                          <a:cs typeface="Tahoma"/>
                        </a:rPr>
                        <a:t>Shift</a:t>
                      </a:r>
                      <a:r>
                        <a:rPr dirty="0" sz="2750" spc="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750" spc="20">
                          <a:latin typeface="Tahoma"/>
                          <a:cs typeface="Tahoma"/>
                        </a:rPr>
                        <a:t>Left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</a:tr>
              <a:tr h="520903"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750">
                          <a:latin typeface="Tahoma"/>
                          <a:cs typeface="Tahoma"/>
                        </a:rPr>
                        <a:t>1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750">
                          <a:latin typeface="Tahoma"/>
                          <a:cs typeface="Tahoma"/>
                        </a:rPr>
                        <a:t>1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750">
                          <a:latin typeface="Tahoma"/>
                          <a:cs typeface="Tahoma"/>
                        </a:rPr>
                        <a:t>Parallel</a:t>
                      </a:r>
                      <a:r>
                        <a:rPr dirty="0" sz="2750" spc="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750" spc="5">
                          <a:latin typeface="Tahoma"/>
                          <a:cs typeface="Tahoma"/>
                        </a:rPr>
                        <a:t>load</a:t>
                      </a:r>
                      <a:endParaRPr sz="275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2000" y="2257425"/>
            <a:ext cx="2768600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5" b="1">
                <a:latin typeface="Tahoma"/>
                <a:cs typeface="Tahoma"/>
              </a:rPr>
              <a:t>Mode</a:t>
            </a:r>
            <a:r>
              <a:rPr dirty="0" sz="3200" spc="-35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Control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00" y="2217737"/>
            <a:ext cx="8623300" cy="28575"/>
          </a:xfrm>
          <a:custGeom>
            <a:avLst/>
            <a:gdLst/>
            <a:ahLst/>
            <a:cxnLst/>
            <a:rect l="l" t="t" r="r" b="b"/>
            <a:pathLst>
              <a:path w="8623300" h="28575">
                <a:moveTo>
                  <a:pt x="0" y="28575"/>
                </a:moveTo>
                <a:lnTo>
                  <a:pt x="8623300" y="28575"/>
                </a:lnTo>
                <a:lnTo>
                  <a:pt x="86233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250" y="1343025"/>
            <a:ext cx="4738370" cy="63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Tahoma"/>
                <a:cs typeface="Tahoma"/>
              </a:rPr>
              <a:t>Table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6-3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Function Table for the Register </a:t>
            </a:r>
            <a:r>
              <a:rPr dirty="0" sz="2000" spc="5">
                <a:latin typeface="Tahoma"/>
                <a:cs typeface="Tahoma"/>
              </a:rPr>
              <a:t>of </a:t>
            </a:r>
            <a:r>
              <a:rPr dirty="0" sz="2000">
                <a:latin typeface="Tahoma"/>
                <a:cs typeface="Tahoma"/>
              </a:rPr>
              <a:t>Fig.</a:t>
            </a:r>
            <a:r>
              <a:rPr dirty="0" sz="2000" spc="-32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6-7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575056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Universal Shift</a:t>
            </a:r>
            <a:r>
              <a:rPr dirty="0" sz="4400" spc="-145"/>
              <a:t> </a:t>
            </a:r>
            <a:r>
              <a:rPr dirty="0" sz="4400"/>
              <a:t>Register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140700" cy="412686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120014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Shift registers are often used to </a:t>
            </a:r>
            <a:r>
              <a:rPr dirty="0" sz="3200">
                <a:latin typeface="Tahoma"/>
                <a:cs typeface="Tahoma"/>
              </a:rPr>
              <a:t>interface  </a:t>
            </a:r>
            <a:r>
              <a:rPr dirty="0" sz="3200" spc="5">
                <a:latin typeface="Tahoma"/>
                <a:cs typeface="Tahoma"/>
              </a:rPr>
              <a:t>digital system situated remotely from</a:t>
            </a:r>
            <a:r>
              <a:rPr dirty="0" sz="3200" spc="-21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each  </a:t>
            </a:r>
            <a:r>
              <a:rPr dirty="0" sz="3200" spc="20">
                <a:latin typeface="Tahoma"/>
                <a:cs typeface="Tahoma"/>
              </a:rPr>
              <a:t>other.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If the distance is far, it will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expensive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to  </a:t>
            </a:r>
            <a:r>
              <a:rPr dirty="0" sz="3200" spc="15">
                <a:latin typeface="Tahoma"/>
                <a:cs typeface="Tahoma"/>
              </a:rPr>
              <a:t>use </a:t>
            </a:r>
            <a:r>
              <a:rPr dirty="0" sz="3200" spc="10" i="1">
                <a:latin typeface="Times New Roman"/>
                <a:cs typeface="Times New Roman"/>
              </a:rPr>
              <a:t>n </a:t>
            </a:r>
            <a:r>
              <a:rPr dirty="0" sz="3200" spc="5">
                <a:latin typeface="Tahoma"/>
                <a:cs typeface="Tahoma"/>
              </a:rPr>
              <a:t>lines to transmit the </a:t>
            </a:r>
            <a:r>
              <a:rPr dirty="0" sz="3200" spc="10" i="1">
                <a:latin typeface="Times New Roman"/>
                <a:cs typeface="Times New Roman"/>
              </a:rPr>
              <a:t>n </a:t>
            </a:r>
            <a:r>
              <a:rPr dirty="0" sz="3200" spc="5">
                <a:latin typeface="Tahoma"/>
                <a:cs typeface="Tahoma"/>
              </a:rPr>
              <a:t>bits in</a:t>
            </a:r>
            <a:r>
              <a:rPr dirty="0" sz="3200" spc="1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parallel.</a:t>
            </a:r>
            <a:endParaRPr sz="3200">
              <a:latin typeface="Tahoma"/>
              <a:cs typeface="Tahoma"/>
            </a:endParaRPr>
          </a:p>
          <a:p>
            <a:pPr marL="355600" marR="90805" indent="-342900">
              <a:lnSpc>
                <a:spcPct val="100600"/>
              </a:lnSpc>
              <a:spcBef>
                <a:spcPts val="58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Transmitter </a:t>
            </a:r>
            <a:r>
              <a:rPr dirty="0" sz="3200" spc="5">
                <a:latin typeface="Tahoma"/>
                <a:cs typeface="Tahoma"/>
              </a:rPr>
              <a:t>performs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-5">
                <a:latin typeface="Tahoma"/>
                <a:cs typeface="Tahoma"/>
              </a:rPr>
              <a:t>parallel-to-serial  </a:t>
            </a:r>
            <a:r>
              <a:rPr dirty="0" sz="3200" spc="5">
                <a:latin typeface="Tahoma"/>
                <a:cs typeface="Tahoma"/>
              </a:rPr>
              <a:t>conversion of </a:t>
            </a:r>
            <a:r>
              <a:rPr dirty="0" sz="3200" spc="10">
                <a:latin typeface="Tahoma"/>
                <a:cs typeface="Tahoma"/>
              </a:rPr>
              <a:t>data and </a:t>
            </a:r>
            <a:r>
              <a:rPr dirty="0" sz="3200" spc="5">
                <a:latin typeface="Tahoma"/>
                <a:cs typeface="Tahoma"/>
              </a:rPr>
              <a:t>the receiver </a:t>
            </a:r>
            <a:r>
              <a:rPr dirty="0" sz="3200" spc="10">
                <a:latin typeface="Tahoma"/>
                <a:cs typeface="Tahoma"/>
              </a:rPr>
              <a:t>does</a:t>
            </a:r>
            <a:r>
              <a:rPr dirty="0" sz="3200" spc="-270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a  </a:t>
            </a:r>
            <a:r>
              <a:rPr dirty="0" sz="3200">
                <a:latin typeface="Tahoma"/>
                <a:cs typeface="Tahoma"/>
              </a:rPr>
              <a:t>serial-to-parallel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conversion.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490283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10"/>
              <a:t>6-3 </a:t>
            </a:r>
            <a:r>
              <a:rPr dirty="0" sz="4400" spc="5"/>
              <a:t>Ripple</a:t>
            </a:r>
            <a:r>
              <a:rPr dirty="0" sz="4400" spc="-114"/>
              <a:t> </a:t>
            </a:r>
            <a:r>
              <a:rPr dirty="0" sz="4400" spc="5"/>
              <a:t>Counters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005445" cy="417258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register that </a:t>
            </a:r>
            <a:r>
              <a:rPr dirty="0" sz="3200" spc="10">
                <a:latin typeface="Tahoma"/>
                <a:cs typeface="Tahoma"/>
              </a:rPr>
              <a:t>goes </a:t>
            </a:r>
            <a:r>
              <a:rPr dirty="0" sz="3200" spc="5">
                <a:latin typeface="Tahoma"/>
                <a:cs typeface="Tahoma"/>
              </a:rPr>
              <a:t>through </a:t>
            </a:r>
            <a:r>
              <a:rPr dirty="0" sz="3200" spc="10">
                <a:latin typeface="Tahoma"/>
                <a:cs typeface="Tahoma"/>
              </a:rPr>
              <a:t>a prescribed  </a:t>
            </a:r>
            <a:r>
              <a:rPr dirty="0" sz="3200" spc="5">
                <a:latin typeface="Tahoma"/>
                <a:cs typeface="Tahoma"/>
              </a:rPr>
              <a:t>sequence of states </a:t>
            </a:r>
            <a:r>
              <a:rPr dirty="0" sz="3200" spc="10">
                <a:latin typeface="Tahoma"/>
                <a:cs typeface="Tahoma"/>
              </a:rPr>
              <a:t>upon </a:t>
            </a:r>
            <a:r>
              <a:rPr dirty="0" sz="3200" spc="5">
                <a:latin typeface="Tahoma"/>
                <a:cs typeface="Tahoma"/>
              </a:rPr>
              <a:t>the application</a:t>
            </a:r>
            <a:r>
              <a:rPr dirty="0" sz="3200" spc="-20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of  </a:t>
            </a:r>
            <a:r>
              <a:rPr dirty="0" sz="3200" spc="10">
                <a:latin typeface="Tahoma"/>
                <a:cs typeface="Tahoma"/>
              </a:rPr>
              <a:t>input pulse </a:t>
            </a:r>
            <a:r>
              <a:rPr dirty="0" sz="3200" spc="5">
                <a:latin typeface="Tahoma"/>
                <a:cs typeface="Tahoma"/>
              </a:rPr>
              <a:t>is </a:t>
            </a:r>
            <a:r>
              <a:rPr dirty="0" sz="3200" spc="10">
                <a:latin typeface="Tahoma"/>
                <a:cs typeface="Tahoma"/>
              </a:rPr>
              <a:t>called a</a:t>
            </a:r>
            <a:r>
              <a:rPr dirty="0" sz="3200" spc="-180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counter.</a:t>
            </a:r>
            <a:endParaRPr sz="3200">
              <a:latin typeface="Tahoma"/>
              <a:cs typeface="Tahoma"/>
            </a:endParaRPr>
          </a:p>
          <a:p>
            <a:pPr marL="355600" marR="242570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counter that follows the binary</a:t>
            </a:r>
            <a:r>
              <a:rPr dirty="0" sz="3200" spc="-18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number  </a:t>
            </a:r>
            <a:r>
              <a:rPr dirty="0" sz="3200" spc="10">
                <a:latin typeface="Tahoma"/>
                <a:cs typeface="Tahoma"/>
              </a:rPr>
              <a:t>sequence </a:t>
            </a:r>
            <a:r>
              <a:rPr dirty="0" sz="3200" spc="5">
                <a:latin typeface="Tahoma"/>
                <a:cs typeface="Tahoma"/>
              </a:rPr>
              <a:t>is </a:t>
            </a:r>
            <a:r>
              <a:rPr dirty="0" sz="3200" spc="10">
                <a:latin typeface="Tahoma"/>
                <a:cs typeface="Tahoma"/>
              </a:rPr>
              <a:t>called a binary</a:t>
            </a:r>
            <a:r>
              <a:rPr dirty="0" sz="3200" spc="-260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counter.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Counters are available </a:t>
            </a:r>
            <a:r>
              <a:rPr dirty="0" sz="3200" spc="5">
                <a:latin typeface="Tahoma"/>
                <a:cs typeface="Tahoma"/>
              </a:rPr>
              <a:t>in </a:t>
            </a:r>
            <a:r>
              <a:rPr dirty="0" sz="3200" spc="10">
                <a:latin typeface="Tahoma"/>
                <a:cs typeface="Tahoma"/>
              </a:rPr>
              <a:t>two</a:t>
            </a:r>
            <a:r>
              <a:rPr dirty="0" sz="3200" spc="-270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categories</a:t>
            </a:r>
            <a:endParaRPr sz="320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735"/>
              </a:spcBef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750" spc="10">
                <a:latin typeface="Tahoma"/>
                <a:cs typeface="Tahoma"/>
              </a:rPr>
              <a:t>Ripple</a:t>
            </a:r>
            <a:r>
              <a:rPr dirty="0" sz="2750" spc="40">
                <a:latin typeface="Tahoma"/>
                <a:cs typeface="Tahoma"/>
              </a:rPr>
              <a:t> </a:t>
            </a:r>
            <a:r>
              <a:rPr dirty="0" sz="2750" spc="10">
                <a:latin typeface="Tahoma"/>
                <a:cs typeface="Tahoma"/>
              </a:rPr>
              <a:t>counters</a:t>
            </a:r>
            <a:endParaRPr sz="275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750"/>
              </a:spcBef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750" spc="10">
                <a:latin typeface="Tahoma"/>
                <a:cs typeface="Tahoma"/>
              </a:rPr>
              <a:t>Synchronous</a:t>
            </a:r>
            <a:r>
              <a:rPr dirty="0" sz="2750" spc="40">
                <a:latin typeface="Tahoma"/>
                <a:cs typeface="Tahoma"/>
              </a:rPr>
              <a:t> </a:t>
            </a:r>
            <a:r>
              <a:rPr dirty="0" sz="2750" spc="10">
                <a:latin typeface="Tahoma"/>
                <a:cs typeface="Tahoma"/>
              </a:rPr>
              <a:t>counters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27406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10"/>
              <a:t>6-1</a:t>
            </a:r>
            <a:r>
              <a:rPr dirty="0" sz="4400" spc="-114"/>
              <a:t> </a:t>
            </a:r>
            <a:r>
              <a:rPr dirty="0" sz="4400" spc="5"/>
              <a:t>Registers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2400" y="1219200"/>
            <a:ext cx="3982720" cy="48869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509270" indent="-342900">
              <a:lnSpc>
                <a:spcPct val="101499"/>
              </a:lnSpc>
              <a:spcBef>
                <a:spcPts val="75"/>
              </a:spcBef>
              <a:buSzPct val="6181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750" spc="15">
                <a:latin typeface="Tahoma"/>
                <a:cs typeface="Tahoma"/>
              </a:rPr>
              <a:t>Fig </a:t>
            </a:r>
            <a:r>
              <a:rPr dirty="0" sz="2750" spc="-25">
                <a:latin typeface="Tahoma"/>
                <a:cs typeface="Tahoma"/>
              </a:rPr>
              <a:t>6-1 </a:t>
            </a:r>
            <a:r>
              <a:rPr dirty="0" sz="2750" spc="20">
                <a:latin typeface="Tahoma"/>
                <a:cs typeface="Tahoma"/>
              </a:rPr>
              <a:t>shows </a:t>
            </a:r>
            <a:r>
              <a:rPr dirty="0" sz="2750" spc="10">
                <a:latin typeface="Tahoma"/>
                <a:cs typeface="Tahoma"/>
              </a:rPr>
              <a:t>a  register</a:t>
            </a:r>
            <a:r>
              <a:rPr dirty="0" sz="2750" spc="-50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constructed  </a:t>
            </a:r>
            <a:r>
              <a:rPr dirty="0" sz="2750" spc="10">
                <a:latin typeface="Tahoma"/>
                <a:cs typeface="Tahoma"/>
              </a:rPr>
              <a:t>with four D-type  filpflops.</a:t>
            </a:r>
            <a:endParaRPr sz="2750">
              <a:latin typeface="Tahoma"/>
              <a:cs typeface="Tahoma"/>
            </a:endParaRPr>
          </a:p>
          <a:p>
            <a:pPr marL="355600" marR="5080" indent="-342900">
              <a:lnSpc>
                <a:spcPct val="102299"/>
              </a:lnSpc>
              <a:spcBef>
                <a:spcPts val="675"/>
              </a:spcBef>
              <a:buSzPct val="6181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750" spc="10">
                <a:latin typeface="Times New Roman"/>
                <a:cs typeface="Times New Roman"/>
              </a:rPr>
              <a:t>“</a:t>
            </a:r>
            <a:r>
              <a:rPr dirty="0" sz="2750" spc="10">
                <a:latin typeface="Tahoma"/>
                <a:cs typeface="Tahoma"/>
              </a:rPr>
              <a:t>Clock</a:t>
            </a:r>
            <a:r>
              <a:rPr dirty="0" sz="2750" spc="10">
                <a:latin typeface="Times New Roman"/>
                <a:cs typeface="Times New Roman"/>
              </a:rPr>
              <a:t>” </a:t>
            </a:r>
            <a:r>
              <a:rPr dirty="0" sz="2750" spc="15">
                <a:latin typeface="Tahoma"/>
                <a:cs typeface="Tahoma"/>
              </a:rPr>
              <a:t>triggers </a:t>
            </a:r>
            <a:r>
              <a:rPr dirty="0" sz="2750" spc="10">
                <a:latin typeface="Tahoma"/>
                <a:cs typeface="Tahoma"/>
              </a:rPr>
              <a:t>all </a:t>
            </a:r>
            <a:r>
              <a:rPr dirty="0" sz="2750">
                <a:latin typeface="Tahoma"/>
                <a:cs typeface="Tahoma"/>
              </a:rPr>
              <a:t>flip-  </a:t>
            </a:r>
            <a:r>
              <a:rPr dirty="0" sz="2750" spc="-10">
                <a:latin typeface="Tahoma"/>
                <a:cs typeface="Tahoma"/>
              </a:rPr>
              <a:t>folps </a:t>
            </a:r>
            <a:r>
              <a:rPr dirty="0" sz="2750" spc="10">
                <a:latin typeface="Tahoma"/>
                <a:cs typeface="Tahoma"/>
              </a:rPr>
              <a:t>on the positive  </a:t>
            </a:r>
            <a:r>
              <a:rPr dirty="0" sz="2750" spc="15">
                <a:latin typeface="Tahoma"/>
                <a:cs typeface="Tahoma"/>
              </a:rPr>
              <a:t>edge </a:t>
            </a:r>
            <a:r>
              <a:rPr dirty="0" sz="2750" spc="10">
                <a:latin typeface="Tahoma"/>
                <a:cs typeface="Tahoma"/>
              </a:rPr>
              <a:t>of </a:t>
            </a:r>
            <a:r>
              <a:rPr dirty="0" sz="2750" spc="15">
                <a:latin typeface="Tahoma"/>
                <a:cs typeface="Tahoma"/>
              </a:rPr>
              <a:t>each</a:t>
            </a:r>
            <a:r>
              <a:rPr dirty="0" sz="2750" spc="75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pulse.</a:t>
            </a:r>
            <a:endParaRPr sz="2750">
              <a:latin typeface="Tahoma"/>
              <a:cs typeface="Tahoma"/>
            </a:endParaRPr>
          </a:p>
          <a:p>
            <a:pPr marL="355600" marR="78740" indent="-342900">
              <a:lnSpc>
                <a:spcPct val="101499"/>
              </a:lnSpc>
              <a:spcBef>
                <a:spcPts val="700"/>
              </a:spcBef>
              <a:buSzPct val="6181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750" spc="15">
                <a:latin typeface="Times New Roman"/>
                <a:cs typeface="Times New Roman"/>
              </a:rPr>
              <a:t>“</a:t>
            </a:r>
            <a:r>
              <a:rPr dirty="0" sz="2750" spc="15">
                <a:latin typeface="Tahoma"/>
                <a:cs typeface="Tahoma"/>
              </a:rPr>
              <a:t>Clear</a:t>
            </a:r>
            <a:r>
              <a:rPr dirty="0" sz="2750" spc="15">
                <a:latin typeface="Times New Roman"/>
                <a:cs typeface="Times New Roman"/>
              </a:rPr>
              <a:t>” </a:t>
            </a:r>
            <a:r>
              <a:rPr dirty="0" sz="2750" spc="5">
                <a:latin typeface="Tahoma"/>
                <a:cs typeface="Tahoma"/>
              </a:rPr>
              <a:t>is </a:t>
            </a:r>
            <a:r>
              <a:rPr dirty="0" sz="2750" spc="10">
                <a:latin typeface="Tahoma"/>
                <a:cs typeface="Tahoma"/>
              </a:rPr>
              <a:t>useful </a:t>
            </a:r>
            <a:r>
              <a:rPr dirty="0" sz="2750" spc="5">
                <a:latin typeface="Tahoma"/>
                <a:cs typeface="Tahoma"/>
              </a:rPr>
              <a:t>for  clearing the register to  </a:t>
            </a:r>
            <a:r>
              <a:rPr dirty="0" sz="2750" spc="10">
                <a:latin typeface="Tahoma"/>
                <a:cs typeface="Tahoma"/>
              </a:rPr>
              <a:t>all </a:t>
            </a:r>
            <a:r>
              <a:rPr dirty="0" sz="2750">
                <a:latin typeface="Tahoma"/>
                <a:cs typeface="Tahoma"/>
              </a:rPr>
              <a:t>0</a:t>
            </a:r>
            <a:r>
              <a:rPr dirty="0" sz="2750">
                <a:latin typeface="Times New Roman"/>
                <a:cs typeface="Times New Roman"/>
              </a:rPr>
              <a:t>’</a:t>
            </a:r>
            <a:r>
              <a:rPr dirty="0" sz="2750">
                <a:latin typeface="Tahoma"/>
                <a:cs typeface="Tahoma"/>
              </a:rPr>
              <a:t>s prior </a:t>
            </a:r>
            <a:r>
              <a:rPr dirty="0" sz="2750" spc="5">
                <a:latin typeface="Tahoma"/>
                <a:cs typeface="Tahoma"/>
              </a:rPr>
              <a:t>to </a:t>
            </a:r>
            <a:r>
              <a:rPr dirty="0" sz="2750" spc="-5">
                <a:latin typeface="Tahoma"/>
                <a:cs typeface="Tahoma"/>
              </a:rPr>
              <a:t>its  </a:t>
            </a:r>
            <a:r>
              <a:rPr dirty="0" sz="2750" spc="15">
                <a:latin typeface="Tahoma"/>
                <a:cs typeface="Tahoma"/>
              </a:rPr>
              <a:t>clocked</a:t>
            </a:r>
            <a:r>
              <a:rPr dirty="0" sz="2750" spc="40">
                <a:latin typeface="Tahoma"/>
                <a:cs typeface="Tahoma"/>
              </a:rPr>
              <a:t> </a:t>
            </a:r>
            <a:r>
              <a:rPr dirty="0" sz="2750" spc="20">
                <a:latin typeface="Tahoma"/>
                <a:cs typeface="Tahoma"/>
              </a:rPr>
              <a:t>operation.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0500" y="3175"/>
            <a:ext cx="2733675" cy="648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537845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Binary Ripple</a:t>
            </a:r>
            <a:r>
              <a:rPr dirty="0" sz="4400" spc="-125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171575"/>
            <a:ext cx="8378190" cy="469646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marR="52069" indent="-342900">
              <a:lnSpc>
                <a:spcPts val="3450"/>
              </a:lnSpc>
              <a:spcBef>
                <a:spcPts val="56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output of each </a:t>
            </a:r>
            <a:r>
              <a:rPr dirty="0" sz="3200">
                <a:latin typeface="Tahoma"/>
                <a:cs typeface="Tahoma"/>
              </a:rPr>
              <a:t>flip-flop is connected to  </a:t>
            </a: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15">
                <a:latin typeface="Tahoma"/>
                <a:cs typeface="Tahoma"/>
              </a:rPr>
              <a:t>C </a:t>
            </a:r>
            <a:r>
              <a:rPr dirty="0" sz="3200" spc="10">
                <a:latin typeface="Tahoma"/>
                <a:cs typeface="Tahoma"/>
              </a:rPr>
              <a:t>input of the next </a:t>
            </a:r>
            <a:r>
              <a:rPr dirty="0" sz="3200">
                <a:latin typeface="Tahoma"/>
                <a:cs typeface="Tahoma"/>
              </a:rPr>
              <a:t>flip-flop </a:t>
            </a:r>
            <a:r>
              <a:rPr dirty="0" sz="3200" spc="5">
                <a:latin typeface="Tahoma"/>
                <a:cs typeface="Tahoma"/>
              </a:rPr>
              <a:t>in</a:t>
            </a:r>
            <a:r>
              <a:rPr dirty="0" sz="3200" spc="-31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sequence.</a:t>
            </a:r>
            <a:endParaRPr sz="3200">
              <a:latin typeface="Tahoma"/>
              <a:cs typeface="Tahoma"/>
            </a:endParaRPr>
          </a:p>
          <a:p>
            <a:pPr marL="355600" marR="433070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2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flip-flop holding the last significant</a:t>
            </a:r>
            <a:r>
              <a:rPr dirty="0" sz="3200" spc="-254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bit  </a:t>
            </a:r>
            <a:r>
              <a:rPr dirty="0" sz="3200" spc="5">
                <a:latin typeface="Tahoma"/>
                <a:cs typeface="Tahoma"/>
              </a:rPr>
              <a:t>receives the incoming count</a:t>
            </a:r>
            <a:r>
              <a:rPr dirty="0" sz="3200" spc="-15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pulse.</a:t>
            </a:r>
            <a:endParaRPr sz="3200">
              <a:latin typeface="Tahoma"/>
              <a:cs typeface="Tahoma"/>
            </a:endParaRPr>
          </a:p>
          <a:p>
            <a:pPr marL="355600" marR="387985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complementing </a:t>
            </a:r>
            <a:r>
              <a:rPr dirty="0" sz="3200">
                <a:latin typeface="Tahoma"/>
                <a:cs typeface="Tahoma"/>
              </a:rPr>
              <a:t>flip-flop </a:t>
            </a:r>
            <a:r>
              <a:rPr dirty="0" sz="3200" spc="5">
                <a:latin typeface="Tahoma"/>
                <a:cs typeface="Tahoma"/>
              </a:rPr>
              <a:t>can </a:t>
            </a:r>
            <a:r>
              <a:rPr dirty="0" sz="3200" spc="10">
                <a:latin typeface="Tahoma"/>
                <a:cs typeface="Tahoma"/>
              </a:rPr>
              <a:t>be</a:t>
            </a:r>
            <a:r>
              <a:rPr dirty="0" sz="3200" spc="-13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obtained  </a:t>
            </a:r>
            <a:r>
              <a:rPr dirty="0" sz="3200" spc="10">
                <a:latin typeface="Tahoma"/>
                <a:cs typeface="Tahoma"/>
              </a:rPr>
              <a:t>from:</a:t>
            </a:r>
            <a:endParaRPr sz="320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385"/>
              </a:spcBef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750" spc="15">
                <a:latin typeface="Tahoma"/>
                <a:cs typeface="Tahoma"/>
              </a:rPr>
              <a:t>JK </a:t>
            </a:r>
            <a:r>
              <a:rPr dirty="0" sz="2750" spc="-5">
                <a:latin typeface="Tahoma"/>
                <a:cs typeface="Tahoma"/>
              </a:rPr>
              <a:t>flip-flop </a:t>
            </a:r>
            <a:r>
              <a:rPr dirty="0" sz="2750" spc="10">
                <a:latin typeface="Tahoma"/>
                <a:cs typeface="Tahoma"/>
              </a:rPr>
              <a:t>with the J and K inputs </a:t>
            </a:r>
            <a:r>
              <a:rPr dirty="0" sz="2750" spc="5">
                <a:latin typeface="Tahoma"/>
                <a:cs typeface="Tahoma"/>
              </a:rPr>
              <a:t>tied</a:t>
            </a:r>
            <a:r>
              <a:rPr dirty="0" sz="2750" spc="450">
                <a:latin typeface="Tahoma"/>
                <a:cs typeface="Tahoma"/>
              </a:rPr>
              <a:t> </a:t>
            </a:r>
            <a:r>
              <a:rPr dirty="0" sz="2750" spc="10">
                <a:latin typeface="Tahoma"/>
                <a:cs typeface="Tahoma"/>
              </a:rPr>
              <a:t>together.</a:t>
            </a:r>
            <a:endParaRPr sz="275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375"/>
              </a:spcBef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750" spc="10">
                <a:latin typeface="Tahoma"/>
                <a:cs typeface="Tahoma"/>
              </a:rPr>
              <a:t>T</a:t>
            </a:r>
            <a:r>
              <a:rPr dirty="0" sz="2750" spc="20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flip-flop</a:t>
            </a:r>
            <a:endParaRPr sz="2750">
              <a:latin typeface="Tahoma"/>
              <a:cs typeface="Tahoma"/>
            </a:endParaRPr>
          </a:p>
          <a:p>
            <a:pPr lvl="1" marL="755650" marR="1538605" indent="-285750">
              <a:lnSpc>
                <a:spcPts val="3080"/>
              </a:lnSpc>
              <a:spcBef>
                <a:spcPts val="660"/>
              </a:spcBef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750" spc="15">
                <a:latin typeface="Tahoma"/>
                <a:cs typeface="Tahoma"/>
              </a:rPr>
              <a:t>D </a:t>
            </a:r>
            <a:r>
              <a:rPr dirty="0" sz="2750" spc="5">
                <a:latin typeface="Tahoma"/>
                <a:cs typeface="Tahoma"/>
              </a:rPr>
              <a:t>flip-flop </a:t>
            </a:r>
            <a:r>
              <a:rPr dirty="0" sz="2750" spc="10">
                <a:latin typeface="Tahoma"/>
                <a:cs typeface="Tahoma"/>
              </a:rPr>
              <a:t>with the </a:t>
            </a:r>
            <a:r>
              <a:rPr dirty="0" sz="2750" spc="15">
                <a:latin typeface="Tahoma"/>
                <a:cs typeface="Tahoma"/>
              </a:rPr>
              <a:t>complement output  connected </a:t>
            </a:r>
            <a:r>
              <a:rPr dirty="0" sz="2750" spc="10">
                <a:latin typeface="Tahoma"/>
                <a:cs typeface="Tahoma"/>
              </a:rPr>
              <a:t>to the </a:t>
            </a:r>
            <a:r>
              <a:rPr dirty="0" sz="2750" spc="15">
                <a:latin typeface="Tahoma"/>
                <a:cs typeface="Tahoma"/>
              </a:rPr>
              <a:t>D </a:t>
            </a:r>
            <a:r>
              <a:rPr dirty="0" sz="2750" spc="10">
                <a:latin typeface="Tahoma"/>
                <a:cs typeface="Tahoma"/>
              </a:rPr>
              <a:t>input. [Fig.</a:t>
            </a:r>
            <a:r>
              <a:rPr dirty="0" sz="2750" spc="200">
                <a:latin typeface="Tahoma"/>
                <a:cs typeface="Tahoma"/>
              </a:rPr>
              <a:t> </a:t>
            </a:r>
            <a:r>
              <a:rPr dirty="0" sz="2750" spc="-5">
                <a:latin typeface="Tahoma"/>
                <a:cs typeface="Tahoma"/>
              </a:rPr>
              <a:t>6-8]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537845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Binary Ripple</a:t>
            </a:r>
            <a:r>
              <a:rPr dirty="0" sz="4400" spc="-125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700" y="3175"/>
            <a:ext cx="8623300" cy="648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537845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Binary Ripple</a:t>
            </a:r>
            <a:r>
              <a:rPr dirty="0" sz="4400" spc="-125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0" y="2165350"/>
          <a:ext cx="5181600" cy="427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765"/>
                <a:gridCol w="1295399"/>
                <a:gridCol w="1295400"/>
                <a:gridCol w="1296035"/>
              </a:tblGrid>
              <a:tr h="4393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 spc="-10"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2222" sz="2250" spc="-15">
                          <a:latin typeface="Tahoma"/>
                          <a:cs typeface="Tahoma"/>
                        </a:rPr>
                        <a:t>3</a:t>
                      </a:r>
                      <a:endParaRPr baseline="-22222" sz="22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 spc="-10"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2222" sz="2250" spc="-15">
                          <a:latin typeface="Tahoma"/>
                          <a:cs typeface="Tahoma"/>
                        </a:rPr>
                        <a:t>2</a:t>
                      </a:r>
                      <a:endParaRPr baseline="-22222" sz="22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 spc="-10"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2222" sz="2250" spc="-15">
                          <a:latin typeface="Tahoma"/>
                          <a:cs typeface="Tahoma"/>
                        </a:rPr>
                        <a:t>1</a:t>
                      </a:r>
                      <a:endParaRPr baseline="-22222" sz="22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 spc="-10">
                          <a:latin typeface="Tahoma"/>
                          <a:cs typeface="Tahoma"/>
                        </a:rPr>
                        <a:t>A</a:t>
                      </a:r>
                      <a:r>
                        <a:rPr dirty="0" baseline="-22222" sz="2250" spc="-15">
                          <a:latin typeface="Tahoma"/>
                          <a:cs typeface="Tahoma"/>
                        </a:rPr>
                        <a:t>0</a:t>
                      </a:r>
                      <a:endParaRPr baseline="-22222" sz="22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2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</a:tr>
              <a:tr h="428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</a:tr>
              <a:tr h="428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</a:tr>
              <a:tr h="419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5250" y="1343025"/>
            <a:ext cx="4738370" cy="63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Tahoma"/>
                <a:cs typeface="Tahoma"/>
              </a:rPr>
              <a:t>Table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6-3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Function Table for the Register </a:t>
            </a:r>
            <a:r>
              <a:rPr dirty="0" sz="2000" spc="5">
                <a:latin typeface="Tahoma"/>
                <a:cs typeface="Tahoma"/>
              </a:rPr>
              <a:t>of </a:t>
            </a:r>
            <a:r>
              <a:rPr dirty="0" sz="2000">
                <a:latin typeface="Tahoma"/>
                <a:cs typeface="Tahoma"/>
              </a:rPr>
              <a:t>Fig.</a:t>
            </a:r>
            <a:r>
              <a:rPr dirty="0" sz="2000" spc="-32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6-7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48837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5"/>
              <a:t>BCD </a:t>
            </a:r>
            <a:r>
              <a:rPr dirty="0" sz="4400"/>
              <a:t>Ripple</a:t>
            </a:r>
            <a:r>
              <a:rPr dirty="0" sz="4400" spc="-135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311515" cy="363156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decimal counter follows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sequence of</a:t>
            </a:r>
            <a:r>
              <a:rPr dirty="0" sz="3200" spc="-28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ten  states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returns to </a:t>
            </a:r>
            <a:r>
              <a:rPr dirty="0" sz="3200" spc="10">
                <a:latin typeface="Tahoma"/>
                <a:cs typeface="Tahoma"/>
              </a:rPr>
              <a:t>0 </a:t>
            </a:r>
            <a:r>
              <a:rPr dirty="0" sz="3200" spc="5">
                <a:latin typeface="Tahoma"/>
                <a:cs typeface="Tahoma"/>
              </a:rPr>
              <a:t>after the count of</a:t>
            </a:r>
            <a:r>
              <a:rPr dirty="0" sz="3200" spc="-409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9.</a:t>
            </a:r>
            <a:endParaRPr sz="3200">
              <a:latin typeface="Tahoma"/>
              <a:cs typeface="Tahoma"/>
            </a:endParaRPr>
          </a:p>
          <a:p>
            <a:pPr marL="355600" marR="538480" indent="-342900">
              <a:lnSpc>
                <a:spcPts val="3829"/>
              </a:lnSpc>
              <a:spcBef>
                <a:spcPts val="81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  <a:tab pos="5008245" algn="l"/>
              </a:tabLst>
            </a:pPr>
            <a:r>
              <a:rPr dirty="0" sz="3200" spc="5">
                <a:latin typeface="Tahoma"/>
                <a:cs typeface="Tahoma"/>
              </a:rPr>
              <a:t>This is similar to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binary counter,</a:t>
            </a:r>
            <a:r>
              <a:rPr dirty="0" sz="3200" spc="-29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except  </a:t>
            </a:r>
            <a:r>
              <a:rPr dirty="0" sz="3200">
                <a:latin typeface="Tahoma"/>
                <a:cs typeface="Tahoma"/>
              </a:rPr>
              <a:t>that the state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after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1001	is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0000.</a:t>
            </a:r>
            <a:endParaRPr sz="3200">
              <a:latin typeface="Tahoma"/>
              <a:cs typeface="Tahoma"/>
            </a:endParaRPr>
          </a:p>
          <a:p>
            <a:pPr marL="355600" marR="175260" indent="-342900">
              <a:lnSpc>
                <a:spcPts val="3829"/>
              </a:lnSpc>
              <a:spcBef>
                <a:spcPts val="74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operation of the counter can be  explained </a:t>
            </a:r>
            <a:r>
              <a:rPr dirty="0" sz="3200" spc="10">
                <a:latin typeface="Tahoma"/>
                <a:cs typeface="Tahoma"/>
              </a:rPr>
              <a:t>by a </a:t>
            </a:r>
            <a:r>
              <a:rPr dirty="0" sz="3200">
                <a:latin typeface="Tahoma"/>
                <a:cs typeface="Tahoma"/>
              </a:rPr>
              <a:t>list </a:t>
            </a:r>
            <a:r>
              <a:rPr dirty="0" sz="3200" spc="5">
                <a:latin typeface="Tahoma"/>
                <a:cs typeface="Tahoma"/>
              </a:rPr>
              <a:t>of conditions for</a:t>
            </a:r>
            <a:r>
              <a:rPr dirty="0" sz="3200" spc="-265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flip-flop  </a:t>
            </a:r>
            <a:r>
              <a:rPr dirty="0" sz="3200">
                <a:latin typeface="Tahoma"/>
                <a:cs typeface="Tahoma"/>
              </a:rPr>
              <a:t>transitions.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48837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5"/>
              <a:t>BCD </a:t>
            </a:r>
            <a:r>
              <a:rPr dirty="0" sz="4400"/>
              <a:t>Ripple</a:t>
            </a:r>
            <a:r>
              <a:rPr dirty="0" sz="4400" spc="-135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07975" y="1508125"/>
            <a:ext cx="8191500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48837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5"/>
              <a:t>BCD </a:t>
            </a:r>
            <a:r>
              <a:rPr dirty="0" sz="4400"/>
              <a:t>Ripple</a:t>
            </a:r>
            <a:r>
              <a:rPr dirty="0" sz="4400" spc="-135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2400" y="1219200"/>
            <a:ext cx="3826510" cy="34391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5080" indent="-342900">
              <a:lnSpc>
                <a:spcPct val="101899"/>
              </a:lnSpc>
              <a:spcBef>
                <a:spcPts val="60"/>
              </a:spcBef>
              <a:buSzPct val="6181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750" spc="15">
                <a:latin typeface="Tahoma"/>
                <a:cs typeface="Tahoma"/>
              </a:rPr>
              <a:t>The </a:t>
            </a:r>
            <a:r>
              <a:rPr dirty="0" sz="2750" spc="10">
                <a:latin typeface="Tahoma"/>
                <a:cs typeface="Tahoma"/>
              </a:rPr>
              <a:t>four </a:t>
            </a:r>
            <a:r>
              <a:rPr dirty="0" sz="2750" spc="15">
                <a:latin typeface="Tahoma"/>
                <a:cs typeface="Tahoma"/>
              </a:rPr>
              <a:t>outputs are  </a:t>
            </a:r>
            <a:r>
              <a:rPr dirty="0" sz="2750" spc="5">
                <a:latin typeface="Tahoma"/>
                <a:cs typeface="Tahoma"/>
              </a:rPr>
              <a:t>designated </a:t>
            </a:r>
            <a:r>
              <a:rPr dirty="0" sz="2750" spc="10">
                <a:latin typeface="Tahoma"/>
                <a:cs typeface="Tahoma"/>
              </a:rPr>
              <a:t>by </a:t>
            </a:r>
            <a:r>
              <a:rPr dirty="0" sz="2750">
                <a:latin typeface="Tahoma"/>
                <a:cs typeface="Tahoma"/>
              </a:rPr>
              <a:t>the  </a:t>
            </a:r>
            <a:r>
              <a:rPr dirty="0" sz="2750" spc="5">
                <a:latin typeface="Tahoma"/>
                <a:cs typeface="Tahoma"/>
              </a:rPr>
              <a:t>letter </a:t>
            </a:r>
            <a:r>
              <a:rPr dirty="0" sz="2750" spc="10">
                <a:latin typeface="Tahoma"/>
                <a:cs typeface="Tahoma"/>
              </a:rPr>
              <a:t>symbol </a:t>
            </a:r>
            <a:r>
              <a:rPr dirty="0" sz="2750" spc="15">
                <a:latin typeface="Tahoma"/>
                <a:cs typeface="Tahoma"/>
              </a:rPr>
              <a:t>Q </a:t>
            </a:r>
            <a:r>
              <a:rPr dirty="0" sz="2750" spc="10">
                <a:latin typeface="Tahoma"/>
                <a:cs typeface="Tahoma"/>
              </a:rPr>
              <a:t>with a  </a:t>
            </a:r>
            <a:r>
              <a:rPr dirty="0" sz="2750" spc="15">
                <a:latin typeface="Tahoma"/>
                <a:cs typeface="Tahoma"/>
              </a:rPr>
              <a:t>numeric subscript  </a:t>
            </a:r>
            <a:r>
              <a:rPr dirty="0" sz="2750" spc="5">
                <a:latin typeface="Tahoma"/>
                <a:cs typeface="Tahoma"/>
              </a:rPr>
              <a:t>equal to the </a:t>
            </a:r>
            <a:r>
              <a:rPr dirty="0" sz="2750" spc="10">
                <a:latin typeface="Tahoma"/>
                <a:cs typeface="Tahoma"/>
              </a:rPr>
              <a:t>binary  </a:t>
            </a:r>
            <a:r>
              <a:rPr dirty="0" sz="2750" spc="5">
                <a:latin typeface="Tahoma"/>
                <a:cs typeface="Tahoma"/>
              </a:rPr>
              <a:t>weight of the  </a:t>
            </a:r>
            <a:r>
              <a:rPr dirty="0" sz="2750" spc="10">
                <a:latin typeface="Tahoma"/>
                <a:cs typeface="Tahoma"/>
              </a:rPr>
              <a:t>corresponding </a:t>
            </a:r>
            <a:r>
              <a:rPr dirty="0" sz="2750" spc="5">
                <a:latin typeface="Tahoma"/>
                <a:cs typeface="Tahoma"/>
              </a:rPr>
              <a:t>bit in  </a:t>
            </a:r>
            <a:r>
              <a:rPr dirty="0" sz="2750" spc="10">
                <a:latin typeface="Tahoma"/>
                <a:cs typeface="Tahoma"/>
              </a:rPr>
              <a:t>the </a:t>
            </a:r>
            <a:r>
              <a:rPr dirty="0" sz="2750" spc="15">
                <a:latin typeface="Tahoma"/>
                <a:cs typeface="Tahoma"/>
              </a:rPr>
              <a:t>BCD</a:t>
            </a:r>
            <a:r>
              <a:rPr dirty="0" sz="2750" spc="55">
                <a:latin typeface="Tahoma"/>
                <a:cs typeface="Tahoma"/>
              </a:rPr>
              <a:t> </a:t>
            </a:r>
            <a:r>
              <a:rPr dirty="0" sz="2750" spc="10">
                <a:latin typeface="Tahoma"/>
                <a:cs typeface="Tahoma"/>
              </a:rPr>
              <a:t>code.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9000" y="1184275"/>
            <a:ext cx="3886200" cy="530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48837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5"/>
              <a:t>BCD </a:t>
            </a:r>
            <a:r>
              <a:rPr dirty="0" sz="4400"/>
              <a:t>Ripple</a:t>
            </a:r>
            <a:r>
              <a:rPr dirty="0" sz="4400" spc="-135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396605" cy="363156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28955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The BCD </a:t>
            </a:r>
            <a:r>
              <a:rPr dirty="0" sz="3200">
                <a:latin typeface="Tahoma"/>
                <a:cs typeface="Tahoma"/>
              </a:rPr>
              <a:t>counter </a:t>
            </a:r>
            <a:r>
              <a:rPr dirty="0" sz="3200" spc="5">
                <a:latin typeface="Tahoma"/>
                <a:cs typeface="Tahoma"/>
              </a:rPr>
              <a:t>of </a:t>
            </a:r>
            <a:r>
              <a:rPr dirty="0" sz="3200">
                <a:latin typeface="Tahoma"/>
                <a:cs typeface="Tahoma"/>
              </a:rPr>
              <a:t>[Fig. </a:t>
            </a:r>
            <a:r>
              <a:rPr dirty="0" sz="3200" spc="15">
                <a:latin typeface="Tahoma"/>
                <a:cs typeface="Tahoma"/>
              </a:rPr>
              <a:t>6-9] </a:t>
            </a:r>
            <a:r>
              <a:rPr dirty="0" sz="3200" spc="5">
                <a:latin typeface="Tahoma"/>
                <a:cs typeface="Tahoma"/>
              </a:rPr>
              <a:t>is </a:t>
            </a:r>
            <a:r>
              <a:rPr dirty="0" sz="3200" spc="10">
                <a:latin typeface="Tahoma"/>
                <a:cs typeface="Tahoma"/>
              </a:rPr>
              <a:t>a</a:t>
            </a:r>
            <a:r>
              <a:rPr dirty="0" sz="3200" spc="-250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decade  </a:t>
            </a:r>
            <a:r>
              <a:rPr dirty="0" sz="3200" spc="20">
                <a:latin typeface="Tahoma"/>
                <a:cs typeface="Tahoma"/>
              </a:rPr>
              <a:t>counter.</a:t>
            </a:r>
            <a:endParaRPr sz="3200">
              <a:latin typeface="Tahoma"/>
              <a:cs typeface="Tahoma"/>
            </a:endParaRPr>
          </a:p>
          <a:p>
            <a:pPr marL="355600" marR="118745" indent="-342900">
              <a:lnSpc>
                <a:spcPts val="3829"/>
              </a:lnSpc>
              <a:spcBef>
                <a:spcPts val="81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To </a:t>
            </a:r>
            <a:r>
              <a:rPr dirty="0" sz="3200" spc="5">
                <a:latin typeface="Tahoma"/>
                <a:cs typeface="Tahoma"/>
              </a:rPr>
              <a:t>count in </a:t>
            </a:r>
            <a:r>
              <a:rPr dirty="0" sz="3200" spc="10">
                <a:latin typeface="Tahoma"/>
                <a:cs typeface="Tahoma"/>
              </a:rPr>
              <a:t>decimal </a:t>
            </a:r>
            <a:r>
              <a:rPr dirty="0" sz="3200" spc="5">
                <a:latin typeface="Tahoma"/>
                <a:cs typeface="Tahoma"/>
              </a:rPr>
              <a:t>from </a:t>
            </a:r>
            <a:r>
              <a:rPr dirty="0" sz="3200" spc="10">
                <a:latin typeface="Tahoma"/>
                <a:cs typeface="Tahoma"/>
              </a:rPr>
              <a:t>0 </a:t>
            </a:r>
            <a:r>
              <a:rPr dirty="0" sz="3200" spc="5">
                <a:latin typeface="Tahoma"/>
                <a:cs typeface="Tahoma"/>
              </a:rPr>
              <a:t>to 999, </a:t>
            </a:r>
            <a:r>
              <a:rPr dirty="0" sz="3200" spc="10">
                <a:latin typeface="Tahoma"/>
                <a:cs typeface="Tahoma"/>
              </a:rPr>
              <a:t>we</a:t>
            </a:r>
            <a:r>
              <a:rPr dirty="0" sz="3200" spc="-245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need  a </a:t>
            </a:r>
            <a:r>
              <a:rPr dirty="0" sz="3200" spc="5">
                <a:latin typeface="Tahoma"/>
                <a:cs typeface="Tahoma"/>
              </a:rPr>
              <a:t>three-decade </a:t>
            </a:r>
            <a:r>
              <a:rPr dirty="0" sz="3200">
                <a:latin typeface="Tahoma"/>
                <a:cs typeface="Tahoma"/>
              </a:rPr>
              <a:t>counter. [Fig.</a:t>
            </a:r>
            <a:r>
              <a:rPr dirty="0" sz="3200" spc="-17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6-11]</a:t>
            </a:r>
            <a:endParaRPr sz="3200">
              <a:latin typeface="Tahoma"/>
              <a:cs typeface="Tahoma"/>
            </a:endParaRPr>
          </a:p>
          <a:p>
            <a:pPr algn="just" marL="355600" marR="5080" indent="-342900">
              <a:lnSpc>
                <a:spcPts val="3829"/>
              </a:lnSpc>
              <a:spcBef>
                <a:spcPts val="740"/>
              </a:spcBef>
              <a:buSzPct val="57812"/>
              <a:buFont typeface="Wingdings"/>
              <a:buChar char=""/>
              <a:tabLst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Multiple decade counters can </a:t>
            </a:r>
            <a:r>
              <a:rPr dirty="0" sz="3200" spc="10">
                <a:latin typeface="Tahoma"/>
                <a:cs typeface="Tahoma"/>
              </a:rPr>
              <a:t>be</a:t>
            </a:r>
            <a:r>
              <a:rPr dirty="0" sz="3200" spc="-15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constructed  </a:t>
            </a:r>
            <a:r>
              <a:rPr dirty="0" sz="3200" spc="10">
                <a:latin typeface="Tahoma"/>
                <a:cs typeface="Tahoma"/>
              </a:rPr>
              <a:t>by </a:t>
            </a:r>
            <a:r>
              <a:rPr dirty="0" sz="3200" spc="5">
                <a:latin typeface="Tahoma"/>
                <a:cs typeface="Tahoma"/>
              </a:rPr>
              <a:t>connecting </a:t>
            </a:r>
            <a:r>
              <a:rPr dirty="0" sz="3200" spc="10">
                <a:latin typeface="Tahoma"/>
                <a:cs typeface="Tahoma"/>
              </a:rPr>
              <a:t>BCD </a:t>
            </a:r>
            <a:r>
              <a:rPr dirty="0" sz="3200" spc="5">
                <a:latin typeface="Tahoma"/>
                <a:cs typeface="Tahoma"/>
              </a:rPr>
              <a:t>counters </a:t>
            </a:r>
            <a:r>
              <a:rPr dirty="0" sz="3200" spc="10">
                <a:latin typeface="Tahoma"/>
                <a:cs typeface="Tahoma"/>
              </a:rPr>
              <a:t>ic </a:t>
            </a:r>
            <a:r>
              <a:rPr dirty="0" sz="3200">
                <a:latin typeface="Tahoma"/>
                <a:cs typeface="Tahoma"/>
              </a:rPr>
              <a:t>cascade, one  </a:t>
            </a:r>
            <a:r>
              <a:rPr dirty="0" sz="3200" spc="5">
                <a:latin typeface="Tahoma"/>
                <a:cs typeface="Tahoma"/>
              </a:rPr>
              <a:t>for each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decade.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48837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5"/>
              <a:t>BCD </a:t>
            </a:r>
            <a:r>
              <a:rPr dirty="0" sz="4400"/>
              <a:t>Ripple</a:t>
            </a:r>
            <a:r>
              <a:rPr dirty="0" sz="4400" spc="-135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9850" y="1974798"/>
            <a:ext cx="8566150" cy="3229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653034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10"/>
              <a:t>6-4 </a:t>
            </a:r>
            <a:r>
              <a:rPr dirty="0" sz="4400"/>
              <a:t>Synchronous</a:t>
            </a:r>
            <a:r>
              <a:rPr dirty="0" sz="4400" spc="-105"/>
              <a:t> </a:t>
            </a:r>
            <a:r>
              <a:rPr dirty="0" sz="4400"/>
              <a:t>Counters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129270" cy="305054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487045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Synchronous counters are different</a:t>
            </a:r>
            <a:r>
              <a:rPr dirty="0" sz="3200" spc="-23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from  ripple counters in that clock pulses are  </a:t>
            </a:r>
            <a:r>
              <a:rPr dirty="0" sz="3200" spc="10">
                <a:latin typeface="Tahoma"/>
                <a:cs typeface="Tahoma"/>
              </a:rPr>
              <a:t>applied to the inputs of </a:t>
            </a:r>
            <a:r>
              <a:rPr dirty="0" sz="3200" spc="5">
                <a:latin typeface="Tahoma"/>
                <a:cs typeface="Tahoma"/>
              </a:rPr>
              <a:t>all</a:t>
            </a:r>
            <a:r>
              <a:rPr dirty="0" sz="3200" spc="-2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flip-flops.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10">
                <a:latin typeface="Tahoma"/>
                <a:cs typeface="Tahoma"/>
              </a:rPr>
              <a:t>common </a:t>
            </a:r>
            <a:r>
              <a:rPr dirty="0" sz="3200" spc="5">
                <a:latin typeface="Tahoma"/>
                <a:cs typeface="Tahoma"/>
              </a:rPr>
              <a:t>clock triggers </a:t>
            </a:r>
            <a:r>
              <a:rPr dirty="0" sz="3200">
                <a:latin typeface="Tahoma"/>
                <a:cs typeface="Tahoma"/>
              </a:rPr>
              <a:t>all flip-flops  </a:t>
            </a:r>
            <a:r>
              <a:rPr dirty="0" sz="3200" spc="5">
                <a:latin typeface="Tahoma"/>
                <a:cs typeface="Tahoma"/>
              </a:rPr>
              <a:t>simultaneously rather than one at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time</a:t>
            </a:r>
            <a:r>
              <a:rPr dirty="0" sz="3200" spc="-2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in  </a:t>
            </a:r>
            <a:r>
              <a:rPr dirty="0" sz="3200" spc="10">
                <a:latin typeface="Tahoma"/>
                <a:cs typeface="Tahoma"/>
              </a:rPr>
              <a:t>succession as </a:t>
            </a:r>
            <a:r>
              <a:rPr dirty="0" sz="3200" spc="5">
                <a:latin typeface="Tahoma"/>
                <a:cs typeface="Tahoma"/>
              </a:rPr>
              <a:t>in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ripple</a:t>
            </a:r>
            <a:r>
              <a:rPr dirty="0" sz="3200" spc="-245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counter.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9252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Binary</a:t>
            </a:r>
            <a:r>
              <a:rPr dirty="0" sz="4400" spc="-100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3968750" cy="448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The design of </a:t>
            </a:r>
            <a:r>
              <a:rPr dirty="0" sz="2400">
                <a:latin typeface="Tahoma"/>
                <a:cs typeface="Tahoma"/>
              </a:rPr>
              <a:t>a  </a:t>
            </a:r>
            <a:r>
              <a:rPr dirty="0" sz="2400" spc="-5">
                <a:latin typeface="Tahoma"/>
                <a:cs typeface="Tahoma"/>
              </a:rPr>
              <a:t>synchronous binary  counter is so simple that is  </a:t>
            </a:r>
            <a:r>
              <a:rPr dirty="0" sz="2400">
                <a:latin typeface="Tahoma"/>
                <a:cs typeface="Tahoma"/>
              </a:rPr>
              <a:t>no </a:t>
            </a:r>
            <a:r>
              <a:rPr dirty="0" sz="2400" spc="-5">
                <a:latin typeface="Tahoma"/>
                <a:cs typeface="Tahoma"/>
              </a:rPr>
              <a:t>need to </a:t>
            </a:r>
            <a:r>
              <a:rPr dirty="0" sz="2400">
                <a:latin typeface="Tahoma"/>
                <a:cs typeface="Tahoma"/>
              </a:rPr>
              <a:t>go </a:t>
            </a:r>
            <a:r>
              <a:rPr dirty="0" sz="2400" spc="-5">
                <a:latin typeface="Tahoma"/>
                <a:cs typeface="Tahoma"/>
              </a:rPr>
              <a:t>through </a:t>
            </a:r>
            <a:r>
              <a:rPr dirty="0" sz="2400">
                <a:latin typeface="Tahoma"/>
                <a:cs typeface="Tahoma"/>
              </a:rPr>
              <a:t>a  </a:t>
            </a:r>
            <a:r>
              <a:rPr dirty="0" sz="2400" spc="-5">
                <a:latin typeface="Tahoma"/>
                <a:cs typeface="Tahoma"/>
              </a:rPr>
              <a:t>sequential logic design  </a:t>
            </a:r>
            <a:r>
              <a:rPr dirty="0" sz="2400" spc="-10">
                <a:latin typeface="Tahoma"/>
                <a:cs typeface="Tahoma"/>
              </a:rPr>
              <a:t>process.</a:t>
            </a:r>
            <a:endParaRPr sz="2400">
              <a:latin typeface="Tahoma"/>
              <a:cs typeface="Tahoma"/>
            </a:endParaRPr>
          </a:p>
          <a:p>
            <a:pPr marL="355600" marR="401955" indent="-342900">
              <a:lnSpc>
                <a:spcPct val="100000"/>
              </a:lnSpc>
              <a:spcBef>
                <a:spcPts val="57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Synchronous binary  counters have a regular  pattern and can be  constructed with  </a:t>
            </a:r>
            <a:r>
              <a:rPr dirty="0" sz="2400" spc="-5">
                <a:latin typeface="Tahoma"/>
                <a:cs typeface="Tahoma"/>
              </a:rPr>
              <a:t>complementing </a:t>
            </a:r>
            <a:r>
              <a:rPr dirty="0" sz="2400">
                <a:latin typeface="Tahoma"/>
                <a:cs typeface="Tahoma"/>
              </a:rPr>
              <a:t>flip-flop  and</a:t>
            </a:r>
            <a:r>
              <a:rPr dirty="0" sz="2400" spc="-5">
                <a:latin typeface="Tahoma"/>
                <a:cs typeface="Tahoma"/>
              </a:rPr>
              <a:t> gates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2800" y="3175"/>
            <a:ext cx="4013200" cy="648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655955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Register with Parallel</a:t>
            </a:r>
            <a:r>
              <a:rPr dirty="0" sz="4400" spc="-160"/>
              <a:t> </a:t>
            </a:r>
            <a:r>
              <a:rPr dirty="0" sz="4400"/>
              <a:t>Load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171575"/>
            <a:ext cx="8490585" cy="465074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marR="154305" indent="-342900">
              <a:lnSpc>
                <a:spcPts val="3450"/>
              </a:lnSpc>
              <a:spcBef>
                <a:spcPts val="56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clock edge applied to the </a:t>
            </a:r>
            <a:r>
              <a:rPr dirty="0" sz="3200" spc="15">
                <a:latin typeface="Tahoma"/>
                <a:cs typeface="Tahoma"/>
              </a:rPr>
              <a:t>C </a:t>
            </a:r>
            <a:r>
              <a:rPr dirty="0" sz="3200" spc="5">
                <a:latin typeface="Tahoma"/>
                <a:cs typeface="Tahoma"/>
              </a:rPr>
              <a:t>inputs of the  register of Fig. </a:t>
            </a:r>
            <a:r>
              <a:rPr dirty="0" sz="3200" spc="20">
                <a:latin typeface="Tahoma"/>
                <a:cs typeface="Tahoma"/>
              </a:rPr>
              <a:t>6-1 </a:t>
            </a:r>
            <a:r>
              <a:rPr dirty="0" sz="3200" spc="5">
                <a:latin typeface="Tahoma"/>
                <a:cs typeface="Tahoma"/>
              </a:rPr>
              <a:t>will </a:t>
            </a:r>
            <a:r>
              <a:rPr dirty="0" sz="3200" spc="10">
                <a:latin typeface="Tahoma"/>
                <a:cs typeface="Tahoma"/>
              </a:rPr>
              <a:t>load </a:t>
            </a:r>
            <a:r>
              <a:rPr dirty="0" sz="3200">
                <a:latin typeface="Tahoma"/>
                <a:cs typeface="Tahoma"/>
              </a:rPr>
              <a:t>all </a:t>
            </a:r>
            <a:r>
              <a:rPr dirty="0" sz="3200" spc="5">
                <a:latin typeface="Tahoma"/>
                <a:cs typeface="Tahoma"/>
              </a:rPr>
              <a:t>four </a:t>
            </a:r>
            <a:r>
              <a:rPr dirty="0" sz="3200" spc="10">
                <a:latin typeface="Tahoma"/>
                <a:cs typeface="Tahoma"/>
              </a:rPr>
              <a:t>inputs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in  parallel.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For synchronism, </a:t>
            </a:r>
            <a:r>
              <a:rPr dirty="0" sz="3200">
                <a:latin typeface="Tahoma"/>
                <a:cs typeface="Tahoma"/>
              </a:rPr>
              <a:t>it </a:t>
            </a:r>
            <a:r>
              <a:rPr dirty="0" sz="3200" spc="5">
                <a:latin typeface="Tahoma"/>
                <a:cs typeface="Tahoma"/>
              </a:rPr>
              <a:t>is advisable to control  the operation of the register with the </a:t>
            </a:r>
            <a:r>
              <a:rPr dirty="0" sz="3200" spc="15">
                <a:latin typeface="Tahoma"/>
                <a:cs typeface="Tahoma"/>
              </a:rPr>
              <a:t>D  </a:t>
            </a:r>
            <a:r>
              <a:rPr dirty="0" sz="3200" spc="5">
                <a:latin typeface="Tahoma"/>
                <a:cs typeface="Tahoma"/>
              </a:rPr>
              <a:t>inputs rather than controlling the clock in</a:t>
            </a:r>
            <a:r>
              <a:rPr dirty="0" sz="3200" spc="-21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the  </a:t>
            </a:r>
            <a:r>
              <a:rPr dirty="0" sz="3200" spc="15">
                <a:latin typeface="Tahoma"/>
                <a:cs typeface="Tahoma"/>
              </a:rPr>
              <a:t>C </a:t>
            </a:r>
            <a:r>
              <a:rPr dirty="0" sz="3200" spc="10">
                <a:latin typeface="Tahoma"/>
                <a:cs typeface="Tahoma"/>
              </a:rPr>
              <a:t>inputs of the</a:t>
            </a:r>
            <a:r>
              <a:rPr dirty="0" sz="3200" spc="-1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flip-flops.</a:t>
            </a:r>
            <a:endParaRPr sz="3200">
              <a:latin typeface="Tahoma"/>
              <a:cs typeface="Tahoma"/>
            </a:endParaRPr>
          </a:p>
          <a:p>
            <a:pPr marL="355600" marR="97790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4-bit register with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load control input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that  is directed through gates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into the </a:t>
            </a:r>
            <a:r>
              <a:rPr dirty="0" sz="3200" spc="15">
                <a:latin typeface="Tahoma"/>
                <a:cs typeface="Tahoma"/>
              </a:rPr>
              <a:t>D  </a:t>
            </a:r>
            <a:r>
              <a:rPr dirty="0" sz="3200" spc="10">
                <a:latin typeface="Tahoma"/>
                <a:cs typeface="Tahoma"/>
              </a:rPr>
              <a:t>inputs of the </a:t>
            </a:r>
            <a:r>
              <a:rPr dirty="0" sz="3200">
                <a:latin typeface="Tahoma"/>
                <a:cs typeface="Tahoma"/>
              </a:rPr>
              <a:t>flip-flops </a:t>
            </a:r>
            <a:r>
              <a:rPr dirty="0" sz="3200" spc="5">
                <a:latin typeface="Tahoma"/>
                <a:cs typeface="Tahoma"/>
              </a:rPr>
              <a:t>si shown in Fig.</a:t>
            </a:r>
            <a:r>
              <a:rPr dirty="0" sz="3200" spc="-24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6-2.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614934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5"/>
              <a:t>Up-Down </a:t>
            </a:r>
            <a:r>
              <a:rPr dirty="0" sz="4400" spc="-5"/>
              <a:t>Binary</a:t>
            </a:r>
            <a:r>
              <a:rPr dirty="0" sz="4400" spc="-120"/>
              <a:t> </a:t>
            </a:r>
            <a:r>
              <a:rPr dirty="0" sz="4400" spc="-5"/>
              <a:t>Counter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2400" y="1219200"/>
            <a:ext cx="4053840" cy="35248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55600" marR="5080" indent="-342900">
              <a:lnSpc>
                <a:spcPct val="101699"/>
              </a:lnSpc>
              <a:spcBef>
                <a:spcPts val="65"/>
              </a:spcBef>
              <a:buSzPct val="6181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750" spc="15">
                <a:latin typeface="Tahoma"/>
                <a:cs typeface="Tahoma"/>
              </a:rPr>
              <a:t>The two operations can  be combined </a:t>
            </a:r>
            <a:r>
              <a:rPr dirty="0" sz="2750" spc="10">
                <a:latin typeface="Tahoma"/>
                <a:cs typeface="Tahoma"/>
              </a:rPr>
              <a:t>in </a:t>
            </a:r>
            <a:r>
              <a:rPr dirty="0" sz="2750" spc="15">
                <a:latin typeface="Tahoma"/>
                <a:cs typeface="Tahoma"/>
              </a:rPr>
              <a:t>one  </a:t>
            </a:r>
            <a:r>
              <a:rPr dirty="0" sz="2750">
                <a:latin typeface="Tahoma"/>
                <a:cs typeface="Tahoma"/>
              </a:rPr>
              <a:t>circuit </a:t>
            </a:r>
            <a:r>
              <a:rPr dirty="0" sz="2750" spc="5">
                <a:latin typeface="Tahoma"/>
                <a:cs typeface="Tahoma"/>
              </a:rPr>
              <a:t>to form </a:t>
            </a:r>
            <a:r>
              <a:rPr dirty="0" sz="2750" spc="10">
                <a:latin typeface="Tahoma"/>
                <a:cs typeface="Tahoma"/>
              </a:rPr>
              <a:t>a  counter capable of  </a:t>
            </a:r>
            <a:r>
              <a:rPr dirty="0" sz="2750" spc="15">
                <a:latin typeface="Tahoma"/>
                <a:cs typeface="Tahoma"/>
              </a:rPr>
              <a:t>counting up </a:t>
            </a:r>
            <a:r>
              <a:rPr dirty="0" sz="2750" spc="10">
                <a:latin typeface="Tahoma"/>
                <a:cs typeface="Tahoma"/>
              </a:rPr>
              <a:t>or</a:t>
            </a:r>
            <a:r>
              <a:rPr dirty="0" sz="2750" spc="145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down.</a:t>
            </a:r>
            <a:endParaRPr sz="2750">
              <a:latin typeface="Tahoma"/>
              <a:cs typeface="Tahoma"/>
            </a:endParaRPr>
          </a:p>
          <a:p>
            <a:pPr marL="355600" marR="71120" indent="-342900">
              <a:lnSpc>
                <a:spcPct val="102299"/>
              </a:lnSpc>
              <a:spcBef>
                <a:spcPts val="675"/>
              </a:spcBef>
              <a:buSzPct val="6181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750" spc="5">
                <a:latin typeface="Tahoma"/>
                <a:cs typeface="Tahoma"/>
              </a:rPr>
              <a:t>It </a:t>
            </a:r>
            <a:r>
              <a:rPr dirty="0" sz="2750" spc="10">
                <a:latin typeface="Tahoma"/>
                <a:cs typeface="Tahoma"/>
              </a:rPr>
              <a:t>has an up control  input and down control  </a:t>
            </a:r>
            <a:r>
              <a:rPr dirty="0" sz="2750" spc="25">
                <a:latin typeface="Tahoma"/>
                <a:cs typeface="Tahoma"/>
              </a:rPr>
              <a:t>input.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2800" y="1184275"/>
            <a:ext cx="4013200" cy="530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19722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10"/>
              <a:t>BCD</a:t>
            </a:r>
            <a:r>
              <a:rPr dirty="0" sz="4400" spc="-110"/>
              <a:t> </a:t>
            </a:r>
            <a:r>
              <a:rPr dirty="0" sz="4400" spc="5"/>
              <a:t>Counter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464550" cy="305054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Because of the return to </a:t>
            </a:r>
            <a:r>
              <a:rPr dirty="0" sz="3200" spc="10">
                <a:latin typeface="Tahoma"/>
                <a:cs typeface="Tahoma"/>
              </a:rPr>
              <a:t>0 </a:t>
            </a:r>
            <a:r>
              <a:rPr dirty="0" sz="3200" spc="5">
                <a:latin typeface="Tahoma"/>
                <a:cs typeface="Tahoma"/>
              </a:rPr>
              <a:t>after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count of</a:t>
            </a:r>
            <a:r>
              <a:rPr dirty="0" sz="3200" spc="-434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9,  </a:t>
            </a:r>
            <a:r>
              <a:rPr dirty="0" sz="3200" spc="10">
                <a:latin typeface="Tahoma"/>
                <a:cs typeface="Tahoma"/>
              </a:rPr>
              <a:t>a BCD </a:t>
            </a:r>
            <a:r>
              <a:rPr dirty="0" sz="3200" spc="5">
                <a:latin typeface="Tahoma"/>
                <a:cs typeface="Tahoma"/>
              </a:rPr>
              <a:t>counter </a:t>
            </a:r>
            <a:r>
              <a:rPr dirty="0" sz="3200" spc="10">
                <a:latin typeface="Tahoma"/>
                <a:cs typeface="Tahoma"/>
              </a:rPr>
              <a:t>does not have a </a:t>
            </a:r>
            <a:r>
              <a:rPr dirty="0" sz="3200" spc="5">
                <a:latin typeface="Tahoma"/>
                <a:cs typeface="Tahoma"/>
              </a:rPr>
              <a:t>regular  pattern as in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straight binary</a:t>
            </a:r>
            <a:r>
              <a:rPr dirty="0" sz="3200" spc="-229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count.</a:t>
            </a:r>
            <a:endParaRPr sz="3200">
              <a:latin typeface="Tahoma"/>
              <a:cs typeface="Tahoma"/>
            </a:endParaRPr>
          </a:p>
          <a:p>
            <a:pPr marL="355600" marR="424815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To </a:t>
            </a:r>
            <a:r>
              <a:rPr dirty="0" sz="3200" spc="5">
                <a:latin typeface="Tahoma"/>
                <a:cs typeface="Tahoma"/>
              </a:rPr>
              <a:t>derive the </a:t>
            </a:r>
            <a:r>
              <a:rPr dirty="0" sz="3200">
                <a:latin typeface="Tahoma"/>
                <a:cs typeface="Tahoma"/>
              </a:rPr>
              <a:t>circuit </a:t>
            </a:r>
            <a:r>
              <a:rPr dirty="0" sz="3200" spc="5">
                <a:latin typeface="Tahoma"/>
                <a:cs typeface="Tahoma"/>
              </a:rPr>
              <a:t>of </a:t>
            </a:r>
            <a:r>
              <a:rPr dirty="0" sz="3200" spc="10">
                <a:latin typeface="Tahoma"/>
                <a:cs typeface="Tahoma"/>
              </a:rPr>
              <a:t>a BCD</a:t>
            </a:r>
            <a:r>
              <a:rPr dirty="0" sz="3200" spc="-26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synchronous  counter, </a:t>
            </a:r>
            <a:r>
              <a:rPr dirty="0" sz="3200">
                <a:latin typeface="Tahoma"/>
                <a:cs typeface="Tahoma"/>
              </a:rPr>
              <a:t>it </a:t>
            </a:r>
            <a:r>
              <a:rPr dirty="0" sz="3200" spc="5">
                <a:latin typeface="Tahoma"/>
                <a:cs typeface="Tahoma"/>
              </a:rPr>
              <a:t>is necessary to </a:t>
            </a:r>
            <a:r>
              <a:rPr dirty="0" sz="3200" spc="10">
                <a:latin typeface="Tahoma"/>
                <a:cs typeface="Tahoma"/>
              </a:rPr>
              <a:t>go </a:t>
            </a:r>
            <a:r>
              <a:rPr dirty="0" sz="3200" spc="5">
                <a:latin typeface="Tahoma"/>
                <a:cs typeface="Tahoma"/>
              </a:rPr>
              <a:t>through </a:t>
            </a:r>
            <a:r>
              <a:rPr dirty="0" sz="3200" spc="10">
                <a:latin typeface="Tahoma"/>
                <a:cs typeface="Tahoma"/>
              </a:rPr>
              <a:t>a  </a:t>
            </a:r>
            <a:r>
              <a:rPr dirty="0" sz="3200" spc="5">
                <a:latin typeface="Tahoma"/>
                <a:cs typeface="Tahoma"/>
              </a:rPr>
              <a:t>sequential </a:t>
            </a:r>
            <a:r>
              <a:rPr dirty="0" sz="3200">
                <a:latin typeface="Tahoma"/>
                <a:cs typeface="Tahoma"/>
              </a:rPr>
              <a:t>circuit </a:t>
            </a:r>
            <a:r>
              <a:rPr dirty="0" sz="3200" spc="5">
                <a:latin typeface="Tahoma"/>
                <a:cs typeface="Tahoma"/>
              </a:rPr>
              <a:t>design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procedure.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19722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10"/>
              <a:t>BCD</a:t>
            </a:r>
            <a:r>
              <a:rPr dirty="0" sz="4400" spc="-110"/>
              <a:t> </a:t>
            </a:r>
            <a:r>
              <a:rPr dirty="0" sz="4400" spc="5"/>
              <a:t>Counter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5250" y="1343025"/>
            <a:ext cx="3216275" cy="63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Tahoma"/>
                <a:cs typeface="Tahoma"/>
              </a:rPr>
              <a:t>Table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6-5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latin typeface="Tahoma"/>
                <a:cs typeface="Tahoma"/>
              </a:rPr>
              <a:t>State Table for </a:t>
            </a:r>
            <a:r>
              <a:rPr dirty="0" sz="2000" spc="10">
                <a:latin typeface="Tahoma"/>
                <a:cs typeface="Tahoma"/>
              </a:rPr>
              <a:t>BCD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Counter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37" y="2084387"/>
          <a:ext cx="8637905" cy="4029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647700"/>
                <a:gridCol w="647700"/>
                <a:gridCol w="645794"/>
                <a:gridCol w="649605"/>
                <a:gridCol w="647699"/>
                <a:gridCol w="647700"/>
                <a:gridCol w="645795"/>
                <a:gridCol w="971550"/>
                <a:gridCol w="648970"/>
                <a:gridCol w="628650"/>
                <a:gridCol w="609600"/>
                <a:gridCol w="582929"/>
              </a:tblGrid>
              <a:tr h="333375">
                <a:tc gridSpan="4">
                  <a:txBody>
                    <a:bodyPr/>
                    <a:lstStyle/>
                    <a:p>
                      <a:pPr marL="723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15" b="1">
                          <a:latin typeface="Times New Roman"/>
                          <a:cs typeface="Times New Roman"/>
                        </a:rPr>
                        <a:t>Present</a:t>
                      </a:r>
                      <a:r>
                        <a:rPr dirty="0" sz="155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15" b="1">
                          <a:latin typeface="Times New Roman"/>
                          <a:cs typeface="Times New Roman"/>
                        </a:rPr>
                        <a:t>State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8477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10" b="1"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dirty="0" sz="155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10" b="1">
                          <a:latin typeface="Times New Roman"/>
                          <a:cs typeface="Times New Roman"/>
                        </a:rPr>
                        <a:t>State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10" b="1">
                          <a:latin typeface="Times New Roman"/>
                          <a:cs typeface="Times New Roman"/>
                        </a:rPr>
                        <a:t>Output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10" b="1">
                          <a:latin typeface="Times New Roman"/>
                          <a:cs typeface="Times New Roman"/>
                        </a:rPr>
                        <a:t>Flip-Flop</a:t>
                      </a:r>
                      <a:r>
                        <a:rPr dirty="0" sz="1550" spc="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25" b="1">
                          <a:latin typeface="Times New Roman"/>
                          <a:cs typeface="Times New Roman"/>
                        </a:rPr>
                        <a:t>inputs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3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20" b="1">
                          <a:latin typeface="Times New Roman"/>
                          <a:cs typeface="Times New Roman"/>
                        </a:rPr>
                        <a:t>Q8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20" b="1">
                          <a:latin typeface="Times New Roman"/>
                          <a:cs typeface="Times New Roman"/>
                        </a:rPr>
                        <a:t>Q4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20" b="1">
                          <a:latin typeface="Times New Roman"/>
                          <a:cs typeface="Times New Roman"/>
                        </a:rPr>
                        <a:t>Q2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20" b="1">
                          <a:latin typeface="Times New Roman"/>
                          <a:cs typeface="Times New Roman"/>
                        </a:rPr>
                        <a:t>Q1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20" b="1">
                          <a:latin typeface="Times New Roman"/>
                          <a:cs typeface="Times New Roman"/>
                        </a:rPr>
                        <a:t>Q8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20" b="1">
                          <a:latin typeface="Times New Roman"/>
                          <a:cs typeface="Times New Roman"/>
                        </a:rPr>
                        <a:t>Q4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20" b="1">
                          <a:latin typeface="Times New Roman"/>
                          <a:cs typeface="Times New Roman"/>
                        </a:rPr>
                        <a:t>Q2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20" b="1">
                          <a:latin typeface="Times New Roman"/>
                          <a:cs typeface="Times New Roman"/>
                        </a:rPr>
                        <a:t>Q1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b="1">
                          <a:latin typeface="Times New Roman"/>
                          <a:cs typeface="Times New Roman"/>
                        </a:rPr>
                        <a:t>Y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10" b="1">
                          <a:latin typeface="Times New Roman"/>
                          <a:cs typeface="Times New Roman"/>
                        </a:rPr>
                        <a:t>TQ8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10" b="1">
                          <a:latin typeface="Times New Roman"/>
                          <a:cs typeface="Times New Roman"/>
                        </a:rPr>
                        <a:t>TQ4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10" b="1">
                          <a:latin typeface="Times New Roman"/>
                          <a:cs typeface="Times New Roman"/>
                        </a:rPr>
                        <a:t>TQ2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 spc="-10" b="1">
                          <a:latin typeface="Times New Roman"/>
                          <a:cs typeface="Times New Roman"/>
                        </a:rPr>
                        <a:t>TQ1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19722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10"/>
              <a:t>BCD</a:t>
            </a:r>
            <a:r>
              <a:rPr dirty="0" sz="4400" spc="-110"/>
              <a:t> </a:t>
            </a:r>
            <a:r>
              <a:rPr dirty="0" sz="4400" spc="5"/>
              <a:t>Counter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7000" y="1171575"/>
            <a:ext cx="8302625" cy="471741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81000" marR="30480" indent="-342900">
              <a:lnSpc>
                <a:spcPts val="3450"/>
              </a:lnSpc>
              <a:spcBef>
                <a:spcPts val="565"/>
              </a:spcBef>
              <a:buSzPct val="5781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flip </a:t>
            </a:r>
            <a:r>
              <a:rPr dirty="0" sz="3200" spc="10">
                <a:latin typeface="Tahoma"/>
                <a:cs typeface="Tahoma"/>
              </a:rPr>
              <a:t>flop input equations can be  </a:t>
            </a:r>
            <a:r>
              <a:rPr dirty="0" sz="3200" spc="5">
                <a:latin typeface="Tahoma"/>
                <a:cs typeface="Tahoma"/>
              </a:rPr>
              <a:t>simplified </a:t>
            </a:r>
            <a:r>
              <a:rPr dirty="0" sz="3200" spc="10">
                <a:latin typeface="Tahoma"/>
                <a:cs typeface="Tahoma"/>
              </a:rPr>
              <a:t>by means </a:t>
            </a:r>
            <a:r>
              <a:rPr dirty="0" sz="3200" spc="5">
                <a:latin typeface="Tahoma"/>
                <a:cs typeface="Tahoma"/>
              </a:rPr>
              <a:t>of maps. </a:t>
            </a:r>
            <a:r>
              <a:rPr dirty="0" sz="3200" spc="10">
                <a:latin typeface="Tahoma"/>
                <a:cs typeface="Tahoma"/>
              </a:rPr>
              <a:t>The</a:t>
            </a:r>
            <a:r>
              <a:rPr dirty="0" sz="3200" spc="-22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simplified  </a:t>
            </a:r>
            <a:r>
              <a:rPr dirty="0" sz="3200" spc="10">
                <a:latin typeface="Tahoma"/>
                <a:cs typeface="Tahoma"/>
              </a:rPr>
              <a:t>functions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are</a:t>
            </a:r>
            <a:endParaRPr sz="3200">
              <a:latin typeface="Tahoma"/>
              <a:cs typeface="Tahoma"/>
            </a:endParaRPr>
          </a:p>
          <a:p>
            <a:pPr lvl="1" marL="781050" indent="-285750">
              <a:lnSpc>
                <a:spcPct val="100000"/>
              </a:lnSpc>
              <a:spcBef>
                <a:spcPts val="310"/>
              </a:spcBef>
              <a:buSzPct val="54545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dirty="0" sz="2750" spc="25">
                <a:latin typeface="Tahoma"/>
                <a:cs typeface="Tahoma"/>
              </a:rPr>
              <a:t>T</a:t>
            </a:r>
            <a:r>
              <a:rPr dirty="0" baseline="-21021" sz="2775" spc="37">
                <a:latin typeface="Tahoma"/>
                <a:cs typeface="Tahoma"/>
              </a:rPr>
              <a:t>Q1</a:t>
            </a:r>
            <a:r>
              <a:rPr dirty="0" sz="2750" spc="25">
                <a:latin typeface="Tahoma"/>
                <a:cs typeface="Tahoma"/>
              </a:rPr>
              <a:t>=1</a:t>
            </a:r>
            <a:endParaRPr sz="2750">
              <a:latin typeface="Tahoma"/>
              <a:cs typeface="Tahoma"/>
            </a:endParaRPr>
          </a:p>
          <a:p>
            <a:pPr lvl="1" marL="781050" indent="-285750">
              <a:lnSpc>
                <a:spcPct val="100000"/>
              </a:lnSpc>
              <a:spcBef>
                <a:spcPts val="450"/>
              </a:spcBef>
              <a:buSzPct val="54545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dirty="0" sz="2750" spc="20">
                <a:latin typeface="Tahoma"/>
                <a:cs typeface="Tahoma"/>
              </a:rPr>
              <a:t>T</a:t>
            </a:r>
            <a:r>
              <a:rPr dirty="0" baseline="-21021" sz="2775" spc="30">
                <a:latin typeface="Tahoma"/>
                <a:cs typeface="Tahoma"/>
              </a:rPr>
              <a:t>Q2</a:t>
            </a:r>
            <a:r>
              <a:rPr dirty="0" sz="2750" spc="20">
                <a:latin typeface="Tahoma"/>
                <a:cs typeface="Tahoma"/>
              </a:rPr>
              <a:t>=Q</a:t>
            </a:r>
            <a:r>
              <a:rPr dirty="0" baseline="-21021" sz="2775" spc="30">
                <a:latin typeface="Tahoma"/>
                <a:cs typeface="Tahoma"/>
              </a:rPr>
              <a:t>8</a:t>
            </a:r>
            <a:r>
              <a:rPr dirty="0" sz="2750" spc="20">
                <a:latin typeface="Tahoma"/>
                <a:cs typeface="Tahoma"/>
              </a:rPr>
              <a:t>’Q</a:t>
            </a:r>
            <a:r>
              <a:rPr dirty="0" baseline="-21021" sz="2775" spc="30">
                <a:latin typeface="Tahoma"/>
                <a:cs typeface="Tahoma"/>
              </a:rPr>
              <a:t>1</a:t>
            </a:r>
            <a:endParaRPr baseline="-21021" sz="2775">
              <a:latin typeface="Tahoma"/>
              <a:cs typeface="Tahoma"/>
            </a:endParaRPr>
          </a:p>
          <a:p>
            <a:pPr lvl="1" marL="781050" indent="-285750">
              <a:lnSpc>
                <a:spcPct val="100000"/>
              </a:lnSpc>
              <a:spcBef>
                <a:spcPts val="375"/>
              </a:spcBef>
              <a:buSzPct val="54545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dirty="0" sz="2750" spc="20">
                <a:latin typeface="Tahoma"/>
                <a:cs typeface="Tahoma"/>
              </a:rPr>
              <a:t>T</a:t>
            </a:r>
            <a:r>
              <a:rPr dirty="0" baseline="-21021" sz="2775" spc="30">
                <a:latin typeface="Tahoma"/>
                <a:cs typeface="Tahoma"/>
              </a:rPr>
              <a:t>Q4</a:t>
            </a:r>
            <a:r>
              <a:rPr dirty="0" sz="2750" spc="20">
                <a:latin typeface="Tahoma"/>
                <a:cs typeface="Tahoma"/>
              </a:rPr>
              <a:t>=Q</a:t>
            </a:r>
            <a:r>
              <a:rPr dirty="0" baseline="-21021" sz="2775" spc="30">
                <a:latin typeface="Tahoma"/>
                <a:cs typeface="Tahoma"/>
              </a:rPr>
              <a:t>2</a:t>
            </a:r>
            <a:r>
              <a:rPr dirty="0" sz="2750" spc="20">
                <a:latin typeface="Tahoma"/>
                <a:cs typeface="Tahoma"/>
              </a:rPr>
              <a:t>Q</a:t>
            </a:r>
            <a:r>
              <a:rPr dirty="0" baseline="-21021" sz="2775" spc="30">
                <a:latin typeface="Tahoma"/>
                <a:cs typeface="Tahoma"/>
              </a:rPr>
              <a:t>1</a:t>
            </a:r>
            <a:endParaRPr baseline="-21021" sz="2775">
              <a:latin typeface="Tahoma"/>
              <a:cs typeface="Tahoma"/>
            </a:endParaRPr>
          </a:p>
          <a:p>
            <a:pPr lvl="1" marL="781050" indent="-285750">
              <a:lnSpc>
                <a:spcPct val="100000"/>
              </a:lnSpc>
              <a:spcBef>
                <a:spcPts val="375"/>
              </a:spcBef>
              <a:buSzPct val="54545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dirty="0" sz="2750" spc="20">
                <a:latin typeface="Tahoma"/>
                <a:cs typeface="Tahoma"/>
              </a:rPr>
              <a:t>T</a:t>
            </a:r>
            <a:r>
              <a:rPr dirty="0" baseline="-21021" sz="2775" spc="30">
                <a:latin typeface="Tahoma"/>
                <a:cs typeface="Tahoma"/>
              </a:rPr>
              <a:t>Q8</a:t>
            </a:r>
            <a:r>
              <a:rPr dirty="0" sz="2750" spc="20">
                <a:latin typeface="Tahoma"/>
                <a:cs typeface="Tahoma"/>
              </a:rPr>
              <a:t>=Q</a:t>
            </a:r>
            <a:r>
              <a:rPr dirty="0" baseline="-21021" sz="2775" spc="30">
                <a:latin typeface="Tahoma"/>
                <a:cs typeface="Tahoma"/>
              </a:rPr>
              <a:t>8</a:t>
            </a:r>
            <a:r>
              <a:rPr dirty="0" sz="2750" spc="20">
                <a:latin typeface="Tahoma"/>
                <a:cs typeface="Tahoma"/>
              </a:rPr>
              <a:t>Q</a:t>
            </a:r>
            <a:r>
              <a:rPr dirty="0" baseline="-21021" sz="2775" spc="30">
                <a:latin typeface="Tahoma"/>
                <a:cs typeface="Tahoma"/>
              </a:rPr>
              <a:t>1</a:t>
            </a:r>
            <a:r>
              <a:rPr dirty="0" sz="2750" spc="20">
                <a:latin typeface="Tahoma"/>
                <a:cs typeface="Tahoma"/>
              </a:rPr>
              <a:t>+Q</a:t>
            </a:r>
            <a:r>
              <a:rPr dirty="0" baseline="-21021" sz="2775" spc="30">
                <a:latin typeface="Tahoma"/>
                <a:cs typeface="Tahoma"/>
              </a:rPr>
              <a:t>4</a:t>
            </a:r>
            <a:r>
              <a:rPr dirty="0" sz="2750" spc="20">
                <a:latin typeface="Tahoma"/>
                <a:cs typeface="Tahoma"/>
              </a:rPr>
              <a:t>Q</a:t>
            </a:r>
            <a:r>
              <a:rPr dirty="0" baseline="-21021" sz="2775" spc="30">
                <a:latin typeface="Tahoma"/>
                <a:cs typeface="Tahoma"/>
              </a:rPr>
              <a:t>2</a:t>
            </a:r>
            <a:r>
              <a:rPr dirty="0" sz="2750" spc="20">
                <a:latin typeface="Tahoma"/>
                <a:cs typeface="Tahoma"/>
              </a:rPr>
              <a:t>Q</a:t>
            </a:r>
            <a:r>
              <a:rPr dirty="0" baseline="-21021" sz="2775" spc="30">
                <a:latin typeface="Tahoma"/>
                <a:cs typeface="Tahoma"/>
              </a:rPr>
              <a:t>1</a:t>
            </a:r>
            <a:endParaRPr baseline="-21021" sz="2775">
              <a:latin typeface="Tahoma"/>
              <a:cs typeface="Tahoma"/>
            </a:endParaRPr>
          </a:p>
          <a:p>
            <a:pPr lvl="1" marL="781050" indent="-285750">
              <a:lnSpc>
                <a:spcPct val="100000"/>
              </a:lnSpc>
              <a:spcBef>
                <a:spcPts val="450"/>
              </a:spcBef>
              <a:buSzPct val="54545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dirty="0" sz="2750" spc="5">
                <a:latin typeface="Tahoma"/>
                <a:cs typeface="Tahoma"/>
              </a:rPr>
              <a:t>y=Q</a:t>
            </a:r>
            <a:r>
              <a:rPr dirty="0" baseline="-21021" sz="2775" spc="7">
                <a:latin typeface="Tahoma"/>
                <a:cs typeface="Tahoma"/>
              </a:rPr>
              <a:t>8</a:t>
            </a:r>
            <a:r>
              <a:rPr dirty="0" sz="2750" spc="5">
                <a:latin typeface="Tahoma"/>
                <a:cs typeface="Tahoma"/>
              </a:rPr>
              <a:t>Q</a:t>
            </a:r>
            <a:r>
              <a:rPr dirty="0" baseline="-21021" sz="2775" spc="7">
                <a:latin typeface="Tahoma"/>
                <a:cs typeface="Tahoma"/>
              </a:rPr>
              <a:t>1</a:t>
            </a:r>
            <a:endParaRPr baseline="-21021" sz="2775">
              <a:latin typeface="Tahoma"/>
              <a:cs typeface="Tahoma"/>
            </a:endParaRPr>
          </a:p>
          <a:p>
            <a:pPr marL="381000" marR="45720" indent="-342900">
              <a:lnSpc>
                <a:spcPts val="3450"/>
              </a:lnSpc>
              <a:spcBef>
                <a:spcPts val="815"/>
              </a:spcBef>
              <a:buSzPct val="5781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circuit </a:t>
            </a:r>
            <a:r>
              <a:rPr dirty="0" sz="3200" spc="5">
                <a:latin typeface="Tahoma"/>
                <a:cs typeface="Tahoma"/>
              </a:rPr>
              <a:t>can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easily drawn with four </a:t>
            </a:r>
            <a:r>
              <a:rPr dirty="0" sz="3200" spc="10">
                <a:latin typeface="Tahoma"/>
                <a:cs typeface="Tahoma"/>
              </a:rPr>
              <a:t>T  </a:t>
            </a:r>
            <a:r>
              <a:rPr dirty="0" sz="3200" spc="5">
                <a:latin typeface="Tahoma"/>
                <a:cs typeface="Tahoma"/>
              </a:rPr>
              <a:t>flip-flops, five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gates,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one </a:t>
            </a:r>
            <a:r>
              <a:rPr dirty="0" sz="3200" spc="10">
                <a:latin typeface="Tahoma"/>
                <a:cs typeface="Tahoma"/>
              </a:rPr>
              <a:t>OR</a:t>
            </a:r>
            <a:r>
              <a:rPr dirty="0" sz="3200" spc="-27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gate.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5499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Binary Counter with </a:t>
            </a:r>
            <a:r>
              <a:rPr dirty="0" spc="5"/>
              <a:t>Parallel</a:t>
            </a:r>
            <a:r>
              <a:rPr dirty="0" spc="105"/>
              <a:t> </a:t>
            </a:r>
            <a:r>
              <a:rPr dirty="0" spc="10"/>
              <a:t>Load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368665" cy="40220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11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Counters employed in digital systems quite  often require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parallel load capability </a:t>
            </a:r>
            <a:r>
              <a:rPr dirty="0" sz="3200">
                <a:latin typeface="Tahoma"/>
                <a:cs typeface="Tahoma"/>
              </a:rPr>
              <a:t>for  </a:t>
            </a:r>
            <a:r>
              <a:rPr dirty="0" sz="3200" spc="5">
                <a:latin typeface="Tahoma"/>
                <a:cs typeface="Tahoma"/>
              </a:rPr>
              <a:t>transferring </a:t>
            </a:r>
            <a:r>
              <a:rPr dirty="0" sz="3200" spc="10">
                <a:latin typeface="Tahoma"/>
                <a:cs typeface="Tahoma"/>
              </a:rPr>
              <a:t>an </a:t>
            </a:r>
            <a:r>
              <a:rPr dirty="0" sz="3200">
                <a:latin typeface="Tahoma"/>
                <a:cs typeface="Tahoma"/>
              </a:rPr>
              <a:t>initial </a:t>
            </a:r>
            <a:r>
              <a:rPr dirty="0" sz="3200" spc="5">
                <a:latin typeface="Tahoma"/>
                <a:cs typeface="Tahoma"/>
              </a:rPr>
              <a:t>binary number into</a:t>
            </a:r>
            <a:r>
              <a:rPr dirty="0" sz="3200" spc="-16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the  counter prior to count</a:t>
            </a:r>
            <a:r>
              <a:rPr dirty="0" sz="3200" spc="-15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operation.</a:t>
            </a:r>
            <a:endParaRPr sz="3200">
              <a:latin typeface="Tahoma"/>
              <a:cs typeface="Tahoma"/>
            </a:endParaRPr>
          </a:p>
          <a:p>
            <a:pPr marL="355600" marR="443865" indent="-342900">
              <a:lnSpc>
                <a:spcPts val="3829"/>
              </a:lnSpc>
              <a:spcBef>
                <a:spcPts val="87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input load control </a:t>
            </a:r>
            <a:r>
              <a:rPr dirty="0" sz="3200" spc="10">
                <a:latin typeface="Tahoma"/>
                <a:cs typeface="Tahoma"/>
              </a:rPr>
              <a:t>when </a:t>
            </a:r>
            <a:r>
              <a:rPr dirty="0" sz="3200" spc="5">
                <a:latin typeface="Tahoma"/>
                <a:cs typeface="Tahoma"/>
              </a:rPr>
              <a:t>equal to </a:t>
            </a:r>
            <a:r>
              <a:rPr dirty="0" sz="3200" spc="10">
                <a:latin typeface="Tahoma"/>
                <a:cs typeface="Tahoma"/>
              </a:rPr>
              <a:t>1  </a:t>
            </a:r>
            <a:r>
              <a:rPr dirty="0" sz="3200" spc="5">
                <a:latin typeface="Tahoma"/>
                <a:cs typeface="Tahoma"/>
              </a:rPr>
              <a:t>disables the count operation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causes</a:t>
            </a:r>
            <a:r>
              <a:rPr dirty="0" sz="3200" spc="-185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a  </a:t>
            </a:r>
            <a:r>
              <a:rPr dirty="0" sz="3200" spc="5">
                <a:latin typeface="Tahoma"/>
                <a:cs typeface="Tahoma"/>
              </a:rPr>
              <a:t>transfer of data from the four data inputs  </a:t>
            </a:r>
            <a:r>
              <a:rPr dirty="0" sz="3200" spc="10">
                <a:latin typeface="Tahoma"/>
                <a:cs typeface="Tahoma"/>
              </a:rPr>
              <a:t>into the four </a:t>
            </a:r>
            <a:r>
              <a:rPr dirty="0" sz="3200">
                <a:latin typeface="Tahoma"/>
                <a:cs typeface="Tahoma"/>
              </a:rPr>
              <a:t>flip-flops [Fig.</a:t>
            </a:r>
            <a:r>
              <a:rPr dirty="0" sz="3200" spc="-19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6-14]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5499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Binary Counter with </a:t>
            </a:r>
            <a:r>
              <a:rPr dirty="0" spc="5"/>
              <a:t>Parallel</a:t>
            </a:r>
            <a:r>
              <a:rPr dirty="0" spc="105"/>
              <a:t> </a:t>
            </a:r>
            <a:r>
              <a:rPr dirty="0" spc="10"/>
              <a:t>Load</a:t>
            </a:r>
          </a:p>
        </p:txBody>
      </p:sp>
      <p:sp>
        <p:nvSpPr>
          <p:cNvPr id="3" name="object 3"/>
          <p:cNvSpPr/>
          <p:nvPr/>
        </p:nvSpPr>
        <p:spPr>
          <a:xfrm>
            <a:off x="155575" y="3175"/>
            <a:ext cx="8353425" cy="648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5499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Binary Counter with </a:t>
            </a:r>
            <a:r>
              <a:rPr dirty="0" spc="5"/>
              <a:t>Parallel</a:t>
            </a:r>
            <a:r>
              <a:rPr dirty="0" spc="105"/>
              <a:t> </a:t>
            </a:r>
            <a:r>
              <a:rPr dirty="0" spc="10"/>
              <a:t>Load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900" y="2165350"/>
          <a:ext cx="8547100" cy="24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/>
                <a:gridCol w="1181100"/>
                <a:gridCol w="1276349"/>
                <a:gridCol w="1271270"/>
                <a:gridCol w="3536950"/>
              </a:tblGrid>
              <a:tr h="476250">
                <a:tc>
                  <a:txBody>
                    <a:bodyPr/>
                    <a:lstStyle/>
                    <a:p>
                      <a:pPr algn="ctr" marR="539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Clear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CLK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Load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96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Count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7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10">
                          <a:latin typeface="Tahoma"/>
                          <a:cs typeface="Tahoma"/>
                        </a:rPr>
                        <a:t>Function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321"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984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 spc="10">
                          <a:latin typeface="Tahoma"/>
                          <a:cs typeface="Tahoma"/>
                        </a:rPr>
                        <a:t>Clear to</a:t>
                      </a:r>
                      <a:r>
                        <a:rPr dirty="0" sz="215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50" spc="1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97990"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150">
                          <a:latin typeface="Cambria"/>
                          <a:cs typeface="Cambria"/>
                        </a:rPr>
                        <a:t>↑</a:t>
                      </a:r>
                      <a:endParaRPr sz="2150">
                        <a:latin typeface="Cambria"/>
                        <a:cs typeface="Cambria"/>
                      </a:endParaRPr>
                    </a:p>
                  </a:txBody>
                  <a:tcPr marL="0" marR="0" marB="0" marT="64769"/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algn="ctr" marL="984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150" spc="15">
                          <a:latin typeface="Tahoma"/>
                          <a:cs typeface="Tahoma"/>
                        </a:rPr>
                        <a:t>Load</a:t>
                      </a:r>
                      <a:r>
                        <a:rPr dirty="0" sz="215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50" spc="15">
                          <a:latin typeface="Tahoma"/>
                          <a:cs typeface="Tahoma"/>
                        </a:rPr>
                        <a:t>inputs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74295"/>
                </a:tc>
              </a:tr>
              <a:tr h="476250"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27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50">
                          <a:latin typeface="Cambria"/>
                          <a:cs typeface="Cambria"/>
                        </a:rPr>
                        <a:t>↑</a:t>
                      </a:r>
                      <a:endParaRPr sz="2150">
                        <a:latin typeface="Cambria"/>
                        <a:cs typeface="Cambria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2705"/>
                </a:tc>
                <a:tc>
                  <a:txBody>
                    <a:bodyPr/>
                    <a:lstStyle/>
                    <a:p>
                      <a:pPr algn="ctr" marL="10731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2705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 spc="15">
                          <a:latin typeface="Tahoma"/>
                          <a:cs typeface="Tahoma"/>
                        </a:rPr>
                        <a:t>Count next binary</a:t>
                      </a:r>
                      <a:r>
                        <a:rPr dirty="0" sz="2150" spc="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50" spc="15">
                          <a:latin typeface="Tahoma"/>
                          <a:cs typeface="Tahoma"/>
                        </a:rPr>
                        <a:t>state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2705"/>
                </a:tc>
              </a:tr>
              <a:tr h="478438"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270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50">
                          <a:latin typeface="Cambria"/>
                          <a:cs typeface="Cambria"/>
                        </a:rPr>
                        <a:t>↑</a:t>
                      </a:r>
                      <a:endParaRPr sz="2150">
                        <a:latin typeface="Cambria"/>
                        <a:cs typeface="Cambria"/>
                      </a:endParaRPr>
                    </a:p>
                  </a:txBody>
                  <a:tcPr marL="0" marR="0" marB="0" marT="4318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270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31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270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 spc="20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215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50" spc="25">
                          <a:latin typeface="Tahoma"/>
                          <a:cs typeface="Tahoma"/>
                        </a:rPr>
                        <a:t>change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2705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5250" y="1343025"/>
            <a:ext cx="4835525" cy="63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Tahoma"/>
                <a:cs typeface="Tahoma"/>
              </a:rPr>
              <a:t>Table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6-6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Function Table for the Counter </a:t>
            </a:r>
            <a:r>
              <a:rPr dirty="0" sz="2000" spc="5">
                <a:latin typeface="Tahoma"/>
                <a:cs typeface="Tahoma"/>
              </a:rPr>
              <a:t>of </a:t>
            </a:r>
            <a:r>
              <a:rPr dirty="0" sz="2000">
                <a:latin typeface="Tahoma"/>
                <a:cs typeface="Tahoma"/>
              </a:rPr>
              <a:t>Fig.</a:t>
            </a:r>
            <a:r>
              <a:rPr dirty="0" sz="2000" spc="-32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6-14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5499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Binary Counter with </a:t>
            </a:r>
            <a:r>
              <a:rPr dirty="0" spc="5"/>
              <a:t>Parallel</a:t>
            </a:r>
            <a:r>
              <a:rPr dirty="0" spc="105"/>
              <a:t> </a:t>
            </a:r>
            <a:r>
              <a:rPr dirty="0" spc="10"/>
              <a:t>Load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494395" cy="256476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43434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counter with parallel load can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used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to  generate any desire count</a:t>
            </a:r>
            <a:r>
              <a:rPr dirty="0" sz="3200" spc="-15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sequence.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829"/>
              </a:lnSpc>
              <a:spcBef>
                <a:spcPts val="81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[Fig.6-15] </a:t>
            </a:r>
            <a:r>
              <a:rPr dirty="0" sz="3200" spc="5">
                <a:latin typeface="Tahoma"/>
                <a:cs typeface="Tahoma"/>
              </a:rPr>
              <a:t>shows two ways in </a:t>
            </a:r>
            <a:r>
              <a:rPr dirty="0" sz="3200">
                <a:latin typeface="Tahoma"/>
                <a:cs typeface="Tahoma"/>
              </a:rPr>
              <a:t>which </a:t>
            </a:r>
            <a:r>
              <a:rPr dirty="0" sz="3200" spc="10">
                <a:latin typeface="Tahoma"/>
                <a:cs typeface="Tahoma"/>
              </a:rPr>
              <a:t>a  </a:t>
            </a:r>
            <a:r>
              <a:rPr dirty="0" sz="3200" spc="5">
                <a:latin typeface="Tahoma"/>
                <a:cs typeface="Tahoma"/>
              </a:rPr>
              <a:t>counter with parallel load is used to</a:t>
            </a:r>
            <a:r>
              <a:rPr dirty="0" sz="3200" spc="-27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generate  </a:t>
            </a:r>
            <a:r>
              <a:rPr dirty="0" sz="320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BCD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count.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5499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Binary Counter with </a:t>
            </a:r>
            <a:r>
              <a:rPr dirty="0" spc="5"/>
              <a:t>Parallel</a:t>
            </a:r>
            <a:r>
              <a:rPr dirty="0" spc="105"/>
              <a:t> </a:t>
            </a:r>
            <a:r>
              <a:rPr dirty="0" spc="10"/>
              <a:t>Load</a:t>
            </a:r>
          </a:p>
        </p:txBody>
      </p:sp>
      <p:sp>
        <p:nvSpPr>
          <p:cNvPr id="3" name="object 3"/>
          <p:cNvSpPr/>
          <p:nvPr/>
        </p:nvSpPr>
        <p:spPr>
          <a:xfrm>
            <a:off x="12700" y="1622783"/>
            <a:ext cx="8623300" cy="4047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477964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10"/>
              <a:t>6-5 </a:t>
            </a:r>
            <a:r>
              <a:rPr dirty="0" sz="4400" spc="5"/>
              <a:t>Other</a:t>
            </a:r>
            <a:r>
              <a:rPr dirty="0" sz="4400" spc="-114"/>
              <a:t> </a:t>
            </a:r>
            <a:r>
              <a:rPr dirty="0" sz="4400" spc="5"/>
              <a:t>Counters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448675" cy="363156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93853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Counters can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designed generate</a:t>
            </a:r>
            <a:r>
              <a:rPr dirty="0" sz="3200" spc="-254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any  desire sequence of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states.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829"/>
              </a:lnSpc>
              <a:spcBef>
                <a:spcPts val="81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Counters </a:t>
            </a:r>
            <a:r>
              <a:rPr dirty="0" sz="3200" spc="5">
                <a:latin typeface="Tahoma"/>
                <a:cs typeface="Tahoma"/>
              </a:rPr>
              <a:t>are </a:t>
            </a:r>
            <a:r>
              <a:rPr dirty="0" sz="3200" spc="10">
                <a:latin typeface="Tahoma"/>
                <a:cs typeface="Tahoma"/>
              </a:rPr>
              <a:t>used </a:t>
            </a:r>
            <a:r>
              <a:rPr dirty="0" sz="3200" spc="5">
                <a:latin typeface="Tahoma"/>
                <a:cs typeface="Tahoma"/>
              </a:rPr>
              <a:t>to </a:t>
            </a:r>
            <a:r>
              <a:rPr dirty="0" sz="3200" spc="10">
                <a:latin typeface="Tahoma"/>
                <a:cs typeface="Tahoma"/>
              </a:rPr>
              <a:t>generate </a:t>
            </a:r>
            <a:r>
              <a:rPr dirty="0" sz="3200" spc="5">
                <a:latin typeface="Tahoma"/>
                <a:cs typeface="Tahoma"/>
              </a:rPr>
              <a:t>riming</a:t>
            </a:r>
            <a:r>
              <a:rPr dirty="0" sz="3200" spc="-38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signals  to control the sequence of operations in </a:t>
            </a:r>
            <a:r>
              <a:rPr dirty="0" sz="3200" spc="10">
                <a:latin typeface="Tahoma"/>
                <a:cs typeface="Tahoma"/>
              </a:rPr>
              <a:t>a  </a:t>
            </a:r>
            <a:r>
              <a:rPr dirty="0" sz="3200" spc="5">
                <a:latin typeface="Tahoma"/>
                <a:cs typeface="Tahoma"/>
              </a:rPr>
              <a:t>digital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system.</a:t>
            </a:r>
            <a:endParaRPr sz="3200">
              <a:latin typeface="Tahoma"/>
              <a:cs typeface="Tahoma"/>
            </a:endParaRPr>
          </a:p>
          <a:p>
            <a:pPr marL="355600" marR="245745" indent="-342900">
              <a:lnSpc>
                <a:spcPts val="3829"/>
              </a:lnSpc>
              <a:spcBef>
                <a:spcPts val="73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Counters can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constructed also </a:t>
            </a:r>
            <a:r>
              <a:rPr dirty="0" sz="3200" spc="10">
                <a:latin typeface="Tahoma"/>
                <a:cs typeface="Tahoma"/>
              </a:rPr>
              <a:t>by</a:t>
            </a:r>
            <a:r>
              <a:rPr dirty="0" sz="3200" spc="-24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means  </a:t>
            </a:r>
            <a:r>
              <a:rPr dirty="0" sz="3200" spc="10">
                <a:latin typeface="Tahoma"/>
                <a:cs typeface="Tahoma"/>
              </a:rPr>
              <a:t>of </a:t>
            </a:r>
            <a:r>
              <a:rPr dirty="0" sz="3200" spc="5">
                <a:latin typeface="Tahoma"/>
                <a:cs typeface="Tahoma"/>
              </a:rPr>
              <a:t>shift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registers.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655955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Register with Parallel</a:t>
            </a:r>
            <a:r>
              <a:rPr dirty="0" sz="4400" spc="-160"/>
              <a:t> </a:t>
            </a:r>
            <a:r>
              <a:rPr dirty="0" sz="4400"/>
              <a:t>Load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8900" y="1222375"/>
            <a:ext cx="8420100" cy="526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6903084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Counter with Unused</a:t>
            </a:r>
            <a:r>
              <a:rPr dirty="0" sz="4400" spc="-140"/>
              <a:t> </a:t>
            </a:r>
            <a:r>
              <a:rPr dirty="0" sz="4400"/>
              <a:t>States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171575"/>
            <a:ext cx="8464550" cy="465074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just" marL="355600" marR="5080" indent="-342900">
              <a:lnSpc>
                <a:spcPts val="3450"/>
              </a:lnSpc>
              <a:spcBef>
                <a:spcPts val="565"/>
              </a:spcBef>
              <a:buSzPct val="57812"/>
              <a:buFont typeface="Wingdings"/>
              <a:buChar char=""/>
              <a:tabLst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Once the </a:t>
            </a:r>
            <a:r>
              <a:rPr dirty="0" sz="3200">
                <a:latin typeface="Tahoma"/>
                <a:cs typeface="Tahoma"/>
              </a:rPr>
              <a:t>circuit </a:t>
            </a:r>
            <a:r>
              <a:rPr dirty="0" sz="3200" spc="5">
                <a:latin typeface="Tahoma"/>
                <a:cs typeface="Tahoma"/>
              </a:rPr>
              <a:t>is designed </a:t>
            </a:r>
            <a:r>
              <a:rPr dirty="0" sz="3200" spc="10">
                <a:latin typeface="Tahoma"/>
                <a:cs typeface="Tahoma"/>
              </a:rPr>
              <a:t>and</a:t>
            </a:r>
            <a:r>
              <a:rPr dirty="0" sz="3200" spc="-21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constructed,  </a:t>
            </a:r>
            <a:r>
              <a:rPr dirty="0" sz="3200">
                <a:latin typeface="Tahoma"/>
                <a:cs typeface="Tahoma"/>
              </a:rPr>
              <a:t>outside </a:t>
            </a:r>
            <a:r>
              <a:rPr dirty="0" sz="3200" spc="5">
                <a:latin typeface="Tahoma"/>
                <a:cs typeface="Tahoma"/>
              </a:rPr>
              <a:t>interference may </a:t>
            </a:r>
            <a:r>
              <a:rPr dirty="0" sz="3200">
                <a:latin typeface="Tahoma"/>
                <a:cs typeface="Tahoma"/>
              </a:rPr>
              <a:t>cause the circuit to  </a:t>
            </a:r>
            <a:r>
              <a:rPr dirty="0" sz="3200" spc="5">
                <a:latin typeface="Tahoma"/>
                <a:cs typeface="Tahoma"/>
              </a:rPr>
              <a:t>enter one of the unused</a:t>
            </a:r>
            <a:r>
              <a:rPr dirty="0" sz="3200" spc="-1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state.</a:t>
            </a:r>
            <a:endParaRPr sz="3200">
              <a:latin typeface="Tahoma"/>
              <a:cs typeface="Tahoma"/>
            </a:endParaRPr>
          </a:p>
          <a:p>
            <a:pPr marL="355600" marR="622935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If the unused states are treated as</a:t>
            </a:r>
            <a:r>
              <a:rPr dirty="0" sz="3200" spc="-26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don</a:t>
            </a:r>
            <a:r>
              <a:rPr dirty="0" sz="3200" spc="-5">
                <a:latin typeface="Times New Roman"/>
                <a:cs typeface="Times New Roman"/>
              </a:rPr>
              <a:t>’</a:t>
            </a:r>
            <a:r>
              <a:rPr dirty="0" sz="3200" spc="-5">
                <a:latin typeface="Tahoma"/>
                <a:cs typeface="Tahoma"/>
              </a:rPr>
              <a:t>t-  </a:t>
            </a:r>
            <a:r>
              <a:rPr dirty="0" sz="3200" spc="5">
                <a:latin typeface="Tahoma"/>
                <a:cs typeface="Tahoma"/>
              </a:rPr>
              <a:t>care conditions, then once the </a:t>
            </a:r>
            <a:r>
              <a:rPr dirty="0" sz="3200">
                <a:latin typeface="Tahoma"/>
                <a:cs typeface="Tahoma"/>
              </a:rPr>
              <a:t>circuit is  </a:t>
            </a:r>
            <a:r>
              <a:rPr dirty="0" sz="3200" spc="5">
                <a:latin typeface="Tahoma"/>
                <a:cs typeface="Tahoma"/>
              </a:rPr>
              <a:t>designed, </a:t>
            </a:r>
            <a:r>
              <a:rPr dirty="0" sz="3200">
                <a:latin typeface="Tahoma"/>
                <a:cs typeface="Tahoma"/>
              </a:rPr>
              <a:t>it </a:t>
            </a:r>
            <a:r>
              <a:rPr dirty="0" sz="3200" spc="5">
                <a:latin typeface="Tahoma"/>
                <a:cs typeface="Tahoma"/>
              </a:rPr>
              <a:t>must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investigated to  </a:t>
            </a:r>
            <a:r>
              <a:rPr dirty="0" sz="3200" spc="10">
                <a:latin typeface="Tahoma"/>
                <a:cs typeface="Tahoma"/>
              </a:rPr>
              <a:t>determine the </a:t>
            </a:r>
            <a:r>
              <a:rPr dirty="0" sz="3200" spc="5">
                <a:latin typeface="Tahoma"/>
                <a:cs typeface="Tahoma"/>
              </a:rPr>
              <a:t>effect </a:t>
            </a:r>
            <a:r>
              <a:rPr dirty="0" sz="3200" spc="10">
                <a:latin typeface="Tahoma"/>
                <a:cs typeface="Tahoma"/>
              </a:rPr>
              <a:t>of the unused</a:t>
            </a:r>
            <a:r>
              <a:rPr dirty="0" sz="3200" spc="-204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states</a:t>
            </a:r>
            <a:endParaRPr sz="3200">
              <a:latin typeface="Tahoma"/>
              <a:cs typeface="Tahoma"/>
            </a:endParaRPr>
          </a:p>
          <a:p>
            <a:pPr marL="355600" marR="194310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next </a:t>
            </a:r>
            <a:r>
              <a:rPr dirty="0" sz="3200" spc="5">
                <a:latin typeface="Tahoma"/>
                <a:cs typeface="Tahoma"/>
              </a:rPr>
              <a:t>state </a:t>
            </a:r>
            <a:r>
              <a:rPr dirty="0" sz="3200" spc="10">
                <a:latin typeface="Tahoma"/>
                <a:cs typeface="Tahoma"/>
              </a:rPr>
              <a:t>from an unused </a:t>
            </a:r>
            <a:r>
              <a:rPr dirty="0" sz="3200" spc="5">
                <a:latin typeface="Tahoma"/>
                <a:cs typeface="Tahoma"/>
              </a:rPr>
              <a:t>state </a:t>
            </a:r>
            <a:r>
              <a:rPr dirty="0" sz="3200" spc="10">
                <a:latin typeface="Tahoma"/>
                <a:cs typeface="Tahoma"/>
              </a:rPr>
              <a:t>can</a:t>
            </a:r>
            <a:r>
              <a:rPr dirty="0" sz="3200" spc="-250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be  </a:t>
            </a:r>
            <a:r>
              <a:rPr dirty="0" sz="3200" spc="5">
                <a:latin typeface="Tahoma"/>
                <a:cs typeface="Tahoma"/>
              </a:rPr>
              <a:t>determined from the analysis of the </a:t>
            </a:r>
            <a:r>
              <a:rPr dirty="0" sz="3200">
                <a:latin typeface="Tahoma"/>
                <a:cs typeface="Tahoma"/>
              </a:rPr>
              <a:t>circuit  </a:t>
            </a:r>
            <a:r>
              <a:rPr dirty="0" sz="3200" spc="5">
                <a:latin typeface="Tahoma"/>
                <a:cs typeface="Tahoma"/>
              </a:rPr>
              <a:t>after it </a:t>
            </a:r>
            <a:r>
              <a:rPr dirty="0" sz="3200" spc="10">
                <a:latin typeface="Tahoma"/>
                <a:cs typeface="Tahoma"/>
              </a:rPr>
              <a:t>is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design.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6903084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Counter with Unused</a:t>
            </a:r>
            <a:r>
              <a:rPr dirty="0" sz="4400" spc="-140"/>
              <a:t> </a:t>
            </a:r>
            <a:r>
              <a:rPr dirty="0" sz="4400"/>
              <a:t>States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2727325"/>
          <a:ext cx="8636000" cy="299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/>
                <a:gridCol w="669925"/>
                <a:gridCol w="785494"/>
                <a:gridCol w="400050"/>
                <a:gridCol w="649605"/>
                <a:gridCol w="703580"/>
                <a:gridCol w="838200"/>
                <a:gridCol w="343535"/>
                <a:gridCol w="619760"/>
                <a:gridCol w="648335"/>
                <a:gridCol w="599440"/>
                <a:gridCol w="652779"/>
                <a:gridCol w="606425"/>
                <a:gridCol w="546734"/>
              </a:tblGrid>
              <a:tr h="439396"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A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B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C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A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B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C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J</a:t>
                      </a:r>
                      <a:r>
                        <a:rPr dirty="0" baseline="-22222" sz="2250">
                          <a:latin typeface="Tahoma"/>
                          <a:cs typeface="Tahoma"/>
                        </a:rPr>
                        <a:t>A</a:t>
                      </a:r>
                      <a:endParaRPr baseline="-22222" sz="22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K</a:t>
                      </a:r>
                      <a:r>
                        <a:rPr dirty="0" baseline="-22222" sz="2250">
                          <a:latin typeface="Tahoma"/>
                          <a:cs typeface="Tahoma"/>
                        </a:rPr>
                        <a:t>A</a:t>
                      </a:r>
                      <a:endParaRPr baseline="-22222" sz="22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35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 spc="-10">
                          <a:latin typeface="Tahoma"/>
                          <a:cs typeface="Tahoma"/>
                        </a:rPr>
                        <a:t>J</a:t>
                      </a:r>
                      <a:r>
                        <a:rPr dirty="0" baseline="-22222" sz="2250">
                          <a:latin typeface="Tahoma"/>
                          <a:cs typeface="Tahoma"/>
                        </a:rPr>
                        <a:t>B</a:t>
                      </a:r>
                      <a:endParaRPr baseline="-22222" sz="22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K</a:t>
                      </a:r>
                      <a:r>
                        <a:rPr dirty="0" baseline="-22222" sz="2250">
                          <a:latin typeface="Tahoma"/>
                          <a:cs typeface="Tahoma"/>
                        </a:rPr>
                        <a:t>B</a:t>
                      </a:r>
                      <a:endParaRPr baseline="-22222" sz="22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J</a:t>
                      </a:r>
                      <a:r>
                        <a:rPr dirty="0" baseline="-22222" sz="2250">
                          <a:latin typeface="Tahoma"/>
                          <a:cs typeface="Tahoma"/>
                        </a:rPr>
                        <a:t>C</a:t>
                      </a:r>
                      <a:endParaRPr baseline="-22222" sz="22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K</a:t>
                      </a:r>
                      <a:r>
                        <a:rPr dirty="0" baseline="-22222" sz="2250">
                          <a:latin typeface="Tahoma"/>
                          <a:cs typeface="Tahoma"/>
                        </a:rPr>
                        <a:t>C</a:t>
                      </a:r>
                      <a:endParaRPr baseline="-22222" sz="22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737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92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 marL="996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</a:tr>
              <a:tr h="423862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 marL="1092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/>
                </a:tc>
              </a:tr>
              <a:tr h="428625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 marL="1092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</a:tr>
              <a:tr h="423862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 marL="996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50800"/>
                </a:tc>
              </a:tr>
              <a:tr h="423978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0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92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X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24525" y="2343150"/>
            <a:ext cx="22542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b="1">
                <a:latin typeface="Tahoma"/>
                <a:cs typeface="Tahoma"/>
              </a:rPr>
              <a:t>Flip-Flop Inputs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0825" y="2343150"/>
            <a:ext cx="147320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" b="1">
                <a:latin typeface="Tahoma"/>
                <a:cs typeface="Tahoma"/>
              </a:rPr>
              <a:t>Next</a:t>
            </a:r>
            <a:r>
              <a:rPr dirty="0" sz="2150" spc="-15" b="1">
                <a:latin typeface="Tahoma"/>
                <a:cs typeface="Tahoma"/>
              </a:rPr>
              <a:t> </a:t>
            </a:r>
            <a:r>
              <a:rPr dirty="0" sz="2150" spc="10" b="1">
                <a:latin typeface="Tahoma"/>
                <a:cs typeface="Tahoma"/>
              </a:rPr>
              <a:t>state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" y="2343150"/>
            <a:ext cx="1929764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0" b="1">
                <a:latin typeface="Tahoma"/>
                <a:cs typeface="Tahoma"/>
              </a:rPr>
              <a:t>Present</a:t>
            </a:r>
            <a:r>
              <a:rPr dirty="0" sz="2150" spc="-5" b="1">
                <a:latin typeface="Tahoma"/>
                <a:cs typeface="Tahoma"/>
              </a:rPr>
              <a:t> </a:t>
            </a:r>
            <a:r>
              <a:rPr dirty="0" sz="2150" spc="20" b="1">
                <a:latin typeface="Tahoma"/>
                <a:cs typeface="Tahoma"/>
              </a:rPr>
              <a:t>State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303462"/>
            <a:ext cx="8636000" cy="9525"/>
            <a:chOff x="0" y="2303462"/>
            <a:chExt cx="8636000" cy="9525"/>
          </a:xfrm>
        </p:grpSpPr>
        <p:sp>
          <p:nvSpPr>
            <p:cNvPr id="8" name="object 8"/>
            <p:cNvSpPr/>
            <p:nvPr/>
          </p:nvSpPr>
          <p:spPr>
            <a:xfrm>
              <a:off x="0" y="2303462"/>
              <a:ext cx="2032000" cy="9525"/>
            </a:xfrm>
            <a:custGeom>
              <a:avLst/>
              <a:gdLst/>
              <a:ahLst/>
              <a:cxnLst/>
              <a:rect l="l" t="t" r="r" b="b"/>
              <a:pathLst>
                <a:path w="2032000" h="9525">
                  <a:moveTo>
                    <a:pt x="2032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032000" y="9525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32000" y="230822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 h="0">
                  <a:moveTo>
                    <a:pt x="0" y="0"/>
                  </a:moveTo>
                  <a:lnTo>
                    <a:pt x="400050" y="0"/>
                  </a:lnTo>
                </a:path>
                <a:path w="2933700" h="0">
                  <a:moveTo>
                    <a:pt x="400050" y="0"/>
                  </a:moveTo>
                  <a:lnTo>
                    <a:pt x="2590800" y="0"/>
                  </a:lnTo>
                </a:path>
                <a:path w="2933700" h="0">
                  <a:moveTo>
                    <a:pt x="2590800" y="0"/>
                  </a:moveTo>
                  <a:lnTo>
                    <a:pt x="29337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65700" y="2303462"/>
              <a:ext cx="3670300" cy="9525"/>
            </a:xfrm>
            <a:custGeom>
              <a:avLst/>
              <a:gdLst/>
              <a:ahLst/>
              <a:cxnLst/>
              <a:rect l="l" t="t" r="r" b="b"/>
              <a:pathLst>
                <a:path w="3670300" h="9525">
                  <a:moveTo>
                    <a:pt x="0" y="9525"/>
                  </a:moveTo>
                  <a:lnTo>
                    <a:pt x="3670300" y="9525"/>
                  </a:lnTo>
                  <a:lnTo>
                    <a:pt x="36703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250" y="1343025"/>
            <a:ext cx="2663825" cy="63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Tahoma"/>
                <a:cs typeface="Tahoma"/>
              </a:rPr>
              <a:t>Table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6-7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latin typeface="Tahoma"/>
                <a:cs typeface="Tahoma"/>
              </a:rPr>
              <a:t>State Table for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Counter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6903084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Counter with Unused</a:t>
            </a:r>
            <a:r>
              <a:rPr dirty="0" sz="4400" spc="-140"/>
              <a:t> </a:t>
            </a:r>
            <a:r>
              <a:rPr dirty="0" sz="4400"/>
              <a:t>States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10"/>
              <a:t>The </a:t>
            </a:r>
            <a:r>
              <a:rPr dirty="0" spc="5"/>
              <a:t>count </a:t>
            </a:r>
            <a:r>
              <a:rPr dirty="0" spc="10"/>
              <a:t>has a </a:t>
            </a:r>
            <a:r>
              <a:rPr dirty="0" spc="5"/>
              <a:t>repeated sequence of</a:t>
            </a:r>
            <a:r>
              <a:rPr dirty="0" spc="-335"/>
              <a:t> </a:t>
            </a:r>
            <a:r>
              <a:rPr dirty="0"/>
              <a:t>six  states.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10"/>
              <a:t>The simplified equations</a:t>
            </a:r>
            <a:r>
              <a:rPr dirty="0" spc="-110"/>
              <a:t> </a:t>
            </a:r>
            <a:r>
              <a:rPr dirty="0" spc="10"/>
              <a:t>are: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4200" y="2766060"/>
            <a:ext cx="1233170" cy="156845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845"/>
              </a:spcBef>
              <a:buSzPct val="54545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750" spc="10">
                <a:latin typeface="Tahoma"/>
                <a:cs typeface="Tahoma"/>
              </a:rPr>
              <a:t>J</a:t>
            </a:r>
            <a:r>
              <a:rPr dirty="0" baseline="-21021" sz="2775" spc="15">
                <a:latin typeface="Tahoma"/>
                <a:cs typeface="Tahoma"/>
              </a:rPr>
              <a:t>A</a:t>
            </a:r>
            <a:r>
              <a:rPr dirty="0" sz="2750" spc="10">
                <a:latin typeface="Tahoma"/>
                <a:cs typeface="Tahoma"/>
              </a:rPr>
              <a:t>=B</a:t>
            </a:r>
            <a:endParaRPr sz="2750">
              <a:latin typeface="Tahoma"/>
              <a:cs typeface="Tahoma"/>
            </a:endParaRPr>
          </a:p>
          <a:p>
            <a:pPr marL="323850" indent="-285750">
              <a:lnSpc>
                <a:spcPct val="100000"/>
              </a:lnSpc>
              <a:spcBef>
                <a:spcPts val="750"/>
              </a:spcBef>
              <a:buSzPct val="54545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750" spc="5">
                <a:latin typeface="Tahoma"/>
                <a:cs typeface="Tahoma"/>
              </a:rPr>
              <a:t>J</a:t>
            </a:r>
            <a:r>
              <a:rPr dirty="0" baseline="-21021" sz="2775" spc="7">
                <a:latin typeface="Tahoma"/>
                <a:cs typeface="Tahoma"/>
              </a:rPr>
              <a:t>B</a:t>
            </a:r>
            <a:r>
              <a:rPr dirty="0" sz="2750" spc="5">
                <a:latin typeface="Tahoma"/>
                <a:cs typeface="Tahoma"/>
              </a:rPr>
              <a:t>=C</a:t>
            </a:r>
            <a:endParaRPr sz="2750">
              <a:latin typeface="Tahoma"/>
              <a:cs typeface="Tahoma"/>
            </a:endParaRPr>
          </a:p>
          <a:p>
            <a:pPr marL="323850" indent="-285750">
              <a:lnSpc>
                <a:spcPct val="100000"/>
              </a:lnSpc>
              <a:spcBef>
                <a:spcPts val="750"/>
              </a:spcBef>
              <a:buSzPct val="54545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750" spc="10">
                <a:latin typeface="Tahoma"/>
                <a:cs typeface="Tahoma"/>
              </a:rPr>
              <a:t>J</a:t>
            </a:r>
            <a:r>
              <a:rPr dirty="0" baseline="-21021" sz="2775" spc="15">
                <a:latin typeface="Tahoma"/>
                <a:cs typeface="Tahoma"/>
              </a:rPr>
              <a:t>C</a:t>
            </a:r>
            <a:r>
              <a:rPr dirty="0" sz="2750" spc="10">
                <a:latin typeface="Tahoma"/>
                <a:cs typeface="Tahoma"/>
              </a:rPr>
              <a:t>=B</a:t>
            </a:r>
            <a:r>
              <a:rPr dirty="0" sz="2750" spc="10">
                <a:latin typeface="Times New Roman"/>
                <a:cs typeface="Times New Roman"/>
              </a:rPr>
              <a:t>’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0200" y="2766060"/>
            <a:ext cx="895350" cy="1568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22700"/>
              </a:lnSpc>
              <a:spcBef>
                <a:spcPts val="95"/>
              </a:spcBef>
            </a:pPr>
            <a:r>
              <a:rPr dirty="0" sz="2750" spc="25">
                <a:latin typeface="Tahoma"/>
                <a:cs typeface="Tahoma"/>
              </a:rPr>
              <a:t>K</a:t>
            </a:r>
            <a:r>
              <a:rPr dirty="0" baseline="-21021" sz="2775" spc="22">
                <a:latin typeface="Tahoma"/>
                <a:cs typeface="Tahoma"/>
              </a:rPr>
              <a:t>A</a:t>
            </a:r>
            <a:r>
              <a:rPr dirty="0" sz="2750" spc="20">
                <a:latin typeface="Tahoma"/>
                <a:cs typeface="Tahoma"/>
              </a:rPr>
              <a:t>=B  </a:t>
            </a:r>
            <a:r>
              <a:rPr dirty="0" sz="2750" spc="20">
                <a:latin typeface="Tahoma"/>
                <a:cs typeface="Tahoma"/>
              </a:rPr>
              <a:t>K</a:t>
            </a:r>
            <a:r>
              <a:rPr dirty="0" baseline="-21021" sz="2775" spc="30">
                <a:latin typeface="Tahoma"/>
                <a:cs typeface="Tahoma"/>
              </a:rPr>
              <a:t>B</a:t>
            </a:r>
            <a:r>
              <a:rPr dirty="0" sz="2750" spc="20">
                <a:latin typeface="Tahoma"/>
                <a:cs typeface="Tahoma"/>
              </a:rPr>
              <a:t>=1  </a:t>
            </a:r>
            <a:r>
              <a:rPr dirty="0" sz="2750" spc="15">
                <a:latin typeface="Tahoma"/>
                <a:cs typeface="Tahoma"/>
              </a:rPr>
              <a:t>K</a:t>
            </a:r>
            <a:r>
              <a:rPr dirty="0" baseline="-21021" sz="2775" spc="22">
                <a:latin typeface="Tahoma"/>
                <a:cs typeface="Tahoma"/>
              </a:rPr>
              <a:t>C</a:t>
            </a:r>
            <a:r>
              <a:rPr dirty="0" sz="2750" spc="15">
                <a:latin typeface="Tahoma"/>
                <a:cs typeface="Tahoma"/>
              </a:rPr>
              <a:t>=1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4400550"/>
            <a:ext cx="7370445" cy="101219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5080" indent="-342900">
              <a:lnSpc>
                <a:spcPct val="101600"/>
              </a:lnSpc>
              <a:spcBef>
                <a:spcPts val="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logic diagram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state diagram</a:t>
            </a:r>
            <a:r>
              <a:rPr dirty="0" sz="3200" spc="-254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  </a:t>
            </a:r>
            <a:r>
              <a:rPr dirty="0" sz="3200" spc="5">
                <a:latin typeface="Tahoma"/>
                <a:cs typeface="Tahoma"/>
              </a:rPr>
              <a:t>shown </a:t>
            </a:r>
            <a:r>
              <a:rPr dirty="0" sz="3200">
                <a:latin typeface="Tahoma"/>
                <a:cs typeface="Tahoma"/>
              </a:rPr>
              <a:t>in [Fig.</a:t>
            </a:r>
            <a:r>
              <a:rPr dirty="0" sz="3200" spc="-12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6-16]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6903084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Counter with Unused</a:t>
            </a:r>
            <a:r>
              <a:rPr dirty="0" sz="4400" spc="-140"/>
              <a:t> </a:t>
            </a:r>
            <a:r>
              <a:rPr dirty="0" sz="4400"/>
              <a:t>States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5575" y="3175"/>
            <a:ext cx="8353425" cy="648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2454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Ring</a:t>
            </a:r>
            <a:r>
              <a:rPr dirty="0" sz="4400" spc="-100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171575"/>
            <a:ext cx="8349615" cy="465074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just" marL="355600" marR="5080" indent="-342900">
              <a:lnSpc>
                <a:spcPts val="3450"/>
              </a:lnSpc>
              <a:spcBef>
                <a:spcPts val="565"/>
              </a:spcBef>
              <a:buSzPct val="57812"/>
              <a:buFont typeface="Wingdings"/>
              <a:buChar char=""/>
              <a:tabLst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ring counter is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>
                <a:latin typeface="Tahoma"/>
                <a:cs typeface="Tahoma"/>
              </a:rPr>
              <a:t>circular shift </a:t>
            </a:r>
            <a:r>
              <a:rPr dirty="0" sz="3200" spc="5">
                <a:latin typeface="Tahoma"/>
                <a:cs typeface="Tahoma"/>
              </a:rPr>
              <a:t>register</a:t>
            </a:r>
            <a:r>
              <a:rPr dirty="0" sz="3200" spc="-32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with  </a:t>
            </a:r>
            <a:r>
              <a:rPr dirty="0" sz="3200" spc="10">
                <a:latin typeface="Tahoma"/>
                <a:cs typeface="Tahoma"/>
              </a:rPr>
              <a:t>only one </a:t>
            </a:r>
            <a:r>
              <a:rPr dirty="0" sz="3200">
                <a:latin typeface="Tahoma"/>
                <a:cs typeface="Tahoma"/>
              </a:rPr>
              <a:t>flip-flop </a:t>
            </a:r>
            <a:r>
              <a:rPr dirty="0" sz="3200" spc="5">
                <a:latin typeface="Tahoma"/>
                <a:cs typeface="Tahoma"/>
              </a:rPr>
              <a:t>being set at any </a:t>
            </a:r>
            <a:r>
              <a:rPr dirty="0" sz="3200">
                <a:latin typeface="Tahoma"/>
                <a:cs typeface="Tahoma"/>
              </a:rPr>
              <a:t>particular  </a:t>
            </a:r>
            <a:r>
              <a:rPr dirty="0" sz="3200" spc="5">
                <a:latin typeface="Tahoma"/>
                <a:cs typeface="Tahoma"/>
              </a:rPr>
              <a:t>time, </a:t>
            </a:r>
            <a:r>
              <a:rPr dirty="0" sz="3200">
                <a:latin typeface="Tahoma"/>
                <a:cs typeface="Tahoma"/>
              </a:rPr>
              <a:t>all </a:t>
            </a:r>
            <a:r>
              <a:rPr dirty="0" sz="3200" spc="5">
                <a:latin typeface="Tahoma"/>
                <a:cs typeface="Tahoma"/>
              </a:rPr>
              <a:t>others are</a:t>
            </a:r>
            <a:r>
              <a:rPr dirty="0" sz="3200" spc="-14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cleared.</a:t>
            </a:r>
            <a:endParaRPr sz="3200">
              <a:latin typeface="Tahoma"/>
              <a:cs typeface="Tahoma"/>
            </a:endParaRPr>
          </a:p>
          <a:p>
            <a:pPr algn="just" marL="355600" marR="99060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single bit is shifted from one flip-flop</a:t>
            </a:r>
            <a:r>
              <a:rPr dirty="0" sz="3200" spc="-30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to  the next to produce the sequence of timing  </a:t>
            </a:r>
            <a:r>
              <a:rPr dirty="0" sz="3200">
                <a:latin typeface="Tahoma"/>
                <a:cs typeface="Tahoma"/>
              </a:rPr>
              <a:t>signals. [Fig. 6-17(a)] </a:t>
            </a:r>
            <a:r>
              <a:rPr dirty="0" sz="3200" spc="-10">
                <a:latin typeface="Tahoma"/>
                <a:cs typeface="Tahoma"/>
              </a:rPr>
              <a:t>[Fig.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6-17(c)]</a:t>
            </a:r>
            <a:endParaRPr sz="3200">
              <a:latin typeface="Tahoma"/>
              <a:cs typeface="Tahoma"/>
            </a:endParaRPr>
          </a:p>
          <a:p>
            <a:pPr marL="355600" marR="290830" indent="-342900">
              <a:lnSpc>
                <a:spcPts val="3450"/>
              </a:lnSpc>
              <a:spcBef>
                <a:spcPts val="75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decoder shown in [Fig. </a:t>
            </a:r>
            <a:r>
              <a:rPr dirty="0" sz="3200" spc="-10">
                <a:latin typeface="Tahoma"/>
                <a:cs typeface="Tahoma"/>
              </a:rPr>
              <a:t>6-17(b)]  </a:t>
            </a:r>
            <a:r>
              <a:rPr dirty="0" sz="3200" spc="5">
                <a:latin typeface="Tahoma"/>
                <a:cs typeface="Tahoma"/>
              </a:rPr>
              <a:t>decodes the four states of the counter</a:t>
            </a:r>
            <a:r>
              <a:rPr dirty="0" sz="3200" spc="-19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and  generates the required sequence of timing  signals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2454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Ring</a:t>
            </a:r>
            <a:r>
              <a:rPr dirty="0" sz="4400" spc="-100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700" y="3175"/>
            <a:ext cx="8623300" cy="648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417004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Johnson</a:t>
            </a:r>
            <a:r>
              <a:rPr dirty="0" sz="4400" spc="-90"/>
              <a:t> </a:t>
            </a:r>
            <a:r>
              <a:rPr dirty="0" sz="4400" spc="-5"/>
              <a:t>Counter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454390" cy="461264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Generate the timing signals with </a:t>
            </a:r>
            <a:r>
              <a:rPr dirty="0" sz="3200" spc="10">
                <a:latin typeface="Tahoma"/>
                <a:cs typeface="Tahoma"/>
              </a:rPr>
              <a:t>a  </a:t>
            </a:r>
            <a:r>
              <a:rPr dirty="0" sz="3200" spc="5">
                <a:latin typeface="Tahoma"/>
                <a:cs typeface="Tahoma"/>
              </a:rPr>
              <a:t>combination of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>
                <a:latin typeface="Tahoma"/>
                <a:cs typeface="Tahoma"/>
              </a:rPr>
              <a:t>shift </a:t>
            </a:r>
            <a:r>
              <a:rPr dirty="0" sz="3200" spc="5">
                <a:latin typeface="Tahoma"/>
                <a:cs typeface="Tahoma"/>
              </a:rPr>
              <a:t>register </a:t>
            </a:r>
            <a:r>
              <a:rPr dirty="0" sz="3200" spc="10">
                <a:latin typeface="Tahoma"/>
                <a:cs typeface="Tahoma"/>
              </a:rPr>
              <a:t>and a</a:t>
            </a:r>
            <a:r>
              <a:rPr dirty="0" sz="3200" spc="-27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decoder  </a:t>
            </a:r>
            <a:r>
              <a:rPr dirty="0" sz="3200" spc="10">
                <a:latin typeface="Tahoma"/>
                <a:cs typeface="Tahoma"/>
              </a:rPr>
              <a:t>which </a:t>
            </a:r>
            <a:r>
              <a:rPr dirty="0" sz="3200" spc="5">
                <a:latin typeface="Tahoma"/>
                <a:cs typeface="Tahoma"/>
              </a:rPr>
              <a:t>is </a:t>
            </a:r>
            <a:r>
              <a:rPr dirty="0" sz="3200" spc="10">
                <a:latin typeface="Tahoma"/>
                <a:cs typeface="Tahoma"/>
              </a:rPr>
              <a:t>called a </a:t>
            </a:r>
            <a:r>
              <a:rPr dirty="0" sz="3200" spc="-10" i="1">
                <a:latin typeface="Times New Roman"/>
                <a:cs typeface="Times New Roman"/>
              </a:rPr>
              <a:t>Johnson</a:t>
            </a:r>
            <a:r>
              <a:rPr dirty="0" sz="3200" spc="-130" i="1">
                <a:latin typeface="Times New Roman"/>
                <a:cs typeface="Times New Roman"/>
              </a:rPr>
              <a:t> </a:t>
            </a:r>
            <a:r>
              <a:rPr dirty="0" sz="3200" spc="-10" i="1">
                <a:latin typeface="Times New Roman"/>
                <a:cs typeface="Times New Roman"/>
              </a:rPr>
              <a:t>counter.</a:t>
            </a:r>
            <a:endParaRPr sz="3200">
              <a:latin typeface="Times New Roman"/>
              <a:cs typeface="Times New Roman"/>
            </a:endParaRPr>
          </a:p>
          <a:p>
            <a:pPr algn="just" marL="355600" marR="375285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number of states can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double if the  shift register is </a:t>
            </a:r>
            <a:r>
              <a:rPr dirty="0" sz="3200" spc="10">
                <a:latin typeface="Tahoma"/>
                <a:cs typeface="Tahoma"/>
              </a:rPr>
              <a:t>connect as a </a:t>
            </a:r>
            <a:r>
              <a:rPr dirty="0" sz="3200" i="1">
                <a:latin typeface="Times New Roman"/>
                <a:cs typeface="Times New Roman"/>
              </a:rPr>
              <a:t>switch-tail</a:t>
            </a:r>
            <a:r>
              <a:rPr dirty="0" sz="3200" spc="-160" i="1">
                <a:latin typeface="Times New Roman"/>
                <a:cs typeface="Times New Roman"/>
              </a:rPr>
              <a:t> </a:t>
            </a:r>
            <a:r>
              <a:rPr dirty="0" sz="3200" spc="25">
                <a:latin typeface="Tahoma"/>
                <a:cs typeface="Tahoma"/>
              </a:rPr>
              <a:t>ring  </a:t>
            </a:r>
            <a:r>
              <a:rPr dirty="0" sz="3200" spc="5">
                <a:latin typeface="Tahoma"/>
                <a:cs typeface="Tahoma"/>
              </a:rPr>
              <a:t>counter. [Fig.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6-18(a)]</a:t>
            </a:r>
            <a:endParaRPr sz="3200">
              <a:latin typeface="Tahoma"/>
              <a:cs typeface="Tahoma"/>
            </a:endParaRPr>
          </a:p>
          <a:p>
            <a:pPr marL="355600" marR="175260" indent="-342900">
              <a:lnSpc>
                <a:spcPct val="100600"/>
              </a:lnSpc>
              <a:spcBef>
                <a:spcPts val="57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Starting from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cleared state, the</a:t>
            </a:r>
            <a:r>
              <a:rPr dirty="0" sz="3200" spc="-2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switch-tail  </a:t>
            </a:r>
            <a:r>
              <a:rPr dirty="0" sz="3200" spc="5">
                <a:latin typeface="Tahoma"/>
                <a:cs typeface="Tahoma"/>
              </a:rPr>
              <a:t>ring counter goes through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sequence of  </a:t>
            </a:r>
            <a:r>
              <a:rPr dirty="0" sz="3200">
                <a:latin typeface="Tahoma"/>
                <a:cs typeface="Tahoma"/>
              </a:rPr>
              <a:t>eight states, </a:t>
            </a:r>
            <a:r>
              <a:rPr dirty="0" sz="3200" spc="5">
                <a:latin typeface="Tahoma"/>
                <a:cs typeface="Tahoma"/>
              </a:rPr>
              <a:t>as shown in [Fig.</a:t>
            </a:r>
            <a:r>
              <a:rPr dirty="0" sz="3200" spc="-22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6-18(b)].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417004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Johnson</a:t>
            </a:r>
            <a:r>
              <a:rPr dirty="0" sz="4400" spc="-90"/>
              <a:t> </a:t>
            </a:r>
            <a:r>
              <a:rPr dirty="0" sz="4400" spc="-5"/>
              <a:t>Counter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700" y="3175"/>
            <a:ext cx="8623300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361950"/>
            <a:ext cx="3798570" cy="6311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Johnson</a:t>
            </a:r>
            <a:r>
              <a:rPr dirty="0" spc="-25"/>
              <a:t> </a:t>
            </a:r>
            <a:r>
              <a:rPr dirty="0" spc="20"/>
              <a:t>Counter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445500" cy="412686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305435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10">
                <a:latin typeface="Tahoma"/>
                <a:cs typeface="Tahoma"/>
              </a:rPr>
              <a:t>Johnson </a:t>
            </a:r>
            <a:r>
              <a:rPr dirty="0" sz="3200" spc="5">
                <a:latin typeface="Tahoma"/>
                <a:cs typeface="Tahoma"/>
              </a:rPr>
              <a:t>counter is </a:t>
            </a:r>
            <a:r>
              <a:rPr dirty="0" sz="3200" spc="10">
                <a:latin typeface="Tahoma"/>
                <a:cs typeface="Tahoma"/>
              </a:rPr>
              <a:t>a k-bit </a:t>
            </a:r>
            <a:r>
              <a:rPr dirty="0" sz="3200" spc="5">
                <a:latin typeface="Tahoma"/>
                <a:cs typeface="Tahoma"/>
              </a:rPr>
              <a:t>switch-tail</a:t>
            </a:r>
            <a:r>
              <a:rPr dirty="0" sz="3200" spc="-3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ring  </a:t>
            </a:r>
            <a:r>
              <a:rPr dirty="0" sz="3200" spc="5">
                <a:latin typeface="Tahoma"/>
                <a:cs typeface="Tahoma"/>
              </a:rPr>
              <a:t>counter with </a:t>
            </a:r>
            <a:r>
              <a:rPr dirty="0" sz="3200" spc="10">
                <a:latin typeface="Tahoma"/>
                <a:cs typeface="Tahoma"/>
              </a:rPr>
              <a:t>2k </a:t>
            </a:r>
            <a:r>
              <a:rPr dirty="0" sz="3200" spc="5">
                <a:latin typeface="Tahoma"/>
                <a:cs typeface="Tahoma"/>
              </a:rPr>
              <a:t>decoding gates to provide  outputs for </a:t>
            </a:r>
            <a:r>
              <a:rPr dirty="0" sz="3200" spc="10">
                <a:latin typeface="Tahoma"/>
                <a:cs typeface="Tahoma"/>
              </a:rPr>
              <a:t>2k </a:t>
            </a:r>
            <a:r>
              <a:rPr dirty="0" sz="3200" spc="5">
                <a:latin typeface="Tahoma"/>
                <a:cs typeface="Tahoma"/>
              </a:rPr>
              <a:t>timing</a:t>
            </a:r>
            <a:r>
              <a:rPr dirty="0" sz="3200" spc="-15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signals.</a:t>
            </a:r>
            <a:endParaRPr sz="3200">
              <a:latin typeface="Tahoma"/>
              <a:cs typeface="Tahoma"/>
            </a:endParaRPr>
          </a:p>
          <a:p>
            <a:pPr marL="355600" marR="132080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decoding of a k-bit </a:t>
            </a:r>
            <a:r>
              <a:rPr dirty="0" sz="3200" spc="5">
                <a:latin typeface="Tahoma"/>
                <a:cs typeface="Tahoma"/>
              </a:rPr>
              <a:t>switch-tail </a:t>
            </a:r>
            <a:r>
              <a:rPr dirty="0" sz="3200">
                <a:latin typeface="Tahoma"/>
                <a:cs typeface="Tahoma"/>
              </a:rPr>
              <a:t>ring  </a:t>
            </a:r>
            <a:r>
              <a:rPr dirty="0" sz="3200" spc="5">
                <a:latin typeface="Tahoma"/>
                <a:cs typeface="Tahoma"/>
              </a:rPr>
              <a:t>counter to obtain </a:t>
            </a:r>
            <a:r>
              <a:rPr dirty="0" sz="3200" spc="10">
                <a:latin typeface="Tahoma"/>
                <a:cs typeface="Tahoma"/>
              </a:rPr>
              <a:t>2k </a:t>
            </a:r>
            <a:r>
              <a:rPr dirty="0" sz="3200" spc="5">
                <a:latin typeface="Tahoma"/>
                <a:cs typeface="Tahoma"/>
              </a:rPr>
              <a:t>timing signals follows</a:t>
            </a:r>
            <a:r>
              <a:rPr dirty="0" sz="3200" spc="-215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a  </a:t>
            </a:r>
            <a:r>
              <a:rPr dirty="0" sz="3200" spc="5">
                <a:latin typeface="Tahoma"/>
                <a:cs typeface="Tahoma"/>
              </a:rPr>
              <a:t>regular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pattern.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1600"/>
              </a:lnSpc>
              <a:spcBef>
                <a:spcPts val="53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Johnson </a:t>
            </a:r>
            <a:r>
              <a:rPr dirty="0" sz="3200">
                <a:latin typeface="Tahoma"/>
                <a:cs typeface="Tahoma"/>
              </a:rPr>
              <a:t>counters </a:t>
            </a:r>
            <a:r>
              <a:rPr dirty="0" sz="3200" spc="5">
                <a:latin typeface="Tahoma"/>
                <a:cs typeface="Tahoma"/>
              </a:rPr>
              <a:t>can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>
                <a:latin typeface="Tahoma"/>
                <a:cs typeface="Tahoma"/>
              </a:rPr>
              <a:t>constructed for</a:t>
            </a:r>
            <a:r>
              <a:rPr dirty="0" sz="3200" spc="-24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any  number of timing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sequences.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0"/>
            <a:ext cx="5829300" cy="6311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6-6 </a:t>
            </a:r>
            <a:r>
              <a:rPr dirty="0" spc="15"/>
              <a:t>HDL </a:t>
            </a:r>
            <a:r>
              <a:rPr dirty="0" spc="10"/>
              <a:t>for Registers</a:t>
            </a:r>
            <a:r>
              <a:rPr dirty="0" spc="65"/>
              <a:t> </a:t>
            </a:r>
            <a:r>
              <a:rPr dirty="0" spc="15"/>
              <a:t>and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63751"/>
            <a:ext cx="8472170" cy="4196715"/>
          </a:xfrm>
          <a:prstGeom prst="rect">
            <a:avLst/>
          </a:prstGeom>
        </p:spPr>
        <p:txBody>
          <a:bodyPr wrap="square" lIns="0" tIns="313690" rIns="0" bIns="0" rtlCol="0" vert="horz">
            <a:spAutoFit/>
          </a:bodyPr>
          <a:lstStyle/>
          <a:p>
            <a:pPr marL="727075">
              <a:lnSpc>
                <a:spcPct val="100000"/>
              </a:lnSpc>
              <a:spcBef>
                <a:spcPts val="2470"/>
              </a:spcBef>
            </a:pPr>
            <a:r>
              <a:rPr dirty="0" sz="3950" spc="25">
                <a:latin typeface="Tahoma"/>
                <a:cs typeface="Tahoma"/>
              </a:rPr>
              <a:t>Counters</a:t>
            </a:r>
            <a:endParaRPr sz="3950">
              <a:latin typeface="Tahoma"/>
              <a:cs typeface="Tahoma"/>
            </a:endParaRPr>
          </a:p>
          <a:p>
            <a:pPr marL="355600" marR="5080" indent="-342900">
              <a:lnSpc>
                <a:spcPts val="3829"/>
              </a:lnSpc>
              <a:spcBef>
                <a:spcPts val="207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Registers </a:t>
            </a:r>
            <a:r>
              <a:rPr dirty="0" sz="3200" spc="1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counters can </a:t>
            </a:r>
            <a:r>
              <a:rPr dirty="0" sz="3200" spc="10">
                <a:latin typeface="Tahoma"/>
                <a:cs typeface="Tahoma"/>
              </a:rPr>
              <a:t>be </a:t>
            </a:r>
            <a:r>
              <a:rPr dirty="0" sz="3200" spc="5">
                <a:latin typeface="Tahoma"/>
                <a:cs typeface="Tahoma"/>
              </a:rPr>
              <a:t>describe in  </a:t>
            </a:r>
            <a:r>
              <a:rPr dirty="0" sz="3200" spc="10">
                <a:latin typeface="Tahoma"/>
                <a:cs typeface="Tahoma"/>
              </a:rPr>
              <a:t>HDL </a:t>
            </a:r>
            <a:r>
              <a:rPr dirty="0" sz="3200" spc="5">
                <a:latin typeface="Tahoma"/>
                <a:cs typeface="Tahoma"/>
              </a:rPr>
              <a:t>at either the behavioral or the</a:t>
            </a:r>
            <a:r>
              <a:rPr dirty="0" sz="3200" spc="-18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structural  </a:t>
            </a:r>
            <a:r>
              <a:rPr dirty="0" sz="3200" spc="10">
                <a:latin typeface="Tahoma"/>
                <a:cs typeface="Tahoma"/>
              </a:rPr>
              <a:t>level.</a:t>
            </a:r>
            <a:endParaRPr sz="3200">
              <a:latin typeface="Tahoma"/>
              <a:cs typeface="Tahoma"/>
            </a:endParaRPr>
          </a:p>
          <a:p>
            <a:pPr algn="just" marL="355600" marR="41275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various components are </a:t>
            </a:r>
            <a:r>
              <a:rPr dirty="0" sz="3200" spc="5">
                <a:latin typeface="Tahoma"/>
                <a:cs typeface="Tahoma"/>
              </a:rPr>
              <a:t>instantiated </a:t>
            </a:r>
            <a:r>
              <a:rPr dirty="0" sz="3200">
                <a:latin typeface="Tahoma"/>
                <a:cs typeface="Tahoma"/>
              </a:rPr>
              <a:t>to  </a:t>
            </a:r>
            <a:r>
              <a:rPr dirty="0" sz="3200" spc="5">
                <a:latin typeface="Tahoma"/>
                <a:cs typeface="Tahoma"/>
              </a:rPr>
              <a:t>form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hierarchical description of the design  similar to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representation of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logic</a:t>
            </a:r>
            <a:r>
              <a:rPr dirty="0" sz="3200" spc="-29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diagram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655955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Register with Parallel</a:t>
            </a:r>
            <a:r>
              <a:rPr dirty="0" sz="4400" spc="-160"/>
              <a:t> </a:t>
            </a:r>
            <a:r>
              <a:rPr dirty="0" sz="4400"/>
              <a:t>Load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272780" cy="461264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14732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When </a:t>
            </a:r>
            <a:r>
              <a:rPr dirty="0" sz="3200" spc="5">
                <a:latin typeface="Tahoma"/>
                <a:cs typeface="Tahoma"/>
              </a:rPr>
              <a:t>the </a:t>
            </a:r>
            <a:r>
              <a:rPr dirty="0" sz="3200" spc="10">
                <a:latin typeface="Tahoma"/>
                <a:cs typeface="Tahoma"/>
              </a:rPr>
              <a:t>load input </a:t>
            </a:r>
            <a:r>
              <a:rPr dirty="0" sz="3200" spc="5">
                <a:latin typeface="Tahoma"/>
                <a:cs typeface="Tahoma"/>
              </a:rPr>
              <a:t>is </a:t>
            </a:r>
            <a:r>
              <a:rPr dirty="0" sz="3200" spc="10">
                <a:latin typeface="Tahoma"/>
                <a:cs typeface="Tahoma"/>
              </a:rPr>
              <a:t>1 </a:t>
            </a:r>
            <a:r>
              <a:rPr dirty="0" sz="3200" spc="5">
                <a:latin typeface="Tahoma"/>
                <a:cs typeface="Tahoma"/>
              </a:rPr>
              <a:t>, the data in the  four inputs are transferred into the</a:t>
            </a:r>
            <a:r>
              <a:rPr dirty="0" sz="3200" spc="-1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register  </a:t>
            </a:r>
            <a:r>
              <a:rPr dirty="0" sz="3200" spc="5">
                <a:latin typeface="Tahoma"/>
                <a:cs typeface="Tahoma"/>
              </a:rPr>
              <a:t>with next positive edge of the</a:t>
            </a:r>
            <a:r>
              <a:rPr dirty="0" sz="3200" spc="-2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clock.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When </a:t>
            </a:r>
            <a:r>
              <a:rPr dirty="0" sz="320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load input is </a:t>
            </a:r>
            <a:r>
              <a:rPr dirty="0" sz="3200" spc="10">
                <a:latin typeface="Tahoma"/>
                <a:cs typeface="Tahoma"/>
              </a:rPr>
              <a:t>0 </a:t>
            </a:r>
            <a:r>
              <a:rPr dirty="0" sz="3200" spc="5">
                <a:latin typeface="Tahoma"/>
                <a:cs typeface="Tahoma"/>
              </a:rPr>
              <a:t>,the </a:t>
            </a:r>
            <a:r>
              <a:rPr dirty="0" sz="3200">
                <a:latin typeface="Tahoma"/>
                <a:cs typeface="Tahoma"/>
              </a:rPr>
              <a:t>outputs </a:t>
            </a:r>
            <a:r>
              <a:rPr dirty="0" sz="3200" spc="5">
                <a:latin typeface="Tahoma"/>
                <a:cs typeface="Tahoma"/>
              </a:rPr>
              <a:t>of</a:t>
            </a:r>
            <a:r>
              <a:rPr dirty="0" sz="3200" spc="-2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the  </a:t>
            </a:r>
            <a:r>
              <a:rPr dirty="0" sz="3200" spc="10">
                <a:latin typeface="Tahoma"/>
                <a:cs typeface="Tahoma"/>
              </a:rPr>
              <a:t>flip-flops are connected to </a:t>
            </a:r>
            <a:r>
              <a:rPr dirty="0" sz="3200" spc="5">
                <a:latin typeface="Tahoma"/>
                <a:cs typeface="Tahoma"/>
              </a:rPr>
              <a:t>their </a:t>
            </a:r>
            <a:r>
              <a:rPr dirty="0" sz="3200" spc="10">
                <a:latin typeface="Tahoma"/>
                <a:cs typeface="Tahoma"/>
              </a:rPr>
              <a:t>respective  </a:t>
            </a:r>
            <a:r>
              <a:rPr dirty="0" sz="3200" spc="5">
                <a:latin typeface="Tahoma"/>
                <a:cs typeface="Tahoma"/>
              </a:rPr>
              <a:t>inputs.</a:t>
            </a:r>
            <a:endParaRPr sz="3200">
              <a:latin typeface="Tahoma"/>
              <a:cs typeface="Tahoma"/>
            </a:endParaRPr>
          </a:p>
          <a:p>
            <a:pPr marL="355600" marR="327660" indent="-342900">
              <a:lnSpc>
                <a:spcPct val="100600"/>
              </a:lnSpc>
              <a:spcBef>
                <a:spcPts val="57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feedback connection from output to  </a:t>
            </a:r>
            <a:r>
              <a:rPr dirty="0" sz="3200" spc="5">
                <a:latin typeface="Tahoma"/>
                <a:cs typeface="Tahoma"/>
              </a:rPr>
              <a:t>input is necessary because the </a:t>
            </a:r>
            <a:r>
              <a:rPr dirty="0" sz="3200" spc="15">
                <a:latin typeface="Tahoma"/>
                <a:cs typeface="Tahoma"/>
              </a:rPr>
              <a:t>D</a:t>
            </a:r>
            <a:r>
              <a:rPr dirty="0" sz="3200" spc="-2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flip-flops  </a:t>
            </a:r>
            <a:r>
              <a:rPr dirty="0" sz="3200" spc="10">
                <a:latin typeface="Tahoma"/>
                <a:cs typeface="Tahoma"/>
              </a:rPr>
              <a:t>does not have a </a:t>
            </a:r>
            <a:r>
              <a:rPr dirty="0" sz="3200" spc="-20">
                <a:latin typeface="Times New Roman"/>
                <a:cs typeface="Times New Roman"/>
              </a:rPr>
              <a:t>“</a:t>
            </a:r>
            <a:r>
              <a:rPr dirty="0" sz="3200" spc="-20">
                <a:latin typeface="Tahoma"/>
                <a:cs typeface="Tahoma"/>
              </a:rPr>
              <a:t>no </a:t>
            </a:r>
            <a:r>
              <a:rPr dirty="0" sz="3200" spc="10">
                <a:latin typeface="Tahoma"/>
                <a:cs typeface="Tahoma"/>
              </a:rPr>
              <a:t>change</a:t>
            </a:r>
            <a:r>
              <a:rPr dirty="0" sz="3200" spc="10">
                <a:latin typeface="Times New Roman"/>
                <a:cs typeface="Times New Roman"/>
              </a:rPr>
              <a:t>”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ahoma"/>
                <a:cs typeface="Tahoma"/>
              </a:rPr>
              <a:t>condition.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925" y="6315075"/>
            <a:ext cx="2159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Tahoma"/>
                <a:cs typeface="Tahoma"/>
              </a:rPr>
              <a:t>60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33057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5"/>
              <a:t>Shift</a:t>
            </a:r>
            <a:r>
              <a:rPr dirty="0" sz="4400" spc="-125"/>
              <a:t> </a:t>
            </a:r>
            <a:r>
              <a:rPr dirty="0" sz="4400" spc="5"/>
              <a:t>Register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52400" y="1183005"/>
            <a:ext cx="765048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95"/>
              </a:spcBef>
            </a:pPr>
            <a:r>
              <a:rPr dirty="0" sz="1550" spc="20">
                <a:latin typeface="DotumChe"/>
                <a:cs typeface="DotumChe"/>
              </a:rPr>
              <a:t>//Behavioral description </a:t>
            </a:r>
            <a:r>
              <a:rPr dirty="0" sz="1550" spc="15">
                <a:latin typeface="DotumChe"/>
                <a:cs typeface="DotumChe"/>
              </a:rPr>
              <a:t>of </a:t>
            </a:r>
            <a:r>
              <a:rPr dirty="0" sz="1550" spc="20">
                <a:latin typeface="DotumChe"/>
                <a:cs typeface="DotumChe"/>
              </a:rPr>
              <a:t>universal shift register Fig. </a:t>
            </a:r>
            <a:r>
              <a:rPr dirty="0" sz="1550" spc="50">
                <a:latin typeface="DotumChe"/>
                <a:cs typeface="DotumChe"/>
              </a:rPr>
              <a:t>6-7 </a:t>
            </a:r>
            <a:r>
              <a:rPr dirty="0" sz="1550" spc="15">
                <a:latin typeface="DotumChe"/>
                <a:cs typeface="DotumChe"/>
              </a:rPr>
              <a:t>and </a:t>
            </a:r>
            <a:r>
              <a:rPr dirty="0" sz="1550" spc="20">
                <a:latin typeface="DotumChe"/>
                <a:cs typeface="DotumChe"/>
              </a:rPr>
              <a:t>Table </a:t>
            </a:r>
            <a:r>
              <a:rPr dirty="0" sz="1550">
                <a:latin typeface="DotumChe"/>
                <a:cs typeface="DotumChe"/>
              </a:rPr>
              <a:t>6-3  </a:t>
            </a:r>
            <a:r>
              <a:rPr dirty="0" sz="1550" spc="30">
                <a:latin typeface="DotumChe"/>
                <a:cs typeface="DotumChe"/>
              </a:rPr>
              <a:t>Module </a:t>
            </a:r>
            <a:r>
              <a:rPr dirty="0" sz="1550" spc="15">
                <a:latin typeface="DotumChe"/>
                <a:cs typeface="DotumChe"/>
              </a:rPr>
              <a:t>shftreg</a:t>
            </a:r>
            <a:r>
              <a:rPr dirty="0" sz="1550" spc="90">
                <a:latin typeface="DotumChe"/>
                <a:cs typeface="DotumChe"/>
              </a:rPr>
              <a:t> </a:t>
            </a:r>
            <a:r>
              <a:rPr dirty="0" sz="1550" spc="15">
                <a:latin typeface="DotumChe"/>
                <a:cs typeface="DotumChe"/>
              </a:rPr>
              <a:t>(s1,s0,Pin,lfin,rtin,A,CLK,Clr);</a:t>
            </a:r>
            <a:endParaRPr sz="1550">
              <a:latin typeface="DotumChe"/>
              <a:cs typeface="DotumCh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0" y="1754504"/>
            <a:ext cx="1749425" cy="150177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550" spc="25">
                <a:latin typeface="DotumChe"/>
                <a:cs typeface="DotumChe"/>
              </a:rPr>
              <a:t>//Select</a:t>
            </a:r>
            <a:r>
              <a:rPr dirty="0" sz="1550" spc="-35">
                <a:latin typeface="DotumChe"/>
                <a:cs typeface="DotumChe"/>
              </a:rPr>
              <a:t> </a:t>
            </a:r>
            <a:r>
              <a:rPr dirty="0" sz="1550" spc="25">
                <a:latin typeface="DotumChe"/>
                <a:cs typeface="DotumChe"/>
              </a:rPr>
              <a:t>inputs</a:t>
            </a:r>
            <a:endParaRPr sz="155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550" spc="25">
                <a:latin typeface="DotumChe"/>
                <a:cs typeface="DotumChe"/>
              </a:rPr>
              <a:t>//Serial</a:t>
            </a:r>
            <a:r>
              <a:rPr dirty="0" sz="1550" spc="-35">
                <a:latin typeface="DotumChe"/>
                <a:cs typeface="DotumChe"/>
              </a:rPr>
              <a:t> </a:t>
            </a:r>
            <a:r>
              <a:rPr dirty="0" sz="1550" spc="25">
                <a:latin typeface="DotumChe"/>
                <a:cs typeface="DotumChe"/>
              </a:rPr>
              <a:t>inputs</a:t>
            </a:r>
            <a:endParaRPr sz="155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550" spc="20">
                <a:latin typeface="DotumChe"/>
                <a:cs typeface="DotumChe"/>
              </a:rPr>
              <a:t>//Clock </a:t>
            </a:r>
            <a:r>
              <a:rPr dirty="0" sz="1550" spc="15">
                <a:latin typeface="DotumChe"/>
                <a:cs typeface="DotumChe"/>
              </a:rPr>
              <a:t>and</a:t>
            </a:r>
            <a:r>
              <a:rPr dirty="0" sz="1550" spc="-25">
                <a:latin typeface="DotumChe"/>
                <a:cs typeface="DotumChe"/>
              </a:rPr>
              <a:t> </a:t>
            </a:r>
            <a:r>
              <a:rPr dirty="0" sz="1550" spc="20">
                <a:latin typeface="DotumChe"/>
                <a:cs typeface="DotumChe"/>
              </a:rPr>
              <a:t>Clear</a:t>
            </a:r>
            <a:endParaRPr sz="155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550" spc="25">
                <a:latin typeface="DotumChe"/>
                <a:cs typeface="DotumChe"/>
              </a:rPr>
              <a:t>//Parallel</a:t>
            </a:r>
            <a:r>
              <a:rPr dirty="0" sz="1550" spc="10">
                <a:latin typeface="DotumChe"/>
                <a:cs typeface="DotumChe"/>
              </a:rPr>
              <a:t> </a:t>
            </a:r>
            <a:r>
              <a:rPr dirty="0" sz="1550" spc="25">
                <a:latin typeface="DotumChe"/>
                <a:cs typeface="DotumChe"/>
              </a:rPr>
              <a:t>input</a:t>
            </a:r>
            <a:endParaRPr sz="155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550" spc="20">
                <a:latin typeface="DotumChe"/>
                <a:cs typeface="DotumChe"/>
              </a:rPr>
              <a:t>//Register</a:t>
            </a:r>
            <a:r>
              <a:rPr dirty="0" sz="1550" spc="-35">
                <a:latin typeface="DotumChe"/>
                <a:cs typeface="DotumChe"/>
              </a:rPr>
              <a:t> </a:t>
            </a:r>
            <a:r>
              <a:rPr dirty="0" sz="1550" spc="20">
                <a:latin typeface="DotumChe"/>
                <a:cs typeface="DotumChe"/>
              </a:rPr>
              <a:t>output</a:t>
            </a:r>
            <a:endParaRPr sz="1550">
              <a:latin typeface="DotumChe"/>
              <a:cs typeface="DotumCh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1754504"/>
            <a:ext cx="4135754" cy="473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043430">
              <a:lnSpc>
                <a:spcPct val="125000"/>
              </a:lnSpc>
              <a:spcBef>
                <a:spcPts val="95"/>
              </a:spcBef>
            </a:pPr>
            <a:r>
              <a:rPr dirty="0" sz="1550" spc="20">
                <a:latin typeface="DotumChe"/>
                <a:cs typeface="DotumChe"/>
              </a:rPr>
              <a:t>input s1,s0  </a:t>
            </a:r>
            <a:r>
              <a:rPr dirty="0" sz="1550" spc="30">
                <a:latin typeface="DotumChe"/>
                <a:cs typeface="DotumChe"/>
              </a:rPr>
              <a:t>input </a:t>
            </a:r>
            <a:r>
              <a:rPr dirty="0" sz="1550" spc="5">
                <a:latin typeface="DotumChe"/>
                <a:cs typeface="DotumChe"/>
              </a:rPr>
              <a:t>lfin, rtin;  </a:t>
            </a:r>
            <a:r>
              <a:rPr dirty="0" sz="1550" spc="30">
                <a:latin typeface="DotumChe"/>
                <a:cs typeface="DotumChe"/>
              </a:rPr>
              <a:t>input </a:t>
            </a:r>
            <a:r>
              <a:rPr dirty="0" sz="1550" spc="20">
                <a:latin typeface="DotumChe"/>
                <a:cs typeface="DotumChe"/>
              </a:rPr>
              <a:t>CLk, clr;  input [3:0]</a:t>
            </a:r>
            <a:r>
              <a:rPr dirty="0" sz="1550" spc="45">
                <a:latin typeface="DotumChe"/>
                <a:cs typeface="DotumChe"/>
              </a:rPr>
              <a:t> </a:t>
            </a:r>
            <a:r>
              <a:rPr dirty="0" sz="1550" spc="25">
                <a:latin typeface="DotumChe"/>
                <a:cs typeface="DotumChe"/>
              </a:rPr>
              <a:t>Pin;</a:t>
            </a:r>
            <a:endParaRPr sz="1550">
              <a:latin typeface="DotumChe"/>
              <a:cs typeface="DotumChe"/>
            </a:endParaRPr>
          </a:p>
          <a:p>
            <a:pPr marL="355600">
              <a:lnSpc>
                <a:spcPct val="100000"/>
              </a:lnSpc>
              <a:spcBef>
                <a:spcPts val="465"/>
              </a:spcBef>
            </a:pPr>
            <a:r>
              <a:rPr dirty="0" sz="1550" spc="25">
                <a:latin typeface="DotumChe"/>
                <a:cs typeface="DotumChe"/>
              </a:rPr>
              <a:t>output </a:t>
            </a:r>
            <a:r>
              <a:rPr dirty="0" sz="1550" spc="20">
                <a:latin typeface="DotumChe"/>
                <a:cs typeface="DotumChe"/>
              </a:rPr>
              <a:t>[3:0]</a:t>
            </a:r>
            <a:r>
              <a:rPr dirty="0" sz="1550" spc="55">
                <a:latin typeface="DotumChe"/>
                <a:cs typeface="DotumChe"/>
              </a:rPr>
              <a:t> </a:t>
            </a:r>
            <a:r>
              <a:rPr dirty="0" sz="1550" spc="25">
                <a:latin typeface="DotumChe"/>
                <a:cs typeface="DotumChe"/>
              </a:rPr>
              <a:t>A;</a:t>
            </a:r>
            <a:endParaRPr sz="1550">
              <a:latin typeface="DotumChe"/>
              <a:cs typeface="DotumChe"/>
            </a:endParaRPr>
          </a:p>
          <a:p>
            <a:pPr marL="355600">
              <a:lnSpc>
                <a:spcPct val="100000"/>
              </a:lnSpc>
              <a:spcBef>
                <a:spcPts val="390"/>
              </a:spcBef>
            </a:pPr>
            <a:r>
              <a:rPr dirty="0" sz="1550" spc="35">
                <a:latin typeface="DotumChe"/>
                <a:cs typeface="DotumChe"/>
              </a:rPr>
              <a:t>reg </a:t>
            </a:r>
            <a:r>
              <a:rPr dirty="0" sz="1550" spc="20">
                <a:latin typeface="DotumChe"/>
                <a:cs typeface="DotumChe"/>
              </a:rPr>
              <a:t>[3:0]</a:t>
            </a:r>
            <a:r>
              <a:rPr dirty="0" sz="1550" spc="15">
                <a:latin typeface="DotumChe"/>
                <a:cs typeface="DotumChe"/>
              </a:rPr>
              <a:t> </a:t>
            </a:r>
            <a:r>
              <a:rPr dirty="0" sz="1550" spc="25">
                <a:latin typeface="DotumChe"/>
                <a:cs typeface="DotumChe"/>
              </a:rPr>
              <a:t>A;</a:t>
            </a:r>
            <a:endParaRPr sz="1550">
              <a:latin typeface="DotumChe"/>
              <a:cs typeface="DotumChe"/>
            </a:endParaRPr>
          </a:p>
          <a:p>
            <a:pPr marL="565150" marR="5080" indent="-209550">
              <a:lnSpc>
                <a:spcPct val="125000"/>
              </a:lnSpc>
            </a:pPr>
            <a:r>
              <a:rPr dirty="0" sz="1550" spc="25">
                <a:latin typeface="DotumChe"/>
                <a:cs typeface="DotumChe"/>
              </a:rPr>
              <a:t>always </a:t>
            </a:r>
            <a:r>
              <a:rPr dirty="0" sz="1550" spc="10">
                <a:latin typeface="DotumChe"/>
                <a:cs typeface="DotumChe"/>
              </a:rPr>
              <a:t>@ </a:t>
            </a:r>
            <a:r>
              <a:rPr dirty="0" sz="1550" spc="5">
                <a:latin typeface="DotumChe"/>
                <a:cs typeface="DotumChe"/>
              </a:rPr>
              <a:t>(posedge </a:t>
            </a:r>
            <a:r>
              <a:rPr dirty="0" sz="1550" spc="20">
                <a:latin typeface="DotumChe"/>
                <a:cs typeface="DotumChe"/>
              </a:rPr>
              <a:t>CLK or </a:t>
            </a:r>
            <a:r>
              <a:rPr dirty="0" sz="1550" spc="15">
                <a:latin typeface="DotumChe"/>
                <a:cs typeface="DotumChe"/>
              </a:rPr>
              <a:t>negedge </a:t>
            </a:r>
            <a:r>
              <a:rPr dirty="0" sz="1550" spc="20">
                <a:latin typeface="DotumChe"/>
                <a:cs typeface="DotumChe"/>
              </a:rPr>
              <a:t>Clr)  if </a:t>
            </a:r>
            <a:r>
              <a:rPr dirty="0" sz="1550" spc="10">
                <a:latin typeface="DotumChe"/>
                <a:cs typeface="DotumChe"/>
              </a:rPr>
              <a:t>(~Clr) A = </a:t>
            </a:r>
            <a:r>
              <a:rPr dirty="0" sz="1550" spc="-335">
                <a:latin typeface="DotumChe"/>
                <a:cs typeface="DotumChe"/>
              </a:rPr>
              <a:t>4’</a:t>
            </a:r>
            <a:r>
              <a:rPr dirty="0" sz="1550" spc="55">
                <a:latin typeface="DotumChe"/>
                <a:cs typeface="DotumChe"/>
              </a:rPr>
              <a:t> </a:t>
            </a:r>
            <a:r>
              <a:rPr dirty="0" sz="1550" spc="-114">
                <a:latin typeface="DotumChe"/>
                <a:cs typeface="DotumChe"/>
              </a:rPr>
              <a:t>b0000’</a:t>
            </a:r>
            <a:endParaRPr sz="1550">
              <a:latin typeface="DotumChe"/>
              <a:cs typeface="DotumChe"/>
            </a:endParaRPr>
          </a:p>
          <a:p>
            <a:pPr marL="765175">
              <a:lnSpc>
                <a:spcPct val="100000"/>
              </a:lnSpc>
              <a:spcBef>
                <a:spcPts val="465"/>
              </a:spcBef>
            </a:pPr>
            <a:r>
              <a:rPr dirty="0" sz="1550" spc="10">
                <a:latin typeface="DotumChe"/>
                <a:cs typeface="DotumChe"/>
              </a:rPr>
              <a:t>else</a:t>
            </a:r>
            <a:endParaRPr sz="1550">
              <a:latin typeface="DotumChe"/>
              <a:cs typeface="DotumChe"/>
            </a:endParaRPr>
          </a:p>
          <a:p>
            <a:pPr marL="1136650" marR="1562100" indent="-161925">
              <a:lnSpc>
                <a:spcPct val="125000"/>
              </a:lnSpc>
            </a:pPr>
            <a:r>
              <a:rPr dirty="0" sz="1550" spc="15">
                <a:latin typeface="DotumChe"/>
                <a:cs typeface="DotumChe"/>
              </a:rPr>
              <a:t>case ({s1,s0})  </a:t>
            </a:r>
            <a:r>
              <a:rPr dirty="0" sz="1550" spc="-395">
                <a:latin typeface="DotumChe"/>
                <a:cs typeface="DotumChe"/>
              </a:rPr>
              <a:t>2’ </a:t>
            </a:r>
            <a:r>
              <a:rPr dirty="0" sz="1550" spc="20">
                <a:latin typeface="DotumChe"/>
                <a:cs typeface="DotumChe"/>
              </a:rPr>
              <a:t>b00: </a:t>
            </a:r>
            <a:r>
              <a:rPr dirty="0" sz="1550" spc="10">
                <a:latin typeface="DotumChe"/>
                <a:cs typeface="DotumChe"/>
              </a:rPr>
              <a:t>A =</a:t>
            </a:r>
            <a:r>
              <a:rPr dirty="0" sz="1550" spc="130">
                <a:latin typeface="DotumChe"/>
                <a:cs typeface="DotumChe"/>
              </a:rPr>
              <a:t> </a:t>
            </a:r>
            <a:r>
              <a:rPr dirty="0" sz="1550" spc="25">
                <a:latin typeface="DotumChe"/>
                <a:cs typeface="DotumChe"/>
              </a:rPr>
              <a:t>A;</a:t>
            </a:r>
            <a:endParaRPr sz="1550">
              <a:latin typeface="DotumChe"/>
              <a:cs typeface="DotumChe"/>
            </a:endParaRPr>
          </a:p>
          <a:p>
            <a:pPr marL="1136650">
              <a:lnSpc>
                <a:spcPct val="100000"/>
              </a:lnSpc>
              <a:spcBef>
                <a:spcPts val="390"/>
              </a:spcBef>
            </a:pPr>
            <a:r>
              <a:rPr dirty="0" sz="1550" spc="-395">
                <a:latin typeface="DotumChe"/>
                <a:cs typeface="DotumChe"/>
              </a:rPr>
              <a:t>2’  </a:t>
            </a:r>
            <a:r>
              <a:rPr dirty="0" sz="1550" spc="20">
                <a:latin typeface="DotumChe"/>
                <a:cs typeface="DotumChe"/>
              </a:rPr>
              <a:t>b01: </a:t>
            </a:r>
            <a:r>
              <a:rPr dirty="0" sz="1550" spc="10">
                <a:latin typeface="DotumChe"/>
                <a:cs typeface="DotumChe"/>
              </a:rPr>
              <a:t>A =</a:t>
            </a:r>
            <a:r>
              <a:rPr dirty="0" sz="1550" spc="130">
                <a:latin typeface="DotumChe"/>
                <a:cs typeface="DotumChe"/>
              </a:rPr>
              <a:t> </a:t>
            </a:r>
            <a:r>
              <a:rPr dirty="0" sz="1550" spc="20">
                <a:latin typeface="DotumChe"/>
                <a:cs typeface="DotumChe"/>
              </a:rPr>
              <a:t>{rtin,A[3:1]};</a:t>
            </a:r>
            <a:endParaRPr sz="1550">
              <a:latin typeface="DotumChe"/>
              <a:cs typeface="DotumChe"/>
            </a:endParaRPr>
          </a:p>
          <a:p>
            <a:pPr marL="1136650">
              <a:lnSpc>
                <a:spcPct val="100000"/>
              </a:lnSpc>
              <a:spcBef>
                <a:spcPts val="465"/>
              </a:spcBef>
            </a:pPr>
            <a:r>
              <a:rPr dirty="0" sz="1550" spc="-395">
                <a:latin typeface="DotumChe"/>
                <a:cs typeface="DotumChe"/>
              </a:rPr>
              <a:t>2’  </a:t>
            </a:r>
            <a:r>
              <a:rPr dirty="0" sz="1550" spc="20">
                <a:latin typeface="DotumChe"/>
                <a:cs typeface="DotumChe"/>
              </a:rPr>
              <a:t>b10: </a:t>
            </a:r>
            <a:r>
              <a:rPr dirty="0" sz="1550" spc="10">
                <a:latin typeface="DotumChe"/>
                <a:cs typeface="DotumChe"/>
              </a:rPr>
              <a:t>A =</a:t>
            </a:r>
            <a:r>
              <a:rPr dirty="0" sz="1550" spc="130">
                <a:latin typeface="DotumChe"/>
                <a:cs typeface="DotumChe"/>
              </a:rPr>
              <a:t> </a:t>
            </a:r>
            <a:r>
              <a:rPr dirty="0" sz="1550" spc="20">
                <a:latin typeface="DotumChe"/>
                <a:cs typeface="DotumChe"/>
              </a:rPr>
              <a:t>{A[2:0],lfin};</a:t>
            </a:r>
            <a:endParaRPr sz="1550">
              <a:latin typeface="DotumChe"/>
              <a:cs typeface="DotumChe"/>
            </a:endParaRPr>
          </a:p>
          <a:p>
            <a:pPr marL="1136650">
              <a:lnSpc>
                <a:spcPct val="100000"/>
              </a:lnSpc>
              <a:spcBef>
                <a:spcPts val="465"/>
              </a:spcBef>
            </a:pPr>
            <a:r>
              <a:rPr dirty="0" sz="1550" spc="-395">
                <a:latin typeface="DotumChe"/>
                <a:cs typeface="DotumChe"/>
              </a:rPr>
              <a:t>2’ </a:t>
            </a:r>
            <a:r>
              <a:rPr dirty="0" sz="1550" spc="15">
                <a:latin typeface="DotumChe"/>
                <a:cs typeface="DotumChe"/>
              </a:rPr>
              <a:t>b11: </a:t>
            </a:r>
            <a:r>
              <a:rPr dirty="0" sz="1550" spc="10">
                <a:latin typeface="DotumChe"/>
                <a:cs typeface="DotumChe"/>
              </a:rPr>
              <a:t>A</a:t>
            </a:r>
            <a:r>
              <a:rPr dirty="0" sz="1550" spc="120">
                <a:latin typeface="DotumChe"/>
                <a:cs typeface="DotumChe"/>
              </a:rPr>
              <a:t> </a:t>
            </a:r>
            <a:r>
              <a:rPr dirty="0" sz="1550" spc="15">
                <a:latin typeface="DotumChe"/>
                <a:cs typeface="DotumChe"/>
              </a:rPr>
              <a:t>=Pin;</a:t>
            </a:r>
            <a:endParaRPr sz="1550">
              <a:latin typeface="DotumChe"/>
              <a:cs typeface="DotumChe"/>
            </a:endParaRPr>
          </a:p>
          <a:p>
            <a:pPr marL="12700" marR="2476500" indent="914400">
              <a:lnSpc>
                <a:spcPct val="125000"/>
              </a:lnSpc>
            </a:pPr>
            <a:r>
              <a:rPr dirty="0" sz="1550" spc="35">
                <a:latin typeface="DotumChe"/>
                <a:cs typeface="DotumChe"/>
              </a:rPr>
              <a:t>endcase  </a:t>
            </a:r>
            <a:r>
              <a:rPr dirty="0" sz="1550" spc="30">
                <a:latin typeface="DotumChe"/>
                <a:cs typeface="DotumChe"/>
              </a:rPr>
              <a:t>endmodule</a:t>
            </a:r>
            <a:endParaRPr sz="1550">
              <a:latin typeface="DotumChe"/>
              <a:cs typeface="DotumCh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0" y="4402454"/>
            <a:ext cx="2168525" cy="119697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550" spc="20">
                <a:latin typeface="DotumChe"/>
                <a:cs typeface="DotumChe"/>
              </a:rPr>
              <a:t>//No change</a:t>
            </a:r>
            <a:endParaRPr sz="155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550" spc="25">
                <a:latin typeface="DotumChe"/>
                <a:cs typeface="DotumChe"/>
              </a:rPr>
              <a:t>//Shift</a:t>
            </a:r>
            <a:r>
              <a:rPr dirty="0" sz="1550" spc="40">
                <a:latin typeface="DotumChe"/>
                <a:cs typeface="DotumChe"/>
              </a:rPr>
              <a:t> </a:t>
            </a:r>
            <a:r>
              <a:rPr dirty="0" sz="1550" spc="30">
                <a:latin typeface="DotumChe"/>
                <a:cs typeface="DotumChe"/>
              </a:rPr>
              <a:t>right</a:t>
            </a:r>
            <a:endParaRPr sz="155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550" spc="25">
                <a:latin typeface="DotumChe"/>
                <a:cs typeface="DotumChe"/>
              </a:rPr>
              <a:t>//Shift</a:t>
            </a:r>
            <a:r>
              <a:rPr dirty="0" sz="1550" spc="40">
                <a:latin typeface="DotumChe"/>
                <a:cs typeface="DotumChe"/>
              </a:rPr>
              <a:t> </a:t>
            </a:r>
            <a:r>
              <a:rPr dirty="0" sz="1550" spc="25">
                <a:latin typeface="DotumChe"/>
                <a:cs typeface="DotumChe"/>
              </a:rPr>
              <a:t>left</a:t>
            </a:r>
            <a:endParaRPr sz="155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550" spc="25">
                <a:latin typeface="DotumChe"/>
                <a:cs typeface="DotumChe"/>
              </a:rPr>
              <a:t>//Parallel </a:t>
            </a:r>
            <a:r>
              <a:rPr dirty="0" sz="1550" spc="20">
                <a:latin typeface="DotumChe"/>
                <a:cs typeface="DotumChe"/>
              </a:rPr>
              <a:t>load</a:t>
            </a:r>
            <a:r>
              <a:rPr dirty="0" sz="1550" spc="-5">
                <a:latin typeface="DotumChe"/>
                <a:cs typeface="DotumChe"/>
              </a:rPr>
              <a:t> </a:t>
            </a:r>
            <a:r>
              <a:rPr dirty="0" sz="1550" spc="25">
                <a:latin typeface="DotumChe"/>
                <a:cs typeface="DotumChe"/>
              </a:rPr>
              <a:t>input</a:t>
            </a:r>
            <a:endParaRPr sz="1550">
              <a:latin typeface="DotumChe"/>
              <a:cs typeface="DotumCh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925" y="6315075"/>
            <a:ext cx="2159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Tahoma"/>
                <a:cs typeface="Tahoma"/>
              </a:rPr>
              <a:t>61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33057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5"/>
              <a:t>Shift</a:t>
            </a:r>
            <a:r>
              <a:rPr dirty="0" sz="4400" spc="-125"/>
              <a:t> </a:t>
            </a:r>
            <a:r>
              <a:rPr dirty="0" sz="4400" spc="5"/>
              <a:t>Register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52400" y="1171575"/>
            <a:ext cx="8293100" cy="63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DotumChe"/>
                <a:cs typeface="DotumChe"/>
              </a:rPr>
              <a:t>//Structural description </a:t>
            </a:r>
            <a:r>
              <a:rPr dirty="0" sz="2000" spc="5">
                <a:latin typeface="DotumChe"/>
                <a:cs typeface="DotumChe"/>
              </a:rPr>
              <a:t>of </a:t>
            </a:r>
            <a:r>
              <a:rPr dirty="0" sz="2000" spc="-5">
                <a:latin typeface="DotumChe"/>
                <a:cs typeface="DotumChe"/>
              </a:rPr>
              <a:t>Universal </a:t>
            </a:r>
            <a:r>
              <a:rPr dirty="0" sz="2000">
                <a:latin typeface="DotumChe"/>
                <a:cs typeface="DotumChe"/>
              </a:rPr>
              <a:t>shift register(see </a:t>
            </a:r>
            <a:r>
              <a:rPr dirty="0" sz="2000" spc="10">
                <a:latin typeface="DotumChe"/>
                <a:cs typeface="DotumChe"/>
              </a:rPr>
              <a:t>Fig.6-7)  </a:t>
            </a:r>
            <a:r>
              <a:rPr dirty="0" sz="2000">
                <a:latin typeface="DotumChe"/>
                <a:cs typeface="DotumChe"/>
              </a:rPr>
              <a:t>module </a:t>
            </a:r>
            <a:r>
              <a:rPr dirty="0" sz="2000" spc="-5">
                <a:latin typeface="DotumChe"/>
                <a:cs typeface="DotumChe"/>
              </a:rPr>
              <a:t>SHFTREG</a:t>
            </a:r>
            <a:r>
              <a:rPr dirty="0" sz="2000" spc="-45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(I,select,lfin,rtin,A,CLK,Clr);</a:t>
            </a:r>
            <a:endParaRPr sz="2000">
              <a:latin typeface="DotumChe"/>
              <a:cs typeface="DotumCh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781175"/>
            <a:ext cx="3078480" cy="1248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DotumChe"/>
                <a:cs typeface="DotumChe"/>
              </a:rPr>
              <a:t>input [3:0]</a:t>
            </a:r>
            <a:r>
              <a:rPr dirty="0" sz="2000" spc="-45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I;</a:t>
            </a:r>
            <a:endParaRPr sz="2000">
              <a:latin typeface="DotumChe"/>
              <a:cs typeface="DotumChe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DotumChe"/>
                <a:cs typeface="DotumChe"/>
              </a:rPr>
              <a:t>input [1:0] </a:t>
            </a:r>
            <a:r>
              <a:rPr dirty="0" sz="2000" spc="-5">
                <a:latin typeface="DotumChe"/>
                <a:cs typeface="DotumChe"/>
              </a:rPr>
              <a:t>select;  </a:t>
            </a:r>
            <a:r>
              <a:rPr dirty="0" sz="2000">
                <a:latin typeface="DotumChe"/>
                <a:cs typeface="DotumChe"/>
              </a:rPr>
              <a:t>input </a:t>
            </a:r>
            <a:r>
              <a:rPr dirty="0" sz="2000" spc="-5">
                <a:latin typeface="DotumChe"/>
                <a:cs typeface="DotumChe"/>
              </a:rPr>
              <a:t>lfin,rtin,CLK,Clr;  </a:t>
            </a:r>
            <a:r>
              <a:rPr dirty="0" sz="2000">
                <a:latin typeface="DotumChe"/>
                <a:cs typeface="DotumChe"/>
              </a:rPr>
              <a:t>output [3:0]</a:t>
            </a:r>
            <a:r>
              <a:rPr dirty="0" sz="2000" spc="-5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A;</a:t>
            </a:r>
            <a:endParaRPr sz="2000">
              <a:latin typeface="DotumChe"/>
              <a:cs typeface="DotumCh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3485" y="1781175"/>
            <a:ext cx="3469640" cy="1248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DotumChe"/>
                <a:cs typeface="DotumChe"/>
              </a:rPr>
              <a:t>//Parallel</a:t>
            </a:r>
            <a:r>
              <a:rPr dirty="0" sz="2000" spc="-2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input</a:t>
            </a:r>
            <a:endParaRPr sz="2000">
              <a:latin typeface="DotumChe"/>
              <a:cs typeface="DotumChe"/>
            </a:endParaRPr>
          </a:p>
          <a:p>
            <a:pPr marL="14604">
              <a:lnSpc>
                <a:spcPct val="100000"/>
              </a:lnSpc>
            </a:pPr>
            <a:r>
              <a:rPr dirty="0" sz="2000">
                <a:latin typeface="DotumChe"/>
                <a:cs typeface="DotumChe"/>
              </a:rPr>
              <a:t>//Mode</a:t>
            </a:r>
            <a:r>
              <a:rPr dirty="0" sz="2000" spc="-25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select</a:t>
            </a:r>
            <a:endParaRPr sz="2000">
              <a:latin typeface="DotumChe"/>
              <a:cs typeface="DotumChe"/>
            </a:endParaRPr>
          </a:p>
          <a:p>
            <a:pPr marL="19685">
              <a:lnSpc>
                <a:spcPct val="100000"/>
              </a:lnSpc>
            </a:pPr>
            <a:r>
              <a:rPr dirty="0" sz="2000">
                <a:latin typeface="DotumChe"/>
                <a:cs typeface="DotumChe"/>
              </a:rPr>
              <a:t>//Serial</a:t>
            </a:r>
            <a:r>
              <a:rPr dirty="0" sz="2000" spc="-100">
                <a:latin typeface="DotumChe"/>
                <a:cs typeface="DotumChe"/>
              </a:rPr>
              <a:t> </a:t>
            </a:r>
            <a:r>
              <a:rPr dirty="0" sz="2000">
                <a:latin typeface="DotumChe"/>
                <a:cs typeface="DotumChe"/>
              </a:rPr>
              <a:t>inputs,clock,clear</a:t>
            </a:r>
            <a:endParaRPr sz="200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DotumChe"/>
                <a:cs typeface="DotumChe"/>
              </a:rPr>
              <a:t>//Parallel</a:t>
            </a:r>
            <a:r>
              <a:rPr dirty="0" sz="2000" spc="-2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output</a:t>
            </a:r>
            <a:endParaRPr sz="2000">
              <a:latin typeface="DotumChe"/>
              <a:cs typeface="DotumCh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750" y="3000375"/>
            <a:ext cx="370268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DotumChe"/>
                <a:cs typeface="DotumChe"/>
              </a:rPr>
              <a:t>//Instantiate </a:t>
            </a:r>
            <a:r>
              <a:rPr dirty="0" sz="2000">
                <a:latin typeface="DotumChe"/>
                <a:cs typeface="DotumChe"/>
              </a:rPr>
              <a:t>the four</a:t>
            </a:r>
            <a:r>
              <a:rPr dirty="0" sz="2000" spc="-8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stages</a:t>
            </a:r>
            <a:endParaRPr sz="2000">
              <a:latin typeface="DotumChe"/>
              <a:cs typeface="DotumChe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4350" y="3354291"/>
          <a:ext cx="6664325" cy="1208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615"/>
                <a:gridCol w="507365"/>
                <a:gridCol w="5426075"/>
              </a:tblGrid>
              <a:tr h="603995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stage</a:t>
                      </a:r>
                      <a:endParaRPr sz="2000">
                        <a:latin typeface="DotumChe"/>
                        <a:cs typeface="DotumChe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stage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ST0</a:t>
                      </a:r>
                      <a:endParaRPr sz="2000">
                        <a:latin typeface="DotumChe"/>
                        <a:cs typeface="DotumChe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ST1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(A[0],A[1],lfin,I[0],A[0],select,CLK,Clr);</a:t>
                      </a:r>
                      <a:endParaRPr sz="2000">
                        <a:latin typeface="DotumChe"/>
                        <a:cs typeface="DotumChe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(A[1],A[2],A[0],I[1],A[1],select,CLK,Clr);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algn="ctr" marR="23495">
                        <a:lnSpc>
                          <a:spcPts val="218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stage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ts val="2180"/>
                        </a:lnSpc>
                      </a:pPr>
                      <a:r>
                        <a:rPr dirty="0" sz="2000" spc="-15">
                          <a:latin typeface="DotumChe"/>
                          <a:cs typeface="DotumChe"/>
                        </a:rPr>
                        <a:t>ST2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8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(A[2],A[3],A[1],I[2],A[2],select,CLK,Clr);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</a:tr>
              <a:tr h="299195">
                <a:tc>
                  <a:txBody>
                    <a:bodyPr/>
                    <a:lstStyle/>
                    <a:p>
                      <a:pPr algn="ctr" marR="23495">
                        <a:lnSpc>
                          <a:spcPts val="218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stage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ts val="2180"/>
                        </a:lnSpc>
                      </a:pPr>
                      <a:r>
                        <a:rPr dirty="0" sz="2000" spc="-15">
                          <a:latin typeface="DotumChe"/>
                          <a:cs typeface="DotumChe"/>
                        </a:rPr>
                        <a:t>ST3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8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(A[3],rtin,A[2],I[3],A[3],select,CLK,Clr);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2400" y="4524375"/>
            <a:ext cx="11684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DotumChe"/>
                <a:cs typeface="DotumChe"/>
              </a:rPr>
              <a:t>endmodule</a:t>
            </a:r>
            <a:endParaRPr sz="2000">
              <a:latin typeface="DotumChe"/>
              <a:cs typeface="DotumCh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925" y="6315075"/>
            <a:ext cx="2159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Tahoma"/>
                <a:cs typeface="Tahoma"/>
              </a:rPr>
              <a:t>62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33057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5"/>
              <a:t>Shift</a:t>
            </a:r>
            <a:r>
              <a:rPr dirty="0" sz="4400" spc="-125"/>
              <a:t> </a:t>
            </a:r>
            <a:r>
              <a:rPr dirty="0" sz="4400" spc="5"/>
              <a:t>Register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52400" y="1181100"/>
            <a:ext cx="5054600" cy="2766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DotumChe"/>
                <a:cs typeface="DotumChe"/>
              </a:rPr>
              <a:t>//One stage of shift</a:t>
            </a:r>
            <a:r>
              <a:rPr dirty="0" sz="1800" spc="-100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register</a:t>
            </a:r>
            <a:endParaRPr sz="1800">
              <a:latin typeface="DotumChe"/>
              <a:cs typeface="DotumChe"/>
            </a:endParaRPr>
          </a:p>
          <a:p>
            <a:pPr marL="355600" marR="120014" indent="-342900">
              <a:lnSpc>
                <a:spcPct val="100699"/>
              </a:lnSpc>
            </a:pPr>
            <a:r>
              <a:rPr dirty="0" sz="1800">
                <a:latin typeface="DotumChe"/>
                <a:cs typeface="DotumChe"/>
              </a:rPr>
              <a:t>module</a:t>
            </a:r>
            <a:r>
              <a:rPr dirty="0" sz="1800" spc="-100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stage(i0,i1,i2,i3,Q,select,CLK,Clr);  input</a:t>
            </a:r>
            <a:r>
              <a:rPr dirty="0" sz="1800" spc="-10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i0,i1,i2,i3,CLK,Clr;</a:t>
            </a:r>
            <a:endParaRPr sz="1800">
              <a:latin typeface="DotumChe"/>
              <a:cs typeface="DotumChe"/>
            </a:endParaRPr>
          </a:p>
          <a:p>
            <a:pPr marL="355600">
              <a:lnSpc>
                <a:spcPts val="2100"/>
              </a:lnSpc>
            </a:pPr>
            <a:r>
              <a:rPr dirty="0" sz="1800">
                <a:latin typeface="DotumChe"/>
                <a:cs typeface="DotumChe"/>
              </a:rPr>
              <a:t>input [1:0]</a:t>
            </a:r>
            <a:r>
              <a:rPr dirty="0" sz="1800" spc="-10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select;</a:t>
            </a:r>
            <a:endParaRPr sz="1800">
              <a:latin typeface="DotumChe"/>
              <a:cs typeface="DotumChe"/>
            </a:endParaRPr>
          </a:p>
          <a:p>
            <a:pPr marL="355600" marR="3662679">
              <a:lnSpc>
                <a:spcPct val="100699"/>
              </a:lnSpc>
            </a:pPr>
            <a:r>
              <a:rPr dirty="0" sz="1800">
                <a:latin typeface="DotumChe"/>
                <a:cs typeface="DotumChe"/>
              </a:rPr>
              <a:t>output</a:t>
            </a:r>
            <a:r>
              <a:rPr dirty="0" sz="1800" spc="-100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Q;  reg Q;  reg</a:t>
            </a:r>
            <a:r>
              <a:rPr dirty="0" sz="1800" spc="-25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D;</a:t>
            </a:r>
            <a:endParaRPr sz="180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DotumChe"/>
                <a:cs typeface="DotumChe"/>
              </a:rPr>
              <a:t>//4x1</a:t>
            </a:r>
            <a:r>
              <a:rPr dirty="0" sz="1800" spc="-5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multiplexer</a:t>
            </a:r>
            <a:endParaRPr sz="1800">
              <a:latin typeface="DotumChe"/>
              <a:cs typeface="DotumChe"/>
            </a:endParaRPr>
          </a:p>
          <a:p>
            <a:pPr marL="1041400" marR="5080" indent="-685800">
              <a:lnSpc>
                <a:spcPts val="2100"/>
              </a:lnSpc>
              <a:spcBef>
                <a:spcPts val="135"/>
              </a:spcBef>
            </a:pPr>
            <a:r>
              <a:rPr dirty="0" sz="1800">
                <a:latin typeface="DotumChe"/>
                <a:cs typeface="DotumChe"/>
              </a:rPr>
              <a:t>always @ (i0 or i1 or i2 or i3</a:t>
            </a:r>
            <a:r>
              <a:rPr dirty="0" sz="1800" spc="-90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or</a:t>
            </a:r>
            <a:r>
              <a:rPr dirty="0" sz="1800" spc="-10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select)  case</a:t>
            </a:r>
            <a:r>
              <a:rPr dirty="0" sz="1800" spc="-5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(select)</a:t>
            </a:r>
            <a:endParaRPr sz="1800">
              <a:latin typeface="DotumChe"/>
              <a:cs typeface="DotumCh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4950" y="3969370"/>
          <a:ext cx="166370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0"/>
                <a:gridCol w="228600"/>
                <a:gridCol w="228600"/>
                <a:gridCol w="431800"/>
              </a:tblGrid>
              <a:tr h="268597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2'b00: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D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905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=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05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i0;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2'b01: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D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=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i1;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2'b10: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D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=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i2;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</a:tr>
              <a:tr h="268597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2'b11: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D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=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64"/>
                        </a:lnSpc>
                      </a:pPr>
                      <a:r>
                        <a:rPr dirty="0" sz="1800">
                          <a:latin typeface="DotumChe"/>
                          <a:cs typeface="DotumChe"/>
                        </a:rPr>
                        <a:t>i3;</a:t>
                      </a:r>
                      <a:endParaRPr sz="18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2400" y="5029200"/>
            <a:ext cx="4597400" cy="139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400">
              <a:lnSpc>
                <a:spcPts val="2130"/>
              </a:lnSpc>
              <a:spcBef>
                <a:spcPts val="100"/>
              </a:spcBef>
            </a:pPr>
            <a:r>
              <a:rPr dirty="0" sz="1800">
                <a:latin typeface="DotumChe"/>
                <a:cs typeface="DotumChe"/>
              </a:rPr>
              <a:t>endcase</a:t>
            </a:r>
            <a:endParaRPr sz="1800">
              <a:latin typeface="DotumChe"/>
              <a:cs typeface="DotumChe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DotumChe"/>
                <a:cs typeface="DotumChe"/>
              </a:rPr>
              <a:t>//D</a:t>
            </a:r>
            <a:r>
              <a:rPr dirty="0" sz="1800" spc="-5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flip-flop</a:t>
            </a:r>
            <a:endParaRPr sz="1800">
              <a:latin typeface="DotumChe"/>
              <a:cs typeface="DotumChe"/>
            </a:endParaRPr>
          </a:p>
          <a:p>
            <a:pPr marL="1041400" marR="5080" indent="-685800">
              <a:lnSpc>
                <a:spcPct val="100699"/>
              </a:lnSpc>
            </a:pPr>
            <a:r>
              <a:rPr dirty="0" sz="1800">
                <a:latin typeface="DotumChe"/>
                <a:cs typeface="DotumChe"/>
              </a:rPr>
              <a:t>always @ (posedge CLK or</a:t>
            </a:r>
            <a:r>
              <a:rPr dirty="0" sz="1800" spc="-85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negedge</a:t>
            </a:r>
            <a:r>
              <a:rPr dirty="0" sz="1800" spc="-15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Clr)  if (~Clr) Q =</a:t>
            </a:r>
            <a:r>
              <a:rPr dirty="0" sz="1800" spc="-25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1'b0;</a:t>
            </a:r>
            <a:endParaRPr sz="1800">
              <a:latin typeface="DotumChe"/>
              <a:cs typeface="DotumChe"/>
            </a:endParaRPr>
          </a:p>
          <a:p>
            <a:pPr marL="10414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DotumChe"/>
                <a:cs typeface="DotumChe"/>
              </a:rPr>
              <a:t>else Q =</a:t>
            </a:r>
            <a:r>
              <a:rPr dirty="0" sz="1800" spc="-15">
                <a:latin typeface="DotumChe"/>
                <a:cs typeface="DotumChe"/>
              </a:rPr>
              <a:t> </a:t>
            </a:r>
            <a:r>
              <a:rPr dirty="0" sz="1800">
                <a:latin typeface="DotumChe"/>
                <a:cs typeface="DotumChe"/>
              </a:rPr>
              <a:t>D;</a:t>
            </a:r>
            <a:endParaRPr sz="1800">
              <a:latin typeface="DotumChe"/>
              <a:cs typeface="DotumCh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530161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Synchronous</a:t>
            </a:r>
            <a:r>
              <a:rPr dirty="0" sz="4400" spc="-85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8137525" y="6314986"/>
            <a:ext cx="266700" cy="243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z="1400" spc="10">
                <a:latin typeface="Tahoma"/>
                <a:cs typeface="Tahoma"/>
              </a:rPr>
              <a:t>64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171575"/>
            <a:ext cx="8288655" cy="943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DotumChe"/>
                <a:cs typeface="DotumChe"/>
              </a:rPr>
              <a:t>//Binary counter </a:t>
            </a:r>
            <a:r>
              <a:rPr dirty="0" sz="2000">
                <a:latin typeface="DotumChe"/>
                <a:cs typeface="DotumChe"/>
              </a:rPr>
              <a:t>with </a:t>
            </a:r>
            <a:r>
              <a:rPr dirty="0" sz="2000" spc="-5">
                <a:latin typeface="DotumChe"/>
                <a:cs typeface="DotumChe"/>
              </a:rPr>
              <a:t>parallel </a:t>
            </a:r>
            <a:r>
              <a:rPr dirty="0" sz="2000">
                <a:latin typeface="DotumChe"/>
                <a:cs typeface="DotumChe"/>
              </a:rPr>
              <a:t>load See Figure </a:t>
            </a:r>
            <a:r>
              <a:rPr dirty="0" sz="2000" spc="10">
                <a:latin typeface="DotumChe"/>
                <a:cs typeface="DotumChe"/>
              </a:rPr>
              <a:t>6-14 </a:t>
            </a:r>
            <a:r>
              <a:rPr dirty="0" sz="2000" spc="-5">
                <a:latin typeface="DotumChe"/>
                <a:cs typeface="DotumChe"/>
              </a:rPr>
              <a:t>and Table </a:t>
            </a:r>
            <a:r>
              <a:rPr dirty="0" sz="2000" spc="15">
                <a:latin typeface="DotumChe"/>
                <a:cs typeface="DotumChe"/>
              </a:rPr>
              <a:t>6-6  </a:t>
            </a:r>
            <a:r>
              <a:rPr dirty="0" sz="2000">
                <a:latin typeface="DotumChe"/>
                <a:cs typeface="DotumChe"/>
              </a:rPr>
              <a:t>module </a:t>
            </a:r>
            <a:r>
              <a:rPr dirty="0" sz="2000" spc="-5">
                <a:latin typeface="DotumChe"/>
                <a:cs typeface="DotumChe"/>
              </a:rPr>
              <a:t>counter</a:t>
            </a:r>
            <a:r>
              <a:rPr dirty="0" sz="2000" spc="-40">
                <a:latin typeface="DotumChe"/>
                <a:cs typeface="DotumChe"/>
              </a:rPr>
              <a:t> </a:t>
            </a:r>
            <a:r>
              <a:rPr dirty="0" sz="2000">
                <a:latin typeface="DotumChe"/>
                <a:cs typeface="DotumChe"/>
              </a:rPr>
              <a:t>(Count,Load,IN,CLK,Clr,A,CO);</a:t>
            </a:r>
            <a:endParaRPr sz="2000">
              <a:latin typeface="DotumChe"/>
              <a:cs typeface="DotumChe"/>
            </a:endParaRPr>
          </a:p>
          <a:p>
            <a:pPr marL="269875">
              <a:lnSpc>
                <a:spcPct val="100000"/>
              </a:lnSpc>
            </a:pPr>
            <a:r>
              <a:rPr dirty="0" sz="2000" spc="10">
                <a:latin typeface="DotumChe"/>
                <a:cs typeface="DotumChe"/>
              </a:rPr>
              <a:t>input</a:t>
            </a:r>
            <a:r>
              <a:rPr dirty="0" sz="2000" spc="-7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Count,Load,CLK,Clr;</a:t>
            </a:r>
            <a:endParaRPr sz="2000">
              <a:latin typeface="DotumChe"/>
              <a:cs typeface="DotumCh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2086" y="2085975"/>
            <a:ext cx="1818005" cy="943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DotumChe"/>
                <a:cs typeface="DotumChe"/>
              </a:rPr>
              <a:t>//Data</a:t>
            </a:r>
            <a:r>
              <a:rPr dirty="0" sz="2000" spc="-45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input</a:t>
            </a:r>
            <a:endParaRPr sz="2000">
              <a:latin typeface="DotumChe"/>
              <a:cs typeface="DotumChe"/>
            </a:endParaRPr>
          </a:p>
          <a:p>
            <a:pPr marL="23495">
              <a:lnSpc>
                <a:spcPct val="100000"/>
              </a:lnSpc>
            </a:pPr>
            <a:r>
              <a:rPr dirty="0" sz="2000" spc="-5">
                <a:latin typeface="DotumChe"/>
                <a:cs typeface="DotumChe"/>
              </a:rPr>
              <a:t>//Output</a:t>
            </a:r>
            <a:r>
              <a:rPr dirty="0" sz="2000" spc="-6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carry</a:t>
            </a:r>
            <a:endParaRPr sz="200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DotumChe"/>
                <a:cs typeface="DotumChe"/>
              </a:rPr>
              <a:t>//Data</a:t>
            </a:r>
            <a:r>
              <a:rPr dirty="0" sz="2000" spc="-55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output</a:t>
            </a:r>
            <a:endParaRPr sz="2000">
              <a:latin typeface="DotumChe"/>
              <a:cs typeface="DotumCh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575" y="2085975"/>
            <a:ext cx="1929764" cy="1248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DotumChe"/>
                <a:cs typeface="DotumChe"/>
              </a:rPr>
              <a:t>input [3:0]</a:t>
            </a:r>
            <a:r>
              <a:rPr dirty="0" sz="2000" spc="-12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IN;  </a:t>
            </a:r>
            <a:r>
              <a:rPr dirty="0" sz="2000">
                <a:latin typeface="DotumChe"/>
                <a:cs typeface="DotumChe"/>
              </a:rPr>
              <a:t>output </a:t>
            </a:r>
            <a:r>
              <a:rPr dirty="0" sz="2000" spc="-5">
                <a:latin typeface="DotumChe"/>
                <a:cs typeface="DotumChe"/>
              </a:rPr>
              <a:t>CO;  </a:t>
            </a:r>
            <a:r>
              <a:rPr dirty="0" sz="2000">
                <a:latin typeface="DotumChe"/>
                <a:cs typeface="DotumChe"/>
              </a:rPr>
              <a:t>output [3:0]</a:t>
            </a:r>
            <a:r>
              <a:rPr dirty="0" sz="2000" spc="-125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A;</a:t>
            </a:r>
            <a:endParaRPr sz="200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</a:pPr>
            <a:r>
              <a:rPr dirty="0" sz="2000" spc="15">
                <a:latin typeface="DotumChe"/>
                <a:cs typeface="DotumChe"/>
              </a:rPr>
              <a:t>reg </a:t>
            </a:r>
            <a:r>
              <a:rPr dirty="0" sz="2000" spc="10">
                <a:latin typeface="DotumChe"/>
                <a:cs typeface="DotumChe"/>
              </a:rPr>
              <a:t>[3:0]</a:t>
            </a:r>
            <a:r>
              <a:rPr dirty="0" sz="2000" spc="-125">
                <a:latin typeface="DotumChe"/>
                <a:cs typeface="DotumChe"/>
              </a:rPr>
              <a:t> </a:t>
            </a:r>
            <a:r>
              <a:rPr dirty="0" sz="2000" spc="10">
                <a:latin typeface="DotumChe"/>
                <a:cs typeface="DotumChe"/>
              </a:rPr>
              <a:t>A;</a:t>
            </a:r>
            <a:endParaRPr sz="2000">
              <a:latin typeface="DotumChe"/>
              <a:cs typeface="DotumCh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575" y="3305175"/>
            <a:ext cx="5483860" cy="943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DotumChe"/>
                <a:cs typeface="DotumChe"/>
              </a:rPr>
              <a:t>assign </a:t>
            </a:r>
            <a:r>
              <a:rPr dirty="0" sz="2000" spc="5">
                <a:latin typeface="DotumChe"/>
                <a:cs typeface="DotumChe"/>
              </a:rPr>
              <a:t>CO </a:t>
            </a:r>
            <a:r>
              <a:rPr dirty="0" sz="2000" spc="10">
                <a:latin typeface="DotumChe"/>
                <a:cs typeface="DotumChe"/>
              </a:rPr>
              <a:t>= </a:t>
            </a:r>
            <a:r>
              <a:rPr dirty="0" sz="2000">
                <a:latin typeface="DotumChe"/>
                <a:cs typeface="DotumChe"/>
              </a:rPr>
              <a:t>Count </a:t>
            </a:r>
            <a:r>
              <a:rPr dirty="0" sz="2000" spc="10">
                <a:latin typeface="DotumChe"/>
                <a:cs typeface="DotumChe"/>
              </a:rPr>
              <a:t>&amp; </a:t>
            </a:r>
            <a:r>
              <a:rPr dirty="0" sz="2000">
                <a:latin typeface="DotumChe"/>
                <a:cs typeface="DotumChe"/>
              </a:rPr>
              <a:t>~Load </a:t>
            </a:r>
            <a:r>
              <a:rPr dirty="0" sz="2000" spc="10">
                <a:latin typeface="DotumChe"/>
                <a:cs typeface="DotumChe"/>
              </a:rPr>
              <a:t>&amp; </a:t>
            </a:r>
            <a:r>
              <a:rPr dirty="0" sz="2000" spc="5">
                <a:latin typeface="DotumChe"/>
                <a:cs typeface="DotumChe"/>
              </a:rPr>
              <a:t>(A ==</a:t>
            </a:r>
            <a:r>
              <a:rPr dirty="0" sz="2000" spc="-24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4'b1111);  </a:t>
            </a:r>
            <a:r>
              <a:rPr dirty="0" sz="2000">
                <a:latin typeface="DotumChe"/>
                <a:cs typeface="DotumChe"/>
              </a:rPr>
              <a:t>always </a:t>
            </a:r>
            <a:r>
              <a:rPr dirty="0" sz="2000" spc="10">
                <a:latin typeface="DotumChe"/>
                <a:cs typeface="DotumChe"/>
              </a:rPr>
              <a:t>@ </a:t>
            </a:r>
            <a:r>
              <a:rPr dirty="0" sz="2000" spc="-5">
                <a:latin typeface="DotumChe"/>
                <a:cs typeface="DotumChe"/>
              </a:rPr>
              <a:t>(posedge CLK </a:t>
            </a:r>
            <a:r>
              <a:rPr dirty="0" sz="2000">
                <a:latin typeface="DotumChe"/>
                <a:cs typeface="DotumChe"/>
              </a:rPr>
              <a:t>or </a:t>
            </a:r>
            <a:r>
              <a:rPr dirty="0" sz="2000" spc="-5">
                <a:latin typeface="DotumChe"/>
                <a:cs typeface="DotumChe"/>
              </a:rPr>
              <a:t>negedge</a:t>
            </a:r>
            <a:r>
              <a:rPr dirty="0" sz="2000" spc="-55">
                <a:latin typeface="DotumChe"/>
                <a:cs typeface="DotumChe"/>
              </a:rPr>
              <a:t> </a:t>
            </a:r>
            <a:r>
              <a:rPr dirty="0" sz="2000">
                <a:latin typeface="DotumChe"/>
                <a:cs typeface="DotumChe"/>
              </a:rPr>
              <a:t>Clr)</a:t>
            </a:r>
            <a:endParaRPr sz="2000">
              <a:latin typeface="DotumChe"/>
              <a:cs typeface="DotumChe"/>
            </a:endParaRPr>
          </a:p>
          <a:p>
            <a:pPr marL="269875">
              <a:lnSpc>
                <a:spcPct val="100000"/>
              </a:lnSpc>
            </a:pPr>
            <a:r>
              <a:rPr dirty="0" sz="2000">
                <a:latin typeface="DotumChe"/>
                <a:cs typeface="DotumChe"/>
              </a:rPr>
              <a:t>if </a:t>
            </a:r>
            <a:r>
              <a:rPr dirty="0" sz="2000" spc="-5">
                <a:latin typeface="DotumChe"/>
                <a:cs typeface="DotumChe"/>
              </a:rPr>
              <a:t>(~Clr) </a:t>
            </a:r>
            <a:r>
              <a:rPr dirty="0" sz="2000" spc="10">
                <a:latin typeface="DotumChe"/>
                <a:cs typeface="DotumChe"/>
              </a:rPr>
              <a:t>A =</a:t>
            </a:r>
            <a:r>
              <a:rPr dirty="0" sz="2000" spc="-55">
                <a:latin typeface="DotumChe"/>
                <a:cs typeface="DotumChe"/>
              </a:rPr>
              <a:t> </a:t>
            </a:r>
            <a:r>
              <a:rPr dirty="0" sz="2000">
                <a:latin typeface="DotumChe"/>
                <a:cs typeface="DotumChe"/>
              </a:rPr>
              <a:t>4'b0000;</a:t>
            </a:r>
            <a:endParaRPr sz="2000">
              <a:latin typeface="DotumChe"/>
              <a:cs typeface="DotumCh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7700" y="4268691"/>
          <a:ext cx="7673975" cy="903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0"/>
                <a:gridCol w="1400175"/>
                <a:gridCol w="3418840"/>
                <a:gridCol w="1014730"/>
                <a:gridCol w="1236979"/>
              </a:tblGrid>
              <a:tr h="299195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else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140"/>
                        </a:lnSpc>
                      </a:pPr>
                      <a:r>
                        <a:rPr dirty="0" sz="2000" spc="5">
                          <a:latin typeface="DotumChe"/>
                          <a:cs typeface="DotumChe"/>
                        </a:rPr>
                        <a:t>if</a:t>
                      </a:r>
                      <a:r>
                        <a:rPr dirty="0" sz="2000" spc="-45">
                          <a:latin typeface="DotumChe"/>
                          <a:cs typeface="DotumChe"/>
                        </a:rPr>
                        <a:t> </a:t>
                      </a:r>
                      <a:r>
                        <a:rPr dirty="0" sz="2000" spc="-5">
                          <a:latin typeface="DotumChe"/>
                          <a:cs typeface="DotumChe"/>
                        </a:rPr>
                        <a:t>(Load)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40"/>
                        </a:lnSpc>
                      </a:pPr>
                      <a:r>
                        <a:rPr dirty="0" sz="2000" spc="10">
                          <a:latin typeface="DotumChe"/>
                          <a:cs typeface="DotumChe"/>
                        </a:rPr>
                        <a:t>A =</a:t>
                      </a:r>
                      <a:r>
                        <a:rPr dirty="0" sz="2000" spc="-40">
                          <a:latin typeface="DotumChe"/>
                          <a:cs typeface="DotumChe"/>
                        </a:rPr>
                        <a:t> </a:t>
                      </a:r>
                      <a:r>
                        <a:rPr dirty="0" sz="2000" spc="-5">
                          <a:latin typeface="DotumChe"/>
                          <a:cs typeface="DotumChe"/>
                        </a:rPr>
                        <a:t>IN;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else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180"/>
                        </a:lnSpc>
                      </a:pPr>
                      <a:r>
                        <a:rPr dirty="0" sz="2000" spc="5">
                          <a:latin typeface="DotumChe"/>
                          <a:cs typeface="DotumChe"/>
                        </a:rPr>
                        <a:t>if</a:t>
                      </a:r>
                      <a:r>
                        <a:rPr dirty="0" sz="2000" spc="-65">
                          <a:latin typeface="DotumChe"/>
                          <a:cs typeface="DotumChe"/>
                        </a:rPr>
                        <a:t> </a:t>
                      </a:r>
                      <a:r>
                        <a:rPr dirty="0" sz="2000" spc="-5">
                          <a:latin typeface="DotumChe"/>
                          <a:cs typeface="DotumChe"/>
                        </a:rPr>
                        <a:t>(Count)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dirty="0" sz="2000" spc="10">
                          <a:latin typeface="DotumChe"/>
                          <a:cs typeface="DotumChe"/>
                        </a:rPr>
                        <a:t>A = A +</a:t>
                      </a:r>
                      <a:r>
                        <a:rPr dirty="0" sz="2000" spc="-90">
                          <a:latin typeface="DotumChe"/>
                          <a:cs typeface="DotumChe"/>
                        </a:rPr>
                        <a:t> </a:t>
                      </a:r>
                      <a:r>
                        <a:rPr dirty="0" sz="2000" spc="-5">
                          <a:latin typeface="DotumChe"/>
                          <a:cs typeface="DotumChe"/>
                        </a:rPr>
                        <a:t>1'b1;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9195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else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180"/>
                        </a:lnSpc>
                      </a:pPr>
                      <a:r>
                        <a:rPr dirty="0" sz="2000" spc="10">
                          <a:latin typeface="DotumChe"/>
                          <a:cs typeface="DotumChe"/>
                        </a:rPr>
                        <a:t>A =</a:t>
                      </a:r>
                      <a:r>
                        <a:rPr dirty="0" sz="2000" spc="-70">
                          <a:latin typeface="DotumChe"/>
                          <a:cs typeface="DotumChe"/>
                        </a:rPr>
                        <a:t> </a:t>
                      </a:r>
                      <a:r>
                        <a:rPr dirty="0" sz="2000" spc="-5">
                          <a:latin typeface="DotumChe"/>
                          <a:cs typeface="DotumChe"/>
                        </a:rPr>
                        <a:t>A;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6245">
                        <a:lnSpc>
                          <a:spcPts val="2180"/>
                        </a:lnSpc>
                      </a:pPr>
                      <a:r>
                        <a:rPr dirty="0" sz="2000" spc="5">
                          <a:latin typeface="DotumChe"/>
                          <a:cs typeface="DotumChe"/>
                        </a:rPr>
                        <a:t>// no</a:t>
                      </a:r>
                      <a:r>
                        <a:rPr dirty="0" sz="2000" spc="-105">
                          <a:latin typeface="DotumChe"/>
                          <a:cs typeface="DotumChe"/>
                        </a:rPr>
                        <a:t> </a:t>
                      </a:r>
                      <a:r>
                        <a:rPr dirty="0" sz="2000" spc="-5">
                          <a:latin typeface="DotumChe"/>
                          <a:cs typeface="DotumChe"/>
                        </a:rPr>
                        <a:t>change,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8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default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80"/>
                        </a:lnSpc>
                      </a:pPr>
                      <a:r>
                        <a:rPr dirty="0" sz="2000" spc="-5">
                          <a:latin typeface="DotumChe"/>
                          <a:cs typeface="DotumChe"/>
                        </a:rPr>
                        <a:t>condition</a:t>
                      </a:r>
                      <a:endParaRPr sz="2000">
                        <a:latin typeface="DotumChe"/>
                        <a:cs typeface="DotumCh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2400" y="5133975"/>
            <a:ext cx="11684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DotumChe"/>
                <a:cs typeface="DotumChe"/>
              </a:rPr>
              <a:t>endmodule</a:t>
            </a:r>
            <a:endParaRPr sz="2000">
              <a:latin typeface="DotumChe"/>
              <a:cs typeface="DotumCh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645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Ripple</a:t>
            </a:r>
            <a:r>
              <a:rPr dirty="0" sz="4400" spc="-100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37525" y="6314986"/>
            <a:ext cx="266700" cy="243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z="1400" spc="10">
                <a:latin typeface="Tahoma"/>
                <a:cs typeface="Tahoma"/>
              </a:rPr>
              <a:t>64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181100"/>
            <a:ext cx="5419725" cy="5161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latin typeface="DotumChe"/>
                <a:cs typeface="DotumChe"/>
              </a:rPr>
              <a:t>//Ripple counter </a:t>
            </a:r>
            <a:r>
              <a:rPr dirty="0" sz="1550" spc="20">
                <a:latin typeface="DotumChe"/>
                <a:cs typeface="DotumChe"/>
              </a:rPr>
              <a:t>(See Fig.</a:t>
            </a:r>
            <a:r>
              <a:rPr dirty="0" sz="1550" spc="80">
                <a:latin typeface="DotumChe"/>
                <a:cs typeface="DotumChe"/>
              </a:rPr>
              <a:t> </a:t>
            </a:r>
            <a:r>
              <a:rPr dirty="0" sz="1550" spc="20">
                <a:latin typeface="DotumChe"/>
                <a:cs typeface="DotumChe"/>
              </a:rPr>
              <a:t>6-8(b))</a:t>
            </a:r>
            <a:endParaRPr sz="1550">
              <a:latin typeface="DotumChe"/>
              <a:cs typeface="DotumChe"/>
            </a:endParaRPr>
          </a:p>
          <a:p>
            <a:pPr marL="327025" marR="627380" indent="-314325">
              <a:lnSpc>
                <a:spcPct val="104800"/>
              </a:lnSpc>
            </a:pPr>
            <a:r>
              <a:rPr dirty="0" sz="1550" spc="30">
                <a:latin typeface="DotumChe"/>
                <a:cs typeface="DotumChe"/>
              </a:rPr>
              <a:t>module </a:t>
            </a:r>
            <a:r>
              <a:rPr dirty="0" sz="1550" spc="15">
                <a:latin typeface="DotumChe"/>
                <a:cs typeface="DotumChe"/>
              </a:rPr>
              <a:t>ripplecounter (A0,A1,A2,A3,Count,Reset);  </a:t>
            </a:r>
            <a:r>
              <a:rPr dirty="0" sz="1550" spc="20">
                <a:latin typeface="DotumChe"/>
                <a:cs typeface="DotumChe"/>
              </a:rPr>
              <a:t>output</a:t>
            </a:r>
            <a:r>
              <a:rPr dirty="0" sz="1550" spc="35">
                <a:latin typeface="DotumChe"/>
                <a:cs typeface="DotumChe"/>
              </a:rPr>
              <a:t> </a:t>
            </a:r>
            <a:r>
              <a:rPr dirty="0" sz="1550" spc="20">
                <a:latin typeface="DotumChe"/>
                <a:cs typeface="DotumChe"/>
              </a:rPr>
              <a:t>A0,A1,A2,A3;</a:t>
            </a:r>
            <a:endParaRPr sz="1550">
              <a:latin typeface="DotumChe"/>
              <a:cs typeface="DotumChe"/>
            </a:endParaRPr>
          </a:p>
          <a:p>
            <a:pPr marL="327025">
              <a:lnSpc>
                <a:spcPct val="100000"/>
              </a:lnSpc>
              <a:spcBef>
                <a:spcPts val="15"/>
              </a:spcBef>
            </a:pPr>
            <a:r>
              <a:rPr dirty="0" sz="1550" spc="20">
                <a:latin typeface="DotumChe"/>
                <a:cs typeface="DotumChe"/>
              </a:rPr>
              <a:t>input</a:t>
            </a:r>
            <a:r>
              <a:rPr dirty="0" sz="1550" spc="30">
                <a:latin typeface="DotumChe"/>
                <a:cs typeface="DotumChe"/>
              </a:rPr>
              <a:t> </a:t>
            </a:r>
            <a:r>
              <a:rPr dirty="0" sz="1550" spc="15">
                <a:latin typeface="DotumChe"/>
                <a:cs typeface="DotumChe"/>
              </a:rPr>
              <a:t>Count,Reset;</a:t>
            </a:r>
            <a:endParaRPr sz="1550">
              <a:latin typeface="DotumChe"/>
              <a:cs typeface="DotumChe"/>
            </a:endParaRPr>
          </a:p>
          <a:p>
            <a:pPr marL="327025" marR="1627505" indent="-314325">
              <a:lnSpc>
                <a:spcPct val="104800"/>
              </a:lnSpc>
            </a:pPr>
            <a:r>
              <a:rPr dirty="0" sz="1550" spc="20">
                <a:latin typeface="DotumChe"/>
                <a:cs typeface="DotumChe"/>
              </a:rPr>
              <a:t>//Instantiate complementing </a:t>
            </a:r>
            <a:r>
              <a:rPr dirty="0" sz="1550" spc="35">
                <a:latin typeface="DotumChe"/>
                <a:cs typeface="DotumChe"/>
              </a:rPr>
              <a:t>flip-flop  </a:t>
            </a:r>
            <a:r>
              <a:rPr dirty="0" sz="1550" spc="15">
                <a:latin typeface="DotumChe"/>
                <a:cs typeface="DotumChe"/>
              </a:rPr>
              <a:t>CF F0</a:t>
            </a:r>
            <a:r>
              <a:rPr dirty="0" sz="1550" spc="25">
                <a:latin typeface="DotumChe"/>
                <a:cs typeface="DotumChe"/>
              </a:rPr>
              <a:t> </a:t>
            </a:r>
            <a:r>
              <a:rPr dirty="0" sz="1550" spc="15">
                <a:latin typeface="DotumChe"/>
                <a:cs typeface="DotumChe"/>
              </a:rPr>
              <a:t>(A0,Count,Reset);</a:t>
            </a:r>
            <a:endParaRPr sz="1550">
              <a:latin typeface="DotumChe"/>
              <a:cs typeface="DotumChe"/>
            </a:endParaRPr>
          </a:p>
          <a:p>
            <a:pPr algn="just" marL="327025" marR="3065780">
              <a:lnSpc>
                <a:spcPts val="1950"/>
              </a:lnSpc>
              <a:spcBef>
                <a:spcPts val="5"/>
              </a:spcBef>
            </a:pPr>
            <a:r>
              <a:rPr dirty="0" sz="1550" spc="15">
                <a:latin typeface="DotumChe"/>
                <a:cs typeface="DotumChe"/>
              </a:rPr>
              <a:t>CF F1</a:t>
            </a:r>
            <a:r>
              <a:rPr dirty="0" sz="1550" spc="-30">
                <a:latin typeface="DotumChe"/>
                <a:cs typeface="DotumChe"/>
              </a:rPr>
              <a:t> </a:t>
            </a:r>
            <a:r>
              <a:rPr dirty="0" sz="1550" spc="15">
                <a:latin typeface="DotumChe"/>
                <a:cs typeface="DotumChe"/>
              </a:rPr>
              <a:t>(A1,A0,Reset);  CF F2</a:t>
            </a:r>
            <a:r>
              <a:rPr dirty="0" sz="1550" spc="-30">
                <a:latin typeface="DotumChe"/>
                <a:cs typeface="DotumChe"/>
              </a:rPr>
              <a:t> </a:t>
            </a:r>
            <a:r>
              <a:rPr dirty="0" sz="1550" spc="15">
                <a:latin typeface="DotumChe"/>
                <a:cs typeface="DotumChe"/>
              </a:rPr>
              <a:t>(A2,A1,Reset);  CF F3</a:t>
            </a:r>
            <a:r>
              <a:rPr dirty="0" sz="1550" spc="-30">
                <a:latin typeface="DotumChe"/>
                <a:cs typeface="DotumChe"/>
              </a:rPr>
              <a:t> </a:t>
            </a:r>
            <a:r>
              <a:rPr dirty="0" sz="1550" spc="15">
                <a:latin typeface="DotumChe"/>
                <a:cs typeface="DotumChe"/>
              </a:rPr>
              <a:t>(A3,A2,Reset);</a:t>
            </a:r>
            <a:endParaRPr sz="1550">
              <a:latin typeface="DotumChe"/>
              <a:cs typeface="DotumChe"/>
            </a:endParaRPr>
          </a:p>
          <a:p>
            <a:pPr marL="12700">
              <a:lnSpc>
                <a:spcPts val="1795"/>
              </a:lnSpc>
            </a:pPr>
            <a:r>
              <a:rPr dirty="0" sz="1550" spc="30">
                <a:latin typeface="DotumChe"/>
                <a:cs typeface="DotumChe"/>
              </a:rPr>
              <a:t>endmodule</a:t>
            </a:r>
            <a:endParaRPr sz="1550">
              <a:latin typeface="DotumChe"/>
              <a:cs typeface="DotumCh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</a:pPr>
            <a:r>
              <a:rPr dirty="0" sz="1550" spc="20">
                <a:latin typeface="DotumChe"/>
                <a:cs typeface="DotumChe"/>
              </a:rPr>
              <a:t>//Complementing </a:t>
            </a:r>
            <a:r>
              <a:rPr dirty="0" sz="1550" spc="30">
                <a:latin typeface="DotumChe"/>
                <a:cs typeface="DotumChe"/>
              </a:rPr>
              <a:t>flip-flop </a:t>
            </a:r>
            <a:r>
              <a:rPr dirty="0" sz="1550" spc="20">
                <a:latin typeface="DotumChe"/>
                <a:cs typeface="DotumChe"/>
              </a:rPr>
              <a:t>with</a:t>
            </a:r>
            <a:r>
              <a:rPr dirty="0" sz="1550" spc="45">
                <a:latin typeface="DotumChe"/>
                <a:cs typeface="DotumChe"/>
              </a:rPr>
              <a:t> </a:t>
            </a:r>
            <a:r>
              <a:rPr dirty="0" sz="1550" spc="20">
                <a:latin typeface="DotumChe"/>
                <a:cs typeface="DotumChe"/>
              </a:rPr>
              <a:t>delay</a:t>
            </a:r>
            <a:endParaRPr sz="1550">
              <a:latin typeface="DotumChe"/>
              <a:cs typeface="DotumChe"/>
            </a:endParaRPr>
          </a:p>
          <a:p>
            <a:pPr marL="12700" marR="2646680">
              <a:lnSpc>
                <a:spcPts val="1950"/>
              </a:lnSpc>
              <a:spcBef>
                <a:spcPts val="5"/>
              </a:spcBef>
            </a:pPr>
            <a:r>
              <a:rPr dirty="0" sz="1550" spc="20">
                <a:latin typeface="DotumChe"/>
                <a:cs typeface="DotumChe"/>
              </a:rPr>
              <a:t>//Input </a:t>
            </a:r>
            <a:r>
              <a:rPr dirty="0" sz="1550" spc="15">
                <a:latin typeface="DotumChe"/>
                <a:cs typeface="DotumChe"/>
              </a:rPr>
              <a:t>to </a:t>
            </a:r>
            <a:r>
              <a:rPr dirty="0" sz="1550" spc="10">
                <a:latin typeface="DotumChe"/>
                <a:cs typeface="DotumChe"/>
              </a:rPr>
              <a:t>D </a:t>
            </a:r>
            <a:r>
              <a:rPr dirty="0" sz="1550" spc="30">
                <a:latin typeface="DotumChe"/>
                <a:cs typeface="DotumChe"/>
              </a:rPr>
              <a:t>flip-flop </a:t>
            </a:r>
            <a:r>
              <a:rPr dirty="0" sz="1550" spc="10">
                <a:latin typeface="DotumChe"/>
                <a:cs typeface="DotumChe"/>
              </a:rPr>
              <a:t>= </a:t>
            </a:r>
            <a:r>
              <a:rPr dirty="0" sz="1550" spc="20">
                <a:latin typeface="DotumChe"/>
                <a:cs typeface="DotumChe"/>
              </a:rPr>
              <a:t>Q'  module </a:t>
            </a:r>
            <a:r>
              <a:rPr dirty="0" sz="1550" spc="15">
                <a:latin typeface="DotumChe"/>
                <a:cs typeface="DotumChe"/>
              </a:rPr>
              <a:t>CF</a:t>
            </a:r>
            <a:r>
              <a:rPr dirty="0" sz="1550">
                <a:latin typeface="DotumChe"/>
                <a:cs typeface="DotumChe"/>
              </a:rPr>
              <a:t> </a:t>
            </a:r>
            <a:r>
              <a:rPr dirty="0" sz="1550" spc="30">
                <a:latin typeface="DotumChe"/>
                <a:cs typeface="DotumChe"/>
              </a:rPr>
              <a:t>(Q,CLK,Reset);</a:t>
            </a:r>
            <a:endParaRPr sz="1550">
              <a:latin typeface="DotumChe"/>
              <a:cs typeface="DotumChe"/>
            </a:endParaRPr>
          </a:p>
          <a:p>
            <a:pPr marL="327025">
              <a:lnSpc>
                <a:spcPct val="100000"/>
              </a:lnSpc>
              <a:spcBef>
                <a:spcPts val="10"/>
              </a:spcBef>
            </a:pPr>
            <a:r>
              <a:rPr dirty="0" sz="1550" spc="20">
                <a:latin typeface="DotumChe"/>
                <a:cs typeface="DotumChe"/>
              </a:rPr>
              <a:t>output</a:t>
            </a:r>
            <a:r>
              <a:rPr dirty="0" sz="1550" spc="30">
                <a:latin typeface="DotumChe"/>
                <a:cs typeface="DotumChe"/>
              </a:rPr>
              <a:t> </a:t>
            </a:r>
            <a:r>
              <a:rPr dirty="0" sz="1550" spc="20">
                <a:latin typeface="DotumChe"/>
                <a:cs typeface="DotumChe"/>
              </a:rPr>
              <a:t>Q;</a:t>
            </a:r>
            <a:endParaRPr sz="1550">
              <a:latin typeface="DotumChe"/>
              <a:cs typeface="DotumChe"/>
            </a:endParaRPr>
          </a:p>
          <a:p>
            <a:pPr marL="327025" marR="3460750">
              <a:lnSpc>
                <a:spcPts val="1950"/>
              </a:lnSpc>
              <a:spcBef>
                <a:spcPts val="5"/>
              </a:spcBef>
            </a:pPr>
            <a:r>
              <a:rPr dirty="0" sz="1550" spc="20">
                <a:latin typeface="DotumChe"/>
                <a:cs typeface="DotumChe"/>
              </a:rPr>
              <a:t>input</a:t>
            </a:r>
            <a:r>
              <a:rPr dirty="0" sz="1550" spc="-45">
                <a:latin typeface="DotumChe"/>
                <a:cs typeface="DotumChe"/>
              </a:rPr>
              <a:t> </a:t>
            </a:r>
            <a:r>
              <a:rPr dirty="0" sz="1550" spc="20">
                <a:latin typeface="DotumChe"/>
                <a:cs typeface="DotumChe"/>
              </a:rPr>
              <a:t>CLK,Reset;  </a:t>
            </a:r>
            <a:r>
              <a:rPr dirty="0" sz="1550" spc="15">
                <a:latin typeface="DotumChe"/>
                <a:cs typeface="DotumChe"/>
              </a:rPr>
              <a:t>reg</a:t>
            </a:r>
            <a:r>
              <a:rPr dirty="0" sz="1550" spc="-25">
                <a:latin typeface="DotumChe"/>
                <a:cs typeface="DotumChe"/>
              </a:rPr>
              <a:t> </a:t>
            </a:r>
            <a:r>
              <a:rPr dirty="0" sz="1550" spc="45">
                <a:latin typeface="DotumChe"/>
                <a:cs typeface="DotumChe"/>
              </a:rPr>
              <a:t>Q;</a:t>
            </a:r>
            <a:endParaRPr sz="1550">
              <a:latin typeface="DotumChe"/>
              <a:cs typeface="DotumChe"/>
            </a:endParaRPr>
          </a:p>
          <a:p>
            <a:pPr marL="631825" marR="1122680" indent="-304800">
              <a:lnSpc>
                <a:spcPts val="1880"/>
              </a:lnSpc>
              <a:spcBef>
                <a:spcPts val="55"/>
              </a:spcBef>
            </a:pPr>
            <a:r>
              <a:rPr dirty="0" sz="1550" spc="25">
                <a:latin typeface="DotumChe"/>
                <a:cs typeface="DotumChe"/>
              </a:rPr>
              <a:t>always </a:t>
            </a:r>
            <a:r>
              <a:rPr dirty="0" sz="1550" spc="10">
                <a:latin typeface="DotumChe"/>
                <a:cs typeface="DotumChe"/>
              </a:rPr>
              <a:t>@ </a:t>
            </a:r>
            <a:r>
              <a:rPr dirty="0" sz="1550" spc="5">
                <a:latin typeface="DotumChe"/>
                <a:cs typeface="DotumChe"/>
              </a:rPr>
              <a:t>(negedge </a:t>
            </a:r>
            <a:r>
              <a:rPr dirty="0" sz="1550" spc="20">
                <a:latin typeface="DotumChe"/>
                <a:cs typeface="DotumChe"/>
              </a:rPr>
              <a:t>CLK or </a:t>
            </a:r>
            <a:r>
              <a:rPr dirty="0" sz="1550" spc="15">
                <a:latin typeface="DotumChe"/>
                <a:cs typeface="DotumChe"/>
              </a:rPr>
              <a:t>posedge </a:t>
            </a:r>
            <a:r>
              <a:rPr dirty="0" sz="1550" spc="20">
                <a:latin typeface="DotumChe"/>
                <a:cs typeface="DotumChe"/>
              </a:rPr>
              <a:t>Reset)  </a:t>
            </a:r>
            <a:r>
              <a:rPr dirty="0" sz="1550" spc="15">
                <a:latin typeface="DotumChe"/>
                <a:cs typeface="DotumChe"/>
              </a:rPr>
              <a:t>if (Reset) </a:t>
            </a:r>
            <a:r>
              <a:rPr dirty="0" sz="1550" spc="10">
                <a:latin typeface="DotumChe"/>
                <a:cs typeface="DotumChe"/>
              </a:rPr>
              <a:t>Q =</a:t>
            </a:r>
            <a:r>
              <a:rPr dirty="0" sz="1550" spc="45">
                <a:latin typeface="DotumChe"/>
                <a:cs typeface="DotumChe"/>
              </a:rPr>
              <a:t> </a:t>
            </a:r>
            <a:r>
              <a:rPr dirty="0" sz="1550" spc="15">
                <a:latin typeface="DotumChe"/>
                <a:cs typeface="DotumChe"/>
              </a:rPr>
              <a:t>1'b0;</a:t>
            </a:r>
            <a:endParaRPr sz="1550">
              <a:latin typeface="DotumChe"/>
              <a:cs typeface="DotumChe"/>
            </a:endParaRPr>
          </a:p>
          <a:p>
            <a:pPr marL="12700" marR="5080" indent="619125">
              <a:lnSpc>
                <a:spcPts val="1950"/>
              </a:lnSpc>
              <a:spcBef>
                <a:spcPts val="10"/>
              </a:spcBef>
              <a:tabLst>
                <a:tab pos="1240790" algn="l"/>
                <a:tab pos="2967990" algn="l"/>
              </a:tabLst>
            </a:pPr>
            <a:r>
              <a:rPr dirty="0" sz="1550" spc="20">
                <a:latin typeface="DotumChe"/>
                <a:cs typeface="DotumChe"/>
              </a:rPr>
              <a:t>else	</a:t>
            </a:r>
            <a:r>
              <a:rPr dirty="0" sz="1550" spc="10">
                <a:latin typeface="DotumChe"/>
                <a:cs typeface="DotumChe"/>
              </a:rPr>
              <a:t>Q =</a:t>
            </a:r>
            <a:r>
              <a:rPr dirty="0" sz="1550" spc="65">
                <a:latin typeface="DotumChe"/>
                <a:cs typeface="DotumChe"/>
              </a:rPr>
              <a:t> </a:t>
            </a:r>
            <a:r>
              <a:rPr dirty="0" sz="1550" spc="15">
                <a:latin typeface="DotumChe"/>
                <a:cs typeface="DotumChe"/>
              </a:rPr>
              <a:t>#2</a:t>
            </a:r>
            <a:r>
              <a:rPr dirty="0" sz="1550" spc="35">
                <a:latin typeface="DotumChe"/>
                <a:cs typeface="DotumChe"/>
              </a:rPr>
              <a:t> </a:t>
            </a:r>
            <a:r>
              <a:rPr dirty="0" sz="1550" spc="20">
                <a:latin typeface="DotumChe"/>
                <a:cs typeface="DotumChe"/>
              </a:rPr>
              <a:t>(~Q);	</a:t>
            </a:r>
            <a:r>
              <a:rPr dirty="0" sz="1550" spc="15">
                <a:latin typeface="DotumChe"/>
                <a:cs typeface="DotumChe"/>
              </a:rPr>
              <a:t>// </a:t>
            </a:r>
            <a:r>
              <a:rPr dirty="0" sz="1550" spc="20">
                <a:latin typeface="DotumChe"/>
                <a:cs typeface="DotumChe"/>
              </a:rPr>
              <a:t>Delay </a:t>
            </a:r>
            <a:r>
              <a:rPr dirty="0" sz="1550" spc="15">
                <a:latin typeface="DotumChe"/>
                <a:cs typeface="DotumChe"/>
              </a:rPr>
              <a:t>of </a:t>
            </a:r>
            <a:r>
              <a:rPr dirty="0" sz="1550" spc="10">
                <a:latin typeface="DotumChe"/>
                <a:cs typeface="DotumChe"/>
              </a:rPr>
              <a:t>2 </a:t>
            </a:r>
            <a:r>
              <a:rPr dirty="0" sz="1550" spc="20">
                <a:latin typeface="DotumChe"/>
                <a:cs typeface="DotumChe"/>
              </a:rPr>
              <a:t>time units  </a:t>
            </a:r>
            <a:r>
              <a:rPr dirty="0" sz="1550" spc="30">
                <a:latin typeface="DotumChe"/>
                <a:cs typeface="DotumChe"/>
              </a:rPr>
              <a:t>endmodule</a:t>
            </a:r>
            <a:endParaRPr sz="1550">
              <a:latin typeface="DotumChe"/>
              <a:cs typeface="DotumCh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645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Ripple</a:t>
            </a:r>
            <a:r>
              <a:rPr dirty="0" sz="4400" spc="-100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37525" y="6314986"/>
            <a:ext cx="266700" cy="243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z="1400" spc="10">
                <a:latin typeface="Tahoma"/>
                <a:cs typeface="Tahoma"/>
              </a:rPr>
              <a:t>65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171575"/>
            <a:ext cx="5864860" cy="5210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DotumChe"/>
                <a:cs typeface="DotumChe"/>
              </a:rPr>
              <a:t>//Stimulus </a:t>
            </a:r>
            <a:r>
              <a:rPr dirty="0" sz="2000">
                <a:latin typeface="DotumChe"/>
                <a:cs typeface="DotumChe"/>
              </a:rPr>
              <a:t>for </a:t>
            </a:r>
            <a:r>
              <a:rPr dirty="0" sz="2000" spc="-5">
                <a:latin typeface="DotumChe"/>
                <a:cs typeface="DotumChe"/>
              </a:rPr>
              <a:t>testing </a:t>
            </a:r>
            <a:r>
              <a:rPr dirty="0" sz="2000">
                <a:latin typeface="DotumChe"/>
                <a:cs typeface="DotumChe"/>
              </a:rPr>
              <a:t>ripple </a:t>
            </a:r>
            <a:r>
              <a:rPr dirty="0" sz="2000" spc="-5">
                <a:latin typeface="DotumChe"/>
                <a:cs typeface="DotumChe"/>
              </a:rPr>
              <a:t>counter  module</a:t>
            </a:r>
            <a:r>
              <a:rPr dirty="0" sz="2000" spc="50">
                <a:latin typeface="DotumChe"/>
                <a:cs typeface="DotumChe"/>
              </a:rPr>
              <a:t> </a:t>
            </a:r>
            <a:r>
              <a:rPr dirty="0" sz="2000" spc="-10">
                <a:latin typeface="DotumChe"/>
                <a:cs typeface="DotumChe"/>
              </a:rPr>
              <a:t>testcounter;</a:t>
            </a:r>
            <a:endParaRPr sz="2000">
              <a:latin typeface="DotumChe"/>
              <a:cs typeface="DotumChe"/>
            </a:endParaRPr>
          </a:p>
          <a:p>
            <a:pPr marL="393700" marR="4196080">
              <a:lnSpc>
                <a:spcPct val="100000"/>
              </a:lnSpc>
            </a:pPr>
            <a:r>
              <a:rPr dirty="0" sz="2000">
                <a:latin typeface="DotumChe"/>
                <a:cs typeface="DotumChe"/>
              </a:rPr>
              <a:t>reg</a:t>
            </a:r>
            <a:r>
              <a:rPr dirty="0" sz="2000" spc="-45">
                <a:latin typeface="DotumChe"/>
                <a:cs typeface="DotumChe"/>
              </a:rPr>
              <a:t> </a:t>
            </a:r>
            <a:r>
              <a:rPr dirty="0" sz="2000" spc="-15">
                <a:latin typeface="DotumChe"/>
                <a:cs typeface="DotumChe"/>
              </a:rPr>
              <a:t>Count;  </a:t>
            </a:r>
            <a:r>
              <a:rPr dirty="0" sz="2000">
                <a:latin typeface="DotumChe"/>
                <a:cs typeface="DotumChe"/>
              </a:rPr>
              <a:t>reg</a:t>
            </a:r>
            <a:r>
              <a:rPr dirty="0" sz="2000" spc="-45">
                <a:latin typeface="DotumChe"/>
                <a:cs typeface="DotumChe"/>
              </a:rPr>
              <a:t> </a:t>
            </a:r>
            <a:r>
              <a:rPr dirty="0" sz="2000" spc="-15">
                <a:latin typeface="DotumChe"/>
                <a:cs typeface="DotumChe"/>
              </a:rPr>
              <a:t>Reset;</a:t>
            </a:r>
            <a:endParaRPr sz="2000">
              <a:latin typeface="DotumChe"/>
              <a:cs typeface="DotumChe"/>
            </a:endParaRPr>
          </a:p>
          <a:p>
            <a:pPr marL="393700">
              <a:lnSpc>
                <a:spcPct val="100000"/>
              </a:lnSpc>
            </a:pPr>
            <a:r>
              <a:rPr dirty="0" sz="2000" spc="5">
                <a:latin typeface="DotumChe"/>
                <a:cs typeface="DotumChe"/>
              </a:rPr>
              <a:t>wire</a:t>
            </a:r>
            <a:r>
              <a:rPr dirty="0" sz="2000" spc="-10">
                <a:latin typeface="DotumChe"/>
                <a:cs typeface="DotumChe"/>
              </a:rPr>
              <a:t> </a:t>
            </a:r>
            <a:r>
              <a:rPr dirty="0" sz="2000">
                <a:latin typeface="DotumChe"/>
                <a:cs typeface="DotumChe"/>
              </a:rPr>
              <a:t>A0,A1,A2,A3;</a:t>
            </a:r>
            <a:endParaRPr sz="2000">
              <a:latin typeface="DotumChe"/>
              <a:cs typeface="DotumChe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DotumChe"/>
                <a:cs typeface="DotumChe"/>
              </a:rPr>
              <a:t>//Instantiate </a:t>
            </a:r>
            <a:r>
              <a:rPr dirty="0" sz="2000">
                <a:latin typeface="DotumChe"/>
                <a:cs typeface="DotumChe"/>
              </a:rPr>
              <a:t>ripple</a:t>
            </a:r>
            <a:r>
              <a:rPr dirty="0" sz="2000" spc="-3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counter</a:t>
            </a:r>
            <a:endParaRPr sz="2000">
              <a:latin typeface="DotumChe"/>
              <a:cs typeface="DotumChe"/>
            </a:endParaRPr>
          </a:p>
          <a:p>
            <a:pPr marL="12700" marR="5080" indent="381000">
              <a:lnSpc>
                <a:spcPct val="100000"/>
              </a:lnSpc>
            </a:pPr>
            <a:r>
              <a:rPr dirty="0" sz="2000" spc="-5">
                <a:latin typeface="DotumChe"/>
                <a:cs typeface="DotumChe"/>
              </a:rPr>
              <a:t>ripplecounter </a:t>
            </a:r>
            <a:r>
              <a:rPr dirty="0" sz="2000" spc="5">
                <a:latin typeface="DotumChe"/>
                <a:cs typeface="DotumChe"/>
              </a:rPr>
              <a:t>RC </a:t>
            </a:r>
            <a:r>
              <a:rPr dirty="0" sz="2000" spc="-5">
                <a:latin typeface="DotumChe"/>
                <a:cs typeface="DotumChe"/>
              </a:rPr>
              <a:t>(A0,A1,A2,A3,Count,Reset);  </a:t>
            </a:r>
            <a:r>
              <a:rPr dirty="0" sz="2000" spc="-10">
                <a:latin typeface="DotumChe"/>
                <a:cs typeface="DotumChe"/>
              </a:rPr>
              <a:t>always</a:t>
            </a:r>
            <a:endParaRPr sz="2000">
              <a:latin typeface="DotumChe"/>
              <a:cs typeface="DotumChe"/>
            </a:endParaRPr>
          </a:p>
          <a:p>
            <a:pPr marL="12700" marR="3053080" indent="514350">
              <a:lnSpc>
                <a:spcPct val="100000"/>
              </a:lnSpc>
            </a:pPr>
            <a:r>
              <a:rPr dirty="0" sz="2000">
                <a:latin typeface="DotumChe"/>
                <a:cs typeface="DotumChe"/>
              </a:rPr>
              <a:t>#5 </a:t>
            </a:r>
            <a:r>
              <a:rPr dirty="0" sz="2000" spc="-5">
                <a:latin typeface="DotumChe"/>
                <a:cs typeface="DotumChe"/>
              </a:rPr>
              <a:t>Count </a:t>
            </a:r>
            <a:r>
              <a:rPr dirty="0" sz="2000" spc="10">
                <a:latin typeface="DotumChe"/>
                <a:cs typeface="DotumChe"/>
              </a:rPr>
              <a:t>=</a:t>
            </a:r>
            <a:r>
              <a:rPr dirty="0" sz="2000" spc="-140">
                <a:latin typeface="DotumChe"/>
                <a:cs typeface="DotumChe"/>
              </a:rPr>
              <a:t> </a:t>
            </a:r>
            <a:r>
              <a:rPr dirty="0" sz="2000" spc="-10">
                <a:latin typeface="DotumChe"/>
                <a:cs typeface="DotumChe"/>
              </a:rPr>
              <a:t>~Count;  </a:t>
            </a:r>
            <a:r>
              <a:rPr dirty="0" sz="2000" spc="10">
                <a:latin typeface="DotumChe"/>
                <a:cs typeface="DotumChe"/>
              </a:rPr>
              <a:t>initial</a:t>
            </a:r>
            <a:endParaRPr sz="2000">
              <a:latin typeface="DotumChe"/>
              <a:cs typeface="DotumChe"/>
            </a:endParaRPr>
          </a:p>
          <a:p>
            <a:pPr marL="146050">
              <a:lnSpc>
                <a:spcPct val="100000"/>
              </a:lnSpc>
            </a:pPr>
            <a:r>
              <a:rPr dirty="0" sz="2000" spc="-10">
                <a:latin typeface="DotumChe"/>
                <a:cs typeface="DotumChe"/>
              </a:rPr>
              <a:t>begin</a:t>
            </a:r>
            <a:endParaRPr sz="2000">
              <a:latin typeface="DotumChe"/>
              <a:cs typeface="DotumChe"/>
            </a:endParaRPr>
          </a:p>
          <a:p>
            <a:pPr marL="774700" marR="3434079">
              <a:lnSpc>
                <a:spcPct val="100000"/>
              </a:lnSpc>
            </a:pPr>
            <a:r>
              <a:rPr dirty="0" sz="2000">
                <a:latin typeface="DotumChe"/>
                <a:cs typeface="DotumChe"/>
              </a:rPr>
              <a:t>Count </a:t>
            </a:r>
            <a:r>
              <a:rPr dirty="0" sz="2000" spc="10">
                <a:latin typeface="DotumChe"/>
                <a:cs typeface="DotumChe"/>
              </a:rPr>
              <a:t>=</a:t>
            </a:r>
            <a:r>
              <a:rPr dirty="0" sz="2000" spc="-125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1'b0;  </a:t>
            </a:r>
            <a:r>
              <a:rPr dirty="0" sz="2000">
                <a:latin typeface="DotumChe"/>
                <a:cs typeface="DotumChe"/>
              </a:rPr>
              <a:t>Reset </a:t>
            </a:r>
            <a:r>
              <a:rPr dirty="0" sz="2000" spc="10">
                <a:latin typeface="DotumChe"/>
                <a:cs typeface="DotumChe"/>
              </a:rPr>
              <a:t>=</a:t>
            </a:r>
            <a:r>
              <a:rPr dirty="0" sz="2000" spc="-125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1'b1;</a:t>
            </a:r>
            <a:endParaRPr sz="2000">
              <a:latin typeface="DotumChe"/>
              <a:cs typeface="DotumChe"/>
            </a:endParaRPr>
          </a:p>
          <a:p>
            <a:pPr marL="393700" marR="3434079">
              <a:lnSpc>
                <a:spcPct val="100000"/>
              </a:lnSpc>
            </a:pPr>
            <a:r>
              <a:rPr dirty="0" sz="2000" spc="5">
                <a:latin typeface="DotumChe"/>
                <a:cs typeface="DotumChe"/>
              </a:rPr>
              <a:t>#4 </a:t>
            </a:r>
            <a:r>
              <a:rPr dirty="0" sz="2000">
                <a:latin typeface="DotumChe"/>
                <a:cs typeface="DotumChe"/>
              </a:rPr>
              <a:t>Reset </a:t>
            </a:r>
            <a:r>
              <a:rPr dirty="0" sz="2000" spc="10">
                <a:latin typeface="DotumChe"/>
                <a:cs typeface="DotumChe"/>
              </a:rPr>
              <a:t>=</a:t>
            </a:r>
            <a:r>
              <a:rPr dirty="0" sz="2000" spc="-15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1'b0;  </a:t>
            </a:r>
            <a:r>
              <a:rPr dirty="0" sz="2000">
                <a:latin typeface="DotumChe"/>
                <a:cs typeface="DotumChe"/>
              </a:rPr>
              <a:t>#165</a:t>
            </a:r>
            <a:r>
              <a:rPr dirty="0" sz="2000" spc="-40">
                <a:latin typeface="DotumChe"/>
                <a:cs typeface="DotumChe"/>
              </a:rPr>
              <a:t> </a:t>
            </a:r>
            <a:r>
              <a:rPr dirty="0" sz="2000" spc="-5">
                <a:latin typeface="DotumChe"/>
                <a:cs typeface="DotumChe"/>
              </a:rPr>
              <a:t>$finish;</a:t>
            </a:r>
            <a:endParaRPr sz="2000">
              <a:latin typeface="DotumChe"/>
              <a:cs typeface="DotumChe"/>
            </a:endParaRPr>
          </a:p>
          <a:p>
            <a:pPr marL="12700" marR="4700905" indent="133350">
              <a:lnSpc>
                <a:spcPct val="100000"/>
              </a:lnSpc>
            </a:pPr>
            <a:r>
              <a:rPr dirty="0" sz="2000" spc="-30">
                <a:latin typeface="DotumChe"/>
                <a:cs typeface="DotumChe"/>
              </a:rPr>
              <a:t>end  </a:t>
            </a:r>
            <a:r>
              <a:rPr dirty="0" sz="2000" spc="-5">
                <a:latin typeface="DotumChe"/>
                <a:cs typeface="DotumChe"/>
              </a:rPr>
              <a:t>endmodule</a:t>
            </a:r>
            <a:endParaRPr sz="2000">
              <a:latin typeface="DotumChe"/>
              <a:cs typeface="DotumCh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6645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Ripple</a:t>
            </a:r>
            <a:r>
              <a:rPr dirty="0" sz="4400" spc="-100"/>
              <a:t> </a:t>
            </a:r>
            <a:r>
              <a:rPr dirty="0" sz="4400"/>
              <a:t>Counter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3175"/>
            <a:ext cx="8636000" cy="648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37525" y="6314986"/>
            <a:ext cx="266700" cy="243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z="1400" spc="10">
                <a:latin typeface="Tahoma"/>
                <a:cs typeface="Tahoma"/>
              </a:rPr>
              <a:t>65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456882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10"/>
              <a:t>6-2 </a:t>
            </a:r>
            <a:r>
              <a:rPr dirty="0" sz="4400" spc="5"/>
              <a:t>Shift</a:t>
            </a:r>
            <a:r>
              <a:rPr dirty="0" sz="4400" spc="-135"/>
              <a:t> </a:t>
            </a:r>
            <a:r>
              <a:rPr dirty="0" sz="4400" spc="5"/>
              <a:t>Registers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438515" cy="412686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111760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 </a:t>
            </a:r>
            <a:r>
              <a:rPr dirty="0" sz="3200" spc="5">
                <a:latin typeface="Tahoma"/>
                <a:cs typeface="Tahoma"/>
              </a:rPr>
              <a:t>register capable of shifting </a:t>
            </a:r>
            <a:r>
              <a:rPr dirty="0" sz="3200">
                <a:latin typeface="Tahoma"/>
                <a:cs typeface="Tahoma"/>
              </a:rPr>
              <a:t>its </a:t>
            </a:r>
            <a:r>
              <a:rPr dirty="0" sz="3200" spc="5">
                <a:latin typeface="Tahoma"/>
                <a:cs typeface="Tahoma"/>
              </a:rPr>
              <a:t>binary  information in one or both direction is</a:t>
            </a:r>
            <a:r>
              <a:rPr dirty="0" sz="3200" spc="-21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called  </a:t>
            </a:r>
            <a:r>
              <a:rPr dirty="0" sz="3200" spc="10">
                <a:latin typeface="Tahoma"/>
                <a:cs typeface="Tahoma"/>
              </a:rPr>
              <a:t>a </a:t>
            </a:r>
            <a:r>
              <a:rPr dirty="0" sz="3200" i="1">
                <a:latin typeface="Tahoma"/>
                <a:cs typeface="Tahoma"/>
              </a:rPr>
              <a:t>shift</a:t>
            </a:r>
            <a:r>
              <a:rPr dirty="0" sz="3200" spc="-45" i="1">
                <a:latin typeface="Tahoma"/>
                <a:cs typeface="Tahoma"/>
              </a:rPr>
              <a:t> </a:t>
            </a:r>
            <a:r>
              <a:rPr dirty="0" sz="3200" spc="5" i="1">
                <a:latin typeface="Tahoma"/>
                <a:cs typeface="Tahoma"/>
              </a:rPr>
              <a:t>register</a:t>
            </a:r>
            <a:r>
              <a:rPr dirty="0" sz="3200" spc="5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algn="just" marL="355600" marR="512445" indent="-342900">
              <a:lnSpc>
                <a:spcPts val="3829"/>
              </a:lnSpc>
              <a:spcBef>
                <a:spcPts val="810"/>
              </a:spcBef>
              <a:buSzPct val="57812"/>
              <a:buFont typeface="Wingdings"/>
              <a:buChar char=""/>
              <a:tabLst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All </a:t>
            </a:r>
            <a:r>
              <a:rPr dirty="0" sz="3200">
                <a:latin typeface="Tahoma"/>
                <a:cs typeface="Tahoma"/>
              </a:rPr>
              <a:t>flip-flops receive </a:t>
            </a:r>
            <a:r>
              <a:rPr dirty="0" sz="3200" spc="5">
                <a:latin typeface="Tahoma"/>
                <a:cs typeface="Tahoma"/>
              </a:rPr>
              <a:t>common </a:t>
            </a:r>
            <a:r>
              <a:rPr dirty="0" sz="3200">
                <a:latin typeface="Tahoma"/>
                <a:cs typeface="Tahoma"/>
              </a:rPr>
              <a:t>clock</a:t>
            </a:r>
            <a:r>
              <a:rPr dirty="0" sz="3200" spc="-1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pulses,  </a:t>
            </a:r>
            <a:r>
              <a:rPr dirty="0" sz="3200" spc="5">
                <a:latin typeface="Tahoma"/>
                <a:cs typeface="Tahoma"/>
              </a:rPr>
              <a:t>which activate the </a:t>
            </a:r>
            <a:r>
              <a:rPr dirty="0" sz="3200">
                <a:latin typeface="Tahoma"/>
                <a:cs typeface="Tahoma"/>
              </a:rPr>
              <a:t>shift </a:t>
            </a:r>
            <a:r>
              <a:rPr dirty="0" sz="3200" spc="5">
                <a:latin typeface="Tahoma"/>
                <a:cs typeface="Tahoma"/>
              </a:rPr>
              <a:t>from one stage to  the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next.</a:t>
            </a:r>
            <a:endParaRPr sz="3200">
              <a:latin typeface="Tahoma"/>
              <a:cs typeface="Tahoma"/>
            </a:endParaRPr>
          </a:p>
          <a:p>
            <a:pPr algn="just" marL="355600" marR="5080" indent="-342900">
              <a:lnSpc>
                <a:spcPct val="101600"/>
              </a:lnSpc>
              <a:spcBef>
                <a:spcPts val="535"/>
              </a:spcBef>
              <a:buSzPct val="57812"/>
              <a:buFont typeface="Wingdings"/>
              <a:buChar char=""/>
              <a:tabLst>
                <a:tab pos="355600" algn="l"/>
              </a:tabLst>
            </a:pPr>
            <a:r>
              <a:rPr dirty="0" sz="3200" spc="10">
                <a:latin typeface="Tahoma"/>
                <a:cs typeface="Tahoma"/>
              </a:rPr>
              <a:t>The </a:t>
            </a:r>
            <a:r>
              <a:rPr dirty="0" sz="3200" spc="5">
                <a:latin typeface="Tahoma"/>
                <a:cs typeface="Tahoma"/>
              </a:rPr>
              <a:t>simplest possible </a:t>
            </a:r>
            <a:r>
              <a:rPr dirty="0" sz="3200">
                <a:latin typeface="Tahoma"/>
                <a:cs typeface="Tahoma"/>
              </a:rPr>
              <a:t>shift </a:t>
            </a:r>
            <a:r>
              <a:rPr dirty="0" sz="3200" spc="5">
                <a:latin typeface="Tahoma"/>
                <a:cs typeface="Tahoma"/>
              </a:rPr>
              <a:t>register is one  </a:t>
            </a:r>
            <a:r>
              <a:rPr dirty="0" sz="3200" spc="10">
                <a:latin typeface="Tahoma"/>
                <a:cs typeface="Tahoma"/>
              </a:rPr>
              <a:t>that uses only </a:t>
            </a:r>
            <a:r>
              <a:rPr dirty="0" sz="3200">
                <a:latin typeface="Tahoma"/>
                <a:cs typeface="Tahoma"/>
              </a:rPr>
              <a:t>flip-flops, </a:t>
            </a:r>
            <a:r>
              <a:rPr dirty="0" sz="3200" spc="5">
                <a:latin typeface="Tahoma"/>
                <a:cs typeface="Tahoma"/>
              </a:rPr>
              <a:t>as shown in Fig.</a:t>
            </a:r>
            <a:r>
              <a:rPr dirty="0" sz="3200" spc="-285">
                <a:latin typeface="Tahoma"/>
                <a:cs typeface="Tahoma"/>
              </a:rPr>
              <a:t> </a:t>
            </a:r>
            <a:r>
              <a:rPr dirty="0" sz="3200" spc="15">
                <a:latin typeface="Tahoma"/>
                <a:cs typeface="Tahoma"/>
              </a:rPr>
              <a:t>6-3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57822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Shift</a:t>
            </a:r>
            <a:r>
              <a:rPr dirty="0" sz="4400" spc="-120"/>
              <a:t> </a:t>
            </a:r>
            <a:r>
              <a:rPr dirty="0" sz="4400"/>
              <a:t>Registers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5534" y="2260600"/>
            <a:ext cx="8560465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295275"/>
            <a:ext cx="357822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/>
              <a:t>Shift</a:t>
            </a:r>
            <a:r>
              <a:rPr dirty="0" sz="4400" spc="-120"/>
              <a:t> </a:t>
            </a:r>
            <a:r>
              <a:rPr dirty="0" sz="4400"/>
              <a:t>Registers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dirty="0" spc="1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400" y="1209675"/>
            <a:ext cx="8395970" cy="314579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452755" indent="-342900">
              <a:lnSpc>
                <a:spcPts val="3829"/>
              </a:lnSpc>
              <a:spcBef>
                <a:spcPts val="26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Each clock pulse </a:t>
            </a:r>
            <a:r>
              <a:rPr dirty="0" sz="3200">
                <a:latin typeface="Tahoma"/>
                <a:cs typeface="Tahoma"/>
              </a:rPr>
              <a:t>shifts </a:t>
            </a:r>
            <a:r>
              <a:rPr dirty="0" sz="3200" spc="5">
                <a:latin typeface="Tahoma"/>
                <a:cs typeface="Tahoma"/>
              </a:rPr>
              <a:t>the contents of</a:t>
            </a:r>
            <a:r>
              <a:rPr dirty="0" sz="3200" spc="-17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the  register one bit position to the</a:t>
            </a:r>
            <a:r>
              <a:rPr dirty="0" sz="3200" spc="-2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right.</a:t>
            </a:r>
            <a:endParaRPr sz="3200">
              <a:latin typeface="Tahoma"/>
              <a:cs typeface="Tahoma"/>
            </a:endParaRPr>
          </a:p>
          <a:p>
            <a:pPr marL="355600" marR="344170" indent="-342900">
              <a:lnSpc>
                <a:spcPts val="3829"/>
              </a:lnSpc>
              <a:spcBef>
                <a:spcPts val="815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The </a:t>
            </a:r>
            <a:r>
              <a:rPr dirty="0" sz="3200" i="1">
                <a:latin typeface="Tahoma"/>
                <a:cs typeface="Tahoma"/>
              </a:rPr>
              <a:t>serial </a:t>
            </a:r>
            <a:r>
              <a:rPr dirty="0" sz="3200" spc="5" i="1">
                <a:latin typeface="Tahoma"/>
                <a:cs typeface="Tahoma"/>
              </a:rPr>
              <a:t>input </a:t>
            </a:r>
            <a:r>
              <a:rPr dirty="0" sz="3200">
                <a:latin typeface="Tahoma"/>
                <a:cs typeface="Tahoma"/>
              </a:rPr>
              <a:t>determines </a:t>
            </a:r>
            <a:r>
              <a:rPr dirty="0" sz="3200" spc="5">
                <a:latin typeface="Tahoma"/>
                <a:cs typeface="Tahoma"/>
              </a:rPr>
              <a:t>what </a:t>
            </a:r>
            <a:r>
              <a:rPr dirty="0" sz="3200">
                <a:latin typeface="Tahoma"/>
                <a:cs typeface="Tahoma"/>
              </a:rPr>
              <a:t>goes</a:t>
            </a:r>
            <a:r>
              <a:rPr dirty="0" sz="3200" spc="-21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into  </a:t>
            </a:r>
            <a:r>
              <a:rPr dirty="0" sz="3200" spc="10">
                <a:latin typeface="Tahoma"/>
                <a:cs typeface="Tahoma"/>
              </a:rPr>
              <a:t>the leftmost </a:t>
            </a:r>
            <a:r>
              <a:rPr dirty="0" sz="3200">
                <a:latin typeface="Tahoma"/>
                <a:cs typeface="Tahoma"/>
              </a:rPr>
              <a:t>flip-flop </a:t>
            </a:r>
            <a:r>
              <a:rPr dirty="0" sz="3200" spc="5">
                <a:latin typeface="Tahoma"/>
                <a:cs typeface="Tahoma"/>
              </a:rPr>
              <a:t>during the</a:t>
            </a:r>
            <a:r>
              <a:rPr dirty="0" sz="3200" spc="-1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shift.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829"/>
              </a:lnSpc>
              <a:spcBef>
                <a:spcPts val="740"/>
              </a:spcBef>
              <a:buSzPct val="578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15">
                <a:latin typeface="Tahoma"/>
                <a:cs typeface="Tahoma"/>
              </a:rPr>
              <a:t>The </a:t>
            </a:r>
            <a:r>
              <a:rPr dirty="0" sz="3200" i="1">
                <a:latin typeface="Tahoma"/>
                <a:cs typeface="Tahoma"/>
              </a:rPr>
              <a:t>serial output </a:t>
            </a:r>
            <a:r>
              <a:rPr dirty="0" sz="3200" spc="5">
                <a:latin typeface="Tahoma"/>
                <a:cs typeface="Tahoma"/>
              </a:rPr>
              <a:t>is taken from the output</a:t>
            </a:r>
            <a:r>
              <a:rPr dirty="0" sz="3200" spc="-21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of  </a:t>
            </a:r>
            <a:r>
              <a:rPr dirty="0" sz="3200" spc="10">
                <a:latin typeface="Tahoma"/>
                <a:cs typeface="Tahoma"/>
              </a:rPr>
              <a:t>the rightmost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flip-flop.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Chapter 6 Registers and Counter</dc:title>
  <dcterms:created xsi:type="dcterms:W3CDTF">2020-07-09T04:32:12Z</dcterms:created>
  <dcterms:modified xsi:type="dcterms:W3CDTF">2020-07-09T04:32:12Z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2004-02-12T00:00:00Z</vt:filetime>
  </property>
  <property fmtid="{D5CDD505-2E9C-101B-9397-08002B2CF9AE}" pid="3" name="Creator">
    <vt:lpwstr>Microsoft PowerPoint - [Chapter 6 Registers and Counter]</vt:lpwstr>
  </property>
  <property fmtid="{D5CDD505-2E9C-101B-9397-08002B2CF9AE}" pid="4" name="LastSaved">
    <vt:filetime>2004-02-12T00:00:00Z</vt:filetime>
  </property>
</Properties>
</file>