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3" r:id="rId13"/>
    <p:sldId id="272" r:id="rId14"/>
    <p:sldId id="271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09" autoAdjust="0"/>
    <p:restoredTop sz="94660"/>
  </p:normalViewPr>
  <p:slideViewPr>
    <p:cSldViewPr>
      <p:cViewPr varScale="1">
        <p:scale>
          <a:sx n="73" d="100"/>
          <a:sy n="73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9453213-B4F5-4CAA-A113-902CE1520B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0A94EB1A-3993-4418-B4A2-97052E373CD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7B88865-E7A5-435C-92CF-3A67E6A1B92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BC57F9C0-465D-4A8B-8B40-7691CBBEEBD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/>
              <a:t>Click to edit Master text styles</a:t>
            </a:r>
          </a:p>
          <a:p>
            <a:pPr lvl="1"/>
            <a:r>
              <a:rPr lang="de-AT" noProof="0"/>
              <a:t>Second level</a:t>
            </a:r>
          </a:p>
          <a:p>
            <a:pPr lvl="2"/>
            <a:r>
              <a:rPr lang="de-AT" noProof="0"/>
              <a:t>Third level</a:t>
            </a:r>
          </a:p>
          <a:p>
            <a:pPr lvl="3"/>
            <a:r>
              <a:rPr lang="de-AT" noProof="0"/>
              <a:t>Fourth level</a:t>
            </a:r>
          </a:p>
          <a:p>
            <a:pPr lvl="4"/>
            <a:r>
              <a:rPr lang="de-AT" noProof="0"/>
              <a:t>Fifth level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2766F0CB-DF7A-4C72-918A-69A6F924F1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267467B3-7860-452C-A725-D411ABC196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2560057-DB29-49BB-BDBC-7BEFE7DE98F0}" type="slidenum">
              <a:rPr lang="de-AT" altLang="en-US"/>
              <a:pPr/>
              <a:t>‹#›</a:t>
            </a:fld>
            <a:endParaRPr lang="de-A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914AF6-BF3A-4429-880A-0C3A6D9F3F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E26DCD-E3B9-4266-890C-0A2D80FD4A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005F41-6694-4F0D-8D31-A063512A72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287BD-E54B-4041-BC27-4278CEFC1E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064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ABABB2-5759-4BBF-8657-68DD75E3C5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70E9C3-F8A7-4156-8C95-E42B508DA1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505D7A-EEE2-4189-ADCF-ACDC778419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3D4B32-D60B-49A4-8BA4-401A3B282B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95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4FF938-17C1-4168-8439-0CFF141195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0FC8AE-658D-41E9-9C01-DE083AC1F3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CDD9992-203A-46C0-99F1-C7EBB0C88C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0E4DC-29B8-4679-849E-C99250CA8A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824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DD001A-7B32-4572-946B-0301D55815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C755C3-DB8E-4AFC-B346-FBF0DAB816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AAEB92-CBC8-45D9-9DE7-4129839380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C50E2C-F178-4BAF-8A43-A24AB9360E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46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55932F-9DBA-4AD3-9AA2-C58CE9BFE2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8CA144-CB83-46E4-B3CB-F21A858B4E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F2946B-368F-476C-86D1-051B660995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C1095-E04C-45B6-B091-30EB8A1F46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89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25F9149-95EF-47E5-9DD9-35329829B3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2D4F70-7DA1-45C9-A26E-548ED57E67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B7B7CD-8234-4CCB-9E0A-7105C635EC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1FA032-98B0-490B-9D78-9BABCF1B55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29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F11654-9CBC-4D63-BD0E-D5032148DC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6C917B-85B8-4D42-A081-A53AC21DD6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CEE8AA-806F-4EA8-A322-4962BC9666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A6EE4-6D56-4F9A-94B7-0027BBA8B0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278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83ACB7-D248-42E4-8E09-2E2D68865A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3C70F9A-28F2-4193-BD44-F489E053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90503CB-B3A1-499E-B78A-2CE48E0B4E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9C6453-8DAE-4DFB-A6FE-FC200A094B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1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4A4113D-D698-49D4-BB95-F7B3C18348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B1708C6-5710-4D66-BED3-65147CB694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F154CD6-3E4D-4508-8CD5-759B580818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F5BD5-4F80-420B-BCD3-CD2BF15806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045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EBBF7C5-54CA-430A-9A94-D6043F68CB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107FB7A-081F-4769-A53E-C58D5FFB8F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28525E6-2369-4090-9674-80FF357273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B0AAD2-7AD0-44A6-87BD-5E5436F20C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72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D255D5-6C9D-4647-A09D-63706A1C02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6ADC31-739A-4CD5-8919-5A6D8252B3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B0FD6-0FAC-443F-BEB5-1056FF9D7A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612FC5-A07E-44C3-BA48-0C1E096D16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55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A3D3A4-EC75-4150-9425-A14BF99049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6A1D7-6228-4919-9383-6F2F19ADFF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AF475E-9210-4031-BB9E-1D7E960BF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F86A3F-7FDB-4592-9F68-555B02F9F5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39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6BFCACB-FB3C-4160-B9E5-6E8202D18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3B222D5-D0E9-43BD-B57D-EC39CD623D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6A58D22-789A-4FDA-AC0E-7537D72343D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A708FE-6B83-450A-8E09-75F120E2F23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C515459-BD98-4E2D-89DA-F46B3E45FEC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8FA20-1C18-4018-9134-780DC2EBCA7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647B8C5F-44D8-4113-9111-62AD6A625F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Discrete Structures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0E5F026-7939-4DDE-8106-6B93891EC10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6600"/>
            <a:ext cx="6400800" cy="1752600"/>
          </a:xfrm>
        </p:spPr>
        <p:txBody>
          <a:bodyPr/>
          <a:lstStyle/>
          <a:p>
            <a:pPr eaLnBrk="1" hangingPunct="1"/>
            <a:r>
              <a:rPr lang="de-AT" altLang="en-US"/>
              <a:t>Lecture </a:t>
            </a:r>
            <a:r>
              <a:rPr lang="en-GB" altLang="en-US"/>
              <a:t>3</a:t>
            </a:r>
            <a:endParaRPr lang="de-AT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9242EB06-501F-4866-8C19-74C6C089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41963E-060F-4246-AC97-2707E34C550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CFCE76A-4B3C-47E7-94CB-3F2DAB64F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Simplifying A Statement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E9F72BA-8F81-4900-A983-867E86C00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ja-JP">
                <a:ea typeface="MS PGothic" panose="020B0600070205080204" pitchFamily="34" charset="-128"/>
              </a:rPr>
              <a:t>Using distributive law in reverse, </a:t>
            </a:r>
            <a:endParaRPr lang="en-US" altLang="ja-JP" b="1">
              <a:ea typeface="MS PGothic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ja-JP" b="1">
                <a:ea typeface="MS PGothic" panose="020B0600070205080204" pitchFamily="34" charset="-128"/>
              </a:rPr>
              <a:t>(p </a:t>
            </a:r>
            <a:r>
              <a:rPr lang="en-US" altLang="ja-JP" b="1">
                <a:ea typeface="MS PGothic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en-US" altLang="ja-JP" b="1">
                <a:ea typeface="MS PGothic" panose="020B0600070205080204" pitchFamily="34" charset="-128"/>
              </a:rPr>
              <a:t> q) </a:t>
            </a:r>
            <a:r>
              <a:rPr lang="en-US" altLang="ja-JP" b="1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en-US" altLang="ja-JP" b="1">
                <a:ea typeface="MS PGothic" panose="020B0600070205080204" pitchFamily="34" charset="-128"/>
              </a:rPr>
              <a:t> (p </a:t>
            </a:r>
            <a:r>
              <a:rPr lang="en-US" altLang="ja-JP" b="1">
                <a:ea typeface="MS PGothic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en-US" altLang="ja-JP" b="1">
                <a:ea typeface="MS PGothic" panose="020B0600070205080204" pitchFamily="34" charset="-128"/>
              </a:rPr>
              <a:t> r) </a:t>
            </a:r>
            <a:r>
              <a:rPr lang="en-US" altLang="ja-JP" b="1">
                <a:ea typeface="MS PGothic" panose="020B0600070205080204" pitchFamily="34" charset="-128"/>
                <a:sym typeface="Symbol" panose="05050102010706020507" pitchFamily="18" charset="2"/>
              </a:rPr>
              <a:t></a:t>
            </a:r>
            <a:r>
              <a:rPr lang="en-US" altLang="ja-JP" b="1">
                <a:ea typeface="MS PGothic" panose="020B0600070205080204" pitchFamily="34" charset="-128"/>
              </a:rPr>
              <a:t> p </a:t>
            </a:r>
            <a:r>
              <a:rPr lang="en-US" altLang="ja-JP" b="1">
                <a:ea typeface="MS PGothic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en-US" altLang="ja-JP" b="1">
                <a:ea typeface="MS PGothic" panose="020B0600070205080204" pitchFamily="34" charset="-128"/>
              </a:rPr>
              <a:t> (q </a:t>
            </a:r>
            <a:r>
              <a:rPr lang="en-US" altLang="ja-JP" b="1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en-US" altLang="ja-JP" b="1">
                <a:ea typeface="MS PGothic" panose="020B0600070205080204" pitchFamily="34" charset="-128"/>
              </a:rPr>
              <a:t> r)</a:t>
            </a:r>
          </a:p>
          <a:p>
            <a:pPr eaLnBrk="1" hangingPunct="1">
              <a:buFontTx/>
              <a:buNone/>
            </a:pPr>
            <a:r>
              <a:rPr lang="en-US" altLang="ja-JP" b="1">
                <a:ea typeface="MS PGothic" panose="020B0600070205080204" pitchFamily="34" charset="-128"/>
              </a:rPr>
              <a:t>Putting p </a:t>
            </a:r>
            <a:r>
              <a:rPr lang="en-US" altLang="ja-JP" b="1">
                <a:ea typeface="MS PGothic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en-US" altLang="ja-JP" b="1">
                <a:ea typeface="MS PGothic" panose="020B0600070205080204" pitchFamily="34" charset="-128"/>
              </a:rPr>
              <a:t> (q </a:t>
            </a:r>
            <a:r>
              <a:rPr lang="en-US" altLang="ja-JP" b="1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en-US" altLang="ja-JP" b="1">
                <a:ea typeface="MS PGothic" panose="020B0600070205080204" pitchFamily="34" charset="-128"/>
              </a:rPr>
              <a:t> r) back into English, we can rephrase the given sentence as</a:t>
            </a:r>
          </a:p>
          <a:p>
            <a:pPr lvl="1" eaLnBrk="1" hangingPunct="1">
              <a:buFontTx/>
              <a:buNone/>
            </a:pPr>
            <a:r>
              <a:rPr lang="en-US" altLang="ja-JP" b="1">
                <a:ea typeface="MS PGothic" panose="020B0600070205080204" pitchFamily="34" charset="-128"/>
              </a:rPr>
              <a:t>“You will get an A if you are hardworking and the sun shines or it rains”.</a:t>
            </a:r>
            <a:r>
              <a:rPr lang="de-AT" altLang="ja-JP">
                <a:ea typeface="MS PGothic" panose="020B0600070205080204" pitchFamily="34" charset="-128"/>
              </a:rPr>
              <a:t> </a:t>
            </a:r>
            <a:endParaRPr lang="en-US" altLang="ja-JP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5FDA19FB-3E3A-421F-8F5E-936BCE04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6CC045-3D55-46D6-9848-F920CCBEEFC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51F5343-B27B-4296-B425-E25B9C3B3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Conditional Statement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49BDC92-03FF-4198-90CD-2E323DBFFC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sz="2800">
                <a:ea typeface="MS PGothic" panose="020B0600070205080204" pitchFamily="34" charset="-128"/>
              </a:rPr>
              <a:t>"</a:t>
            </a:r>
            <a:r>
              <a:rPr lang="en-US" altLang="ja-JP" sz="2800" b="1">
                <a:ea typeface="MS PGothic" panose="020B0600070205080204" pitchFamily="34" charset="-128"/>
              </a:rPr>
              <a:t>If you earn an A in Math, then I'll buy you a computer</a:t>
            </a:r>
            <a:r>
              <a:rPr lang="en-US" altLang="ja-JP" sz="2800">
                <a:ea typeface="MS PGothic" panose="020B0600070205080204" pitchFamily="34" charset="-128"/>
              </a:rPr>
              <a:t>.“</a:t>
            </a:r>
          </a:p>
          <a:p>
            <a:pPr eaLnBrk="1" hangingPunct="1"/>
            <a:r>
              <a:rPr lang="en-US" altLang="ja-JP" sz="2800">
                <a:ea typeface="MS PGothic" panose="020B0600070205080204" pitchFamily="34" charset="-128"/>
              </a:rPr>
              <a:t>This statement is made up of two simpler statements:</a:t>
            </a:r>
            <a:r>
              <a:rPr lang="de-AT" altLang="ja-JP" sz="2800">
                <a:ea typeface="MS PGothic" panose="020B0600070205080204" pitchFamily="34" charset="-128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altLang="ja-JP" sz="2400" b="1">
                <a:ea typeface="MS PGothic" panose="020B0600070205080204" pitchFamily="34" charset="-128"/>
              </a:rPr>
              <a:t>p: "You earn an A in Math,"</a:t>
            </a:r>
            <a:r>
              <a:rPr lang="en-US" altLang="ja-JP" sz="2400">
                <a:ea typeface="MS PGothic" panose="020B0600070205080204" pitchFamily="34" charset="-128"/>
              </a:rPr>
              <a:t> and </a:t>
            </a:r>
            <a:endParaRPr lang="en-US" altLang="ja-JP" sz="2400" b="1">
              <a:ea typeface="MS PGothic" panose="020B0600070205080204" pitchFamily="34" charset="-128"/>
            </a:endParaRPr>
          </a:p>
          <a:p>
            <a:pPr lvl="1" eaLnBrk="1" hangingPunct="1">
              <a:buFontTx/>
              <a:buNone/>
            </a:pPr>
            <a:r>
              <a:rPr lang="en-US" altLang="ja-JP" sz="2400" b="1">
                <a:ea typeface="MS PGothic" panose="020B0600070205080204" pitchFamily="34" charset="-128"/>
              </a:rPr>
              <a:t>q: "I will buy you a computer."</a:t>
            </a:r>
            <a:r>
              <a:rPr lang="en-US" altLang="ja-JP" sz="2400">
                <a:ea typeface="MS PGothic" panose="020B0600070205080204" pitchFamily="34" charset="-128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altLang="ja-JP" sz="2400">
                <a:ea typeface="MS PGothic" panose="020B0600070205080204" pitchFamily="34" charset="-128"/>
              </a:rPr>
              <a:t>The original statement is then saying:</a:t>
            </a:r>
          </a:p>
          <a:p>
            <a:pPr lvl="1" eaLnBrk="1" hangingPunct="1">
              <a:buFontTx/>
              <a:buNone/>
            </a:pPr>
            <a:r>
              <a:rPr lang="en-US" altLang="ja-JP" sz="2400" i="1">
                <a:ea typeface="MS PGothic" panose="020B0600070205080204" pitchFamily="34" charset="-128"/>
              </a:rPr>
              <a:t>if p is true, then q is true,</a:t>
            </a:r>
            <a:r>
              <a:rPr lang="en-US" altLang="ja-JP" sz="2400">
                <a:ea typeface="MS PGothic" panose="020B0600070205080204" pitchFamily="34" charset="-128"/>
              </a:rPr>
              <a:t> or, more simply, </a:t>
            </a:r>
            <a:r>
              <a:rPr lang="en-US" altLang="ja-JP" sz="2400" b="1">
                <a:ea typeface="MS PGothic" panose="020B0600070205080204" pitchFamily="34" charset="-128"/>
              </a:rPr>
              <a:t>if</a:t>
            </a:r>
            <a:r>
              <a:rPr lang="en-US" altLang="ja-JP" sz="2400">
                <a:ea typeface="MS PGothic" panose="020B0600070205080204" pitchFamily="34" charset="-128"/>
              </a:rPr>
              <a:t> p, </a:t>
            </a:r>
            <a:r>
              <a:rPr lang="en-US" altLang="ja-JP" sz="2400" b="1">
                <a:ea typeface="MS PGothic" panose="020B0600070205080204" pitchFamily="34" charset="-128"/>
              </a:rPr>
              <a:t>then</a:t>
            </a:r>
            <a:r>
              <a:rPr lang="en-US" altLang="ja-JP" sz="2400">
                <a:ea typeface="MS PGothic" panose="020B0600070205080204" pitchFamily="34" charset="-128"/>
              </a:rPr>
              <a:t> q.</a:t>
            </a:r>
          </a:p>
          <a:p>
            <a:pPr lvl="1" eaLnBrk="1" hangingPunct="1">
              <a:buFontTx/>
              <a:buNone/>
            </a:pPr>
            <a:r>
              <a:rPr lang="en-US" altLang="ja-JP" sz="2400">
                <a:ea typeface="MS PGothic" panose="020B0600070205080204" pitchFamily="34" charset="-128"/>
              </a:rPr>
              <a:t>We can also phrase this as p </a:t>
            </a:r>
            <a:r>
              <a:rPr lang="en-US" altLang="ja-JP" sz="2400" b="1">
                <a:ea typeface="MS PGothic" panose="020B0600070205080204" pitchFamily="34" charset="-128"/>
              </a:rPr>
              <a:t>implies</a:t>
            </a:r>
            <a:r>
              <a:rPr lang="en-US" altLang="ja-JP" sz="2400">
                <a:ea typeface="MS PGothic" panose="020B0600070205080204" pitchFamily="34" charset="-128"/>
              </a:rPr>
              <a:t> q, and we write </a:t>
            </a:r>
          </a:p>
          <a:p>
            <a:pPr lvl="1" eaLnBrk="1" hangingPunct="1">
              <a:buFontTx/>
              <a:buNone/>
            </a:pPr>
            <a:r>
              <a:rPr lang="en-US" altLang="ja-JP" sz="2400" b="1">
                <a:ea typeface="MS PGothic" panose="020B0600070205080204" pitchFamily="34" charset="-128"/>
              </a:rPr>
              <a:t>p </a:t>
            </a:r>
            <a:r>
              <a:rPr lang="en-US" altLang="ja-JP" sz="2400" b="1">
                <a:ea typeface="MS PGothic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ja-JP" sz="2400" b="1">
                <a:ea typeface="MS PGothic" panose="020B0600070205080204" pitchFamily="34" charset="-128"/>
              </a:rPr>
              <a:t> q</a:t>
            </a:r>
            <a:r>
              <a:rPr lang="en-US" altLang="ja-JP" sz="2400">
                <a:ea typeface="MS PGothic" panose="020B0600070205080204" pitchFamily="34" charset="-128"/>
              </a:rPr>
              <a:t>.</a:t>
            </a:r>
            <a:r>
              <a:rPr lang="de-AT" altLang="ja-JP" sz="2400">
                <a:ea typeface="MS PGothic" panose="020B0600070205080204" pitchFamily="34" charset="-128"/>
              </a:rPr>
              <a:t> </a:t>
            </a:r>
            <a:r>
              <a:rPr lang="en-US" altLang="ja-JP" sz="2400">
                <a:ea typeface="MS PGothic" panose="020B0600070205080204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F47525A7-8D32-4344-A86D-6043583E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0F3494-7BE4-4D98-B71A-BC14B70499F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3C3E6E8-1808-4D33-A585-13E037DCD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b="1">
                <a:ea typeface="MS PGothic" panose="020B0600070205080204" pitchFamily="34" charset="-128"/>
              </a:rPr>
              <a:t>TRUTH TABLE FOR</a:t>
            </a:r>
            <a:br>
              <a:rPr lang="en-US" altLang="ja-JP" sz="4000" b="1">
                <a:ea typeface="MS PGothic" panose="020B0600070205080204" pitchFamily="34" charset="-128"/>
              </a:rPr>
            </a:br>
            <a:r>
              <a:rPr lang="en-US" altLang="ja-JP" sz="4000" b="1">
                <a:ea typeface="MS PGothic" panose="020B0600070205080204" pitchFamily="34" charset="-128"/>
              </a:rPr>
              <a:t>p </a:t>
            </a:r>
            <a:r>
              <a:rPr lang="en-US" altLang="ja-JP" sz="4000" b="1">
                <a:ea typeface="MS PGothic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ja-JP" sz="4000" b="1">
                <a:ea typeface="MS PGothic" panose="020B0600070205080204" pitchFamily="34" charset="-128"/>
              </a:rPr>
              <a:t> q</a:t>
            </a:r>
            <a:r>
              <a:rPr lang="en-US" altLang="ja-JP" sz="4000">
                <a:ea typeface="MS PGothic" panose="020B0600070205080204" pitchFamily="34" charset="-128"/>
              </a:rPr>
              <a:t> </a:t>
            </a:r>
            <a:endParaRPr lang="en-US" altLang="en-US" sz="4000"/>
          </a:p>
        </p:txBody>
      </p:sp>
      <p:graphicFrame>
        <p:nvGraphicFramePr>
          <p:cNvPr id="102403" name="Group 3">
            <a:extLst>
              <a:ext uri="{FF2B5EF4-FFF2-40B4-BE49-F238E27FC236}">
                <a16:creationId xmlns:a16="http://schemas.microsoft.com/office/drawing/2014/main" id="{A9A135BC-B8B2-4162-B730-DE20AECA2D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95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6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3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 </a:t>
                      </a: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</a:t>
                      </a: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q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2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9D1690A4-02FB-4EF8-B72B-0147E371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EDAE28-2BC5-4EF5-8CF2-264207BEBCF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D330B981-52D4-4517-93E4-42B7636897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Conditional Statements </a:t>
            </a:r>
            <a:br>
              <a:rPr lang="en-US" altLang="en-US" sz="4000"/>
            </a:br>
            <a:r>
              <a:rPr lang="en-US" altLang="en-US" sz="4000"/>
              <a:t>OR</a:t>
            </a:r>
            <a:br>
              <a:rPr lang="en-US" altLang="en-US" sz="4000"/>
            </a:br>
            <a:r>
              <a:rPr lang="en-US" altLang="en-US" sz="4000"/>
              <a:t>Implications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951C438-9A9A-495B-B3D3-676BD4055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b="1">
                <a:ea typeface="MS PGothic" panose="020B0600070205080204" pitchFamily="34" charset="-128"/>
              </a:rPr>
              <a:t>If p and q are statement variables, the condition of q by p is    “If p then q” or “p implies q” and is denoted p </a:t>
            </a:r>
            <a:r>
              <a:rPr lang="en-US" altLang="ja-JP" b="1">
                <a:ea typeface="MS PGothic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ja-JP" b="1">
                <a:ea typeface="MS PGothic" panose="020B0600070205080204" pitchFamily="34" charset="-128"/>
              </a:rPr>
              <a:t> q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b="1">
                <a:ea typeface="MS PGothic" panose="020B0600070205080204" pitchFamily="34" charset="-128"/>
              </a:rPr>
              <a:t>The arrow "</a:t>
            </a:r>
            <a:r>
              <a:rPr lang="en-US" altLang="ja-JP" b="1">
                <a:ea typeface="MS PGothic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ja-JP" b="1">
                <a:ea typeface="MS PGothic" panose="020B0600070205080204" pitchFamily="34" charset="-128"/>
              </a:rPr>
              <a:t> " is the conditional operator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b="1">
                <a:ea typeface="MS PGothic" panose="020B0600070205080204" pitchFamily="34" charset="-128"/>
              </a:rPr>
              <a:t>p is called the hypothesis (or antecedent)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b="1">
                <a:ea typeface="MS PGothic" panose="020B0600070205080204" pitchFamily="34" charset="-128"/>
              </a:rPr>
              <a:t>q is called the conclusion (or consequent)</a:t>
            </a:r>
            <a:r>
              <a:rPr lang="de-AT" altLang="ja-JP">
                <a:ea typeface="MS PGothic" panose="020B0600070205080204" pitchFamily="34" charset="-128"/>
              </a:rPr>
              <a:t>  </a:t>
            </a:r>
            <a:endParaRPr lang="en-US" altLang="ja-JP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22B1E7C7-5120-41FC-B15F-987E0E35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A734B9-F22C-405E-9AE8-98E8831FC90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334EA8F-D376-43F9-B360-D96A101FA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Conditional Statement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4E15278-C03A-4B0A-BD8A-3272167C8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MS PGothic" panose="020B0600070205080204" pitchFamily="34" charset="-128"/>
              </a:rPr>
              <a:t>“If 1 = 1, then 3 = 3.”			</a:t>
            </a:r>
            <a:r>
              <a:rPr lang="en-US" altLang="ja-JP" b="1">
                <a:ea typeface="MS PGothic" panose="020B0600070205080204" pitchFamily="34" charset="-128"/>
              </a:rPr>
              <a:t>TRUE</a:t>
            </a:r>
          </a:p>
          <a:p>
            <a:pPr eaLnBrk="1" hangingPunct="1"/>
            <a:r>
              <a:rPr lang="en-US" altLang="ja-JP">
                <a:ea typeface="MS PGothic" panose="020B0600070205080204" pitchFamily="34" charset="-128"/>
              </a:rPr>
              <a:t>“If 1 = 1, then 2 = 3.”			</a:t>
            </a:r>
            <a:r>
              <a:rPr lang="en-US" altLang="ja-JP" b="1">
                <a:ea typeface="MS PGothic" panose="020B0600070205080204" pitchFamily="34" charset="-128"/>
              </a:rPr>
              <a:t>FALSE</a:t>
            </a:r>
          </a:p>
          <a:p>
            <a:pPr eaLnBrk="1" hangingPunct="1"/>
            <a:r>
              <a:rPr lang="en-US" altLang="ja-JP">
                <a:ea typeface="MS PGothic" panose="020B0600070205080204" pitchFamily="34" charset="-128"/>
              </a:rPr>
              <a:t>“If 1 = 0, then 3 = 3.” 			</a:t>
            </a:r>
            <a:r>
              <a:rPr lang="en-US" altLang="ja-JP" b="1">
                <a:ea typeface="MS PGothic" panose="020B0600070205080204" pitchFamily="34" charset="-128"/>
              </a:rPr>
              <a:t>TRUE</a:t>
            </a:r>
          </a:p>
          <a:p>
            <a:pPr eaLnBrk="1" hangingPunct="1"/>
            <a:r>
              <a:rPr lang="en-US" altLang="ja-JP">
                <a:ea typeface="MS PGothic" panose="020B0600070205080204" pitchFamily="34" charset="-128"/>
              </a:rPr>
              <a:t>“If 1 = 2, then 2 = 3.”			</a:t>
            </a:r>
            <a:r>
              <a:rPr lang="en-US" altLang="ja-JP" b="1">
                <a:ea typeface="MS PGothic" panose="020B0600070205080204" pitchFamily="34" charset="-128"/>
              </a:rPr>
              <a:t>TRUE</a:t>
            </a:r>
          </a:p>
          <a:p>
            <a:pPr eaLnBrk="1" hangingPunct="1"/>
            <a:r>
              <a:rPr lang="en-US" altLang="ja-JP">
                <a:ea typeface="MS PGothic" panose="020B0600070205080204" pitchFamily="34" charset="-128"/>
              </a:rPr>
              <a:t>“If 1 = 1, then 1 = 2 and 2 = 3.”	</a:t>
            </a:r>
            <a:r>
              <a:rPr lang="en-US" altLang="ja-JP" b="1">
                <a:ea typeface="MS PGothic" panose="020B0600070205080204" pitchFamily="34" charset="-128"/>
              </a:rPr>
              <a:t>FALSE</a:t>
            </a:r>
          </a:p>
          <a:p>
            <a:pPr eaLnBrk="1" hangingPunct="1"/>
            <a:r>
              <a:rPr lang="en-US" altLang="ja-JP">
                <a:ea typeface="MS PGothic" panose="020B0600070205080204" pitchFamily="34" charset="-128"/>
              </a:rPr>
              <a:t>“If 1 = 3 or 1 = 2 then 3 = 3.”		</a:t>
            </a:r>
            <a:r>
              <a:rPr lang="en-US" altLang="ja-JP" b="1">
                <a:ea typeface="MS PGothic" panose="020B0600070205080204" pitchFamily="34" charset="-128"/>
              </a:rPr>
              <a:t>TRUE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DC163EB5-1B4E-4262-91B6-960E995C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F2C4B5-314B-48BF-AA9B-F767B4066B6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619A5E1A-50D6-42A6-A4E8-A531A8227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Laws of Logic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1F9B2CEB-717F-48D0-9F57-F309A7C96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de-AT" altLang="en-US"/>
              <a:t>Given any statement variables p, q and r, a tautology t and a contradiction c, the following logical equivalences hold</a:t>
            </a:r>
          </a:p>
          <a:p>
            <a:pPr eaLnBrk="1" hangingPunct="1"/>
            <a:r>
              <a:rPr lang="de-AT" altLang="en-US"/>
              <a:t>Commutative Laws:</a:t>
            </a:r>
          </a:p>
          <a:p>
            <a:pPr lvl="1" eaLnBrk="1" hangingPunct="1">
              <a:buFontTx/>
              <a:buNone/>
            </a:pPr>
            <a:r>
              <a:rPr lang="de-AT" altLang="en-US"/>
              <a:t>p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de-AT" altLang="ja-JP">
                <a:ea typeface="MS PGothic" panose="020B0600070205080204" pitchFamily="34" charset="-128"/>
              </a:rPr>
              <a:t> q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</a:t>
            </a:r>
            <a:r>
              <a:rPr lang="de-AT" altLang="ja-JP">
                <a:ea typeface="MS PGothic" panose="020B0600070205080204" pitchFamily="34" charset="-128"/>
              </a:rPr>
              <a:t>  q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 p</a:t>
            </a:r>
          </a:p>
          <a:p>
            <a:pPr lvl="1" eaLnBrk="1" hangingPunct="1">
              <a:buFontTx/>
              <a:buNone/>
            </a:pPr>
            <a:r>
              <a:rPr lang="de-AT" altLang="en-US"/>
              <a:t>p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de-AT" altLang="ja-JP">
                <a:ea typeface="MS PGothic" panose="020B0600070205080204" pitchFamily="34" charset="-128"/>
              </a:rPr>
              <a:t> q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</a:t>
            </a:r>
            <a:r>
              <a:rPr lang="de-AT" altLang="ja-JP">
                <a:ea typeface="MS PGothic" panose="020B0600070205080204" pitchFamily="34" charset="-128"/>
              </a:rPr>
              <a:t>  q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 p</a:t>
            </a:r>
          </a:p>
          <a:p>
            <a:pPr eaLnBrk="1" hangingPunct="1"/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Associative Laws:</a:t>
            </a:r>
          </a:p>
          <a:p>
            <a:pPr lvl="1" eaLnBrk="1" hangingPunct="1">
              <a:buFontTx/>
              <a:buNone/>
            </a:pPr>
            <a:r>
              <a:rPr lang="de-AT" altLang="en-US"/>
              <a:t>(p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de-AT" altLang="ja-JP">
                <a:ea typeface="MS PGothic" panose="020B0600070205080204" pitchFamily="34" charset="-128"/>
              </a:rPr>
              <a:t> q)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 r</a:t>
            </a:r>
            <a:r>
              <a:rPr lang="de-AT" altLang="ja-JP">
                <a:ea typeface="MS PGothic" panose="020B0600070205080204" pitchFamily="34" charset="-128"/>
              </a:rPr>
              <a:t>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</a:t>
            </a:r>
            <a:r>
              <a:rPr lang="de-AT" altLang="ja-JP">
                <a:ea typeface="MS PGothic" panose="020B0600070205080204" pitchFamily="34" charset="-128"/>
              </a:rPr>
              <a:t>  p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de-AT" altLang="ja-JP">
                <a:ea typeface="MS PGothic" panose="020B0600070205080204" pitchFamily="34" charset="-128"/>
              </a:rPr>
              <a:t> (q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 r)</a:t>
            </a:r>
          </a:p>
          <a:p>
            <a:pPr lvl="1" eaLnBrk="1" hangingPunct="1">
              <a:buFontTx/>
              <a:buNone/>
            </a:pPr>
            <a:r>
              <a:rPr lang="de-AT" altLang="en-US"/>
              <a:t>(p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de-AT" altLang="ja-JP">
                <a:ea typeface="MS PGothic" panose="020B0600070205080204" pitchFamily="34" charset="-128"/>
              </a:rPr>
              <a:t> q)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 r</a:t>
            </a:r>
            <a:r>
              <a:rPr lang="de-AT" altLang="ja-JP">
                <a:ea typeface="MS PGothic" panose="020B0600070205080204" pitchFamily="34" charset="-128"/>
              </a:rPr>
              <a:t>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</a:t>
            </a:r>
            <a:r>
              <a:rPr lang="de-AT" altLang="ja-JP">
                <a:ea typeface="MS PGothic" panose="020B0600070205080204" pitchFamily="34" charset="-128"/>
              </a:rPr>
              <a:t>  p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de-AT" altLang="ja-JP">
                <a:ea typeface="MS PGothic" panose="020B0600070205080204" pitchFamily="34" charset="-128"/>
              </a:rPr>
              <a:t> (q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 r)</a:t>
            </a:r>
            <a:endParaRPr lang="en-US" altLang="en-US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6E44D4B1-5BBB-473E-AE83-5C403E98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7B5580-E2D1-4B94-81A1-58277A07107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E6C61070-E720-4128-8711-2E1BB7E237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Laws of Logic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0D70689E-922F-4E14-AD73-98EDA181B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AT" altLang="en-US"/>
              <a:t>Distributive Laws:</a:t>
            </a:r>
          </a:p>
          <a:p>
            <a:pPr lvl="1" eaLnBrk="1" hangingPunct="1">
              <a:buFontTx/>
              <a:buNone/>
            </a:pPr>
            <a:r>
              <a:rPr lang="de-AT" altLang="en-US"/>
              <a:t>p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de-AT" altLang="ja-JP">
                <a:ea typeface="MS PGothic" panose="020B0600070205080204" pitchFamily="34" charset="-128"/>
              </a:rPr>
              <a:t> (q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 r)</a:t>
            </a:r>
            <a:r>
              <a:rPr lang="de-AT" altLang="ja-JP">
                <a:ea typeface="MS PGothic" panose="020B0600070205080204" pitchFamily="34" charset="-128"/>
              </a:rPr>
              <a:t>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</a:t>
            </a:r>
            <a:r>
              <a:rPr lang="de-AT" altLang="ja-JP">
                <a:ea typeface="MS PGothic" panose="020B0600070205080204" pitchFamily="34" charset="-128"/>
              </a:rPr>
              <a:t>  (p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 q)  (p  r)</a:t>
            </a:r>
          </a:p>
          <a:p>
            <a:pPr lvl="1" eaLnBrk="1" hangingPunct="1">
              <a:buFontTx/>
              <a:buNone/>
            </a:pPr>
            <a:r>
              <a:rPr lang="de-AT" altLang="en-US"/>
              <a:t>p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de-AT" altLang="en-US"/>
              <a:t> </a:t>
            </a:r>
            <a:r>
              <a:rPr lang="de-AT" altLang="ja-JP">
                <a:ea typeface="MS PGothic" panose="020B0600070205080204" pitchFamily="34" charset="-128"/>
              </a:rPr>
              <a:t>(q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de-AT" altLang="ja-JP">
                <a:ea typeface="MS PGothic" panose="020B0600070205080204" pitchFamily="34" charset="-128"/>
              </a:rPr>
              <a:t>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r)</a:t>
            </a:r>
            <a:r>
              <a:rPr lang="de-AT" altLang="ja-JP">
                <a:ea typeface="MS PGothic" panose="020B0600070205080204" pitchFamily="34" charset="-128"/>
              </a:rPr>
              <a:t>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</a:t>
            </a:r>
            <a:r>
              <a:rPr lang="de-AT" altLang="ja-JP">
                <a:ea typeface="MS PGothic" panose="020B0600070205080204" pitchFamily="34" charset="-128"/>
              </a:rPr>
              <a:t>  (p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 q)  (p  r)</a:t>
            </a:r>
          </a:p>
          <a:p>
            <a:pPr eaLnBrk="1" hangingPunct="1"/>
            <a:endParaRPr lang="en-US" altLang="ja-JP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eaLnBrk="1" hangingPunct="1"/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Identitiy Laws:</a:t>
            </a:r>
          </a:p>
          <a:p>
            <a:pPr lvl="1" eaLnBrk="1" hangingPunct="1">
              <a:buFontTx/>
              <a:buNone/>
            </a:pPr>
            <a:r>
              <a:rPr lang="de-AT" altLang="en-US"/>
              <a:t>p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de-AT" altLang="ja-JP">
                <a:ea typeface="MS PGothic" panose="020B0600070205080204" pitchFamily="34" charset="-128"/>
              </a:rPr>
              <a:t> t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</a:t>
            </a:r>
            <a:r>
              <a:rPr lang="de-AT" altLang="ja-JP">
                <a:ea typeface="MS PGothic" panose="020B0600070205080204" pitchFamily="34" charset="-128"/>
              </a:rPr>
              <a:t>  p </a:t>
            </a:r>
            <a:endParaRPr lang="en-US" altLang="ja-JP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 eaLnBrk="1" hangingPunct="1">
              <a:buFontTx/>
              <a:buNone/>
            </a:pPr>
            <a:r>
              <a:rPr lang="de-AT" altLang="en-US"/>
              <a:t>p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de-AT" altLang="ja-JP">
                <a:ea typeface="MS PGothic" panose="020B0600070205080204" pitchFamily="34" charset="-128"/>
              </a:rPr>
              <a:t> c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</a:t>
            </a:r>
            <a:r>
              <a:rPr lang="de-AT" altLang="ja-JP">
                <a:ea typeface="MS PGothic" panose="020B0600070205080204" pitchFamily="34" charset="-128"/>
              </a:rPr>
              <a:t>  p </a:t>
            </a:r>
            <a:endParaRPr lang="en-US" altLang="en-US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F2A0508E-A95A-48DD-A746-B4AD0C99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FC97CA-8735-4705-827B-C9FD8135E64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BBF556E-C6D3-44F5-80CB-66C9061E0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Laws of Logic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028426DA-E741-40A2-B1E1-9B78BE1339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AT" altLang="en-US" sz="2400"/>
              <a:t>Negation Laws: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de-AT" altLang="en-US" sz="2000"/>
              <a:t>p </a:t>
            </a:r>
            <a:r>
              <a:rPr lang="en-US" altLang="ja-JP" sz="2000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de-AT" altLang="en-US" sz="2000"/>
              <a:t> </a:t>
            </a:r>
            <a:r>
              <a:rPr lang="en-US" altLang="ja-JP" sz="2000">
                <a:ea typeface="MS PGothic" panose="020B0600070205080204" pitchFamily="34" charset="-128"/>
              </a:rPr>
              <a:t>~</a:t>
            </a:r>
            <a:r>
              <a:rPr lang="de-AT" altLang="ja-JP" sz="2000">
                <a:ea typeface="MS PGothic" panose="020B0600070205080204" pitchFamily="34" charset="-128"/>
              </a:rPr>
              <a:t> p </a:t>
            </a:r>
            <a:r>
              <a:rPr lang="en-US" altLang="ja-JP" sz="2000">
                <a:ea typeface="MS PGothic" panose="020B0600070205080204" pitchFamily="34" charset="-128"/>
                <a:sym typeface="Symbol" panose="05050102010706020507" pitchFamily="18" charset="2"/>
              </a:rPr>
              <a:t></a:t>
            </a:r>
            <a:r>
              <a:rPr lang="de-AT" altLang="ja-JP" sz="2000">
                <a:ea typeface="MS PGothic" panose="020B0600070205080204" pitchFamily="34" charset="-128"/>
              </a:rPr>
              <a:t>  t</a:t>
            </a:r>
            <a:endParaRPr lang="en-US" altLang="ja-JP" sz="200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de-AT" altLang="en-US" sz="2000"/>
              <a:t>p </a:t>
            </a:r>
            <a:r>
              <a:rPr lang="en-US" altLang="ja-JP" sz="2000">
                <a:ea typeface="MS PGothic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de-AT" altLang="ja-JP" sz="2000">
                <a:ea typeface="MS PGothic" panose="020B0600070205080204" pitchFamily="34" charset="-128"/>
              </a:rPr>
              <a:t> </a:t>
            </a:r>
            <a:r>
              <a:rPr lang="en-US" altLang="ja-JP" sz="2000">
                <a:ea typeface="MS PGothic" panose="020B0600070205080204" pitchFamily="34" charset="-128"/>
              </a:rPr>
              <a:t>~</a:t>
            </a:r>
            <a:r>
              <a:rPr lang="de-AT" altLang="ja-JP" sz="2000">
                <a:ea typeface="MS PGothic" panose="020B0600070205080204" pitchFamily="34" charset="-128"/>
              </a:rPr>
              <a:t> p </a:t>
            </a:r>
            <a:r>
              <a:rPr lang="en-US" altLang="ja-JP" sz="2000">
                <a:ea typeface="MS PGothic" panose="020B0600070205080204" pitchFamily="34" charset="-128"/>
                <a:sym typeface="Symbol" panose="05050102010706020507" pitchFamily="18" charset="2"/>
              </a:rPr>
              <a:t></a:t>
            </a:r>
            <a:r>
              <a:rPr lang="de-AT" altLang="ja-JP" sz="2000">
                <a:ea typeface="MS PGothic" panose="020B0600070205080204" pitchFamily="34" charset="-128"/>
              </a:rPr>
              <a:t>  c</a:t>
            </a:r>
            <a:endParaRPr lang="en-US" altLang="ja-JP" sz="200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ja-JP" sz="240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2400">
                <a:ea typeface="MS PGothic" panose="020B0600070205080204" pitchFamily="34" charset="-128"/>
                <a:sym typeface="Symbol" panose="05050102010706020507" pitchFamily="18" charset="2"/>
              </a:rPr>
              <a:t>Double Negation Laws: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ja-JP" sz="2000">
                <a:ea typeface="MS PGothic" panose="020B0600070205080204" pitchFamily="34" charset="-128"/>
              </a:rPr>
              <a:t>~</a:t>
            </a:r>
            <a:r>
              <a:rPr lang="de-AT" altLang="ja-JP" sz="2000">
                <a:ea typeface="MS PGothic" panose="020B0600070205080204" pitchFamily="34" charset="-128"/>
              </a:rPr>
              <a:t> (</a:t>
            </a:r>
            <a:r>
              <a:rPr lang="en-US" altLang="ja-JP" sz="2000">
                <a:ea typeface="MS PGothic" panose="020B0600070205080204" pitchFamily="34" charset="-128"/>
              </a:rPr>
              <a:t>~</a:t>
            </a:r>
            <a:r>
              <a:rPr lang="de-AT" altLang="ja-JP" sz="2000">
                <a:ea typeface="MS PGothic" panose="020B0600070205080204" pitchFamily="34" charset="-128"/>
              </a:rPr>
              <a:t> p) </a:t>
            </a:r>
            <a:r>
              <a:rPr lang="en-US" altLang="ja-JP" sz="2000">
                <a:ea typeface="MS PGothic" panose="020B0600070205080204" pitchFamily="34" charset="-128"/>
                <a:sym typeface="Symbol" panose="05050102010706020507" pitchFamily="18" charset="2"/>
              </a:rPr>
              <a:t> p</a:t>
            </a:r>
          </a:p>
          <a:p>
            <a:pPr eaLnBrk="1" hangingPunct="1">
              <a:lnSpc>
                <a:spcPct val="90000"/>
              </a:lnSpc>
            </a:pPr>
            <a:endParaRPr lang="en-US" altLang="ja-JP" sz="240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2400">
                <a:ea typeface="MS PGothic" panose="020B0600070205080204" pitchFamily="34" charset="-128"/>
                <a:sym typeface="Symbol" panose="05050102010706020507" pitchFamily="18" charset="2"/>
              </a:rPr>
              <a:t>Idempotent Laws: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de-AT" altLang="ja-JP" sz="2000">
                <a:ea typeface="MS PGothic" panose="020B0600070205080204" pitchFamily="34" charset="-128"/>
              </a:rPr>
              <a:t>p </a:t>
            </a:r>
            <a:r>
              <a:rPr lang="en-US" altLang="ja-JP" sz="2000">
                <a:ea typeface="MS PGothic" panose="020B0600070205080204" pitchFamily="34" charset="-128"/>
                <a:sym typeface="Symbol" panose="05050102010706020507" pitchFamily="18" charset="2"/>
              </a:rPr>
              <a:t> p</a:t>
            </a:r>
            <a:r>
              <a:rPr lang="de-AT" altLang="ja-JP" sz="2000">
                <a:ea typeface="MS PGothic" panose="020B0600070205080204" pitchFamily="34" charset="-128"/>
              </a:rPr>
              <a:t> </a:t>
            </a:r>
            <a:r>
              <a:rPr lang="en-US" altLang="ja-JP" sz="2000">
                <a:ea typeface="MS PGothic" panose="020B0600070205080204" pitchFamily="34" charset="-128"/>
                <a:sym typeface="Symbol" panose="05050102010706020507" pitchFamily="18" charset="2"/>
              </a:rPr>
              <a:t> p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de-AT" altLang="ja-JP" sz="2000">
                <a:ea typeface="MS PGothic" panose="020B0600070205080204" pitchFamily="34" charset="-128"/>
              </a:rPr>
              <a:t>p </a:t>
            </a:r>
            <a:r>
              <a:rPr lang="en-US" altLang="ja-JP" sz="2000">
                <a:ea typeface="MS PGothic" panose="020B0600070205080204" pitchFamily="34" charset="-128"/>
                <a:sym typeface="Symbol" panose="05050102010706020507" pitchFamily="18" charset="2"/>
              </a:rPr>
              <a:t> p</a:t>
            </a:r>
            <a:r>
              <a:rPr lang="de-AT" altLang="ja-JP" sz="2000">
                <a:ea typeface="MS PGothic" panose="020B0600070205080204" pitchFamily="34" charset="-128"/>
              </a:rPr>
              <a:t> </a:t>
            </a:r>
            <a:r>
              <a:rPr lang="en-US" altLang="ja-JP" sz="2000">
                <a:ea typeface="MS PGothic" panose="020B0600070205080204" pitchFamily="34" charset="-128"/>
                <a:sym typeface="Symbol" panose="05050102010706020507" pitchFamily="18" charset="2"/>
              </a:rPr>
              <a:t> p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ja-JP" sz="2000">
                <a:ea typeface="MS PGothic" panose="020B0600070205080204" pitchFamily="34" charset="-128"/>
                <a:sym typeface="Symbol" panose="05050102010706020507" pitchFamily="18" charset="2"/>
              </a:rPr>
              <a:t>				</a:t>
            </a:r>
            <a:r>
              <a:rPr lang="de-AT" altLang="ja-JP" sz="2000">
                <a:ea typeface="MS PGothic" panose="020B0600070205080204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de-AT" altLang="ja-JP" sz="2000">
                <a:ea typeface="MS PGothic" panose="020B0600070205080204" pitchFamily="34" charset="-128"/>
              </a:rPr>
              <a:t>	</a:t>
            </a:r>
            <a:endParaRPr lang="en-US" altLang="ja-JP" sz="20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935EE4E1-1B17-4338-A15E-E22988CD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11CE5D-5DBD-43C8-AC8A-7218F0CAE4B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DFBC4F54-3092-4317-9CF5-81AD58CC8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Laws of Logic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EEB74C9-1A36-4DE6-B594-00ABDC3840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AT" altLang="en-US" sz="2400"/>
              <a:t>DeMorgan´s Laws: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ja-JP" sz="2000">
                <a:ea typeface="MS PGothic" panose="020B0600070205080204" pitchFamily="34" charset="-128"/>
              </a:rPr>
              <a:t>~</a:t>
            </a:r>
            <a:r>
              <a:rPr lang="de-AT" altLang="en-US" sz="2000"/>
              <a:t> (p </a:t>
            </a:r>
            <a:r>
              <a:rPr lang="en-US" altLang="ja-JP" sz="2000">
                <a:ea typeface="MS PGothic" panose="020B0600070205080204" pitchFamily="34" charset="-128"/>
                <a:sym typeface="Symbol" panose="05050102010706020507" pitchFamily="18" charset="2"/>
              </a:rPr>
              <a:t> q)</a:t>
            </a:r>
            <a:r>
              <a:rPr lang="de-AT" altLang="en-US" sz="2000"/>
              <a:t> </a:t>
            </a:r>
            <a:r>
              <a:rPr lang="en-US" altLang="ja-JP" sz="2000">
                <a:ea typeface="MS PGothic" panose="020B0600070205080204" pitchFamily="34" charset="-128"/>
                <a:sym typeface="Symbol" panose="05050102010706020507" pitchFamily="18" charset="2"/>
              </a:rPr>
              <a:t> </a:t>
            </a:r>
            <a:r>
              <a:rPr lang="en-US" altLang="ja-JP" sz="2000">
                <a:ea typeface="MS PGothic" panose="020B0600070205080204" pitchFamily="34" charset="-128"/>
              </a:rPr>
              <a:t>~ p </a:t>
            </a:r>
            <a:r>
              <a:rPr lang="en-US" altLang="ja-JP" sz="2000">
                <a:ea typeface="MS PGothic" panose="020B0600070205080204" pitchFamily="34" charset="-128"/>
                <a:sym typeface="Symbol" panose="05050102010706020507" pitchFamily="18" charset="2"/>
              </a:rPr>
              <a:t> </a:t>
            </a:r>
            <a:r>
              <a:rPr lang="en-US" altLang="ja-JP" sz="2000">
                <a:ea typeface="MS PGothic" panose="020B0600070205080204" pitchFamily="34" charset="-128"/>
              </a:rPr>
              <a:t>~ q</a:t>
            </a:r>
            <a:endParaRPr lang="en-US" altLang="ja-JP" sz="200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ja-JP" sz="2000">
                <a:ea typeface="MS PGothic" panose="020B0600070205080204" pitchFamily="34" charset="-128"/>
              </a:rPr>
              <a:t>~</a:t>
            </a:r>
            <a:r>
              <a:rPr lang="de-AT" altLang="en-US" sz="2000"/>
              <a:t> (p </a:t>
            </a:r>
            <a:r>
              <a:rPr lang="en-US" altLang="ja-JP" sz="2000">
                <a:ea typeface="MS PGothic" panose="020B0600070205080204" pitchFamily="34" charset="-128"/>
                <a:sym typeface="Symbol" panose="05050102010706020507" pitchFamily="18" charset="2"/>
              </a:rPr>
              <a:t> q)</a:t>
            </a:r>
            <a:r>
              <a:rPr lang="de-AT" altLang="en-US" sz="2000"/>
              <a:t> </a:t>
            </a:r>
            <a:r>
              <a:rPr lang="en-US" altLang="ja-JP" sz="2000">
                <a:ea typeface="MS PGothic" panose="020B0600070205080204" pitchFamily="34" charset="-128"/>
                <a:sym typeface="Symbol" panose="05050102010706020507" pitchFamily="18" charset="2"/>
              </a:rPr>
              <a:t> </a:t>
            </a:r>
            <a:r>
              <a:rPr lang="en-US" altLang="ja-JP" sz="2000">
                <a:ea typeface="MS PGothic" panose="020B0600070205080204" pitchFamily="34" charset="-128"/>
              </a:rPr>
              <a:t>~ p </a:t>
            </a:r>
            <a:r>
              <a:rPr lang="en-US" altLang="ja-JP" sz="2000">
                <a:ea typeface="MS PGothic" panose="020B0600070205080204" pitchFamily="34" charset="-128"/>
                <a:sym typeface="Symbol" panose="05050102010706020507" pitchFamily="18" charset="2"/>
              </a:rPr>
              <a:t> </a:t>
            </a:r>
            <a:r>
              <a:rPr lang="en-US" altLang="ja-JP" sz="2000">
                <a:ea typeface="MS PGothic" panose="020B0600070205080204" pitchFamily="34" charset="-128"/>
              </a:rPr>
              <a:t>~ q</a:t>
            </a:r>
            <a:endParaRPr lang="en-US" altLang="ja-JP" sz="200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ja-JP" sz="240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2400">
                <a:ea typeface="MS PGothic" panose="020B0600070205080204" pitchFamily="34" charset="-128"/>
                <a:sym typeface="Symbol" panose="05050102010706020507" pitchFamily="18" charset="2"/>
              </a:rPr>
              <a:t>Universal bound Laws: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ja-JP" sz="2000">
                <a:ea typeface="MS PGothic" panose="020B0600070205080204" pitchFamily="34" charset="-128"/>
              </a:rPr>
              <a:t>p </a:t>
            </a:r>
            <a:r>
              <a:rPr lang="en-US" altLang="ja-JP" sz="2000">
                <a:ea typeface="MS PGothic" panose="020B0600070205080204" pitchFamily="34" charset="-128"/>
                <a:sym typeface="Symbol" panose="05050102010706020507" pitchFamily="18" charset="2"/>
              </a:rPr>
              <a:t> t  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ja-JP" sz="2000">
                <a:ea typeface="MS PGothic" panose="020B0600070205080204" pitchFamily="34" charset="-128"/>
              </a:rPr>
              <a:t>p </a:t>
            </a:r>
            <a:r>
              <a:rPr lang="en-US" altLang="ja-JP" sz="2000">
                <a:ea typeface="MS PGothic" panose="020B0600070205080204" pitchFamily="34" charset="-128"/>
                <a:sym typeface="Symbol" panose="05050102010706020507" pitchFamily="18" charset="2"/>
              </a:rPr>
              <a:t> c  c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ja-JP" sz="200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2400">
                <a:ea typeface="MS PGothic" panose="020B0600070205080204" pitchFamily="34" charset="-128"/>
                <a:sym typeface="Symbol" panose="05050102010706020507" pitchFamily="18" charset="2"/>
              </a:rPr>
              <a:t>Absorption Laws: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de-AT" altLang="ja-JP" sz="2000">
                <a:ea typeface="MS PGothic" panose="020B0600070205080204" pitchFamily="34" charset="-128"/>
              </a:rPr>
              <a:t>p </a:t>
            </a:r>
            <a:r>
              <a:rPr lang="en-US" altLang="ja-JP" sz="2000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de-AT" altLang="ja-JP" sz="2000">
                <a:ea typeface="MS PGothic" panose="020B0600070205080204" pitchFamily="34" charset="-128"/>
              </a:rPr>
              <a:t> (p </a:t>
            </a:r>
            <a:r>
              <a:rPr lang="en-US" altLang="ja-JP" sz="2000">
                <a:ea typeface="MS PGothic" panose="020B0600070205080204" pitchFamily="34" charset="-128"/>
                <a:sym typeface="Symbol" panose="05050102010706020507" pitchFamily="18" charset="2"/>
              </a:rPr>
              <a:t> q)</a:t>
            </a:r>
            <a:r>
              <a:rPr lang="de-AT" altLang="ja-JP" sz="2000">
                <a:ea typeface="MS PGothic" panose="020B0600070205080204" pitchFamily="34" charset="-128"/>
              </a:rPr>
              <a:t> </a:t>
            </a:r>
            <a:r>
              <a:rPr lang="en-US" altLang="ja-JP" sz="2000">
                <a:ea typeface="MS PGothic" panose="020B0600070205080204" pitchFamily="34" charset="-128"/>
                <a:sym typeface="Symbol" panose="05050102010706020507" pitchFamily="18" charset="2"/>
              </a:rPr>
              <a:t> p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de-AT" altLang="ja-JP" sz="2000">
                <a:ea typeface="MS PGothic" panose="020B0600070205080204" pitchFamily="34" charset="-128"/>
              </a:rPr>
              <a:t>p </a:t>
            </a:r>
            <a:r>
              <a:rPr lang="en-US" altLang="ja-JP" sz="2000">
                <a:ea typeface="MS PGothic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de-AT" altLang="ja-JP" sz="2000">
                <a:ea typeface="MS PGothic" panose="020B0600070205080204" pitchFamily="34" charset="-128"/>
              </a:rPr>
              <a:t> (p </a:t>
            </a:r>
            <a:r>
              <a:rPr lang="en-US" altLang="ja-JP" sz="2000">
                <a:ea typeface="MS PGothic" panose="020B0600070205080204" pitchFamily="34" charset="-128"/>
                <a:sym typeface="Symbol" panose="05050102010706020507" pitchFamily="18" charset="2"/>
              </a:rPr>
              <a:t> q)</a:t>
            </a:r>
            <a:r>
              <a:rPr lang="de-AT" altLang="ja-JP" sz="2000">
                <a:ea typeface="MS PGothic" panose="020B0600070205080204" pitchFamily="34" charset="-128"/>
              </a:rPr>
              <a:t> </a:t>
            </a:r>
            <a:r>
              <a:rPr lang="en-US" altLang="ja-JP" sz="2000">
                <a:ea typeface="MS PGothic" panose="020B0600070205080204" pitchFamily="34" charset="-128"/>
                <a:sym typeface="Symbol" panose="05050102010706020507" pitchFamily="18" charset="2"/>
              </a:rPr>
              <a:t> p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de-AT" altLang="ja-JP" sz="2000">
                <a:ea typeface="MS PGothic" panose="020B0600070205080204" pitchFamily="34" charset="-128"/>
              </a:rPr>
              <a:t>	</a:t>
            </a:r>
            <a:endParaRPr lang="en-US" altLang="ja-JP" sz="20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225B30A9-91DB-4D28-A0CF-6964B485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7889BE-1444-4923-A2B7-F5FF80B3861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74B1221-0C38-4B9F-B7C3-001C08E236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Laws of Logic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32819F4-E211-453B-86A3-2EFA47311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AT" altLang="en-US"/>
              <a:t>Negation of t and c:</a:t>
            </a:r>
          </a:p>
          <a:p>
            <a:pPr lvl="1" eaLnBrk="1" hangingPunct="1">
              <a:buFontTx/>
              <a:buNone/>
            </a:pPr>
            <a:r>
              <a:rPr lang="en-US" altLang="ja-JP">
                <a:ea typeface="MS PGothic" panose="020B0600070205080204" pitchFamily="34" charset="-128"/>
              </a:rPr>
              <a:t>~</a:t>
            </a:r>
            <a:r>
              <a:rPr lang="de-AT" altLang="en-US"/>
              <a:t> t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 c</a:t>
            </a:r>
          </a:p>
          <a:p>
            <a:pPr lvl="1" eaLnBrk="1" hangingPunct="1">
              <a:buFontTx/>
              <a:buNone/>
            </a:pPr>
            <a:r>
              <a:rPr lang="en-US" altLang="ja-JP">
                <a:ea typeface="MS PGothic" panose="020B0600070205080204" pitchFamily="34" charset="-128"/>
              </a:rPr>
              <a:t>~</a:t>
            </a:r>
            <a:r>
              <a:rPr lang="de-AT" altLang="en-US"/>
              <a:t> c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 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61F572A3-4350-4F98-8BF8-80761E28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1D5C69-716E-474C-8524-C1A27F1D4D1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2B18ACD-2027-4E7E-A78A-6B2A1209C1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Application of Laws of Logic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B1B1D7FC-6BC3-46C9-A544-D38E558E6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MS PGothic" panose="020B0600070205080204" pitchFamily="34" charset="-128"/>
              </a:rPr>
              <a:t>Simplify</a:t>
            </a:r>
          </a:p>
          <a:p>
            <a:pPr lvl="1" eaLnBrk="1" hangingPunct="1">
              <a:buFontTx/>
              <a:buNone/>
            </a:pPr>
            <a:r>
              <a:rPr lang="en-US" altLang="ja-JP">
                <a:ea typeface="MS PGothic" panose="020B0600070205080204" pitchFamily="34" charset="-128"/>
              </a:rPr>
              <a:t>p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en-US" altLang="ja-JP">
                <a:ea typeface="MS PGothic" panose="020B0600070205080204" pitchFamily="34" charset="-128"/>
              </a:rPr>
              <a:t> [~(~p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en-US" altLang="ja-JP">
                <a:ea typeface="MS PGothic" panose="020B0600070205080204" pitchFamily="34" charset="-128"/>
              </a:rPr>
              <a:t> q)] </a:t>
            </a:r>
          </a:p>
          <a:p>
            <a:pPr eaLnBrk="1" hangingPunct="1"/>
            <a:r>
              <a:rPr lang="en-US" altLang="ja-JP">
                <a:ea typeface="MS PGothic" panose="020B0600070205080204" pitchFamily="34" charset="-128"/>
              </a:rPr>
              <a:t>Solution</a:t>
            </a:r>
          </a:p>
          <a:p>
            <a:pPr lvl="1" eaLnBrk="1" hangingPunct="1">
              <a:buFontTx/>
              <a:buNone/>
            </a:pPr>
            <a:r>
              <a:rPr lang="en-US" altLang="ja-JP">
                <a:ea typeface="MS PGothic" panose="020B0600070205080204" pitchFamily="34" charset="-128"/>
              </a:rPr>
              <a:t>p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en-US" altLang="ja-JP">
                <a:ea typeface="MS PGothic" panose="020B0600070205080204" pitchFamily="34" charset="-128"/>
              </a:rPr>
              <a:t> [~(~p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en-US" altLang="ja-JP">
                <a:ea typeface="MS PGothic" panose="020B0600070205080204" pitchFamily="34" charset="-128"/>
              </a:rPr>
              <a:t> q)] </a:t>
            </a:r>
          </a:p>
          <a:p>
            <a:pPr lvl="1" eaLnBrk="1" hangingPunct="1">
              <a:buFontTx/>
              <a:buNone/>
            </a:pP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</a:t>
            </a:r>
            <a:r>
              <a:rPr lang="en-US" altLang="ja-JP">
                <a:ea typeface="MS PGothic" panose="020B0600070205080204" pitchFamily="34" charset="-128"/>
              </a:rPr>
              <a:t> p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en-US" altLang="ja-JP">
                <a:ea typeface="MS PGothic" panose="020B0600070205080204" pitchFamily="34" charset="-128"/>
              </a:rPr>
              <a:t> [~(~p)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en-US" altLang="ja-JP">
                <a:ea typeface="MS PGothic" panose="020B0600070205080204" pitchFamily="34" charset="-128"/>
              </a:rPr>
              <a:t> (~q)] DeMorgan’s Law</a:t>
            </a:r>
          </a:p>
          <a:p>
            <a:pPr lvl="1" eaLnBrk="1" hangingPunct="1">
              <a:buFontTx/>
              <a:buNone/>
            </a:pP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</a:t>
            </a:r>
            <a:r>
              <a:rPr lang="en-US" altLang="ja-JP">
                <a:ea typeface="MS PGothic" panose="020B0600070205080204" pitchFamily="34" charset="-128"/>
              </a:rPr>
              <a:t>p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en-US" altLang="ja-JP">
                <a:ea typeface="MS PGothic" panose="020B0600070205080204" pitchFamily="34" charset="-128"/>
              </a:rPr>
              <a:t> [p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en-US" altLang="ja-JP">
                <a:ea typeface="MS PGothic" panose="020B0600070205080204" pitchFamily="34" charset="-128"/>
              </a:rPr>
              <a:t>(~q)]  Double Negative Law</a:t>
            </a:r>
          </a:p>
          <a:p>
            <a:pPr lvl="1" eaLnBrk="1" hangingPunct="1">
              <a:buFontTx/>
              <a:buNone/>
            </a:pP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</a:t>
            </a:r>
            <a:r>
              <a:rPr lang="en-US" altLang="ja-JP">
                <a:ea typeface="MS PGothic" panose="020B0600070205080204" pitchFamily="34" charset="-128"/>
              </a:rPr>
              <a:t> [p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en-US" altLang="ja-JP">
                <a:ea typeface="MS PGothic" panose="020B0600070205080204" pitchFamily="34" charset="-128"/>
              </a:rPr>
              <a:t> p]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en-US" altLang="ja-JP">
                <a:ea typeface="MS PGothic" panose="020B0600070205080204" pitchFamily="34" charset="-128"/>
              </a:rPr>
              <a:t>(~q) Associative Law for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endParaRPr lang="en-US" altLang="ja-JP">
              <a:ea typeface="MS PGothic" panose="020B0600070205080204" pitchFamily="34" charset="-128"/>
            </a:endParaRPr>
          </a:p>
          <a:p>
            <a:pPr lvl="1" eaLnBrk="1" hangingPunct="1">
              <a:buFontTx/>
              <a:buNone/>
            </a:pP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</a:t>
            </a:r>
            <a:r>
              <a:rPr lang="en-US" altLang="ja-JP">
                <a:ea typeface="MS PGothic" panose="020B0600070205080204" pitchFamily="34" charset="-128"/>
              </a:rPr>
              <a:t>p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en-US" altLang="ja-JP">
                <a:ea typeface="MS PGothic" panose="020B0600070205080204" pitchFamily="34" charset="-128"/>
              </a:rPr>
              <a:t> (~q) Idempotent Law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E7DCBC6A-BD3A-4DDA-806D-C378682E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711025-8110-4E1C-8C0B-62EB0AA104A0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F15B239-5063-4075-AF72-53616DA20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Application of Laws of Logic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3059DD1-A9EA-4E3D-9B4B-77EC93782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sz="2800">
                <a:ea typeface="MS PGothic" panose="020B0600070205080204" pitchFamily="34" charset="-128"/>
              </a:rPr>
              <a:t>Verify logical Equivalence</a:t>
            </a:r>
          </a:p>
          <a:p>
            <a:pPr lvl="1" eaLnBrk="1" hangingPunct="1">
              <a:buFontTx/>
              <a:buNone/>
            </a:pPr>
            <a:r>
              <a:rPr lang="en-US" altLang="ja-JP" sz="2400">
                <a:ea typeface="MS PGothic" panose="020B0600070205080204" pitchFamily="34" charset="-128"/>
              </a:rPr>
              <a:t>~ (~ p  </a:t>
            </a:r>
            <a:r>
              <a:rPr lang="en-US" altLang="ja-JP" sz="2400">
                <a:ea typeface="MS PGothic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en-US" altLang="ja-JP" sz="2400">
                <a:ea typeface="MS PGothic" panose="020B0600070205080204" pitchFamily="34" charset="-128"/>
              </a:rPr>
              <a:t> q) </a:t>
            </a:r>
            <a:r>
              <a:rPr lang="en-US" altLang="ja-JP" sz="2400">
                <a:ea typeface="MS PGothic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en-US" altLang="ja-JP" sz="2400">
                <a:ea typeface="MS PGothic" panose="020B0600070205080204" pitchFamily="34" charset="-128"/>
              </a:rPr>
              <a:t> (p </a:t>
            </a:r>
            <a:r>
              <a:rPr lang="en-US" altLang="ja-JP" sz="2400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en-US" altLang="ja-JP" sz="2400">
                <a:ea typeface="MS PGothic" panose="020B0600070205080204" pitchFamily="34" charset="-128"/>
              </a:rPr>
              <a:t> q) </a:t>
            </a:r>
            <a:r>
              <a:rPr lang="en-US" altLang="ja-JP" sz="2400">
                <a:ea typeface="MS PGothic" panose="020B0600070205080204" pitchFamily="34" charset="-128"/>
                <a:sym typeface="Symbol" panose="05050102010706020507" pitchFamily="18" charset="2"/>
              </a:rPr>
              <a:t></a:t>
            </a:r>
            <a:r>
              <a:rPr lang="en-US" altLang="ja-JP" sz="2400">
                <a:ea typeface="MS PGothic" panose="020B0600070205080204" pitchFamily="34" charset="-128"/>
              </a:rPr>
              <a:t>p</a:t>
            </a:r>
          </a:p>
          <a:p>
            <a:pPr eaLnBrk="1" hangingPunct="1"/>
            <a:r>
              <a:rPr lang="en-US" altLang="ja-JP" sz="2800">
                <a:ea typeface="MS PGothic" panose="020B0600070205080204" pitchFamily="34" charset="-128"/>
              </a:rPr>
              <a:t>Solution</a:t>
            </a:r>
          </a:p>
          <a:p>
            <a:pPr lvl="1" eaLnBrk="1" hangingPunct="1">
              <a:buFontTx/>
              <a:buNone/>
            </a:pPr>
            <a:r>
              <a:rPr lang="en-US" altLang="ja-JP" sz="2400">
                <a:ea typeface="MS PGothic" panose="020B0600070205080204" pitchFamily="34" charset="-128"/>
              </a:rPr>
              <a:t>~(~p  </a:t>
            </a:r>
            <a:r>
              <a:rPr lang="en-US" altLang="ja-JP" sz="2400">
                <a:ea typeface="MS PGothic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en-US" altLang="ja-JP" sz="2400">
                <a:ea typeface="MS PGothic" panose="020B0600070205080204" pitchFamily="34" charset="-128"/>
              </a:rPr>
              <a:t> q) </a:t>
            </a:r>
            <a:r>
              <a:rPr lang="en-US" altLang="ja-JP" sz="2400">
                <a:ea typeface="MS PGothic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en-US" altLang="ja-JP" sz="2400">
                <a:ea typeface="MS PGothic" panose="020B0600070205080204" pitchFamily="34" charset="-128"/>
              </a:rPr>
              <a:t> (p</a:t>
            </a:r>
            <a:r>
              <a:rPr lang="en-US" altLang="ja-JP" sz="2400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en-US" altLang="ja-JP" sz="2400">
                <a:ea typeface="MS PGothic" panose="020B0600070205080204" pitchFamily="34" charset="-128"/>
              </a:rPr>
              <a:t>q) </a:t>
            </a:r>
          </a:p>
          <a:p>
            <a:pPr lvl="1" eaLnBrk="1" hangingPunct="1">
              <a:buFontTx/>
              <a:buNone/>
            </a:pPr>
            <a:r>
              <a:rPr lang="en-US" altLang="ja-JP" sz="2400">
                <a:ea typeface="MS PGothic" panose="020B0600070205080204" pitchFamily="34" charset="-128"/>
                <a:sym typeface="Symbol" panose="05050102010706020507" pitchFamily="18" charset="2"/>
              </a:rPr>
              <a:t></a:t>
            </a:r>
            <a:r>
              <a:rPr lang="en-US" altLang="ja-JP" sz="2400">
                <a:ea typeface="MS PGothic" panose="020B0600070205080204" pitchFamily="34" charset="-128"/>
              </a:rPr>
              <a:t> (~(~p) </a:t>
            </a:r>
            <a:r>
              <a:rPr lang="en-US" altLang="ja-JP" sz="2400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en-US" altLang="ja-JP" sz="2400">
                <a:ea typeface="MS PGothic" panose="020B0600070205080204" pitchFamily="34" charset="-128"/>
              </a:rPr>
              <a:t> ~q) </a:t>
            </a:r>
            <a:r>
              <a:rPr lang="en-US" altLang="ja-JP" sz="2400">
                <a:ea typeface="MS PGothic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en-US" altLang="ja-JP" sz="2400">
                <a:ea typeface="MS PGothic" panose="020B0600070205080204" pitchFamily="34" charset="-128"/>
              </a:rPr>
              <a:t>(p </a:t>
            </a:r>
            <a:r>
              <a:rPr lang="en-US" altLang="ja-JP" sz="2400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en-US" altLang="ja-JP" sz="2400">
                <a:ea typeface="MS PGothic" panose="020B0600070205080204" pitchFamily="34" charset="-128"/>
              </a:rPr>
              <a:t> q)	             DeMorgan’s Law</a:t>
            </a:r>
            <a:endParaRPr lang="en-US" altLang="ja-JP" sz="240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 eaLnBrk="1" hangingPunct="1">
              <a:buFont typeface="Symbol" panose="05050102010706020507" pitchFamily="18" charset="2"/>
              <a:buChar char="º"/>
            </a:pPr>
            <a:r>
              <a:rPr lang="en-US" altLang="ja-JP" sz="2400">
                <a:ea typeface="MS PGothic" panose="020B0600070205080204" pitchFamily="34" charset="-128"/>
              </a:rPr>
              <a:t>(p </a:t>
            </a:r>
            <a:r>
              <a:rPr lang="en-US" altLang="ja-JP" sz="2400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en-US" altLang="ja-JP" sz="2400">
                <a:ea typeface="MS PGothic" panose="020B0600070205080204" pitchFamily="34" charset="-128"/>
              </a:rPr>
              <a:t> ~q) </a:t>
            </a:r>
            <a:r>
              <a:rPr lang="en-US" altLang="ja-JP" sz="2400">
                <a:ea typeface="MS PGothic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en-US" altLang="ja-JP" sz="2400">
                <a:ea typeface="MS PGothic" panose="020B0600070205080204" pitchFamily="34" charset="-128"/>
              </a:rPr>
              <a:t> (p</a:t>
            </a:r>
            <a:r>
              <a:rPr lang="en-US" altLang="ja-JP" sz="2400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en-US" altLang="ja-JP" sz="2400">
                <a:ea typeface="MS PGothic" panose="020B0600070205080204" pitchFamily="34" charset="-128"/>
              </a:rPr>
              <a:t>q)	             Double Negative Law</a:t>
            </a:r>
          </a:p>
          <a:p>
            <a:pPr lvl="1" eaLnBrk="1" hangingPunct="1">
              <a:buFont typeface="Symbol" panose="05050102010706020507" pitchFamily="18" charset="2"/>
              <a:buNone/>
            </a:pPr>
            <a:r>
              <a:rPr lang="en-US" altLang="ja-JP" sz="2400">
                <a:ea typeface="MS PGothic" panose="020B0600070205080204" pitchFamily="34" charset="-128"/>
                <a:sym typeface="Symbol" panose="05050102010706020507" pitchFamily="18" charset="2"/>
              </a:rPr>
              <a:t></a:t>
            </a:r>
            <a:r>
              <a:rPr lang="en-US" altLang="ja-JP" sz="2400">
                <a:ea typeface="MS PGothic" panose="020B0600070205080204" pitchFamily="34" charset="-128"/>
              </a:rPr>
              <a:t> p </a:t>
            </a:r>
            <a:r>
              <a:rPr lang="en-US" altLang="ja-JP" sz="2400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en-US" altLang="ja-JP" sz="2400">
                <a:ea typeface="MS PGothic" panose="020B0600070205080204" pitchFamily="34" charset="-128"/>
              </a:rPr>
              <a:t> (~q </a:t>
            </a:r>
            <a:r>
              <a:rPr lang="en-US" altLang="ja-JP" sz="2400">
                <a:ea typeface="MS PGothic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en-US" altLang="ja-JP" sz="2400">
                <a:ea typeface="MS PGothic" panose="020B0600070205080204" pitchFamily="34" charset="-128"/>
              </a:rPr>
              <a:t> q)     	             Distributive Law in Reverse</a:t>
            </a:r>
          </a:p>
          <a:p>
            <a:pPr lvl="1" eaLnBrk="1" hangingPunct="1">
              <a:buFontTx/>
              <a:buNone/>
            </a:pPr>
            <a:r>
              <a:rPr lang="en-US" altLang="ja-JP" sz="2400">
                <a:ea typeface="MS PGothic" panose="020B0600070205080204" pitchFamily="34" charset="-128"/>
                <a:sym typeface="Symbol" panose="05050102010706020507" pitchFamily="18" charset="2"/>
              </a:rPr>
              <a:t></a:t>
            </a:r>
            <a:r>
              <a:rPr lang="en-US" altLang="ja-JP" sz="2400">
                <a:ea typeface="MS PGothic" panose="020B0600070205080204" pitchFamily="34" charset="-128"/>
              </a:rPr>
              <a:t> p </a:t>
            </a:r>
            <a:r>
              <a:rPr lang="en-US" altLang="ja-JP" sz="2400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en-US" altLang="ja-JP" sz="2400">
                <a:ea typeface="MS PGothic" panose="020B0600070205080204" pitchFamily="34" charset="-128"/>
              </a:rPr>
              <a:t> c			             Negation Law</a:t>
            </a:r>
          </a:p>
          <a:p>
            <a:pPr lvl="1" eaLnBrk="1" hangingPunct="1">
              <a:buFontTx/>
              <a:buNone/>
            </a:pPr>
            <a:r>
              <a:rPr lang="en-US" altLang="ja-JP" sz="2400">
                <a:ea typeface="MS PGothic" panose="020B0600070205080204" pitchFamily="34" charset="-128"/>
                <a:sym typeface="Symbol" panose="05050102010706020507" pitchFamily="18" charset="2"/>
              </a:rPr>
              <a:t></a:t>
            </a:r>
            <a:r>
              <a:rPr lang="en-US" altLang="ja-JP" sz="2400">
                <a:ea typeface="MS PGothic" panose="020B0600070205080204" pitchFamily="34" charset="-128"/>
              </a:rPr>
              <a:t> p		                                   Identity Law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7D33086B-FFBE-4154-B0B7-0FF77E60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A8434E-254F-41AB-B5FA-F32CC3A65B5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9EB4F12-E3FC-4D15-8F38-7DFCB7945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Simplifying A Statement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4AFCBB6-0E98-4A52-8AF7-4F62C159F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MS PGothic" panose="020B0600070205080204" pitchFamily="34" charset="-128"/>
              </a:rPr>
              <a:t>“You will get an A if you are hardworking and the sun shines, or you are hardworking and it rains.”</a:t>
            </a:r>
          </a:p>
          <a:p>
            <a:pPr eaLnBrk="1" hangingPunct="1"/>
            <a:r>
              <a:rPr lang="en-US" altLang="ja-JP">
                <a:ea typeface="MS PGothic" panose="020B0600070205080204" pitchFamily="34" charset="-128"/>
              </a:rPr>
              <a:t>Solution:</a:t>
            </a:r>
          </a:p>
          <a:p>
            <a:pPr eaLnBrk="1" hangingPunct="1"/>
            <a:r>
              <a:rPr lang="en-US" altLang="ja-JP">
                <a:ea typeface="MS PGothic" panose="020B0600070205080204" pitchFamily="34" charset="-128"/>
              </a:rPr>
              <a:t>Let 	p = “You are hardworking’</a:t>
            </a:r>
          </a:p>
          <a:p>
            <a:pPr eaLnBrk="1" hangingPunct="1">
              <a:buFontTx/>
              <a:buNone/>
            </a:pPr>
            <a:r>
              <a:rPr lang="en-US" altLang="ja-JP">
                <a:ea typeface="MS PGothic" panose="020B0600070205080204" pitchFamily="34" charset="-128"/>
              </a:rPr>
              <a:t>			q = “The sun shines”</a:t>
            </a:r>
          </a:p>
          <a:p>
            <a:pPr eaLnBrk="1" hangingPunct="1">
              <a:buFontTx/>
              <a:buNone/>
            </a:pPr>
            <a:r>
              <a:rPr lang="en-US" altLang="ja-JP">
                <a:ea typeface="MS PGothic" panose="020B0600070205080204" pitchFamily="34" charset="-128"/>
              </a:rPr>
              <a:t>		 	r = “It rains”  </a:t>
            </a:r>
          </a:p>
          <a:p>
            <a:pPr eaLnBrk="1" hangingPunct="1">
              <a:buFontTx/>
              <a:buNone/>
            </a:pPr>
            <a:r>
              <a:rPr lang="en-US" altLang="ja-JP">
                <a:ea typeface="MS PGothic" panose="020B0600070205080204" pitchFamily="34" charset="-128"/>
              </a:rPr>
              <a:t>The condition is then (p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en-US" altLang="ja-JP">
                <a:ea typeface="MS PGothic" panose="020B0600070205080204" pitchFamily="34" charset="-128"/>
              </a:rPr>
              <a:t> q)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en-US" altLang="ja-JP">
                <a:ea typeface="MS PGothic" panose="020B0600070205080204" pitchFamily="34" charset="-128"/>
              </a:rPr>
              <a:t> (p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en-US" altLang="ja-JP">
                <a:ea typeface="MS PGothic" panose="020B0600070205080204" pitchFamily="34" charset="-128"/>
              </a:rPr>
              <a:t> r)</a:t>
            </a:r>
            <a:r>
              <a:rPr lang="de-AT" altLang="ja-JP">
                <a:ea typeface="MS PGothic" panose="020B0600070205080204" pitchFamily="34" charset="-128"/>
              </a:rPr>
              <a:t> </a:t>
            </a:r>
            <a:endParaRPr lang="en-US" altLang="ja-JP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672</Words>
  <Application>Microsoft Office PowerPoint</Application>
  <PresentationFormat>On-screen Show (4:3)</PresentationFormat>
  <Paragraphs>129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Discrete Structures</vt:lpstr>
      <vt:lpstr>Laws of Logic</vt:lpstr>
      <vt:lpstr>Laws of Logic</vt:lpstr>
      <vt:lpstr>Laws of Logic</vt:lpstr>
      <vt:lpstr>Laws of Logic</vt:lpstr>
      <vt:lpstr>Laws of Logic</vt:lpstr>
      <vt:lpstr>Application of Laws of Logic</vt:lpstr>
      <vt:lpstr>Application of Laws of Logic</vt:lpstr>
      <vt:lpstr>Simplifying A Statement</vt:lpstr>
      <vt:lpstr>Simplifying A Statement</vt:lpstr>
      <vt:lpstr>Conditional Statement</vt:lpstr>
      <vt:lpstr>TRUTH TABLE FOR p  q </vt:lpstr>
      <vt:lpstr>Conditional Statements  OR Implications</vt:lpstr>
      <vt:lpstr>Conditional Statement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dc:creator>Min-Yen Kan</dc:creator>
  <cp:lastModifiedBy>Maliha ch</cp:lastModifiedBy>
  <cp:revision>215</cp:revision>
  <dcterms:created xsi:type="dcterms:W3CDTF">2003-12-17T02:32:09Z</dcterms:created>
  <dcterms:modified xsi:type="dcterms:W3CDTF">2020-02-24T04:14:04Z</dcterms:modified>
</cp:coreProperties>
</file>