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9" r:id="rId12"/>
    <p:sldId id="286" r:id="rId13"/>
    <p:sldId id="290" r:id="rId14"/>
    <p:sldId id="287" r:id="rId15"/>
    <p:sldId id="292" r:id="rId16"/>
    <p:sldId id="288" r:id="rId17"/>
    <p:sldId id="29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09" autoAdjust="0"/>
    <p:restoredTop sz="94660"/>
  </p:normalViewPr>
  <p:slideViewPr>
    <p:cSldViewPr>
      <p:cViewPr varScale="1">
        <p:scale>
          <a:sx n="74" d="100"/>
          <a:sy n="74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055E084-A78A-4A6B-92A3-52DAA93CCE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07A6DC4-4D0B-4C0B-BE97-5C9007A9B5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13A0F48-88E2-4E14-B2DD-0D2B5DF7B9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151281CB-4191-4951-9D85-D822DD9F3D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Click to edit Master text styles</a:t>
            </a:r>
          </a:p>
          <a:p>
            <a:pPr lvl="1"/>
            <a:r>
              <a:rPr lang="de-AT" noProof="0"/>
              <a:t>Second level</a:t>
            </a:r>
          </a:p>
          <a:p>
            <a:pPr lvl="2"/>
            <a:r>
              <a:rPr lang="de-AT" noProof="0"/>
              <a:t>Third level</a:t>
            </a:r>
          </a:p>
          <a:p>
            <a:pPr lvl="3"/>
            <a:r>
              <a:rPr lang="de-AT" noProof="0"/>
              <a:t>Fourth level</a:t>
            </a:r>
          </a:p>
          <a:p>
            <a:pPr lvl="4"/>
            <a:r>
              <a:rPr lang="de-AT" noProof="0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895426AC-7FBF-4D25-BB28-976FC5D130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67584FF7-600D-498D-82D8-B6E2243B0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4BE012-0A5F-47FA-8952-D6C6FBE6C98E}" type="slidenum">
              <a:rPr lang="de-AT" altLang="en-US"/>
              <a:pPr/>
              <a:t>‹#›</a:t>
            </a:fld>
            <a:endParaRPr lang="de-A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7B61E8-FD13-472D-AF74-FDA60CCD2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0B4E9B-2CA0-447F-8806-B1650D142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9F08D8-2A13-44FA-A415-9BF71676C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9C726-98F8-423D-AB54-21EB05C44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76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0AC843-B75A-4264-BF78-F9A26ACAC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FDE59F-62A0-4B13-9F81-99F860C28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5D9F87-B260-4C9A-80F2-F965320B7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40B9F-FBDF-4F9C-8378-9892D7A35D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79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AF0560-1130-44B0-B7CD-DA97D2A11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0E8E29-F070-4036-BA32-D7A63322D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B2DCC8-7B3B-40EC-B9B3-417BC4375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47F18-67A9-4D3D-B1CA-8CA7F8BA8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48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78FD7E-E845-40C8-BF1B-45D95811EB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2003AD-1E13-41B4-AB71-F78AD500E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21EFEA-3F7A-4EAB-BF10-DD5EEFBF3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BEF2E-3407-4C51-B068-E6803AC0F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99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CA4F3F-9D00-45AC-918D-3AEBA337A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92124F-C4C4-40AF-AFBE-524430DB3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45EFE3-6908-4A21-B840-9C9DFC8B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3898A-2FF6-4D9E-A526-CFA13B5E4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19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0B03F0-0F39-4095-B584-151B024EB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6AECB0-D7B5-46DA-AA15-DA49B3364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51B46F-FFAC-476F-9101-663FBA4904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5D369-A3D6-4F4D-B400-F8999433AC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75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F4C6C-E194-484D-B1C9-33AC6AF0BC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5DA4B-43DA-4BB8-8828-C52BFE22D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8AF82-441A-4BA1-90C5-A8B8F7F54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A48B6-1C88-4F85-AD22-A373C663B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97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331C5E-6287-49FC-842F-0CCD2D818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2556AD-E9B9-478D-AD4E-A383A366F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87B9B0-8032-4695-82B7-67EFE6DAB1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865B9-CA77-470D-A21B-1DA8DE6A6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35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A6CC05-BD02-4477-93C8-C8035B838E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2973C6-7A69-4BA1-AFBC-B1E7314018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CC5C38-4380-4EF2-8863-4368D4F282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E30B-5657-441A-8E5A-0862AD561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9010957-7740-4E50-948A-04D588D1E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972DF3-9564-45A9-8010-7F5E63116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DA4673-D871-4AA1-99BE-01B4317A0B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BB0FA-1C94-4A40-A15E-C7B55A5C4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52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26A6B-09B8-4064-BA14-8F4E8977FF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4E3DF-D254-47B1-BAF9-ED9C09F377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9F1C3-C781-4E4B-A856-45DD190653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8F45B-4909-4116-A315-05088B682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20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DF77D-07F2-4B6D-B4CF-134C4565E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76240-77FC-430B-9B3C-B9A684A25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9DC3D-BBCF-4516-B48B-6071867FDA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47A5A-A680-4233-BCC5-ACD517C7B2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98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7807CBB-4687-4972-9BEB-E7D188E7E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4A1596-BD87-49B2-86BD-54EEDF149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8093F0F-6C6F-488D-98F9-D9FAA9FD97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9C7C1E4-6F10-45DB-9D69-BEC5F0267A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0E63AE-8C51-4FF8-BE80-100B2B4C3C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641E97B-DDB7-4B03-9319-2AE279E7FF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7459C363-3175-45A8-86D9-00779C656D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Discrete Structures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9FCBCE-37B8-48FE-A4FE-502FB0F052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pPr eaLnBrk="1" hangingPunct="1"/>
            <a:r>
              <a:rPr lang="de-AT" altLang="en-US"/>
              <a:t>Lecture </a:t>
            </a:r>
            <a:r>
              <a:rPr lang="en-GB" altLang="en-US"/>
              <a:t>4</a:t>
            </a:r>
            <a:endParaRPr lang="de-AT" altLang="en-US"/>
          </a:p>
          <a:p>
            <a:pPr eaLnBrk="1" hangingPunct="1"/>
            <a:endParaRPr lang="de-A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EF8383E7-7EF2-442C-A351-52AB3709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228E-23A2-48B4-81D2-BA41027B82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7780DFE-3722-473D-AF10-A6DF47850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TRUTH TABLE FOR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p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4000" b="1">
                <a:ea typeface="MS PGothic" panose="020B0600070205080204" pitchFamily="34" charset="-128"/>
              </a:rPr>
              <a:t> ~ q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 ~ p</a:t>
            </a:r>
            <a:r>
              <a:rPr lang="de-AT" altLang="ja-JP" sz="4000">
                <a:ea typeface="MS PGothic" panose="020B0600070205080204" pitchFamily="34" charset="-128"/>
              </a:rPr>
              <a:t> </a:t>
            </a:r>
            <a:endParaRPr lang="en-US" altLang="en-US" sz="4000"/>
          </a:p>
        </p:txBody>
      </p:sp>
      <p:sp>
        <p:nvSpPr>
          <p:cNvPr id="12292" name="Text Box 49">
            <a:extLst>
              <a:ext uri="{FF2B5EF4-FFF2-40B4-BE49-F238E27FC236}">
                <a16:creationId xmlns:a16="http://schemas.microsoft.com/office/drawing/2014/main" id="{98F5D779-5C73-46DF-8EA3-6A61C866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de-AT" altLang="en-US" sz="1800"/>
          </a:p>
        </p:txBody>
      </p:sp>
      <p:sp>
        <p:nvSpPr>
          <p:cNvPr id="12293" name="Table Placeholder 1">
            <a:extLst>
              <a:ext uri="{FF2B5EF4-FFF2-40B4-BE49-F238E27FC236}">
                <a16:creationId xmlns:a16="http://schemas.microsoft.com/office/drawing/2014/main" id="{F637FD1F-A67B-42D4-A710-DAEF94E4B7AA}"/>
              </a:ext>
            </a:extLst>
          </p:cNvPr>
          <p:cNvSpPr>
            <a:spLocks noGrp="1" noTextEdit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23051510-80A4-4F3A-83FC-9368F367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09121-639B-48D5-A2E8-C12B625DF4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45CD587-5F40-43A6-A4F4-BA74DB7DD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TRUTH TABLE FOR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p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4000" b="1">
                <a:ea typeface="MS PGothic" panose="020B0600070205080204" pitchFamily="34" charset="-128"/>
              </a:rPr>
              <a:t> ~ q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 ~ p</a:t>
            </a:r>
            <a:r>
              <a:rPr lang="de-AT" altLang="ja-JP" sz="4000">
                <a:ea typeface="MS PGothic" panose="020B0600070205080204" pitchFamily="34" charset="-128"/>
              </a:rPr>
              <a:t> </a:t>
            </a:r>
            <a:endParaRPr lang="en-US" altLang="en-US" sz="4000"/>
          </a:p>
        </p:txBody>
      </p:sp>
      <p:graphicFrame>
        <p:nvGraphicFramePr>
          <p:cNvPr id="115716" name="Group 4">
            <a:extLst>
              <a:ext uri="{FF2B5EF4-FFF2-40B4-BE49-F238E27FC236}">
                <a16:creationId xmlns:a16="http://schemas.microsoft.com/office/drawing/2014/main" id="{8BBF7625-B14B-401F-9816-BBA1A5E124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5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~q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~p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~q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 </a:t>
                      </a:r>
                      <a:r>
                        <a:rPr kumimoji="0" lang="de-A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de-A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~ q </a:t>
                      </a:r>
                      <a:r>
                        <a:rPr kumimoji="0" lang="de-A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de-A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~ 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60" name="Text Box 49">
            <a:extLst>
              <a:ext uri="{FF2B5EF4-FFF2-40B4-BE49-F238E27FC236}">
                <a16:creationId xmlns:a16="http://schemas.microsoft.com/office/drawing/2014/main" id="{0B286309-DF3F-40FA-B51E-4FFABBB62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de-AT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02A054D-0D19-44B9-BAF2-EFEAE7AD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147CCC-6A8E-4D66-BF25-005517CF60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1F58945-D308-48D6-8CBA-DBD62F107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TRUTH TABLE FOR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(p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q)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sz="4000" b="1">
                <a:ea typeface="MS PGothic" panose="020B0600070205080204" pitchFamily="34" charset="-128"/>
              </a:rPr>
              <a:t>(~ p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 r)</a:t>
            </a:r>
            <a:r>
              <a:rPr lang="de-AT" altLang="ja-JP" sz="4000">
                <a:ea typeface="MS PGothic" panose="020B0600070205080204" pitchFamily="34" charset="-128"/>
              </a:rPr>
              <a:t> </a:t>
            </a:r>
            <a:endParaRPr lang="en-US" altLang="en-US" sz="4000"/>
          </a:p>
        </p:txBody>
      </p:sp>
      <p:sp>
        <p:nvSpPr>
          <p:cNvPr id="14340" name="Text Box 47">
            <a:extLst>
              <a:ext uri="{FF2B5EF4-FFF2-40B4-BE49-F238E27FC236}">
                <a16:creationId xmlns:a16="http://schemas.microsoft.com/office/drawing/2014/main" id="{C6FA9E39-3E6F-4DE8-98D3-E50B27FC2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de-AT" altLang="en-US" sz="1800"/>
          </a:p>
        </p:txBody>
      </p:sp>
      <p:sp>
        <p:nvSpPr>
          <p:cNvPr id="14341" name="Table Placeholder 1">
            <a:extLst>
              <a:ext uri="{FF2B5EF4-FFF2-40B4-BE49-F238E27FC236}">
                <a16:creationId xmlns:a16="http://schemas.microsoft.com/office/drawing/2014/main" id="{C24741B5-DCA9-439C-9FA0-EDB6EAFE4A0C}"/>
              </a:ext>
            </a:extLst>
          </p:cNvPr>
          <p:cNvSpPr>
            <a:spLocks noGrp="1" noTextEdit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C9DBE63D-86E1-4F94-8B52-2985794D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BD4063-6C1E-4F9F-86C2-6D3908125CF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F2A30E4-21CB-4DDA-B068-150B27FC3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TRUTH TABLE FOR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(p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q)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sz="4000" b="1">
                <a:ea typeface="MS PGothic" panose="020B0600070205080204" pitchFamily="34" charset="-128"/>
              </a:rPr>
              <a:t>(~ p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 r)</a:t>
            </a:r>
            <a:r>
              <a:rPr lang="de-AT" altLang="ja-JP" sz="4000">
                <a:ea typeface="MS PGothic" panose="020B0600070205080204" pitchFamily="34" charset="-128"/>
              </a:rPr>
              <a:t> </a:t>
            </a:r>
            <a:endParaRPr lang="en-US" altLang="en-US" sz="4000"/>
          </a:p>
        </p:txBody>
      </p:sp>
      <p:sp>
        <p:nvSpPr>
          <p:cNvPr id="15364" name="Text Box 47">
            <a:extLst>
              <a:ext uri="{FF2B5EF4-FFF2-40B4-BE49-F238E27FC236}">
                <a16:creationId xmlns:a16="http://schemas.microsoft.com/office/drawing/2014/main" id="{1EA82D2E-7B70-49A7-B2C7-D564F3C1A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de-AT" altLang="en-US" sz="1800"/>
          </a:p>
        </p:txBody>
      </p:sp>
      <p:graphicFrame>
        <p:nvGraphicFramePr>
          <p:cNvPr id="117809" name="Group 49">
            <a:extLst>
              <a:ext uri="{FF2B5EF4-FFF2-40B4-BE49-F238E27FC236}">
                <a16:creationId xmlns:a16="http://schemas.microsoft.com/office/drawing/2014/main" id="{2E21E9DD-3296-4225-9460-B6D655C208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de-AT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~p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~p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(p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q)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(~ p 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r)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039B8AF3-E8E2-46F2-BE2A-896878DC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C7716-B940-4C62-A1CF-E260791CD6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AD1EB24-66E0-4CB4-A9E8-2502492A8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LOGICAL EQUIVALENCE INVOLVING IMPLICATION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p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q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sz="4000" b="1">
                <a:ea typeface="MS PGothic" panose="020B0600070205080204" pitchFamily="34" charset="-128"/>
              </a:rPr>
              <a:t> ~q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 ~p</a:t>
            </a:r>
            <a:r>
              <a:rPr lang="en-US" altLang="ja-JP" sz="4000">
                <a:ea typeface="MS PGothic" panose="020B0600070205080204" pitchFamily="34" charset="-128"/>
              </a:rPr>
              <a:t> </a:t>
            </a:r>
            <a:endParaRPr lang="en-US" altLang="en-US" sz="4000"/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98224FAF-BBA6-4B6F-9968-D28C4C1F2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de-AT" altLang="en-US" sz="1800"/>
          </a:p>
        </p:txBody>
      </p:sp>
      <p:sp>
        <p:nvSpPr>
          <p:cNvPr id="16389" name="Table Placeholder 1">
            <a:extLst>
              <a:ext uri="{FF2B5EF4-FFF2-40B4-BE49-F238E27FC236}">
                <a16:creationId xmlns:a16="http://schemas.microsoft.com/office/drawing/2014/main" id="{1F9B01A1-5FD1-4C53-B915-E0E62997FF09}"/>
              </a:ext>
            </a:extLst>
          </p:cNvPr>
          <p:cNvSpPr>
            <a:spLocks noGrp="1" noTextEdit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AE79ADFA-EED3-4EA0-8720-0BA81B5F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E200A6-6E45-43D7-B963-EA52B10AC2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0A4C9A9-DBF9-4288-B1F2-A9064D443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LOGICAL EQUIVALENCE INVOLVING IMPLICATION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p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q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sz="4000" b="1">
                <a:ea typeface="MS PGothic" panose="020B0600070205080204" pitchFamily="34" charset="-128"/>
              </a:rPr>
              <a:t> ~q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 ~p</a:t>
            </a:r>
            <a:r>
              <a:rPr lang="en-US" altLang="ja-JP" sz="4000">
                <a:ea typeface="MS PGothic" panose="020B0600070205080204" pitchFamily="34" charset="-128"/>
              </a:rPr>
              <a:t> </a:t>
            </a:r>
            <a:endParaRPr lang="en-US" altLang="en-US" sz="4000"/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98F6A70C-F81C-4ECE-A64D-FE669B45E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de-AT" altLang="en-US" sz="1800"/>
          </a:p>
        </p:txBody>
      </p:sp>
      <p:graphicFrame>
        <p:nvGraphicFramePr>
          <p:cNvPr id="118871" name="Group 87">
            <a:extLst>
              <a:ext uri="{FF2B5EF4-FFF2-40B4-BE49-F238E27FC236}">
                <a16:creationId xmlns:a16="http://schemas.microsoft.com/office/drawing/2014/main" id="{AEBA2876-465F-49D9-9C0A-AEE7FCD83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525963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5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~q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~p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~q 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~p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D45356C8-C0A8-43AE-BC36-DDE074C5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66AF4-4813-445B-BFC8-6FACBEDEC7E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662DF08-ADBA-4B28-9115-A465408B0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IMPLICATION LAW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p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q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sz="4000" b="1">
                <a:ea typeface="MS PGothic" panose="020B0600070205080204" pitchFamily="34" charset="-128"/>
              </a:rPr>
              <a:t> ~p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4000" b="1">
                <a:ea typeface="MS PGothic" panose="020B0600070205080204" pitchFamily="34" charset="-128"/>
              </a:rPr>
              <a:t>q</a:t>
            </a:r>
            <a:endParaRPr lang="en-US" altLang="en-US" sz="4000" b="1"/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23E20AA6-6649-42A3-AEC3-D9F3E0519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de-AT" altLang="en-US" sz="1800"/>
          </a:p>
        </p:txBody>
      </p:sp>
      <p:sp>
        <p:nvSpPr>
          <p:cNvPr id="18437" name="Table Placeholder 1">
            <a:extLst>
              <a:ext uri="{FF2B5EF4-FFF2-40B4-BE49-F238E27FC236}">
                <a16:creationId xmlns:a16="http://schemas.microsoft.com/office/drawing/2014/main" id="{04738418-3F2E-4F69-A21C-C4A7A747B48A}"/>
              </a:ext>
            </a:extLst>
          </p:cNvPr>
          <p:cNvSpPr>
            <a:spLocks noGrp="1" noTextEdit="1"/>
          </p:cNvSpPr>
          <p:nvPr>
            <p:ph type="tbl" idx="1"/>
          </p:nvPr>
        </p:nvSpPr>
        <p:spPr/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C30FDC50-6F71-4DC7-9C6A-9ED1B6CD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B9D3E-3D44-410C-8BEB-66E8B962ED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642616F-4A4E-4376-8250-1849DDD01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IMPLICATION LAW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p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z="4000" b="1">
                <a:ea typeface="MS PGothic" panose="020B0600070205080204" pitchFamily="34" charset="-128"/>
              </a:rPr>
              <a:t>q 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</a:t>
            </a:r>
            <a:r>
              <a:rPr lang="en-US" altLang="ja-JP" sz="4000" b="1">
                <a:ea typeface="MS PGothic" panose="020B0600070205080204" pitchFamily="34" charset="-128"/>
              </a:rPr>
              <a:t> ~p</a:t>
            </a:r>
            <a:r>
              <a:rPr lang="en-US" altLang="ja-JP" sz="4000" b="1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 sz="4000" b="1">
                <a:ea typeface="MS PGothic" panose="020B0600070205080204" pitchFamily="34" charset="-128"/>
              </a:rPr>
              <a:t>q</a:t>
            </a:r>
            <a:endParaRPr lang="en-US" altLang="en-US" sz="4000" b="1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8709145C-D4E8-4732-AD67-A0C0E1273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de-AT" altLang="en-US" sz="1800"/>
          </a:p>
        </p:txBody>
      </p:sp>
      <p:graphicFrame>
        <p:nvGraphicFramePr>
          <p:cNvPr id="119859" name="Group 51">
            <a:extLst>
              <a:ext uri="{FF2B5EF4-FFF2-40B4-BE49-F238E27FC236}">
                <a16:creationId xmlns:a16="http://schemas.microsoft.com/office/drawing/2014/main" id="{5115501E-7434-46C8-A160-DB1A49EE60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~p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~p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ECE4214C-C9DA-498C-BF91-5EEE3782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69C01-05EE-4100-A06F-13705C2525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F36EDE9-76EE-41C3-992B-248ED685C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ALTERNATIVE WAYS OF EXPRESSING IMPLICATIONS</a:t>
            </a:r>
            <a:endParaRPr lang="en-US" altLang="en-US" sz="4000" b="1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7C8BFBF-C7D7-497B-8B9A-75B2B5CA0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“if p then q”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“not p unless q”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“p implies q”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“q follows from p”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“if p, q”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“q if p”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“p only if q”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“q whenever p”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“q is sufficient for p”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b="1">
                <a:ea typeface="MS PGothic" panose="020B0600070205080204" pitchFamily="34" charset="-128"/>
              </a:rPr>
              <a:t>“q is necessary for p”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69CAA452-BCEF-416A-96D6-8C82C5EF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7C998-8232-4652-9FFB-11B35CCA9ED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538A606-F4EF-4F15-8525-BAD4535D6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TRANSLATING ENGLISH SENTENCES TO SYMBOLS</a:t>
            </a:r>
            <a:endParaRPr lang="en-US" altLang="en-US" sz="4000" b="1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2F281FC-9F3A-4A71-A753-CB55981DA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b="1">
                <a:ea typeface="MS PGothic" panose="020B0600070205080204" pitchFamily="34" charset="-128"/>
              </a:rPr>
              <a:t>Let p and q be propositions:</a:t>
            </a:r>
          </a:p>
          <a:p>
            <a:pPr lvl="1" eaLnBrk="1" hangingPunct="1"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p = “you get an A in the final exam”</a:t>
            </a:r>
          </a:p>
          <a:p>
            <a:pPr lvl="1" eaLnBrk="1" hangingPunct="1"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q = “you do every exercise in this book”</a:t>
            </a:r>
          </a:p>
          <a:p>
            <a:pPr lvl="1" eaLnBrk="1" hangingPunct="1"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r = “you get an A in this class”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088A3217-D9BA-4CFD-9F0E-EEACFC74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583D33-C1B5-408A-B768-DC6782742C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B4593E9-A98F-4E45-A3ED-B6F7D828E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TRANSLATING ENGLISH SENTENCES TO SYMBOLS</a:t>
            </a:r>
            <a:endParaRPr lang="en-US" altLang="en-US" sz="4000" b="1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0248784-21A0-4ECE-8142-AF950B77A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You do every exercise in this book; You get an A in the final, implies, you  get an A in the class</a:t>
            </a:r>
          </a:p>
          <a:p>
            <a:pPr eaLnBrk="1" hangingPunct="1"/>
            <a:endParaRPr lang="en-US" altLang="ja-JP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Solution</a:t>
            </a:r>
          </a:p>
          <a:p>
            <a:pPr lvl="1" eaLnBrk="1" hangingPunct="1"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b="1">
                <a:ea typeface="MS PGothic" panose="020B0600070205080204" pitchFamily="34" charset="-128"/>
              </a:rPr>
              <a:t> q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b="1">
                <a:ea typeface="MS PGothic" panose="020B0600070205080204" pitchFamily="34" charset="-128"/>
              </a:rPr>
              <a:t> r</a:t>
            </a:r>
            <a:r>
              <a:rPr lang="de-AT" altLang="ja-JP">
                <a:ea typeface="MS PGothic" panose="020B0600070205080204" pitchFamily="34" charset="-128"/>
              </a:rPr>
              <a:t>  </a:t>
            </a:r>
            <a:endParaRPr lang="en-US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4663786-F808-4426-A0D9-02C268D4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59700-BA70-42A7-B8D8-573C63CA2F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E95E011-D358-482C-BE36-113C88FAD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TRANSLATING ENGLISH SENTENCES TO SYMBOLS</a:t>
            </a:r>
            <a:endParaRPr lang="en-US" altLang="en-US" sz="4000" b="1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033D314-6352-4799-9DEC-81BAC8543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b="1">
                <a:ea typeface="MS PGothic" panose="020B0600070205080204" pitchFamily="34" charset="-128"/>
              </a:rPr>
              <a:t>To get an A in this class it is necessary for you to get an A in the final</a:t>
            </a:r>
            <a:endParaRPr lang="de-AT" altLang="ja-JP">
              <a:ea typeface="MS PGothic" panose="020B0600070205080204" pitchFamily="34" charset="-128"/>
            </a:endParaRPr>
          </a:p>
          <a:p>
            <a:pPr eaLnBrk="1" hangingPunct="1"/>
            <a:endParaRPr lang="de-AT" altLang="ja-JP">
              <a:ea typeface="MS PGothic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ja-JP" b="1" u="sng">
                <a:ea typeface="MS PGothic" panose="020B0600070205080204" pitchFamily="34" charset="-128"/>
              </a:rPr>
              <a:t>SOLUTION</a:t>
            </a:r>
            <a:r>
              <a:rPr lang="en-US" altLang="ja-JP">
                <a:ea typeface="MS PGothic" panose="020B0600070205080204" pitchFamily="34" charset="-128"/>
              </a:rPr>
              <a:t>		</a:t>
            </a:r>
          </a:p>
          <a:p>
            <a:pPr lvl="1" eaLnBrk="1" hangingPunct="1"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b="1">
                <a:ea typeface="MS PGothic" panose="020B0600070205080204" pitchFamily="34" charset="-128"/>
              </a:rPr>
              <a:t> r</a:t>
            </a:r>
            <a:r>
              <a:rPr lang="de-AT" altLang="ja-JP">
                <a:ea typeface="MS PGothic" panose="020B0600070205080204" pitchFamily="34" charset="-128"/>
              </a:rPr>
              <a:t> </a:t>
            </a:r>
            <a:endParaRPr lang="en-US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276D3498-66DF-434B-BF71-9C11FD22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1CDED9-9DF1-4088-8C73-D2ACF2D046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0853CD9-8582-4483-80CD-AACB946A2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TRANSLATING ENGLISH SENTENCES TO SYMBOLS</a:t>
            </a:r>
            <a:endParaRPr lang="en-US" altLang="en-US" sz="4000" b="1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B6D9B65-F02D-4AC6-9243-934DC10F0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Getting an A in the final and doing every exercise in this book is sufficient for getting an A in this class</a:t>
            </a:r>
          </a:p>
          <a:p>
            <a:pPr eaLnBrk="1" hangingPunct="1"/>
            <a:endParaRPr lang="en-US" altLang="ja-JP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Solution</a:t>
            </a:r>
          </a:p>
          <a:p>
            <a:pPr lvl="1" eaLnBrk="1" hangingPunct="1"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b="1">
                <a:ea typeface="MS PGothic" panose="020B0600070205080204" pitchFamily="34" charset="-128"/>
              </a:rPr>
              <a:t> q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b="1">
                <a:ea typeface="MS PGothic" panose="020B0600070205080204" pitchFamily="34" charset="-128"/>
              </a:rPr>
              <a:t> r</a:t>
            </a:r>
            <a:r>
              <a:rPr lang="de-AT" altLang="ja-JP">
                <a:ea typeface="MS PGothic" panose="020B0600070205080204" pitchFamily="34" charset="-128"/>
              </a:rPr>
              <a:t>  </a:t>
            </a:r>
            <a:endParaRPr lang="en-US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06E224AE-9724-449E-A0CE-4E240D5F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B94A3B-02ED-402E-8FA9-D7020C43B8A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D72027E-BB49-4FDA-8900-98B3B029D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TRANSLATING SYMBOLIC PROPOSITIONS TO ENGLISH</a:t>
            </a:r>
            <a:r>
              <a:rPr lang="de-AT" altLang="ja-JP" sz="4000">
                <a:ea typeface="MS PGothic" panose="020B0600070205080204" pitchFamily="34" charset="-128"/>
              </a:rPr>
              <a:t> </a:t>
            </a:r>
            <a:endParaRPr lang="en-US" altLang="en-US" sz="400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3F84E2E-0592-4363-B3BB-24307CD4B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Let </a:t>
            </a:r>
            <a:r>
              <a:rPr lang="en-US" altLang="ja-JP" b="1">
                <a:ea typeface="MS PGothic" panose="020B0600070205080204" pitchFamily="34" charset="-128"/>
              </a:rPr>
              <a:t>p</a:t>
            </a:r>
            <a:r>
              <a:rPr lang="en-US" altLang="ja-JP">
                <a:ea typeface="MS PGothic" panose="020B0600070205080204" pitchFamily="34" charset="-128"/>
              </a:rPr>
              <a:t>, </a:t>
            </a:r>
            <a:r>
              <a:rPr lang="en-US" altLang="ja-JP" b="1">
                <a:ea typeface="MS PGothic" panose="020B0600070205080204" pitchFamily="34" charset="-128"/>
              </a:rPr>
              <a:t>q</a:t>
            </a:r>
            <a:r>
              <a:rPr lang="en-US" altLang="ja-JP">
                <a:ea typeface="MS PGothic" panose="020B0600070205080204" pitchFamily="34" charset="-128"/>
              </a:rPr>
              <a:t>, and </a:t>
            </a:r>
            <a:r>
              <a:rPr lang="en-US" altLang="ja-JP" b="1">
                <a:ea typeface="MS PGothic" panose="020B0600070205080204" pitchFamily="34" charset="-128"/>
              </a:rPr>
              <a:t>r</a:t>
            </a:r>
            <a:r>
              <a:rPr lang="en-US" altLang="ja-JP">
                <a:ea typeface="MS PGothic" panose="020B0600070205080204" pitchFamily="34" charset="-128"/>
              </a:rPr>
              <a:t> be the propositions:</a:t>
            </a:r>
          </a:p>
          <a:p>
            <a:pPr eaLnBrk="1" hangingPunct="1">
              <a:buFontTx/>
              <a:buNone/>
            </a:pPr>
            <a:endParaRPr lang="en-US" altLang="ja-JP">
              <a:ea typeface="MS PGothic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p = “you have the flu”</a:t>
            </a:r>
          </a:p>
          <a:p>
            <a:pPr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q = “you miss the final exam”</a:t>
            </a:r>
          </a:p>
          <a:p>
            <a:pPr eaLnBrk="1" hangingPunct="1"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r = “you pass the course”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3E7A514A-4745-459A-91C2-39286E84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BC16D8-2616-49BE-ADB3-5A4EF45762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AB5F6E3-7296-4F61-BB9B-39105F697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TRANSLATING SYMBOLIC PROPOSITIONS TO ENGLISH</a:t>
            </a:r>
            <a:r>
              <a:rPr lang="de-AT" altLang="ja-JP" sz="4000">
                <a:ea typeface="MS PGothic" panose="020B0600070205080204" pitchFamily="34" charset="-128"/>
              </a:rPr>
              <a:t> </a:t>
            </a:r>
            <a:endParaRPr lang="en-US" altLang="en-US" sz="400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73D5631-781B-4AF5-8DF7-9527B62D7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b="1">
                <a:ea typeface="MS PGothic" panose="020B0600070205080204" pitchFamily="34" charset="-128"/>
              </a:rPr>
              <a:t>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b="1">
                <a:ea typeface="MS PGothic" panose="020B0600070205080204" pitchFamily="34" charset="-128"/>
              </a:rPr>
              <a:t>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	</a:t>
            </a:r>
            <a:r>
              <a:rPr lang="en-US" altLang="ja-JP">
                <a:ea typeface="MS PGothic" panose="020B0600070205080204" pitchFamily="34" charset="-128"/>
              </a:rPr>
              <a:t>If you have flu, then you will miss the final exam.</a:t>
            </a:r>
            <a:endParaRPr lang="en-US" altLang="ja-JP" b="1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b="1">
                <a:ea typeface="MS PGothic" panose="020B0600070205080204" pitchFamily="34" charset="-128"/>
              </a:rPr>
              <a:t>~q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b="1">
                <a:ea typeface="MS PGothic" panose="020B0600070205080204" pitchFamily="34" charset="-128"/>
              </a:rPr>
              <a:t> 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	</a:t>
            </a:r>
            <a:r>
              <a:rPr lang="en-US" altLang="ja-JP">
                <a:ea typeface="MS PGothic" panose="020B0600070205080204" pitchFamily="34" charset="-128"/>
              </a:rPr>
              <a:t>If you don’t miss the final exam, you will pass the course.</a:t>
            </a:r>
            <a:endParaRPr lang="en-US" altLang="ja-JP" b="1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b="1">
                <a:ea typeface="MS PGothic" panose="020B0600070205080204" pitchFamily="34" charset="-128"/>
              </a:rPr>
              <a:t>~p 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b="1">
                <a:ea typeface="MS PGothic" panose="020B0600070205080204" pitchFamily="34" charset="-128"/>
              </a:rPr>
              <a:t> ~q</a:t>
            </a:r>
            <a:r>
              <a:rPr lang="en-US" altLang="ja-JP" b="1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b="1">
                <a:ea typeface="MS PGothic" panose="020B0600070205080204" pitchFamily="34" charset="-128"/>
              </a:rPr>
              <a:t> 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b="1">
                <a:ea typeface="MS PGothic" panose="020B0600070205080204" pitchFamily="34" charset="-128"/>
              </a:rPr>
              <a:t>	</a:t>
            </a:r>
            <a:r>
              <a:rPr lang="en-US" altLang="ja-JP">
                <a:ea typeface="MS PGothic" panose="020B0600070205080204" pitchFamily="34" charset="-128"/>
              </a:rPr>
              <a:t>If you neither have flu nor miss the final exam, then you will pass the course.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00BE69E1-C58A-4264-A04D-56CFD6C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1357F0-B3B8-4BEA-A949-5ECBF35B30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F196F09-4C03-499B-A775-43619C551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>
                <a:ea typeface="MS PGothic" panose="020B0600070205080204" pitchFamily="34" charset="-128"/>
              </a:rPr>
              <a:t>HIERARCHY OF OPERATIONS</a:t>
            </a:r>
            <a:br>
              <a:rPr lang="en-US" altLang="ja-JP" sz="4000" b="1">
                <a:ea typeface="MS PGothic" panose="020B0600070205080204" pitchFamily="34" charset="-128"/>
              </a:rPr>
            </a:br>
            <a:r>
              <a:rPr lang="en-US" altLang="ja-JP" sz="4000" b="1">
                <a:ea typeface="MS PGothic" panose="020B0600070205080204" pitchFamily="34" charset="-128"/>
              </a:rPr>
              <a:t>FOR LOGICAL CONNECTIVES</a:t>
            </a:r>
            <a:endParaRPr lang="en-US" altLang="en-US" sz="4000" b="1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F367E15-C2AA-4798-9F05-9BA942B83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~ (negation)</a:t>
            </a:r>
            <a:endParaRPr lang="en-US" altLang="ja-JP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endParaRPr lang="en-US" altLang="ja-JP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>
                <a:ea typeface="MS PGothic" panose="020B0600070205080204" pitchFamily="34" charset="-128"/>
              </a:rPr>
              <a:t> (conjunction), </a:t>
            </a:r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ja-JP">
                <a:ea typeface="MS PGothic" panose="020B0600070205080204" pitchFamily="34" charset="-128"/>
              </a:rPr>
              <a:t> (disjunction)</a:t>
            </a:r>
            <a:endParaRPr lang="en-US" altLang="ja-JP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endParaRPr lang="en-US" altLang="ja-JP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r>
              <a:rPr lang="en-US" altLang="ja-JP">
                <a:ea typeface="MS PGothic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>
                <a:ea typeface="MS PGothic" panose="020B0600070205080204" pitchFamily="34" charset="-128"/>
              </a:rPr>
              <a:t> (conditional)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505</Words>
  <Application>Microsoft Office PowerPoint</Application>
  <PresentationFormat>On-screen Show (4:3)</PresentationFormat>
  <Paragraphs>224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Discrete Structures</vt:lpstr>
      <vt:lpstr>ALTERNATIVE WAYS OF EXPRESSING IMPLICATIONS</vt:lpstr>
      <vt:lpstr>TRANSLATING ENGLISH SENTENCES TO SYMBOLS</vt:lpstr>
      <vt:lpstr>TRANSLATING ENGLISH SENTENCES TO SYMBOLS</vt:lpstr>
      <vt:lpstr>TRANSLATING ENGLISH SENTENCES TO SYMBOLS</vt:lpstr>
      <vt:lpstr>TRANSLATING ENGLISH SENTENCES TO SYMBOLS</vt:lpstr>
      <vt:lpstr>TRANSLATING SYMBOLIC PROPOSITIONS TO ENGLISH </vt:lpstr>
      <vt:lpstr>TRANSLATING SYMBOLIC PROPOSITIONS TO ENGLISH </vt:lpstr>
      <vt:lpstr>HIERARCHY OF OPERATIONS FOR LOGICAL CONNECTIVES</vt:lpstr>
      <vt:lpstr>TRUTH TABLE FOR p  ~ q  ~ p </vt:lpstr>
      <vt:lpstr>TRUTH TABLE FOR p  ~ q  ~ p </vt:lpstr>
      <vt:lpstr>TRUTH TABLE FOR (p q)(~ p  r) </vt:lpstr>
      <vt:lpstr>TRUTH TABLE FOR (p q)(~ p  r) </vt:lpstr>
      <vt:lpstr>LOGICAL EQUIVALENCE INVOLVING IMPLICATION pq  ~q  ~p </vt:lpstr>
      <vt:lpstr>LOGICAL EQUIVALENCE INVOLVING IMPLICATION pq  ~q  ~p </vt:lpstr>
      <vt:lpstr>IMPLICATION LAW pq  ~pq</vt:lpstr>
      <vt:lpstr>IMPLICATION LAW pq  ~pq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Maliha ch</cp:lastModifiedBy>
  <cp:revision>215</cp:revision>
  <dcterms:created xsi:type="dcterms:W3CDTF">2003-12-17T02:32:09Z</dcterms:created>
  <dcterms:modified xsi:type="dcterms:W3CDTF">2020-03-03T02:33:19Z</dcterms:modified>
</cp:coreProperties>
</file>