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73" y="1512824"/>
            <a:ext cx="8605253" cy="511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349" y="2576270"/>
            <a:ext cx="2664460" cy="1976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115">
              <a:lnSpc>
                <a:spcPct val="145500"/>
              </a:lnSpc>
              <a:spcBef>
                <a:spcPts val="95"/>
              </a:spcBef>
            </a:pPr>
            <a:r>
              <a:rPr dirty="0" sz="4400" spc="-5">
                <a:solidFill>
                  <a:srgbClr val="33339A"/>
                </a:solidFill>
                <a:latin typeface="Arial"/>
                <a:cs typeface="Arial"/>
              </a:rPr>
              <a:t>Chapter 8  </a:t>
            </a:r>
            <a:r>
              <a:rPr dirty="0" sz="4400" spc="-5">
                <a:latin typeface="Arial"/>
                <a:cs typeface="Arial"/>
              </a:rPr>
              <a:t>Switching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6836916"/>
            <a:ext cx="3784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763" y="6884160"/>
            <a:ext cx="594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Copyright © The </a:t>
            </a:r>
            <a:r>
              <a:rPr dirty="0" sz="1200" spc="-5">
                <a:latin typeface="Times New Roman"/>
                <a:cs typeface="Times New Roman"/>
              </a:rPr>
              <a:t>McGraw-Hill Companies, </a:t>
            </a:r>
            <a:r>
              <a:rPr dirty="0" sz="1200">
                <a:latin typeface="Times New Roman"/>
                <a:cs typeface="Times New Roman"/>
              </a:rPr>
              <a:t>Inc. </a:t>
            </a:r>
            <a:r>
              <a:rPr dirty="0" sz="1200" spc="-5">
                <a:latin typeface="Times New Roman"/>
                <a:cs typeface="Times New Roman"/>
              </a:rPr>
              <a:t>Permission </a:t>
            </a:r>
            <a:r>
              <a:rPr dirty="0" sz="1200">
                <a:latin typeface="Times New Roman"/>
                <a:cs typeface="Times New Roman"/>
              </a:rPr>
              <a:t>required for reproduction 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8.2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9320" cy="429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As another example, consider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circuit-switched network  </a:t>
            </a:r>
            <a:r>
              <a:rPr dirty="0" sz="2800" spc="-5" b="1" i="1">
                <a:latin typeface="Times New Roman"/>
                <a:cs typeface="Times New Roman"/>
              </a:rPr>
              <a:t>that connects computers </a:t>
            </a: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two remote </a:t>
            </a:r>
            <a:r>
              <a:rPr dirty="0" sz="2800" spc="-10" b="1" i="1">
                <a:latin typeface="Times New Roman"/>
                <a:cs typeface="Times New Roman"/>
              </a:rPr>
              <a:t>offices </a:t>
            </a:r>
            <a:r>
              <a:rPr dirty="0" sz="2800" spc="-5" b="1" i="1">
                <a:latin typeface="Times New Roman"/>
                <a:cs typeface="Times New Roman"/>
              </a:rPr>
              <a:t>of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private  </a:t>
            </a:r>
            <a:r>
              <a:rPr dirty="0" sz="2800" spc="-20" b="1" i="1">
                <a:latin typeface="Times New Roman"/>
                <a:cs typeface="Times New Roman"/>
              </a:rPr>
              <a:t>company. </a:t>
            </a: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spc="-10" b="1" i="1">
                <a:latin typeface="Times New Roman"/>
                <a:cs typeface="Times New Roman"/>
              </a:rPr>
              <a:t>offices </a:t>
            </a:r>
            <a:r>
              <a:rPr dirty="0" sz="2800" spc="-5" b="1" i="1">
                <a:latin typeface="Times New Roman"/>
                <a:cs typeface="Times New Roman"/>
              </a:rPr>
              <a:t>are connected using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90" b="1" i="1">
                <a:latin typeface="Times New Roman"/>
                <a:cs typeface="Times New Roman"/>
              </a:rPr>
              <a:t>T-1</a:t>
            </a:r>
            <a:r>
              <a:rPr dirty="0" sz="2800" spc="5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line  leased from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communication </a:t>
            </a:r>
            <a:r>
              <a:rPr dirty="0" sz="2800" spc="-10" b="1" i="1">
                <a:latin typeface="Times New Roman"/>
                <a:cs typeface="Times New Roman"/>
              </a:rPr>
              <a:t>service </a:t>
            </a:r>
            <a:r>
              <a:rPr dirty="0" sz="2800" spc="-25" b="1" i="1">
                <a:latin typeface="Times New Roman"/>
                <a:cs typeface="Times New Roman"/>
              </a:rPr>
              <a:t>provider. </a:t>
            </a:r>
            <a:r>
              <a:rPr dirty="0" sz="2800" spc="-5" b="1" i="1">
                <a:latin typeface="Times New Roman"/>
                <a:cs typeface="Times New Roman"/>
              </a:rPr>
              <a:t>There are  two </a:t>
            </a:r>
            <a:r>
              <a:rPr dirty="0" sz="2800" b="1" i="1">
                <a:latin typeface="Times New Roman"/>
                <a:cs typeface="Times New Roman"/>
              </a:rPr>
              <a:t>4 × 8 </a:t>
            </a:r>
            <a:r>
              <a:rPr dirty="0" sz="2800" spc="-5" b="1" i="1">
                <a:latin typeface="Times New Roman"/>
                <a:cs typeface="Times New Roman"/>
              </a:rPr>
              <a:t>(4 inputs and </a:t>
            </a:r>
            <a:r>
              <a:rPr dirty="0" sz="2800" b="1" i="1">
                <a:latin typeface="Times New Roman"/>
                <a:cs typeface="Times New Roman"/>
              </a:rPr>
              <a:t>8 </a:t>
            </a:r>
            <a:r>
              <a:rPr dirty="0" sz="2800" spc="-5" b="1" i="1">
                <a:latin typeface="Times New Roman"/>
                <a:cs typeface="Times New Roman"/>
              </a:rPr>
              <a:t>outputs) switches </a:t>
            </a: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this  network. For each switch, four output ports are folded  into the input ports to allow communication between  computers </a:t>
            </a:r>
            <a:r>
              <a:rPr dirty="0" sz="2800" b="1" i="1">
                <a:latin typeface="Times New Roman"/>
                <a:cs typeface="Times New Roman"/>
              </a:rPr>
              <a:t>in the </a:t>
            </a:r>
            <a:r>
              <a:rPr dirty="0" sz="2800" spc="-5" b="1" i="1">
                <a:latin typeface="Times New Roman"/>
                <a:cs typeface="Times New Roman"/>
              </a:rPr>
              <a:t>same </a:t>
            </a:r>
            <a:r>
              <a:rPr dirty="0" sz="2800" spc="-10" b="1" i="1">
                <a:latin typeface="Times New Roman"/>
                <a:cs typeface="Times New Roman"/>
              </a:rPr>
              <a:t>office. </a:t>
            </a:r>
            <a:r>
              <a:rPr dirty="0" sz="2800" spc="-5" b="1" i="1">
                <a:latin typeface="Times New Roman"/>
                <a:cs typeface="Times New Roman"/>
              </a:rPr>
              <a:t>Four other </a:t>
            </a:r>
            <a:r>
              <a:rPr dirty="0" sz="2800" b="1" i="1">
                <a:latin typeface="Times New Roman"/>
                <a:cs typeface="Times New Roman"/>
              </a:rPr>
              <a:t>output </a:t>
            </a:r>
            <a:r>
              <a:rPr dirty="0" sz="2800" spc="-5" b="1" i="1">
                <a:latin typeface="Times New Roman"/>
                <a:cs typeface="Times New Roman"/>
              </a:rPr>
              <a:t>ports  allow communication between the two </a:t>
            </a:r>
            <a:r>
              <a:rPr dirty="0" sz="2800" spc="-10" b="1" i="1">
                <a:latin typeface="Times New Roman"/>
                <a:cs typeface="Times New Roman"/>
              </a:rPr>
              <a:t>offices. </a:t>
            </a:r>
            <a:r>
              <a:rPr dirty="0" sz="2800" spc="-5" b="1" i="1">
                <a:latin typeface="Times New Roman"/>
                <a:cs typeface="Times New Roman"/>
              </a:rPr>
              <a:t>Figure 8.5  </a:t>
            </a:r>
            <a:r>
              <a:rPr dirty="0" sz="2800" b="1" i="1">
                <a:latin typeface="Times New Roman"/>
                <a:cs typeface="Times New Roman"/>
              </a:rPr>
              <a:t>shows the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situation.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09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8.5	</a:t>
            </a:r>
            <a:r>
              <a:rPr dirty="0" sz="2000" spc="-5" i="1">
                <a:latin typeface="Times New Roman"/>
                <a:cs typeface="Times New Roman"/>
              </a:rPr>
              <a:t>Circuit-switched network used in Example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8.2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825" y="2425445"/>
            <a:ext cx="8417814" cy="340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97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8.6	</a:t>
            </a:r>
            <a:r>
              <a:rPr dirty="0" sz="2000" spc="-5" i="1">
                <a:latin typeface="Times New Roman"/>
                <a:cs typeface="Times New Roman"/>
              </a:rPr>
              <a:t>Delay in a circuit-switched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4567" y="1941576"/>
            <a:ext cx="8729471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73629"/>
            <a:ext cx="1143000" cy="54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93695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2039" y="2920745"/>
            <a:ext cx="8153400" cy="133350"/>
            <a:chOff x="1232039" y="2920745"/>
            <a:chExt cx="8153400" cy="133350"/>
          </a:xfrm>
        </p:grpSpPr>
        <p:sp>
          <p:nvSpPr>
            <p:cNvPr id="5" name="object 5"/>
            <p:cNvSpPr/>
            <p:nvPr/>
          </p:nvSpPr>
          <p:spPr>
            <a:xfrm>
              <a:off x="1232039" y="2977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2039" y="2920745"/>
              <a:ext cx="1143000" cy="19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488315" marR="484505">
              <a:lnSpc>
                <a:spcPct val="100000"/>
              </a:lnSpc>
              <a:spcBef>
                <a:spcPts val="275"/>
              </a:spcBef>
            </a:pPr>
            <a:r>
              <a:rPr dirty="0" sz="3200" spc="-10" b="1">
                <a:latin typeface="Arial"/>
                <a:cs typeface="Arial"/>
              </a:rPr>
              <a:t>Switching </a:t>
            </a:r>
            <a:r>
              <a:rPr dirty="0" sz="3200" spc="-5" b="1">
                <a:latin typeface="Arial"/>
                <a:cs typeface="Arial"/>
              </a:rPr>
              <a:t>at the </a:t>
            </a:r>
            <a:r>
              <a:rPr dirty="0" sz="3200" spc="-10" b="1">
                <a:latin typeface="Arial"/>
                <a:cs typeface="Arial"/>
              </a:rPr>
              <a:t>physical layer </a:t>
            </a:r>
            <a:r>
              <a:rPr dirty="0" sz="3200" spc="-5" b="1">
                <a:latin typeface="Arial"/>
                <a:cs typeface="Arial"/>
              </a:rPr>
              <a:t>in </a:t>
            </a:r>
            <a:r>
              <a:rPr dirty="0" sz="3200" spc="-10" b="1">
                <a:latin typeface="Arial"/>
                <a:cs typeface="Arial"/>
              </a:rPr>
              <a:t>the  </a:t>
            </a:r>
            <a:r>
              <a:rPr dirty="0" sz="3200" spc="-5" b="1">
                <a:latin typeface="Arial"/>
                <a:cs typeface="Arial"/>
              </a:rPr>
              <a:t>traditional telephone network </a:t>
            </a:r>
            <a:r>
              <a:rPr dirty="0" sz="3200" spc="-10" b="1">
                <a:latin typeface="Arial"/>
                <a:cs typeface="Arial"/>
              </a:rPr>
              <a:t>uses 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circuit-switching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approach.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dirty="0" spc="-5"/>
              <a:t>8-2	</a:t>
            </a:r>
            <a:r>
              <a:rPr dirty="0" spc="-65"/>
              <a:t>DATAGRAM</a:t>
            </a:r>
            <a:r>
              <a:rPr dirty="0" spc="25"/>
              <a:t> </a:t>
            </a:r>
            <a:r>
              <a:rPr dirty="0" spc="-5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4520" cy="486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data communications, we need to send messages  </a:t>
            </a:r>
            <a:r>
              <a:rPr dirty="0" sz="2800" spc="-5" b="1" i="1">
                <a:latin typeface="Times New Roman"/>
                <a:cs typeface="Times New Roman"/>
              </a:rPr>
              <a:t>from one end system to </a:t>
            </a:r>
            <a:r>
              <a:rPr dirty="0" sz="2800" spc="-25" b="1" i="1">
                <a:latin typeface="Times New Roman"/>
                <a:cs typeface="Times New Roman"/>
              </a:rPr>
              <a:t>another. </a:t>
            </a:r>
            <a:r>
              <a:rPr dirty="0" sz="2800" b="1" i="1">
                <a:latin typeface="Times New Roman"/>
                <a:cs typeface="Times New Roman"/>
              </a:rPr>
              <a:t>If </a:t>
            </a:r>
            <a:r>
              <a:rPr dirty="0" sz="2800" spc="-5" b="1" i="1">
                <a:latin typeface="Times New Roman"/>
                <a:cs typeface="Times New Roman"/>
              </a:rPr>
              <a:t>the message is  going to pass </a:t>
            </a:r>
            <a:r>
              <a:rPr dirty="0" sz="2800" b="1" i="1">
                <a:latin typeface="Times New Roman"/>
                <a:cs typeface="Times New Roman"/>
              </a:rPr>
              <a:t>through a </a:t>
            </a:r>
            <a:r>
              <a:rPr dirty="0" sz="2800" spc="-5" b="1" i="1">
                <a:latin typeface="Times New Roman"/>
                <a:cs typeface="Times New Roman"/>
              </a:rPr>
              <a:t>packet-switched network, </a:t>
            </a:r>
            <a:r>
              <a:rPr dirty="0" sz="2800" b="1" i="1">
                <a:latin typeface="Times New Roman"/>
                <a:cs typeface="Times New Roman"/>
              </a:rPr>
              <a:t>it  </a:t>
            </a:r>
            <a:r>
              <a:rPr dirty="0" sz="2800" spc="-5" b="1" i="1">
                <a:latin typeface="Times New Roman"/>
                <a:cs typeface="Times New Roman"/>
              </a:rPr>
              <a:t>needs </a:t>
            </a:r>
            <a:r>
              <a:rPr dirty="0" sz="2800" b="1" i="1">
                <a:latin typeface="Times New Roman"/>
                <a:cs typeface="Times New Roman"/>
              </a:rPr>
              <a:t>to </a:t>
            </a:r>
            <a:r>
              <a:rPr dirty="0" sz="2800" spc="-5" b="1" i="1">
                <a:latin typeface="Times New Roman"/>
                <a:cs typeface="Times New Roman"/>
              </a:rPr>
              <a:t>be divided into packets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fixed or variable  </a:t>
            </a:r>
            <a:r>
              <a:rPr dirty="0" sz="2800" spc="-120" b="1" i="1">
                <a:latin typeface="Times New Roman"/>
                <a:cs typeface="Times New Roman"/>
              </a:rPr>
              <a:t>size..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size </a:t>
            </a:r>
            <a:r>
              <a:rPr dirty="0" sz="2800" b="1" i="1">
                <a:latin typeface="Times New Roman"/>
                <a:cs typeface="Times New Roman"/>
              </a:rPr>
              <a:t>of the </a:t>
            </a:r>
            <a:r>
              <a:rPr dirty="0" sz="2800" spc="-5" b="1" i="1">
                <a:latin typeface="Times New Roman"/>
                <a:cs typeface="Times New Roman"/>
              </a:rPr>
              <a:t>packet is determined </a:t>
            </a:r>
            <a:r>
              <a:rPr dirty="0" sz="2800" b="1" i="1">
                <a:latin typeface="Times New Roman"/>
                <a:cs typeface="Times New Roman"/>
              </a:rPr>
              <a:t>by </a:t>
            </a:r>
            <a:r>
              <a:rPr dirty="0" sz="2800" spc="-5" b="1" i="1">
                <a:latin typeface="Times New Roman"/>
                <a:cs typeface="Times New Roman"/>
              </a:rPr>
              <a:t>the  </a:t>
            </a:r>
            <a:r>
              <a:rPr dirty="0" sz="2800" b="1" i="1">
                <a:latin typeface="Times New Roman"/>
                <a:cs typeface="Times New Roman"/>
              </a:rPr>
              <a:t>network and the governing</a:t>
            </a:r>
            <a:r>
              <a:rPr dirty="0" sz="2800" spc="-8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protocol.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dirty="0" u="heavy" sz="28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365875">
              <a:lnSpc>
                <a:spcPct val="100000"/>
              </a:lnSpc>
              <a:spcBef>
                <a:spcPts val="4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dirty="0" sz="2400" spc="-11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0033CC"/>
                </a:solidFill>
                <a:latin typeface="Times New Roman"/>
                <a:cs typeface="Times New Roman"/>
              </a:rPr>
              <a:t>Table 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Efficiency  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Datagram Networks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in the 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576580" marR="571500">
              <a:lnSpc>
                <a:spcPct val="100000"/>
              </a:lnSpc>
              <a:spcBef>
                <a:spcPts val="275"/>
              </a:spcBef>
            </a:pPr>
            <a:r>
              <a:rPr dirty="0" sz="3200" spc="-5" b="1">
                <a:latin typeface="Arial"/>
                <a:cs typeface="Arial"/>
              </a:rPr>
              <a:t>In a </a:t>
            </a:r>
            <a:r>
              <a:rPr dirty="0" sz="3200" spc="-10" b="1">
                <a:latin typeface="Arial"/>
                <a:cs typeface="Arial"/>
              </a:rPr>
              <a:t>packet-switched network, there  </a:t>
            </a:r>
            <a:r>
              <a:rPr dirty="0" sz="3200" spc="-5" b="1">
                <a:latin typeface="Arial"/>
                <a:cs typeface="Arial"/>
              </a:rPr>
              <a:t>is no </a:t>
            </a:r>
            <a:r>
              <a:rPr dirty="0" sz="3200" spc="-10" b="1">
                <a:latin typeface="Arial"/>
                <a:cs typeface="Arial"/>
              </a:rPr>
              <a:t>resource </a:t>
            </a:r>
            <a:r>
              <a:rPr dirty="0" sz="3200" spc="-5" b="1">
                <a:latin typeface="Arial"/>
                <a:cs typeface="Arial"/>
              </a:rPr>
              <a:t>reservation;  </a:t>
            </a:r>
            <a:r>
              <a:rPr dirty="0" sz="3200" spc="-10" b="1">
                <a:latin typeface="Arial"/>
                <a:cs typeface="Arial"/>
              </a:rPr>
              <a:t>resources </a:t>
            </a:r>
            <a:r>
              <a:rPr dirty="0" sz="3200" spc="-5" b="1">
                <a:latin typeface="Arial"/>
                <a:cs typeface="Arial"/>
              </a:rPr>
              <a:t>are </a:t>
            </a:r>
            <a:r>
              <a:rPr dirty="0" sz="3200" spc="-10" b="1">
                <a:latin typeface="Arial"/>
                <a:cs typeface="Arial"/>
              </a:rPr>
              <a:t>allocated </a:t>
            </a:r>
            <a:r>
              <a:rPr dirty="0" sz="3200" spc="-5" b="1">
                <a:latin typeface="Arial"/>
                <a:cs typeface="Arial"/>
              </a:rPr>
              <a:t>on </a:t>
            </a:r>
            <a:r>
              <a:rPr dirty="0" sz="3200" spc="-10" b="1">
                <a:latin typeface="Arial"/>
                <a:cs typeface="Arial"/>
              </a:rPr>
              <a:t>demand.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5652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8.7	</a:t>
            </a:r>
            <a:r>
              <a:rPr dirty="0" sz="2000" spc="-5" i="1">
                <a:latin typeface="Times New Roman"/>
                <a:cs typeface="Times New Roman"/>
              </a:rPr>
              <a:t>A datagram network with four switches</a:t>
            </a:r>
            <a:r>
              <a:rPr dirty="0" sz="2000" spc="-8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(routers)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4399" y="2370582"/>
            <a:ext cx="8473440" cy="3007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347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8.8	</a:t>
            </a:r>
            <a:r>
              <a:rPr dirty="0" sz="2000" spc="-5" i="1">
                <a:latin typeface="Times New Roman"/>
                <a:cs typeface="Times New Roman"/>
              </a:rPr>
              <a:t>Routing table in a datagram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2745" y="1846326"/>
            <a:ext cx="2733294" cy="4446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314325" marR="309880">
              <a:lnSpc>
                <a:spcPct val="100000"/>
              </a:lnSpc>
              <a:spcBef>
                <a:spcPts val="275"/>
              </a:spcBef>
            </a:pPr>
            <a:r>
              <a:rPr dirty="0" sz="3200" spc="-5" b="1">
                <a:latin typeface="Arial"/>
                <a:cs typeface="Arial"/>
              </a:rPr>
              <a:t>A </a:t>
            </a:r>
            <a:r>
              <a:rPr dirty="0" sz="3200" spc="-10" b="1">
                <a:latin typeface="Arial"/>
                <a:cs typeface="Arial"/>
              </a:rPr>
              <a:t>switch </a:t>
            </a:r>
            <a:r>
              <a:rPr dirty="0" sz="3200" spc="-5" b="1">
                <a:latin typeface="Arial"/>
                <a:cs typeface="Arial"/>
              </a:rPr>
              <a:t>in a </a:t>
            </a:r>
            <a:r>
              <a:rPr dirty="0" sz="3200" spc="-10" b="1">
                <a:latin typeface="Arial"/>
                <a:cs typeface="Arial"/>
              </a:rPr>
              <a:t>datagram network uses</a:t>
            </a:r>
            <a:r>
              <a:rPr dirty="0" sz="3200" spc="-1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  routing table that is based on the  </a:t>
            </a:r>
            <a:r>
              <a:rPr dirty="0" sz="3200" spc="-10" b="1">
                <a:latin typeface="Arial"/>
                <a:cs typeface="Arial"/>
              </a:rPr>
              <a:t>destination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39700" marR="136525">
              <a:lnSpc>
                <a:spcPct val="100000"/>
              </a:lnSpc>
              <a:spcBef>
                <a:spcPts val="275"/>
              </a:spcBef>
            </a:pP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destination address </a:t>
            </a:r>
            <a:r>
              <a:rPr dirty="0" sz="3200" spc="-5" b="1">
                <a:latin typeface="Arial"/>
                <a:cs typeface="Arial"/>
              </a:rPr>
              <a:t>in the </a:t>
            </a:r>
            <a:r>
              <a:rPr dirty="0" sz="3200" spc="-10" b="1">
                <a:latin typeface="Arial"/>
                <a:cs typeface="Arial"/>
              </a:rPr>
              <a:t>header of  </a:t>
            </a:r>
            <a:r>
              <a:rPr dirty="0" sz="3200" spc="-5" b="1">
                <a:latin typeface="Arial"/>
                <a:cs typeface="Arial"/>
              </a:rPr>
              <a:t>a </a:t>
            </a:r>
            <a:r>
              <a:rPr dirty="0" sz="3200" spc="-10" b="1">
                <a:latin typeface="Arial"/>
                <a:cs typeface="Arial"/>
              </a:rPr>
              <a:t>packet </a:t>
            </a:r>
            <a:r>
              <a:rPr dirty="0" sz="3200" spc="-5" b="1">
                <a:latin typeface="Arial"/>
                <a:cs typeface="Arial"/>
              </a:rPr>
              <a:t>in a datagram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algn="ctr" marL="667385" marR="661035">
              <a:lnSpc>
                <a:spcPct val="100000"/>
              </a:lnSpc>
            </a:pPr>
            <a:r>
              <a:rPr dirty="0" sz="3200" spc="-10" b="1">
                <a:latin typeface="Arial"/>
                <a:cs typeface="Arial"/>
              </a:rPr>
              <a:t>remains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same </a:t>
            </a:r>
            <a:r>
              <a:rPr dirty="0" sz="3200" spc="-5" b="1">
                <a:latin typeface="Arial"/>
                <a:cs typeface="Arial"/>
              </a:rPr>
              <a:t>during the </a:t>
            </a:r>
            <a:r>
              <a:rPr dirty="0" sz="3200" spc="-10" b="1">
                <a:latin typeface="Arial"/>
                <a:cs typeface="Arial"/>
              </a:rPr>
              <a:t>entire  journey </a:t>
            </a:r>
            <a:r>
              <a:rPr dirty="0" sz="3200" spc="-5" b="1">
                <a:latin typeface="Arial"/>
                <a:cs typeface="Arial"/>
              </a:rPr>
              <a:t>of the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packet.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3458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	</a:t>
            </a:r>
            <a:r>
              <a:rPr dirty="0" sz="2000" spc="-5" i="1">
                <a:latin typeface="Times New Roman"/>
                <a:cs typeface="Times New Roman"/>
              </a:rPr>
              <a:t>Switched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6117" y="2253995"/>
            <a:ext cx="6691121" cy="328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358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8.9	</a:t>
            </a:r>
            <a:r>
              <a:rPr dirty="0" sz="2000" spc="-5" i="1">
                <a:latin typeface="Times New Roman"/>
                <a:cs typeface="Times New Roman"/>
              </a:rPr>
              <a:t>Delay in a datagram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9189" y="2392679"/>
            <a:ext cx="8172450" cy="336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623570" marR="617855">
              <a:lnSpc>
                <a:spcPct val="100000"/>
              </a:lnSpc>
              <a:spcBef>
                <a:spcPts val="275"/>
              </a:spcBef>
            </a:pPr>
            <a:r>
              <a:rPr dirty="0" sz="3200" spc="-10" b="1">
                <a:latin typeface="Arial"/>
                <a:cs typeface="Arial"/>
              </a:rPr>
              <a:t>Switching </a:t>
            </a:r>
            <a:r>
              <a:rPr dirty="0" sz="3200" spc="-5" b="1">
                <a:latin typeface="Arial"/>
                <a:cs typeface="Arial"/>
              </a:rPr>
              <a:t>in the </a:t>
            </a:r>
            <a:r>
              <a:rPr dirty="0" sz="3200" spc="-10" b="1">
                <a:latin typeface="Arial"/>
                <a:cs typeface="Arial"/>
              </a:rPr>
              <a:t>Internet </a:t>
            </a:r>
            <a:r>
              <a:rPr dirty="0" sz="3200" spc="-5" b="1">
                <a:latin typeface="Arial"/>
                <a:cs typeface="Arial"/>
              </a:rPr>
              <a:t>is done </a:t>
            </a:r>
            <a:r>
              <a:rPr dirty="0" sz="3200" spc="-10" b="1">
                <a:latin typeface="Arial"/>
                <a:cs typeface="Arial"/>
              </a:rPr>
              <a:t>by  </a:t>
            </a:r>
            <a:r>
              <a:rPr dirty="0" sz="3200" spc="-5" b="1">
                <a:latin typeface="Arial"/>
                <a:cs typeface="Arial"/>
              </a:rPr>
              <a:t>using the </a:t>
            </a:r>
            <a:r>
              <a:rPr dirty="0" sz="3200" spc="-10" b="1">
                <a:latin typeface="Arial"/>
                <a:cs typeface="Arial"/>
              </a:rPr>
              <a:t>datagram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  <a:p>
            <a:pPr algn="ctr" marL="1920875" marR="1915160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to </a:t>
            </a:r>
            <a:r>
              <a:rPr dirty="0" sz="3200" spc="-10" b="1">
                <a:latin typeface="Arial"/>
                <a:cs typeface="Arial"/>
              </a:rPr>
              <a:t>packet switching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at 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network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35" b="1">
                <a:latin typeface="Arial"/>
                <a:cs typeface="Arial"/>
              </a:rPr>
              <a:t>layer.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2525" algn="l"/>
              </a:tabLst>
            </a:pPr>
            <a:r>
              <a:rPr dirty="0" spc="-5"/>
              <a:t>8-3	</a:t>
            </a:r>
            <a:r>
              <a:rPr dirty="0" spc="-15"/>
              <a:t>VIRTUAL-CIRCUIT</a:t>
            </a:r>
            <a:r>
              <a:rPr dirty="0" spc="-45"/>
              <a:t> </a:t>
            </a:r>
            <a:r>
              <a:rPr dirty="0" spc="-5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05973" y="2045461"/>
            <a:ext cx="8221980" cy="439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virtual-circuit network is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cross between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circuit-  </a:t>
            </a:r>
            <a:r>
              <a:rPr dirty="0" sz="2800" spc="-5" b="1" i="1">
                <a:latin typeface="Times New Roman"/>
                <a:cs typeface="Times New Roman"/>
              </a:rPr>
              <a:t>switched network </a:t>
            </a:r>
            <a:r>
              <a:rPr dirty="0" sz="2800" b="1" i="1">
                <a:latin typeface="Times New Roman"/>
                <a:cs typeface="Times New Roman"/>
              </a:rPr>
              <a:t>and a </a:t>
            </a:r>
            <a:r>
              <a:rPr dirty="0" sz="2800" spc="-5" b="1" i="1">
                <a:latin typeface="Times New Roman"/>
                <a:cs typeface="Times New Roman"/>
              </a:rPr>
              <a:t>datagram network. It has  some characteristics </a:t>
            </a:r>
            <a:r>
              <a:rPr dirty="0" sz="2800" b="1" i="1">
                <a:latin typeface="Times New Roman"/>
                <a:cs typeface="Times New Roman"/>
              </a:rPr>
              <a:t>of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both.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560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dirty="0" u="heavy" sz="28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471285">
              <a:lnSpc>
                <a:spcPct val="100000"/>
              </a:lnSpc>
              <a:spcBef>
                <a:spcPts val="400"/>
              </a:spcBef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Addressing  Three</a:t>
            </a:r>
            <a:r>
              <a:rPr dirty="0" sz="2400" spc="-11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Phases  Efficiency  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Circuit-Switched </a:t>
            </a:r>
            <a:r>
              <a:rPr dirty="0" sz="2400" spc="-25" b="1">
                <a:solidFill>
                  <a:srgbClr val="0033CC"/>
                </a:solidFill>
                <a:latin typeface="Times New Roman"/>
                <a:cs typeface="Times New Roman"/>
              </a:rPr>
              <a:t>Technology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dirty="0" sz="2400" spc="-8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70" b="1">
                <a:solidFill>
                  <a:srgbClr val="0033CC"/>
                </a:solidFill>
                <a:latin typeface="Times New Roman"/>
                <a:cs typeface="Times New Roman"/>
              </a:rPr>
              <a:t>WANs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43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8.10	</a:t>
            </a:r>
            <a:r>
              <a:rPr dirty="0" sz="2000" spc="-15" i="1">
                <a:latin typeface="Times New Roman"/>
                <a:cs typeface="Times New Roman"/>
              </a:rPr>
              <a:t>Virtual-circuit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9273" y="2162555"/>
            <a:ext cx="8262366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1395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40">
                <a:solidFill>
                  <a:srgbClr val="3333CC"/>
                </a:solidFill>
              </a:rPr>
              <a:t>8.11	</a:t>
            </a:r>
            <a:r>
              <a:rPr dirty="0" sz="2000" spc="-15" i="1">
                <a:latin typeface="Times New Roman"/>
                <a:cs typeface="Times New Roman"/>
              </a:rPr>
              <a:t>Virtual-circuit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4439" y="2787395"/>
            <a:ext cx="7496556" cy="2023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62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8.12	</a:t>
            </a:r>
            <a:r>
              <a:rPr dirty="0" sz="2000" spc="-5" i="1">
                <a:latin typeface="Times New Roman"/>
                <a:cs typeface="Times New Roman"/>
              </a:rPr>
              <a:t>Switch and tables in a virtual-circuit</a:t>
            </a:r>
            <a:r>
              <a:rPr dirty="0" sz="2000" spc="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27239" y="1546097"/>
            <a:ext cx="8763000" cy="5165725"/>
            <a:chOff x="927239" y="1546097"/>
            <a:chExt cx="8763000" cy="5165725"/>
          </a:xfrm>
        </p:grpSpPr>
        <p:sp>
          <p:nvSpPr>
            <p:cNvPr id="5" name="object 5"/>
            <p:cNvSpPr/>
            <p:nvPr/>
          </p:nvSpPr>
          <p:spPr>
            <a:xfrm>
              <a:off x="1384439" y="1546097"/>
              <a:ext cx="7404354" cy="5051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239" y="66354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81921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8.13	</a:t>
            </a:r>
            <a:r>
              <a:rPr dirty="0" sz="2000" spc="-5" i="1">
                <a:latin typeface="Times New Roman"/>
                <a:cs typeface="Times New Roman"/>
              </a:rPr>
              <a:t>Source-to-destination data transfer in a virtual-circuit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3519" y="1560575"/>
            <a:ext cx="7513319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946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8.14	</a:t>
            </a:r>
            <a:r>
              <a:rPr dirty="0" sz="2000" spc="-5" i="1">
                <a:latin typeface="Times New Roman"/>
                <a:cs typeface="Times New Roman"/>
              </a:rPr>
              <a:t>Setup request in a virtual-circuit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4439" y="1997201"/>
            <a:ext cx="7696200" cy="391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9481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8.15	</a:t>
            </a:r>
            <a:r>
              <a:rPr dirty="0" sz="2000" spc="-5" i="1">
                <a:latin typeface="Times New Roman"/>
                <a:cs typeface="Times New Roman"/>
              </a:rPr>
              <a:t>Setup acknowledgment in a virtual-circuit</a:t>
            </a:r>
            <a:r>
              <a:rPr dirty="0" sz="2000" spc="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1673" y="2125979"/>
            <a:ext cx="8033766" cy="393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2039" y="18729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139" y="2651010"/>
            <a:ext cx="8077200" cy="2841625"/>
          </a:xfrm>
          <a:custGeom>
            <a:avLst/>
            <a:gdLst/>
            <a:ahLst/>
            <a:cxnLst/>
            <a:rect l="l" t="t" r="r" b="b"/>
            <a:pathLst>
              <a:path w="8077200" h="2841625">
                <a:moveTo>
                  <a:pt x="8077200" y="0"/>
                </a:moveTo>
                <a:lnTo>
                  <a:pt x="0" y="0"/>
                </a:lnTo>
                <a:lnTo>
                  <a:pt x="0" y="268986"/>
                </a:lnTo>
                <a:lnTo>
                  <a:pt x="0" y="269748"/>
                </a:lnTo>
                <a:lnTo>
                  <a:pt x="0" y="2841498"/>
                </a:lnTo>
                <a:lnTo>
                  <a:pt x="8077200" y="2841498"/>
                </a:lnTo>
                <a:lnTo>
                  <a:pt x="8077200" y="26898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099" y="2673350"/>
            <a:ext cx="7350759" cy="295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  <a:tabLst>
                <a:tab pos="3582670" algn="l"/>
              </a:tabLst>
            </a:pPr>
            <a:r>
              <a:rPr dirty="0" sz="3200" spc="-5" b="1">
                <a:latin typeface="Arial"/>
                <a:cs typeface="Arial"/>
              </a:rPr>
              <a:t>In </a:t>
            </a:r>
            <a:r>
              <a:rPr dirty="0" sz="3200" spc="-10" b="1">
                <a:latin typeface="Arial"/>
                <a:cs typeface="Arial"/>
              </a:rPr>
              <a:t>virtual-circuit </a:t>
            </a:r>
            <a:r>
              <a:rPr dirty="0" sz="3200" spc="-5" b="1">
                <a:latin typeface="Arial"/>
                <a:cs typeface="Arial"/>
              </a:rPr>
              <a:t>switching, all </a:t>
            </a:r>
            <a:r>
              <a:rPr dirty="0" sz="3200" spc="-10" b="1">
                <a:latin typeface="Arial"/>
                <a:cs typeface="Arial"/>
              </a:rPr>
              <a:t>packets  belonging </a:t>
            </a:r>
            <a:r>
              <a:rPr dirty="0" sz="3200" spc="-5" b="1">
                <a:latin typeface="Arial"/>
                <a:cs typeface="Arial"/>
              </a:rPr>
              <a:t>to the </a:t>
            </a:r>
            <a:r>
              <a:rPr dirty="0" sz="3200" spc="-10" b="1">
                <a:latin typeface="Arial"/>
                <a:cs typeface="Arial"/>
              </a:rPr>
              <a:t>same source and  </a:t>
            </a:r>
            <a:r>
              <a:rPr dirty="0" sz="3200" spc="-5" b="1">
                <a:latin typeface="Arial"/>
                <a:cs typeface="Arial"/>
              </a:rPr>
              <a:t>destination </a:t>
            </a:r>
            <a:r>
              <a:rPr dirty="0" sz="3200" spc="-10" b="1">
                <a:latin typeface="Arial"/>
                <a:cs typeface="Arial"/>
              </a:rPr>
              <a:t>travel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same </a:t>
            </a:r>
            <a:r>
              <a:rPr dirty="0" sz="3200" spc="-5" b="1">
                <a:latin typeface="Arial"/>
                <a:cs typeface="Arial"/>
              </a:rPr>
              <a:t>path;  but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the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packets	</a:t>
            </a:r>
            <a:r>
              <a:rPr dirty="0" sz="3200" spc="-10" b="1">
                <a:latin typeface="Arial"/>
                <a:cs typeface="Arial"/>
              </a:rPr>
              <a:t>may arrive </a:t>
            </a:r>
            <a:r>
              <a:rPr dirty="0" sz="3200" spc="-5" b="1">
                <a:latin typeface="Arial"/>
                <a:cs typeface="Arial"/>
              </a:rPr>
              <a:t>at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200" spc="-10" b="1">
                <a:latin typeface="Arial"/>
                <a:cs typeface="Arial"/>
              </a:rPr>
              <a:t>destination </a:t>
            </a:r>
            <a:r>
              <a:rPr dirty="0" sz="3200" spc="-5" b="1">
                <a:latin typeface="Arial"/>
                <a:cs typeface="Arial"/>
              </a:rPr>
              <a:t>with </a:t>
            </a:r>
            <a:r>
              <a:rPr dirty="0" sz="3200" spc="-10" b="1">
                <a:latin typeface="Arial"/>
                <a:cs typeface="Arial"/>
              </a:rPr>
              <a:t>different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delays</a:t>
            </a:r>
            <a:endParaRPr sz="3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if </a:t>
            </a:r>
            <a:r>
              <a:rPr dirty="0" sz="3200" spc="-10" b="1">
                <a:latin typeface="Arial"/>
                <a:cs typeface="Arial"/>
              </a:rPr>
              <a:t>resource allocation </a:t>
            </a:r>
            <a:r>
              <a:rPr dirty="0" sz="3200" spc="-5" b="1">
                <a:latin typeface="Arial"/>
                <a:cs typeface="Arial"/>
              </a:rPr>
              <a:t>is on</a:t>
            </a:r>
            <a:r>
              <a:rPr dirty="0" sz="3200" spc="-10" b="1">
                <a:latin typeface="Arial"/>
                <a:cs typeface="Arial"/>
              </a:rPr>
              <a:t> demand.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8" name="object 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0139" y="5491734"/>
              <a:ext cx="8077200" cy="176530"/>
            </a:xfrm>
            <a:custGeom>
              <a:avLst/>
              <a:gdLst/>
              <a:ahLst/>
              <a:cxnLst/>
              <a:rect l="l" t="t" r="r" b="b"/>
              <a:pathLst>
                <a:path w="8077200" h="176529">
                  <a:moveTo>
                    <a:pt x="8077200" y="1760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76022"/>
                  </a:lnTo>
                  <a:lnTo>
                    <a:pt x="8077200" y="1760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830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	</a:t>
            </a:r>
            <a:r>
              <a:rPr dirty="0" sz="2000" spc="-25" i="1">
                <a:latin typeface="Times New Roman"/>
                <a:cs typeface="Times New Roman"/>
              </a:rPr>
              <a:t>Taxonomy </a:t>
            </a:r>
            <a:r>
              <a:rPr dirty="0" sz="2000" spc="-5" i="1">
                <a:latin typeface="Times New Roman"/>
                <a:cs typeface="Times New Roman"/>
              </a:rPr>
              <a:t>of switched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9941" y="2114550"/>
            <a:ext cx="8327897" cy="341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37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8.16	</a:t>
            </a:r>
            <a:r>
              <a:rPr dirty="0" sz="2000" spc="-5" i="1">
                <a:latin typeface="Times New Roman"/>
                <a:cs typeface="Times New Roman"/>
              </a:rPr>
              <a:t>Delay in a virtual-circuit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0767" y="1822704"/>
            <a:ext cx="8729471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673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2039" y="20253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4123" y="20462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39" y="3777234"/>
            <a:ext cx="9144000" cy="1715770"/>
            <a:chOff x="774839" y="3777234"/>
            <a:chExt cx="9144000" cy="1715770"/>
          </a:xfrm>
        </p:grpSpPr>
        <p:sp>
          <p:nvSpPr>
            <p:cNvPr id="6" name="object 6"/>
            <p:cNvSpPr/>
            <p:nvPr/>
          </p:nvSpPr>
          <p:spPr>
            <a:xfrm>
              <a:off x="774839" y="37772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7250"/>
                  </a:lnTo>
                  <a:lnTo>
                    <a:pt x="495300" y="85725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4325" y="4959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0139" y="4634484"/>
              <a:ext cx="8077200" cy="210820"/>
            </a:xfrm>
            <a:custGeom>
              <a:avLst/>
              <a:gdLst/>
              <a:ahLst/>
              <a:cxnLst/>
              <a:rect l="l" t="t" r="r" b="b"/>
              <a:pathLst>
                <a:path w="8077200" h="210820">
                  <a:moveTo>
                    <a:pt x="8077200" y="2103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8077200" y="2103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70139" y="2803398"/>
            <a:ext cx="8077200" cy="1831339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668655" marR="663575">
              <a:lnSpc>
                <a:spcPct val="100000"/>
              </a:lnSpc>
              <a:spcBef>
                <a:spcPts val="275"/>
              </a:spcBef>
            </a:pPr>
            <a:r>
              <a:rPr dirty="0" sz="3200" spc="-10" b="1">
                <a:latin typeface="Arial"/>
                <a:cs typeface="Arial"/>
              </a:rPr>
              <a:t>Switching </a:t>
            </a:r>
            <a:r>
              <a:rPr dirty="0" sz="3200" spc="-5" b="1">
                <a:latin typeface="Arial"/>
                <a:cs typeface="Arial"/>
              </a:rPr>
              <a:t>at the data link </a:t>
            </a:r>
            <a:r>
              <a:rPr dirty="0" sz="3200" spc="-10" b="1">
                <a:latin typeface="Arial"/>
                <a:cs typeface="Arial"/>
              </a:rPr>
              <a:t>layer </a:t>
            </a:r>
            <a:r>
              <a:rPr dirty="0" sz="3200" spc="-5" b="1">
                <a:latin typeface="Arial"/>
                <a:cs typeface="Arial"/>
              </a:rPr>
              <a:t>in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  </a:t>
            </a:r>
            <a:r>
              <a:rPr dirty="0" sz="3200" spc="-10" b="1">
                <a:latin typeface="Arial"/>
                <a:cs typeface="Arial"/>
              </a:rPr>
              <a:t>switched </a:t>
            </a:r>
            <a:r>
              <a:rPr dirty="0" sz="3200" spc="-65" b="1">
                <a:latin typeface="Arial"/>
                <a:cs typeface="Arial"/>
              </a:rPr>
              <a:t>WAN </a:t>
            </a:r>
            <a:r>
              <a:rPr dirty="0" sz="3200" spc="-5" b="1">
                <a:latin typeface="Arial"/>
                <a:cs typeface="Arial"/>
              </a:rPr>
              <a:t>is normally  implemented by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625"/>
              </a:lnSpc>
            </a:pPr>
            <a:r>
              <a:rPr dirty="0" sz="3200" spc="-10" b="1">
                <a:latin typeface="Arial"/>
                <a:cs typeface="Arial"/>
              </a:rPr>
              <a:t>virtual-circuit techniques.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dirty="0" spc="-5"/>
              <a:t>8-4	STRUCTURE OF A</a:t>
            </a:r>
            <a:r>
              <a:rPr dirty="0" spc="-459"/>
              <a:t> </a:t>
            </a:r>
            <a:r>
              <a:rPr dirty="0" spc="-5"/>
              <a:t>SWITCH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58373" y="1758187"/>
            <a:ext cx="59048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  <a:tab pos="1499870" algn="l"/>
                <a:tab pos="2995295" algn="l"/>
                <a:tab pos="3565525" algn="l"/>
              </a:tabLst>
            </a:pPr>
            <a:r>
              <a:rPr dirty="0" sz="2800" spc="-110" b="1" i="1">
                <a:latin typeface="Times New Roman"/>
                <a:cs typeface="Times New Roman"/>
              </a:rPr>
              <a:t>We	</a:t>
            </a:r>
            <a:r>
              <a:rPr dirty="0" sz="2800" b="1" i="1">
                <a:latin typeface="Times New Roman"/>
                <a:cs typeface="Times New Roman"/>
              </a:rPr>
              <a:t>use	</a:t>
            </a:r>
            <a:r>
              <a:rPr dirty="0" sz="2800" spc="-5" b="1" i="1">
                <a:latin typeface="Times New Roman"/>
                <a:cs typeface="Times New Roman"/>
              </a:rPr>
              <a:t>switches	</a:t>
            </a:r>
            <a:r>
              <a:rPr dirty="0" sz="2800" b="1" i="1">
                <a:latin typeface="Times New Roman"/>
                <a:cs typeface="Times New Roman"/>
              </a:rPr>
              <a:t>in	</a:t>
            </a:r>
            <a:r>
              <a:rPr dirty="0" sz="2800" spc="-5" b="1" i="1">
                <a:latin typeface="Times New Roman"/>
                <a:cs typeface="Times New Roman"/>
              </a:rPr>
              <a:t>circuit-switched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1523" y="1758187"/>
            <a:ext cx="19177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an</a:t>
            </a:r>
            <a:r>
              <a:rPr dirty="0" sz="2800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packe</a:t>
            </a:r>
            <a:r>
              <a:rPr dirty="0" sz="2800" b="1" i="1">
                <a:latin typeface="Times New Roman"/>
                <a:cs typeface="Times New Roman"/>
              </a:rPr>
              <a:t>t-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839" y="206274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58373" y="2184907"/>
            <a:ext cx="807212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switched networks. In this section, we discuss the  </a:t>
            </a:r>
            <a:r>
              <a:rPr dirty="0" sz="2800" spc="-5" b="1" i="1">
                <a:latin typeface="Times New Roman"/>
                <a:cs typeface="Times New Roman"/>
              </a:rPr>
              <a:t>structures </a:t>
            </a:r>
            <a:r>
              <a:rPr dirty="0" sz="2800" b="1" i="1">
                <a:latin typeface="Times New Roman"/>
                <a:cs typeface="Times New Roman"/>
              </a:rPr>
              <a:t>of the </a:t>
            </a:r>
            <a:r>
              <a:rPr dirty="0" sz="2800" spc="-5" b="1" i="1">
                <a:latin typeface="Times New Roman"/>
                <a:cs typeface="Times New Roman"/>
              </a:rPr>
              <a:t>switches used </a:t>
            </a:r>
            <a:r>
              <a:rPr dirty="0" sz="280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each </a:t>
            </a:r>
            <a:r>
              <a:rPr dirty="0" sz="2800" b="1" i="1">
                <a:latin typeface="Times New Roman"/>
                <a:cs typeface="Times New Roman"/>
              </a:rPr>
              <a:t>type </a:t>
            </a:r>
            <a:r>
              <a:rPr dirty="0" sz="2800" spc="-5" b="1" i="1">
                <a:latin typeface="Times New Roman"/>
                <a:cs typeface="Times New Roman"/>
              </a:rPr>
              <a:t>of  network.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1005973" y="4743128"/>
            <a:ext cx="4699635" cy="12941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 indent="27940">
              <a:lnSpc>
                <a:spcPct val="106000"/>
              </a:lnSpc>
              <a:spcBef>
                <a:spcPts val="36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dirty="0" u="heavy" sz="2800" spc="-8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Structure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Circuit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Switches 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Structure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Packet</a:t>
            </a:r>
            <a:r>
              <a:rPr dirty="0" sz="2400" spc="-2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Switches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951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8.17	</a:t>
            </a:r>
            <a:r>
              <a:rPr dirty="0" sz="2000" spc="-5" i="1">
                <a:latin typeface="Times New Roman"/>
                <a:cs typeface="Times New Roman"/>
              </a:rPr>
              <a:t>Crossbar switch with three inputs and four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6493" y="1821179"/>
            <a:ext cx="7797545" cy="447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81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8.18	</a:t>
            </a:r>
            <a:r>
              <a:rPr dirty="0" sz="2000" spc="-5" i="1">
                <a:latin typeface="Times New Roman"/>
                <a:cs typeface="Times New Roman"/>
              </a:rPr>
              <a:t>Multistage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3345" y="2368295"/>
            <a:ext cx="8600693" cy="339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2039" y="2101595"/>
            <a:ext cx="8153400" cy="647700"/>
            <a:chOff x="1232039" y="2101595"/>
            <a:chExt cx="8153400" cy="647700"/>
          </a:xfrm>
        </p:grpSpPr>
        <p:sp>
          <p:nvSpPr>
            <p:cNvPr id="3" name="object 3"/>
            <p:cNvSpPr/>
            <p:nvPr/>
          </p:nvSpPr>
          <p:spPr>
            <a:xfrm>
              <a:off x="1232039" y="26730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2039" y="2101595"/>
              <a:ext cx="1143000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21224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3777246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457200" y="0"/>
                </a:moveTo>
                <a:lnTo>
                  <a:pt x="0" y="0"/>
                </a:lnTo>
                <a:lnTo>
                  <a:pt x="0" y="858012"/>
                </a:lnTo>
                <a:lnTo>
                  <a:pt x="457200" y="858012"/>
                </a:lnTo>
                <a:lnTo>
                  <a:pt x="457200" y="0"/>
                </a:lnTo>
                <a:close/>
              </a:path>
              <a:path w="9144000" h="858520">
                <a:moveTo>
                  <a:pt x="9144000" y="0"/>
                </a:moveTo>
                <a:lnTo>
                  <a:pt x="8534400" y="0"/>
                </a:lnTo>
                <a:lnTo>
                  <a:pt x="853440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2039" y="2787395"/>
            <a:ext cx="8077200" cy="1847214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1750" rIns="0" bIns="0" rtlCol="0" vert="horz">
            <a:spAutoFit/>
          </a:bodyPr>
          <a:lstStyle/>
          <a:p>
            <a:pPr algn="ctr" marL="1265555" marR="1259205">
              <a:lnSpc>
                <a:spcPct val="100000"/>
              </a:lnSpc>
              <a:spcBef>
                <a:spcPts val="250"/>
              </a:spcBef>
            </a:pPr>
            <a:r>
              <a:rPr dirty="0" sz="3200" spc="-5" b="1">
                <a:latin typeface="Times New Roman"/>
                <a:cs typeface="Times New Roman"/>
              </a:rPr>
              <a:t>In a </a:t>
            </a:r>
            <a:r>
              <a:rPr dirty="0" sz="3200" spc="-10" b="1">
                <a:latin typeface="Times New Roman"/>
                <a:cs typeface="Times New Roman"/>
              </a:rPr>
              <a:t>three-stage switch, </a:t>
            </a:r>
            <a:r>
              <a:rPr dirty="0" sz="3200" spc="-5" b="1">
                <a:latin typeface="Times New Roman"/>
                <a:cs typeface="Times New Roman"/>
              </a:rPr>
              <a:t>the </a:t>
            </a:r>
            <a:r>
              <a:rPr dirty="0" sz="3200" spc="-10" b="1">
                <a:latin typeface="Times New Roman"/>
                <a:cs typeface="Times New Roman"/>
              </a:rPr>
              <a:t>total  number </a:t>
            </a:r>
            <a:r>
              <a:rPr dirty="0" sz="3200" spc="-5" b="1">
                <a:latin typeface="Times New Roman"/>
                <a:cs typeface="Times New Roman"/>
              </a:rPr>
              <a:t>of </a:t>
            </a:r>
            <a:r>
              <a:rPr dirty="0" sz="3200" spc="-10" b="1">
                <a:latin typeface="Times New Roman"/>
                <a:cs typeface="Times New Roman"/>
              </a:rPr>
              <a:t>crosspoints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2kN +</a:t>
            </a:r>
            <a:r>
              <a:rPr dirty="0" sz="32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k(N/n)</a:t>
            </a:r>
            <a:r>
              <a:rPr dirty="0" baseline="25132" sz="31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25132" sz="3150">
              <a:latin typeface="Times New Roman"/>
              <a:cs typeface="Times New Roman"/>
            </a:endParaRPr>
          </a:p>
          <a:p>
            <a:pPr algn="ctr">
              <a:lnSpc>
                <a:spcPts val="2775"/>
              </a:lnSpc>
            </a:pPr>
            <a:r>
              <a:rPr dirty="0" sz="3200" spc="-5" b="1">
                <a:latin typeface="Times New Roman"/>
                <a:cs typeface="Times New Roman"/>
              </a:rPr>
              <a:t>which is much </a:t>
            </a:r>
            <a:r>
              <a:rPr dirty="0" sz="3200" spc="-10" b="1">
                <a:latin typeface="Times New Roman"/>
                <a:cs typeface="Times New Roman"/>
              </a:rPr>
              <a:t>smaller </a:t>
            </a:r>
            <a:r>
              <a:rPr dirty="0" sz="3200" spc="-5" b="1">
                <a:latin typeface="Times New Roman"/>
                <a:cs typeface="Times New Roman"/>
              </a:rPr>
              <a:t>than the </a:t>
            </a:r>
            <a:r>
              <a:rPr dirty="0" sz="3200" spc="-10" b="1">
                <a:latin typeface="Times New Roman"/>
                <a:cs typeface="Times New Roman"/>
              </a:rPr>
              <a:t>number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4325" y="5340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32039" y="4634484"/>
            <a:ext cx="8077200" cy="68199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135255" rIns="0" bIns="0" rtlCol="0" vert="horz">
            <a:spAutoFit/>
          </a:bodyPr>
          <a:lstStyle/>
          <a:p>
            <a:pPr marL="588010">
              <a:lnSpc>
                <a:spcPct val="100000"/>
              </a:lnSpc>
              <a:spcBef>
                <a:spcPts val="1065"/>
              </a:spcBef>
            </a:pPr>
            <a:r>
              <a:rPr dirty="0" sz="3200" spc="-10" b="1">
                <a:latin typeface="Times New Roman"/>
                <a:cs typeface="Times New Roman"/>
              </a:rPr>
              <a:t>crosspoints </a:t>
            </a:r>
            <a:r>
              <a:rPr dirty="0" sz="3200" spc="-5" b="1">
                <a:latin typeface="Times New Roman"/>
                <a:cs typeface="Times New Roman"/>
              </a:rPr>
              <a:t>in a </a:t>
            </a:r>
            <a:r>
              <a:rPr dirty="0" sz="3200" spc="-10" b="1">
                <a:latin typeface="Times New Roman"/>
                <a:cs typeface="Times New Roman"/>
              </a:rPr>
              <a:t>single-stage switch</a:t>
            </a:r>
            <a:r>
              <a:rPr dirty="0" sz="3200" spc="6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(N</a:t>
            </a:r>
            <a:r>
              <a:rPr dirty="0" baseline="25132" sz="3150" b="1">
                <a:latin typeface="Times New Roman"/>
                <a:cs typeface="Times New Roman"/>
              </a:rPr>
              <a:t>2</a:t>
            </a:r>
            <a:r>
              <a:rPr dirty="0" sz="3200" b="1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8.3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44073" y="1665224"/>
            <a:ext cx="8606155" cy="465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68580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Design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three-stage, </a:t>
            </a:r>
            <a:r>
              <a:rPr dirty="0" sz="2800" b="1" i="1">
                <a:latin typeface="Times New Roman"/>
                <a:cs typeface="Times New Roman"/>
              </a:rPr>
              <a:t>200 × 200 switch (N = 200) </a:t>
            </a:r>
            <a:r>
              <a:rPr dirty="0" sz="2800" spc="-5" b="1" i="1">
                <a:latin typeface="Times New Roman"/>
                <a:cs typeface="Times New Roman"/>
              </a:rPr>
              <a:t>with  </a:t>
            </a:r>
            <a:r>
              <a:rPr dirty="0" sz="2800" b="1" i="1">
                <a:latin typeface="Times New Roman"/>
                <a:cs typeface="Times New Roman"/>
              </a:rPr>
              <a:t>k = 4 and n =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20.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50800" marR="431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In the first stage we have N/n </a:t>
            </a:r>
            <a:r>
              <a:rPr dirty="0" sz="2800" b="1" i="1">
                <a:latin typeface="Times New Roman"/>
                <a:cs typeface="Times New Roman"/>
              </a:rPr>
              <a:t>or </a:t>
            </a:r>
            <a:r>
              <a:rPr dirty="0" sz="2800" spc="-5" b="1" i="1">
                <a:latin typeface="Times New Roman"/>
                <a:cs typeface="Times New Roman"/>
              </a:rPr>
              <a:t>10 crossbars, each of size  </a:t>
            </a:r>
            <a:r>
              <a:rPr dirty="0" sz="2800" spc="-5" b="1" i="1">
                <a:latin typeface="Times New Roman"/>
                <a:cs typeface="Times New Roman"/>
              </a:rPr>
              <a:t>20 </a:t>
            </a:r>
            <a:r>
              <a:rPr dirty="0" sz="2800" b="1" i="1">
                <a:latin typeface="Times New Roman"/>
                <a:cs typeface="Times New Roman"/>
              </a:rPr>
              <a:t>× 4. In </a:t>
            </a:r>
            <a:r>
              <a:rPr dirty="0" sz="2800" spc="-5" b="1" i="1">
                <a:latin typeface="Times New Roman"/>
                <a:cs typeface="Times New Roman"/>
              </a:rPr>
              <a:t>the second stage, we have </a:t>
            </a:r>
            <a:r>
              <a:rPr dirty="0" sz="2800" b="1" i="1">
                <a:latin typeface="Times New Roman"/>
                <a:cs typeface="Times New Roman"/>
              </a:rPr>
              <a:t>4 </a:t>
            </a:r>
            <a:r>
              <a:rPr dirty="0" sz="2800" spc="-5" b="1" i="1">
                <a:latin typeface="Times New Roman"/>
                <a:cs typeface="Times New Roman"/>
              </a:rPr>
              <a:t>crossbars, each of  size 10 </a:t>
            </a:r>
            <a:r>
              <a:rPr dirty="0" sz="2800" b="1" i="1">
                <a:latin typeface="Times New Roman"/>
                <a:cs typeface="Times New Roman"/>
              </a:rPr>
              <a:t>× </a:t>
            </a:r>
            <a:r>
              <a:rPr dirty="0" sz="2800" spc="-5" b="1" i="1">
                <a:latin typeface="Times New Roman"/>
                <a:cs typeface="Times New Roman"/>
              </a:rPr>
              <a:t>10. In the third stage, we have 10 crossbars,  each of size </a:t>
            </a:r>
            <a:r>
              <a:rPr dirty="0" sz="2800" b="1" i="1">
                <a:latin typeface="Times New Roman"/>
                <a:cs typeface="Times New Roman"/>
              </a:rPr>
              <a:t>4 × </a:t>
            </a:r>
            <a:r>
              <a:rPr dirty="0" sz="2800" spc="-5" b="1" i="1">
                <a:latin typeface="Times New Roman"/>
                <a:cs typeface="Times New Roman"/>
              </a:rPr>
              <a:t>20. The total number of crosspoints is  </a:t>
            </a:r>
            <a:r>
              <a:rPr dirty="0" sz="2800" b="1" i="1">
                <a:latin typeface="Times New Roman"/>
                <a:cs typeface="Times New Roman"/>
              </a:rPr>
              <a:t>2kN + k(N/n)</a:t>
            </a:r>
            <a:r>
              <a:rPr dirty="0" baseline="25525" sz="2775" b="1" i="1">
                <a:latin typeface="Times New Roman"/>
                <a:cs typeface="Times New Roman"/>
              </a:rPr>
              <a:t>2</a:t>
            </a:r>
            <a:r>
              <a:rPr dirty="0" sz="2800" b="1" i="1">
                <a:latin typeface="Times New Roman"/>
                <a:cs typeface="Times New Roman"/>
              </a:rPr>
              <a:t>, </a:t>
            </a:r>
            <a:r>
              <a:rPr dirty="0" sz="2800" spc="-5" b="1" i="1">
                <a:latin typeface="Times New Roman"/>
                <a:cs typeface="Times New Roman"/>
              </a:rPr>
              <a:t>or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2000 </a:t>
            </a:r>
            <a:r>
              <a:rPr dirty="0" sz="2800" spc="-5" b="1" i="1">
                <a:latin typeface="Times New Roman"/>
                <a:cs typeface="Times New Roman"/>
              </a:rPr>
              <a:t>crosspoints. This is </a:t>
            </a:r>
            <a:r>
              <a:rPr dirty="0" sz="2800" b="1" i="1">
                <a:latin typeface="Times New Roman"/>
                <a:cs typeface="Times New Roman"/>
              </a:rPr>
              <a:t>5 </a:t>
            </a:r>
            <a:r>
              <a:rPr dirty="0" sz="2800" spc="-5" b="1" i="1">
                <a:latin typeface="Times New Roman"/>
                <a:cs typeface="Times New Roman"/>
              </a:rPr>
              <a:t>percent of  the number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crosspoints in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single-stage switch (200 </a:t>
            </a:r>
            <a:r>
              <a:rPr dirty="0" sz="2800" b="1" i="1">
                <a:latin typeface="Times New Roman"/>
                <a:cs typeface="Times New Roman"/>
              </a:rPr>
              <a:t>×  200 =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40,000).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2039" y="2025395"/>
            <a:ext cx="8011159" cy="650240"/>
            <a:chOff x="1232039" y="2025395"/>
            <a:chExt cx="8011159" cy="650240"/>
          </a:xfrm>
        </p:grpSpPr>
        <p:sp>
          <p:nvSpPr>
            <p:cNvPr id="3" name="object 3"/>
            <p:cNvSpPr/>
            <p:nvPr/>
          </p:nvSpPr>
          <p:spPr>
            <a:xfrm>
              <a:off x="1308239" y="2596895"/>
              <a:ext cx="7934959" cy="78740"/>
            </a:xfrm>
            <a:custGeom>
              <a:avLst/>
              <a:gdLst/>
              <a:ahLst/>
              <a:cxnLst/>
              <a:rect l="l" t="t" r="r" b="b"/>
              <a:pathLst>
                <a:path w="7934959" h="78739">
                  <a:moveTo>
                    <a:pt x="7934706" y="78485"/>
                  </a:moveTo>
                  <a:lnTo>
                    <a:pt x="7934706" y="2285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7934706" y="78485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2039" y="2025395"/>
              <a:ext cx="1143000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20462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3777246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685800" y="0"/>
                </a:moveTo>
                <a:lnTo>
                  <a:pt x="0" y="0"/>
                </a:lnTo>
                <a:lnTo>
                  <a:pt x="0" y="858012"/>
                </a:lnTo>
                <a:lnTo>
                  <a:pt x="685800" y="858012"/>
                </a:lnTo>
                <a:lnTo>
                  <a:pt x="685800" y="0"/>
                </a:lnTo>
                <a:close/>
              </a:path>
              <a:path w="9144000" h="858520">
                <a:moveTo>
                  <a:pt x="9144000" y="0"/>
                </a:moveTo>
                <a:lnTo>
                  <a:pt x="8382000" y="0"/>
                </a:lnTo>
                <a:lnTo>
                  <a:pt x="838200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60639" y="2794254"/>
            <a:ext cx="7696200" cy="184023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048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240"/>
              </a:spcBef>
            </a:pPr>
            <a:r>
              <a:rPr dirty="0" sz="3200" spc="-5" b="1">
                <a:latin typeface="Times New Roman"/>
                <a:cs typeface="Times New Roman"/>
              </a:rPr>
              <a:t>According to the Clos</a:t>
            </a:r>
            <a:r>
              <a:rPr dirty="0" sz="3200" spc="3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criterion:</a:t>
            </a:r>
            <a:endParaRPr sz="32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n </a:t>
            </a:r>
            <a:r>
              <a:rPr dirty="0" sz="3200" spc="-5" b="1">
                <a:latin typeface="Times New Roman"/>
                <a:cs typeface="Times New Roman"/>
              </a:rPr>
              <a:t>= </a:t>
            </a:r>
            <a:r>
              <a:rPr dirty="0" sz="3200" b="1">
                <a:latin typeface="Times New Roman"/>
                <a:cs typeface="Times New Roman"/>
              </a:rPr>
              <a:t>(N/2)</a:t>
            </a:r>
            <a:r>
              <a:rPr dirty="0" baseline="25132" sz="3150" b="1">
                <a:latin typeface="Times New Roman"/>
                <a:cs typeface="Times New Roman"/>
              </a:rPr>
              <a:t>1/2</a:t>
            </a:r>
            <a:endParaRPr baseline="25132" sz="315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dirty="0" sz="3200" spc="-5" b="1" i="1">
                <a:latin typeface="Times New Roman"/>
                <a:cs typeface="Times New Roman"/>
              </a:rPr>
              <a:t>k </a:t>
            </a:r>
            <a:r>
              <a:rPr dirty="0" sz="3200" spc="-5" b="1">
                <a:latin typeface="Times New Roman"/>
                <a:cs typeface="Times New Roman"/>
              </a:rPr>
              <a:t>&gt; 2</a:t>
            </a:r>
            <a:r>
              <a:rPr dirty="0" sz="3200" spc="-5" b="1" i="1">
                <a:latin typeface="Times New Roman"/>
                <a:cs typeface="Times New Roman"/>
              </a:rPr>
              <a:t>n </a:t>
            </a:r>
            <a:r>
              <a:rPr dirty="0" sz="3200" spc="-5" b="1">
                <a:latin typeface="Times New Roman"/>
                <a:cs typeface="Times New Roman"/>
              </a:rPr>
              <a:t>–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91770">
              <a:lnSpc>
                <a:spcPts val="2725"/>
              </a:lnSpc>
            </a:pPr>
            <a:r>
              <a:rPr dirty="0" sz="3200" spc="-10" b="1">
                <a:latin typeface="Times New Roman"/>
                <a:cs typeface="Times New Roman"/>
              </a:rPr>
              <a:t>Crosspoints </a:t>
            </a:r>
            <a:r>
              <a:rPr dirty="0" sz="3200" spc="-5" b="1">
                <a:latin typeface="Times New Roman"/>
                <a:cs typeface="Times New Roman"/>
              </a:rPr>
              <a:t>≥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4N [(2N)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1/2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z="2800" spc="-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1]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84439" y="4882896"/>
              <a:ext cx="7934959" cy="78740"/>
            </a:xfrm>
            <a:custGeom>
              <a:avLst/>
              <a:gdLst/>
              <a:ahLst/>
              <a:cxnLst/>
              <a:rect l="l" t="t" r="r" b="b"/>
              <a:pathLst>
                <a:path w="7934959" h="78739">
                  <a:moveTo>
                    <a:pt x="7934706" y="78485"/>
                  </a:moveTo>
                  <a:lnTo>
                    <a:pt x="7934706" y="2285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7934706" y="78485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60639" y="4634484"/>
              <a:ext cx="7696200" cy="201295"/>
            </a:xfrm>
            <a:custGeom>
              <a:avLst/>
              <a:gdLst/>
              <a:ahLst/>
              <a:cxnLst/>
              <a:rect l="l" t="t" r="r" b="b"/>
              <a:pathLst>
                <a:path w="7696200" h="201295">
                  <a:moveTo>
                    <a:pt x="7696200" y="201167"/>
                  </a:moveTo>
                  <a:lnTo>
                    <a:pt x="7696200" y="0"/>
                  </a:lnTo>
                  <a:lnTo>
                    <a:pt x="0" y="0"/>
                  </a:lnTo>
                  <a:lnTo>
                    <a:pt x="0" y="201168"/>
                  </a:lnTo>
                  <a:lnTo>
                    <a:pt x="7696200" y="201167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8.4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44073" y="1512824"/>
            <a:ext cx="8604885" cy="511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165" marR="4445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Redesign the previous three-stage, 200 </a:t>
            </a:r>
            <a:r>
              <a:rPr dirty="0" sz="2800" b="1" i="1">
                <a:latin typeface="Times New Roman"/>
                <a:cs typeface="Times New Roman"/>
              </a:rPr>
              <a:t>× </a:t>
            </a:r>
            <a:r>
              <a:rPr dirty="0" sz="2800" spc="-5" b="1" i="1">
                <a:latin typeface="Times New Roman"/>
                <a:cs typeface="Times New Roman"/>
              </a:rPr>
              <a:t>200 switch,  </a:t>
            </a:r>
            <a:r>
              <a:rPr dirty="0" sz="2800" spc="-5" b="1" i="1">
                <a:latin typeface="Times New Roman"/>
                <a:cs typeface="Times New Roman"/>
              </a:rPr>
              <a:t>using the Clos criteria with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minimum number of  crosspoints.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let</a:t>
            </a:r>
            <a:r>
              <a:rPr dirty="0" sz="2800" spc="8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=</a:t>
            </a:r>
            <a:r>
              <a:rPr dirty="0" sz="2800" spc="8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(200/2)</a:t>
            </a:r>
            <a:r>
              <a:rPr dirty="0" baseline="25525" sz="2775" b="1" i="1">
                <a:latin typeface="Times New Roman"/>
                <a:cs typeface="Times New Roman"/>
              </a:rPr>
              <a:t>1/2</a:t>
            </a:r>
            <a:r>
              <a:rPr dirty="0" sz="2800" b="1" i="1">
                <a:latin typeface="Times New Roman"/>
                <a:cs typeface="Times New Roman"/>
              </a:rPr>
              <a:t>,</a:t>
            </a:r>
            <a:r>
              <a:rPr dirty="0" sz="2800" spc="8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or</a:t>
            </a:r>
            <a:r>
              <a:rPr dirty="0" sz="2800" spc="6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8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=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10.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7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calculate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k</a:t>
            </a:r>
            <a:r>
              <a:rPr dirty="0" sz="2800" spc="7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=</a:t>
            </a:r>
            <a:r>
              <a:rPr dirty="0" sz="2800" spc="7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2n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−</a:t>
            </a:r>
            <a:r>
              <a:rPr dirty="0" sz="2800" spc="8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1</a:t>
            </a:r>
            <a:r>
              <a:rPr dirty="0" sz="2800" spc="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algn="just" marL="50800" marR="431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19. In the first stage, we have 200/10, or 20, crossbars,  </a:t>
            </a:r>
            <a:r>
              <a:rPr dirty="0" sz="2800" spc="-5" b="1" i="1">
                <a:latin typeface="Times New Roman"/>
                <a:cs typeface="Times New Roman"/>
              </a:rPr>
              <a:t>each with </a:t>
            </a:r>
            <a:r>
              <a:rPr dirty="0" sz="2800" b="1" i="1">
                <a:latin typeface="Times New Roman"/>
                <a:cs typeface="Times New Roman"/>
              </a:rPr>
              <a:t>10 × 19 </a:t>
            </a:r>
            <a:r>
              <a:rPr dirty="0" sz="2800" spc="-5" b="1" i="1">
                <a:latin typeface="Times New Roman"/>
                <a:cs typeface="Times New Roman"/>
              </a:rPr>
              <a:t>crosspoints. </a:t>
            </a:r>
            <a:r>
              <a:rPr dirty="0" sz="2800" b="1" i="1">
                <a:latin typeface="Times New Roman"/>
                <a:cs typeface="Times New Roman"/>
              </a:rPr>
              <a:t>In the </a:t>
            </a:r>
            <a:r>
              <a:rPr dirty="0" sz="2800" spc="-5" b="1" i="1">
                <a:latin typeface="Times New Roman"/>
                <a:cs typeface="Times New Roman"/>
              </a:rPr>
              <a:t>second stage, we  have 19 crossbars, each with 10 </a:t>
            </a:r>
            <a:r>
              <a:rPr dirty="0" sz="2800" b="1" i="1">
                <a:latin typeface="Times New Roman"/>
                <a:cs typeface="Times New Roman"/>
              </a:rPr>
              <a:t>× 10 </a:t>
            </a:r>
            <a:r>
              <a:rPr dirty="0" sz="2800" spc="-5" b="1" i="1">
                <a:latin typeface="Times New Roman"/>
                <a:cs typeface="Times New Roman"/>
              </a:rPr>
              <a:t>crosspoints. In the  third stage, </a:t>
            </a:r>
            <a:r>
              <a:rPr dirty="0" sz="280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have 20 crossbars </a:t>
            </a:r>
            <a:r>
              <a:rPr dirty="0" sz="2800" spc="-10" b="1" i="1">
                <a:latin typeface="Times New Roman"/>
                <a:cs typeface="Times New Roman"/>
              </a:rPr>
              <a:t>each </a:t>
            </a:r>
            <a:r>
              <a:rPr dirty="0" sz="2800" spc="-5" b="1" i="1">
                <a:latin typeface="Times New Roman"/>
                <a:cs typeface="Times New Roman"/>
              </a:rPr>
              <a:t>with 19 </a:t>
            </a:r>
            <a:r>
              <a:rPr dirty="0" sz="2800" b="1" i="1">
                <a:latin typeface="Times New Roman"/>
                <a:cs typeface="Times New Roman"/>
              </a:rPr>
              <a:t>× </a:t>
            </a:r>
            <a:r>
              <a:rPr dirty="0" sz="2800" spc="-5" b="1" i="1">
                <a:latin typeface="Times New Roman"/>
                <a:cs typeface="Times New Roman"/>
              </a:rPr>
              <a:t>10  crosspoints. The total number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crosspoints is 20(10 </a:t>
            </a:r>
            <a:r>
              <a:rPr dirty="0" sz="2800" b="1" i="1">
                <a:latin typeface="Times New Roman"/>
                <a:cs typeface="Times New Roman"/>
              </a:rPr>
              <a:t>×  19) + 19(10 × 10) + 20(19 </a:t>
            </a:r>
            <a:r>
              <a:rPr dirty="0" sz="2800" spc="-5" b="1" i="1">
                <a:latin typeface="Times New Roman"/>
                <a:cs typeface="Times New Roman"/>
              </a:rPr>
              <a:t>×10) </a:t>
            </a:r>
            <a:r>
              <a:rPr dirty="0" sz="2800" b="1" i="1">
                <a:latin typeface="Times New Roman"/>
                <a:cs typeface="Times New Roman"/>
              </a:rPr>
              <a:t>=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9500</a:t>
            </a:r>
            <a:r>
              <a:rPr dirty="0" sz="2800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389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8.19	</a:t>
            </a:r>
            <a:r>
              <a:rPr dirty="0" sz="2000" spc="-10" i="1">
                <a:latin typeface="Times New Roman"/>
                <a:cs typeface="Times New Roman"/>
              </a:rPr>
              <a:t>Time-slot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interchange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4439" y="2353055"/>
            <a:ext cx="7706106" cy="3101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dirty="0" spc="-5"/>
              <a:t>8-1	</a:t>
            </a:r>
            <a:r>
              <a:rPr dirty="0" spc="-25"/>
              <a:t>CIRCUIT-SWITCHED</a:t>
            </a:r>
            <a:r>
              <a:rPr dirty="0" spc="15"/>
              <a:t> </a:t>
            </a:r>
            <a:r>
              <a:rPr dirty="0" spc="-5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3250" cy="486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64465" marR="5080">
              <a:lnSpc>
                <a:spcPct val="100000"/>
              </a:lnSpc>
              <a:spcBef>
                <a:spcPts val="100"/>
              </a:spcBef>
            </a:pP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circuit-switched network consists </a:t>
            </a:r>
            <a:r>
              <a:rPr dirty="0" sz="2800" b="1" i="1">
                <a:latin typeface="Times New Roman"/>
                <a:cs typeface="Times New Roman"/>
              </a:rPr>
              <a:t>of a </a:t>
            </a:r>
            <a:r>
              <a:rPr dirty="0" sz="2800" spc="-5" b="1" i="1">
                <a:latin typeface="Times New Roman"/>
                <a:cs typeface="Times New Roman"/>
              </a:rPr>
              <a:t>set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10" b="1" i="1">
                <a:latin typeface="Times New Roman"/>
                <a:cs typeface="Times New Roman"/>
              </a:rPr>
              <a:t>switches  </a:t>
            </a:r>
            <a:r>
              <a:rPr dirty="0" sz="2800" spc="-5" b="1" i="1">
                <a:latin typeface="Times New Roman"/>
                <a:cs typeface="Times New Roman"/>
              </a:rPr>
              <a:t>connected by physical links.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connection between two  stations is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dedicated path made </a:t>
            </a:r>
            <a:r>
              <a:rPr dirty="0" sz="2800" b="1" i="1">
                <a:latin typeface="Times New Roman"/>
                <a:cs typeface="Times New Roman"/>
              </a:rPr>
              <a:t>of one or </a:t>
            </a:r>
            <a:r>
              <a:rPr dirty="0" sz="2800" spc="-5" b="1" i="1">
                <a:latin typeface="Times New Roman"/>
                <a:cs typeface="Times New Roman"/>
              </a:rPr>
              <a:t>more </a:t>
            </a:r>
            <a:r>
              <a:rPr dirty="0" sz="2800" spc="-204" b="1" i="1">
                <a:latin typeface="Times New Roman"/>
                <a:cs typeface="Times New Roman"/>
              </a:rPr>
              <a:t>links..  </a:t>
            </a:r>
            <a:r>
              <a:rPr dirty="0" sz="2800" spc="-25" b="1" i="1">
                <a:latin typeface="Times New Roman"/>
                <a:cs typeface="Times New Roman"/>
              </a:rPr>
              <a:t>However, </a:t>
            </a:r>
            <a:r>
              <a:rPr dirty="0" sz="2800" spc="-5" b="1" i="1">
                <a:latin typeface="Times New Roman"/>
                <a:cs typeface="Times New Roman"/>
              </a:rPr>
              <a:t>each connection uses only one dedicated  channel on each </a:t>
            </a:r>
            <a:r>
              <a:rPr dirty="0" sz="2800" spc="-120" b="1" i="1">
                <a:latin typeface="Times New Roman"/>
                <a:cs typeface="Times New Roman"/>
              </a:rPr>
              <a:t>link.. </a:t>
            </a:r>
            <a:r>
              <a:rPr dirty="0" sz="2800" spc="-5" b="1" i="1">
                <a:latin typeface="Times New Roman"/>
                <a:cs typeface="Times New Roman"/>
              </a:rPr>
              <a:t>Each link </a:t>
            </a:r>
            <a:r>
              <a:rPr dirty="0" sz="280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normally divided  </a:t>
            </a:r>
            <a:r>
              <a:rPr dirty="0" sz="2800" b="1" i="1">
                <a:latin typeface="Times New Roman"/>
                <a:cs typeface="Times New Roman"/>
              </a:rPr>
              <a:t>into n channels by using </a:t>
            </a:r>
            <a:r>
              <a:rPr dirty="0" sz="2800" spc="-5" b="1" i="1">
                <a:latin typeface="Times New Roman"/>
                <a:cs typeface="Times New Roman"/>
              </a:rPr>
              <a:t>FDM </a:t>
            </a:r>
            <a:r>
              <a:rPr dirty="0" sz="2800" b="1" i="1">
                <a:latin typeface="Times New Roman"/>
                <a:cs typeface="Times New Roman"/>
              </a:rPr>
              <a:t>or</a:t>
            </a:r>
            <a:r>
              <a:rPr dirty="0" sz="2800" spc="-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TDM.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dirty="0" u="heavy" sz="28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473190">
              <a:lnSpc>
                <a:spcPct val="100000"/>
              </a:lnSpc>
              <a:spcBef>
                <a:spcPts val="400"/>
              </a:spcBef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dirty="0" sz="2400" spc="-114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Phases  Efficiency  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Circuit-Switched </a:t>
            </a:r>
            <a:r>
              <a:rPr dirty="0" sz="2400" spc="-25" b="1">
                <a:solidFill>
                  <a:srgbClr val="0033CC"/>
                </a:solidFill>
                <a:latin typeface="Times New Roman"/>
                <a:cs typeface="Times New Roman"/>
              </a:rPr>
              <a:t>Technology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in </a:t>
            </a:r>
            <a:r>
              <a:rPr dirty="0" sz="2400" spc="-25" b="1">
                <a:solidFill>
                  <a:srgbClr val="0033CC"/>
                </a:solidFill>
                <a:latin typeface="Times New Roman"/>
                <a:cs typeface="Times New Roman"/>
              </a:rPr>
              <a:t>Telephone</a:t>
            </a:r>
            <a:r>
              <a:rPr dirty="0" sz="2400" spc="-7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92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8.20	</a:t>
            </a:r>
            <a:r>
              <a:rPr dirty="0" sz="2000" spc="-10" i="1">
                <a:latin typeface="Times New Roman"/>
                <a:cs typeface="Times New Roman"/>
              </a:rPr>
              <a:t>Time-space-time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2697" y="1676400"/>
            <a:ext cx="8298942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392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8.21	</a:t>
            </a:r>
            <a:r>
              <a:rPr dirty="0" sz="2000" spc="-5" i="1">
                <a:latin typeface="Times New Roman"/>
                <a:cs typeface="Times New Roman"/>
              </a:rPr>
              <a:t>Packet switch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0975" y="1998726"/>
            <a:ext cx="8208264" cy="3684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2708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8.22	</a:t>
            </a:r>
            <a:r>
              <a:rPr dirty="0" sz="2000" spc="-5" i="1">
                <a:latin typeface="Times New Roman"/>
                <a:cs typeface="Times New Roman"/>
              </a:rPr>
              <a:t>Input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4825" y="3006851"/>
            <a:ext cx="7503414" cy="1685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28638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8.23	</a:t>
            </a:r>
            <a:r>
              <a:rPr dirty="0" sz="2000" spc="-5" i="1">
                <a:latin typeface="Times New Roman"/>
                <a:cs typeface="Times New Roman"/>
              </a:rPr>
              <a:t>Output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8615" y="2854451"/>
            <a:ext cx="7659623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89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3333CC"/>
                </a:solidFill>
              </a:rPr>
              <a:t>Figure </a:t>
            </a:r>
            <a:r>
              <a:rPr dirty="0" sz="2400" spc="-5">
                <a:solidFill>
                  <a:srgbClr val="3333CC"/>
                </a:solidFill>
              </a:rPr>
              <a:t>8.24 </a:t>
            </a:r>
            <a:r>
              <a:rPr dirty="0" sz="2000" spc="-5" i="1">
                <a:latin typeface="Times New Roman"/>
                <a:cs typeface="Times New Roman"/>
              </a:rPr>
              <a:t>A banyan</a:t>
            </a:r>
            <a:r>
              <a:rPr dirty="0" sz="2000" spc="-15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9917" y="1720595"/>
            <a:ext cx="6462521" cy="418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816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8.25	</a:t>
            </a:r>
            <a:r>
              <a:rPr dirty="0" sz="2000" spc="-5" i="1">
                <a:latin typeface="Times New Roman"/>
                <a:cs typeface="Times New Roman"/>
              </a:rPr>
              <a:t>Examples of routing in a banyan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9639" y="2417826"/>
            <a:ext cx="8510778" cy="3341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627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8.26	</a:t>
            </a:r>
            <a:r>
              <a:rPr dirty="0" sz="2000" spc="-5" i="1">
                <a:latin typeface="Times New Roman"/>
                <a:cs typeface="Times New Roman"/>
              </a:rPr>
              <a:t>Batcher-banyan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2989" y="2306573"/>
            <a:ext cx="8172450" cy="3147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pc="-5"/>
              <a:t>8.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35585" marR="230504">
              <a:lnSpc>
                <a:spcPct val="100000"/>
              </a:lnSpc>
              <a:spcBef>
                <a:spcPts val="275"/>
              </a:spcBef>
              <a:tabLst>
                <a:tab pos="3229610" algn="l"/>
              </a:tabLst>
            </a:pPr>
            <a:r>
              <a:rPr dirty="0" sz="3200" spc="-5" b="1">
                <a:latin typeface="Arial"/>
                <a:cs typeface="Arial"/>
              </a:rPr>
              <a:t>A </a:t>
            </a:r>
            <a:r>
              <a:rPr dirty="0" sz="3200" spc="-10" b="1">
                <a:latin typeface="Arial"/>
                <a:cs typeface="Arial"/>
              </a:rPr>
              <a:t>circuit-switched network </a:t>
            </a:r>
            <a:r>
              <a:rPr dirty="0" sz="3200" spc="-5" b="1">
                <a:latin typeface="Arial"/>
                <a:cs typeface="Arial"/>
              </a:rPr>
              <a:t>is </a:t>
            </a:r>
            <a:r>
              <a:rPr dirty="0" sz="3200" spc="-10" b="1">
                <a:latin typeface="Arial"/>
                <a:cs typeface="Arial"/>
              </a:rPr>
              <a:t>made </a:t>
            </a:r>
            <a:r>
              <a:rPr dirty="0" sz="3200" spc="-5" b="1">
                <a:latin typeface="Arial"/>
                <a:cs typeface="Arial"/>
              </a:rPr>
              <a:t>of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  set of switches </a:t>
            </a:r>
            <a:r>
              <a:rPr dirty="0" sz="3200" spc="-10" b="1">
                <a:latin typeface="Arial"/>
                <a:cs typeface="Arial"/>
              </a:rPr>
              <a:t>connected </a:t>
            </a:r>
            <a:r>
              <a:rPr dirty="0" sz="3200" spc="-5" b="1">
                <a:latin typeface="Arial"/>
                <a:cs typeface="Arial"/>
              </a:rPr>
              <a:t>by physical  links,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in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which	</a:t>
            </a:r>
            <a:r>
              <a:rPr dirty="0" sz="3200" spc="-10" b="1">
                <a:latin typeface="Arial"/>
                <a:cs typeface="Arial"/>
              </a:rPr>
              <a:t>each </a:t>
            </a:r>
            <a:r>
              <a:rPr dirty="0" sz="3200" spc="-5" b="1">
                <a:latin typeface="Arial"/>
                <a:cs typeface="Arial"/>
              </a:rPr>
              <a:t>link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divided into </a:t>
            </a:r>
            <a:r>
              <a:rPr dirty="0" sz="3200" spc="-5" b="1" i="1">
                <a:latin typeface="Arial"/>
                <a:cs typeface="Arial"/>
              </a:rPr>
              <a:t>n</a:t>
            </a:r>
            <a:r>
              <a:rPr dirty="0" sz="3200" spc="-60" b="1" i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channels.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63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8.3	</a:t>
            </a:r>
            <a:r>
              <a:rPr dirty="0" sz="2000" spc="-5" i="1">
                <a:latin typeface="Times New Roman"/>
                <a:cs typeface="Times New Roman"/>
              </a:rPr>
              <a:t>A trivial circuit-switched</a:t>
            </a:r>
            <a:r>
              <a:rPr dirty="0" sz="2000" spc="-10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2069" y="1786127"/>
            <a:ext cx="7532369" cy="450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2039" y="18729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139" y="2651010"/>
            <a:ext cx="8077200" cy="2841625"/>
          </a:xfrm>
          <a:custGeom>
            <a:avLst/>
            <a:gdLst/>
            <a:ahLst/>
            <a:cxnLst/>
            <a:rect l="l" t="t" r="r" b="b"/>
            <a:pathLst>
              <a:path w="8077200" h="2841625">
                <a:moveTo>
                  <a:pt x="8077200" y="0"/>
                </a:moveTo>
                <a:lnTo>
                  <a:pt x="0" y="0"/>
                </a:lnTo>
                <a:lnTo>
                  <a:pt x="0" y="268986"/>
                </a:lnTo>
                <a:lnTo>
                  <a:pt x="0" y="269748"/>
                </a:lnTo>
                <a:lnTo>
                  <a:pt x="0" y="2841498"/>
                </a:lnTo>
                <a:lnTo>
                  <a:pt x="8077200" y="2841498"/>
                </a:lnTo>
                <a:lnTo>
                  <a:pt x="8077200" y="26898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6034" y="3161030"/>
            <a:ext cx="764413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  <a:tabLst>
                <a:tab pos="1205865" algn="l"/>
              </a:tabLst>
            </a:pPr>
            <a:r>
              <a:rPr dirty="0" sz="3200" spc="-5" b="1">
                <a:latin typeface="Arial"/>
                <a:cs typeface="Arial"/>
              </a:rPr>
              <a:t>In </a:t>
            </a:r>
            <a:r>
              <a:rPr dirty="0" sz="3200" spc="-10" b="1">
                <a:latin typeface="Arial"/>
                <a:cs typeface="Arial"/>
              </a:rPr>
              <a:t>circuit switching,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resources need  </a:t>
            </a:r>
            <a:r>
              <a:rPr dirty="0" sz="3200" spc="-5" b="1">
                <a:latin typeface="Arial"/>
                <a:cs typeface="Arial"/>
              </a:rPr>
              <a:t>to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be	</a:t>
            </a:r>
            <a:r>
              <a:rPr dirty="0" sz="3200" spc="-10" b="1">
                <a:latin typeface="Arial"/>
                <a:cs typeface="Arial"/>
              </a:rPr>
              <a:t>reserved </a:t>
            </a:r>
            <a:r>
              <a:rPr dirty="0" sz="3200" spc="-5" b="1">
                <a:latin typeface="Arial"/>
                <a:cs typeface="Arial"/>
              </a:rPr>
              <a:t>during the </a:t>
            </a:r>
            <a:r>
              <a:rPr dirty="0" sz="3200" spc="-10" b="1">
                <a:latin typeface="Arial"/>
                <a:cs typeface="Arial"/>
              </a:rPr>
              <a:t>setup phase;  </a:t>
            </a:r>
            <a:r>
              <a:rPr dirty="0" sz="3200" spc="-5" b="1">
                <a:latin typeface="Arial"/>
                <a:cs typeface="Arial"/>
              </a:rPr>
              <a:t>the </a:t>
            </a:r>
            <a:r>
              <a:rPr dirty="0" sz="3200" spc="-10" b="1">
                <a:latin typeface="Arial"/>
                <a:cs typeface="Arial"/>
              </a:rPr>
              <a:t>resources remain dedicated </a:t>
            </a:r>
            <a:r>
              <a:rPr dirty="0" sz="3200" spc="-5" b="1">
                <a:latin typeface="Arial"/>
                <a:cs typeface="Arial"/>
              </a:rPr>
              <a:t>for </a:t>
            </a:r>
            <a:r>
              <a:rPr dirty="0" sz="3200" spc="-10" b="1">
                <a:latin typeface="Arial"/>
                <a:cs typeface="Arial"/>
              </a:rPr>
              <a:t>the  entire duration </a:t>
            </a:r>
            <a:r>
              <a:rPr dirty="0" sz="3200" spc="-5" b="1">
                <a:latin typeface="Arial"/>
                <a:cs typeface="Arial"/>
              </a:rPr>
              <a:t>of data </a:t>
            </a:r>
            <a:r>
              <a:rPr dirty="0" sz="3200" spc="-10" b="1">
                <a:latin typeface="Arial"/>
                <a:cs typeface="Arial"/>
              </a:rPr>
              <a:t>transfer </a:t>
            </a:r>
            <a:r>
              <a:rPr dirty="0" sz="3200" spc="-5" b="1">
                <a:latin typeface="Arial"/>
                <a:cs typeface="Arial"/>
              </a:rPr>
              <a:t>until </a:t>
            </a:r>
            <a:r>
              <a:rPr dirty="0" sz="3200" spc="-10" b="1">
                <a:latin typeface="Arial"/>
                <a:cs typeface="Arial"/>
              </a:rPr>
              <a:t>the  teardown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phase.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8" name="object 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0139" y="5491734"/>
              <a:ext cx="8077200" cy="176530"/>
            </a:xfrm>
            <a:custGeom>
              <a:avLst/>
              <a:gdLst/>
              <a:ahLst/>
              <a:cxnLst/>
              <a:rect l="l" t="t" r="r" b="b"/>
              <a:pathLst>
                <a:path w="8077200" h="176529">
                  <a:moveTo>
                    <a:pt x="8077200" y="1760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76022"/>
                  </a:lnTo>
                  <a:lnTo>
                    <a:pt x="8077200" y="1760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pc="-6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8.1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82162" y="1589024"/>
            <a:ext cx="853122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As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trivial example, let </a:t>
            </a:r>
            <a:r>
              <a:rPr dirty="0" sz="2800" b="1" i="1">
                <a:latin typeface="Times New Roman"/>
                <a:cs typeface="Times New Roman"/>
              </a:rPr>
              <a:t>us </a:t>
            </a:r>
            <a:r>
              <a:rPr dirty="0" sz="2800" spc="-5" b="1" i="1">
                <a:latin typeface="Times New Roman"/>
                <a:cs typeface="Times New Roman"/>
              </a:rPr>
              <a:t>use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circuit-switched network  </a:t>
            </a:r>
            <a:r>
              <a:rPr dirty="0" sz="2800" spc="-5" b="1" i="1">
                <a:latin typeface="Times New Roman"/>
                <a:cs typeface="Times New Roman"/>
              </a:rPr>
              <a:t>to connect eight telephones in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small area.  Communication is through 4-kHz voice channels. </a:t>
            </a:r>
            <a:r>
              <a:rPr dirty="0" sz="2800" spc="-110" b="1" i="1">
                <a:latin typeface="Times New Roman"/>
                <a:cs typeface="Times New Roman"/>
              </a:rPr>
              <a:t>We  </a:t>
            </a:r>
            <a:r>
              <a:rPr dirty="0" sz="2800" spc="-5" b="1" i="1">
                <a:latin typeface="Times New Roman"/>
                <a:cs typeface="Times New Roman"/>
              </a:rPr>
              <a:t>assume that each link uses FDM to connect </a:t>
            </a:r>
            <a:r>
              <a:rPr dirty="0" sz="2800" b="1" i="1">
                <a:latin typeface="Times New Roman"/>
                <a:cs typeface="Times New Roman"/>
              </a:rPr>
              <a:t>a </a:t>
            </a:r>
            <a:r>
              <a:rPr dirty="0" sz="2800" spc="-5" b="1" i="1">
                <a:latin typeface="Times New Roman"/>
                <a:cs typeface="Times New Roman"/>
              </a:rPr>
              <a:t>maximum  of two voice channels. The bandwidth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each link is then  </a:t>
            </a:r>
            <a:r>
              <a:rPr dirty="0" sz="2800" b="1" i="1">
                <a:latin typeface="Times New Roman"/>
                <a:cs typeface="Times New Roman"/>
              </a:rPr>
              <a:t>8 </a:t>
            </a:r>
            <a:r>
              <a:rPr dirty="0" sz="2800" spc="-5" b="1" i="1">
                <a:latin typeface="Times New Roman"/>
                <a:cs typeface="Times New Roman"/>
              </a:rPr>
              <a:t>kHz. Figure 8.4 shows the situation. </a:t>
            </a:r>
            <a:r>
              <a:rPr dirty="0" sz="2800" spc="-35" b="1" i="1">
                <a:latin typeface="Times New Roman"/>
                <a:cs typeface="Times New Roman"/>
              </a:rPr>
              <a:t>Telephone </a:t>
            </a:r>
            <a:r>
              <a:rPr dirty="0" sz="2800" b="1" i="1">
                <a:latin typeface="Times New Roman"/>
                <a:cs typeface="Times New Roman"/>
              </a:rPr>
              <a:t>1 </a:t>
            </a:r>
            <a:r>
              <a:rPr dirty="0" sz="2800" spc="-5" b="1" i="1">
                <a:latin typeface="Times New Roman"/>
                <a:cs typeface="Times New Roman"/>
              </a:rPr>
              <a:t>is  connected to telephone </a:t>
            </a:r>
            <a:r>
              <a:rPr dirty="0" sz="2800" b="1" i="1">
                <a:latin typeface="Times New Roman"/>
                <a:cs typeface="Times New Roman"/>
              </a:rPr>
              <a:t>7; 2 </a:t>
            </a:r>
            <a:r>
              <a:rPr dirty="0" sz="2800" spc="-5" b="1" i="1">
                <a:latin typeface="Times New Roman"/>
                <a:cs typeface="Times New Roman"/>
              </a:rPr>
              <a:t>to 5; </a:t>
            </a:r>
            <a:r>
              <a:rPr dirty="0" sz="2800" b="1" i="1">
                <a:latin typeface="Times New Roman"/>
                <a:cs typeface="Times New Roman"/>
              </a:rPr>
              <a:t>3 </a:t>
            </a:r>
            <a:r>
              <a:rPr dirty="0" sz="2800" spc="-5" b="1" i="1">
                <a:latin typeface="Times New Roman"/>
                <a:cs typeface="Times New Roman"/>
              </a:rPr>
              <a:t>to </a:t>
            </a:r>
            <a:r>
              <a:rPr dirty="0" sz="2800" b="1" i="1">
                <a:latin typeface="Times New Roman"/>
                <a:cs typeface="Times New Roman"/>
              </a:rPr>
              <a:t>8; and 4 to 6. </a:t>
            </a:r>
            <a:r>
              <a:rPr dirty="0" sz="2800" spc="-5" b="1" i="1">
                <a:latin typeface="Times New Roman"/>
                <a:cs typeface="Times New Roman"/>
              </a:rPr>
              <a:t>Of  course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situation may change when new connections  </a:t>
            </a:r>
            <a:r>
              <a:rPr dirty="0" sz="2800" b="1" i="1">
                <a:latin typeface="Times New Roman"/>
                <a:cs typeface="Times New Roman"/>
              </a:rPr>
              <a:t>are made. </a:t>
            </a: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switch controls the</a:t>
            </a:r>
            <a:r>
              <a:rPr dirty="0" sz="2800" spc="-13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connections.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09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15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8.4	</a:t>
            </a:r>
            <a:r>
              <a:rPr dirty="0" sz="2000" spc="-5" i="1">
                <a:latin typeface="Times New Roman"/>
                <a:cs typeface="Times New Roman"/>
              </a:rPr>
              <a:t>Circuit-switched network used in Example</a:t>
            </a:r>
            <a:r>
              <a:rPr dirty="0" sz="2000" spc="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8.1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825" y="2330195"/>
            <a:ext cx="8417814" cy="316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dirty="0" sz="2000" spc="-5" b="1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Noi</dc:creator>
  <dc:title>Microsoft PowerPoint - ch08.ppt [Compatibility Mode]</dc:title>
  <dcterms:created xsi:type="dcterms:W3CDTF">2020-11-13T06:10:45Z</dcterms:created>
  <dcterms:modified xsi:type="dcterms:W3CDTF">2020-11-13T06:10:45Z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2020-11-13T00:00:00Z</vt:filetime>
  </property>
</Properties>
</file>