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2123" y="457200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524647" y="457200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265567" y="879347"/>
            <a:ext cx="422275" cy="327025"/>
          </a:xfrm>
          <a:custGeom>
            <a:avLst/>
            <a:gdLst/>
            <a:ahLst/>
            <a:cxnLst/>
            <a:rect l="l" t="t" r="r" b="b"/>
            <a:pathLst>
              <a:path w="422275" h="327025">
                <a:moveTo>
                  <a:pt x="0" y="0"/>
                </a:moveTo>
                <a:lnTo>
                  <a:pt x="0" y="326897"/>
                </a:lnTo>
                <a:lnTo>
                  <a:pt x="422147" y="326897"/>
                </a:lnTo>
                <a:lnTo>
                  <a:pt x="422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502168" y="348995"/>
            <a:ext cx="0" cy="857250"/>
          </a:xfrm>
          <a:custGeom>
            <a:avLst/>
            <a:gdLst/>
            <a:ahLst/>
            <a:cxnLst/>
            <a:rect l="l" t="t" r="r" b="b"/>
            <a:pathLst>
              <a:path w="0" h="857250">
                <a:moveTo>
                  <a:pt x="0" y="0"/>
                </a:moveTo>
                <a:lnTo>
                  <a:pt x="0" y="857250"/>
                </a:lnTo>
              </a:path>
            </a:pathLst>
          </a:custGeom>
          <a:ln w="31241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51039" y="806195"/>
            <a:ext cx="8593836" cy="400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27239" y="844296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0" y="0"/>
                </a:moveTo>
                <a:lnTo>
                  <a:pt x="0" y="76199"/>
                </a:lnTo>
                <a:lnTo>
                  <a:pt x="8763000" y="76199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927239" y="1720976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4560" y="348995"/>
            <a:ext cx="9144279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2173" y="3247885"/>
            <a:ext cx="8451850" cy="3425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77373" y="6885049"/>
            <a:ext cx="673100" cy="27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348995"/>
            <a:ext cx="9144000" cy="1097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207" y="2588716"/>
            <a:ext cx="5795010" cy="1958339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 indent="1440815">
              <a:lnSpc>
                <a:spcPct val="145500"/>
              </a:lnSpc>
            </a:pPr>
            <a:r>
              <a:rPr dirty="0" sz="4400" spc="-5">
                <a:solidFill>
                  <a:srgbClr val="33339A"/>
                </a:solidFill>
                <a:latin typeface="Arial"/>
                <a:cs typeface="Arial"/>
              </a:rPr>
              <a:t>Chapter 13  </a:t>
            </a:r>
            <a:r>
              <a:rPr dirty="0" sz="4400" spc="-10">
                <a:latin typeface="Arial"/>
                <a:cs typeface="Arial"/>
              </a:rPr>
              <a:t>Wired </a:t>
            </a:r>
            <a:r>
              <a:rPr dirty="0" sz="4400" spc="-5">
                <a:latin typeface="Arial"/>
                <a:cs typeface="Arial"/>
              </a:rPr>
              <a:t>LANs:</a:t>
            </a:r>
            <a:r>
              <a:rPr dirty="0" sz="4400" spc="-40">
                <a:latin typeface="Arial"/>
                <a:cs typeface="Arial"/>
              </a:rPr>
              <a:t> </a:t>
            </a:r>
            <a:r>
              <a:rPr dirty="0" sz="4400" spc="-5">
                <a:latin typeface="Arial"/>
                <a:cs typeface="Arial"/>
              </a:rPr>
              <a:t>Ethernet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373" y="6885049"/>
            <a:ext cx="519430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z="2000" spc="-5" b="1">
                <a:solidFill>
                  <a:srgbClr val="1B1B1B"/>
                </a:solidFill>
                <a:latin typeface="Arial"/>
                <a:cs typeface="Arial"/>
              </a:rPr>
              <a:t>13.1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3757" y="6913929"/>
            <a:ext cx="59461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>
                <a:latin typeface="Times New Roman"/>
                <a:cs typeface="Times New Roman"/>
              </a:rPr>
              <a:t>Copyright © The McGraw-Hill </a:t>
            </a:r>
            <a:r>
              <a:rPr dirty="0" sz="1200" spc="-5">
                <a:latin typeface="Times New Roman"/>
                <a:cs typeface="Times New Roman"/>
              </a:rPr>
              <a:t>Companies, </a:t>
            </a:r>
            <a:r>
              <a:rPr dirty="0" sz="1200">
                <a:latin typeface="Times New Roman"/>
                <a:cs typeface="Times New Roman"/>
              </a:rPr>
              <a:t>Inc. </a:t>
            </a:r>
            <a:r>
              <a:rPr dirty="0" sz="1200" spc="-5">
                <a:latin typeface="Times New Roman"/>
                <a:cs typeface="Times New Roman"/>
              </a:rPr>
              <a:t>Permission </a:t>
            </a:r>
            <a:r>
              <a:rPr dirty="0" sz="1200">
                <a:latin typeface="Times New Roman"/>
                <a:cs typeface="Times New Roman"/>
              </a:rPr>
              <a:t>required for reproduction 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display.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46047"/>
            <a:ext cx="7613015" cy="3771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6300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13.6	</a:t>
            </a:r>
            <a:r>
              <a:rPr dirty="0" sz="2000" spc="-5" i="1">
                <a:latin typeface="Times New Roman"/>
                <a:cs typeface="Times New Roman"/>
              </a:rPr>
              <a:t>Example of an Ethernet address in hexadecimal</a:t>
            </a:r>
            <a:r>
              <a:rPr dirty="0" sz="2000" spc="3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notation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7221" y="3028950"/>
            <a:ext cx="6078473" cy="1497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0" y="0"/>
                </a:moveTo>
                <a:lnTo>
                  <a:pt x="0" y="76200"/>
                </a:lnTo>
                <a:lnTo>
                  <a:pt x="8763000" y="76200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46047"/>
            <a:ext cx="4991735" cy="3771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6300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13.7	</a:t>
            </a:r>
            <a:r>
              <a:rPr dirty="0" sz="2000" spc="-5" i="1">
                <a:latin typeface="Times New Roman"/>
                <a:cs typeface="Times New Roman"/>
              </a:rPr>
              <a:t>Unicast and multicast</a:t>
            </a:r>
            <a:r>
              <a:rPr dirty="0" sz="2000" spc="-2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addresses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8739" y="3241548"/>
            <a:ext cx="7277100" cy="1146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0" y="0"/>
                </a:moveTo>
                <a:lnTo>
                  <a:pt x="0" y="76200"/>
                </a:lnTo>
                <a:lnTo>
                  <a:pt x="8763000" y="76200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5567" y="1206246"/>
            <a:ext cx="422275" cy="147955"/>
          </a:xfrm>
          <a:custGeom>
            <a:avLst/>
            <a:gdLst/>
            <a:ahLst/>
            <a:cxnLst/>
            <a:rect l="l" t="t" r="r" b="b"/>
            <a:pathLst>
              <a:path w="422275" h="147955">
                <a:moveTo>
                  <a:pt x="0" y="0"/>
                </a:moveTo>
                <a:lnTo>
                  <a:pt x="0" y="147827"/>
                </a:lnTo>
                <a:lnTo>
                  <a:pt x="422147" y="147827"/>
                </a:lnTo>
                <a:lnTo>
                  <a:pt x="422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35899" y="1206246"/>
            <a:ext cx="368045" cy="147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1039" y="1206246"/>
            <a:ext cx="560832" cy="22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02168" y="1206246"/>
            <a:ext cx="0" cy="196215"/>
          </a:xfrm>
          <a:custGeom>
            <a:avLst/>
            <a:gdLst/>
            <a:ahLst/>
            <a:cxnLst/>
            <a:rect l="l" t="t" r="r" b="b"/>
            <a:pathLst>
              <a:path w="0" h="196215">
                <a:moveTo>
                  <a:pt x="0" y="0"/>
                </a:moveTo>
                <a:lnTo>
                  <a:pt x="0" y="195833"/>
                </a:lnTo>
              </a:path>
            </a:pathLst>
          </a:custGeom>
          <a:ln w="31241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32039" y="2330195"/>
            <a:ext cx="1143000" cy="5669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44129" y="2363978"/>
            <a:ext cx="718185" cy="43815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i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0" y="0"/>
                </a:moveTo>
                <a:lnTo>
                  <a:pt x="0" y="76200"/>
                </a:lnTo>
                <a:lnTo>
                  <a:pt x="8153400" y="76200"/>
                </a:lnTo>
                <a:lnTo>
                  <a:pt x="815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0139" y="3108198"/>
            <a:ext cx="8077200" cy="669925"/>
          </a:xfrm>
          <a:custGeom>
            <a:avLst/>
            <a:gdLst/>
            <a:ahLst/>
            <a:cxnLst/>
            <a:rect l="l" t="t" r="r" b="b"/>
            <a:pathLst>
              <a:path w="8077200" h="669925">
                <a:moveTo>
                  <a:pt x="0" y="0"/>
                </a:moveTo>
                <a:lnTo>
                  <a:pt x="0" y="669798"/>
                </a:lnTo>
                <a:lnTo>
                  <a:pt x="8077200" y="669798"/>
                </a:lnTo>
                <a:lnTo>
                  <a:pt x="807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70139" y="3777234"/>
            <a:ext cx="8077200" cy="858519"/>
          </a:xfrm>
          <a:custGeom>
            <a:avLst/>
            <a:gdLst/>
            <a:ahLst/>
            <a:cxnLst/>
            <a:rect l="l" t="t" r="r" b="b"/>
            <a:pathLst>
              <a:path w="8077200" h="858520">
                <a:moveTo>
                  <a:pt x="0" y="0"/>
                </a:moveTo>
                <a:lnTo>
                  <a:pt x="0" y="858012"/>
                </a:lnTo>
                <a:lnTo>
                  <a:pt x="8077200" y="858012"/>
                </a:lnTo>
                <a:lnTo>
                  <a:pt x="807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34325" y="51876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0" y="0"/>
                </a:moveTo>
                <a:lnTo>
                  <a:pt x="0" y="76200"/>
                </a:lnTo>
                <a:lnTo>
                  <a:pt x="8153400" y="76200"/>
                </a:lnTo>
                <a:lnTo>
                  <a:pt x="815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70139" y="4634484"/>
            <a:ext cx="8077200" cy="515620"/>
          </a:xfrm>
          <a:custGeom>
            <a:avLst/>
            <a:gdLst/>
            <a:ahLst/>
            <a:cxnLst/>
            <a:rect l="l" t="t" r="r" b="b"/>
            <a:pathLst>
              <a:path w="8077200" h="515620">
                <a:moveTo>
                  <a:pt x="0" y="0"/>
                </a:moveTo>
                <a:lnTo>
                  <a:pt x="0" y="515112"/>
                </a:lnTo>
                <a:lnTo>
                  <a:pt x="8077200" y="515112"/>
                </a:lnTo>
                <a:lnTo>
                  <a:pt x="807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270139" y="3142996"/>
            <a:ext cx="8077200" cy="2025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264795" marR="259079">
              <a:lnSpc>
                <a:spcPct val="100000"/>
              </a:lnSpc>
            </a:pPr>
            <a:r>
              <a:rPr dirty="0" sz="3200" spc="-5" b="1">
                <a:latin typeface="Arial"/>
                <a:cs typeface="Arial"/>
              </a:rPr>
              <a:t>The </a:t>
            </a:r>
            <a:r>
              <a:rPr dirty="0" sz="3200" spc="-10" b="1">
                <a:latin typeface="Arial"/>
                <a:cs typeface="Arial"/>
              </a:rPr>
              <a:t>least significant </a:t>
            </a:r>
            <a:r>
              <a:rPr dirty="0" sz="3200" spc="-5" b="1">
                <a:latin typeface="Arial"/>
                <a:cs typeface="Arial"/>
              </a:rPr>
              <a:t>bit of the first </a:t>
            </a:r>
            <a:r>
              <a:rPr dirty="0" sz="3200" spc="-10" b="1">
                <a:latin typeface="Arial"/>
                <a:cs typeface="Arial"/>
              </a:rPr>
              <a:t>byte  </a:t>
            </a:r>
            <a:r>
              <a:rPr dirty="0" sz="3200" spc="-5" b="1">
                <a:latin typeface="Arial"/>
                <a:cs typeface="Arial"/>
              </a:rPr>
              <a:t>defines the type of</a:t>
            </a:r>
            <a:r>
              <a:rPr dirty="0" sz="3200" spc="-12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address.</a:t>
            </a:r>
            <a:endParaRPr sz="3200">
              <a:latin typeface="Arial"/>
              <a:cs typeface="Arial"/>
            </a:endParaRPr>
          </a:p>
          <a:p>
            <a:pPr algn="ctr" marL="545465" marR="537845">
              <a:lnSpc>
                <a:spcPct val="100000"/>
              </a:lnSpc>
            </a:pPr>
            <a:r>
              <a:rPr dirty="0" sz="3200" spc="-5" b="1">
                <a:latin typeface="Arial"/>
                <a:cs typeface="Arial"/>
              </a:rPr>
              <a:t>If the bit is </a:t>
            </a:r>
            <a:r>
              <a:rPr dirty="0" sz="3200" spc="-5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z="3200" spc="-5" b="1">
                <a:latin typeface="Arial"/>
                <a:cs typeface="Arial"/>
              </a:rPr>
              <a:t>, the </a:t>
            </a:r>
            <a:r>
              <a:rPr dirty="0" sz="3200" spc="-10" b="1">
                <a:latin typeface="Arial"/>
                <a:cs typeface="Arial"/>
              </a:rPr>
              <a:t>address </a:t>
            </a:r>
            <a:r>
              <a:rPr dirty="0" sz="3200" spc="-5" b="1">
                <a:latin typeface="Arial"/>
                <a:cs typeface="Arial"/>
              </a:rPr>
              <a:t>is </a:t>
            </a:r>
            <a:r>
              <a:rPr dirty="0" sz="3200" spc="-10" b="1">
                <a:latin typeface="Arial"/>
                <a:cs typeface="Arial"/>
              </a:rPr>
              <a:t>unicast;  otherwise, </a:t>
            </a:r>
            <a:r>
              <a:rPr dirty="0" sz="3200" spc="-5" b="1">
                <a:latin typeface="Arial"/>
                <a:cs typeface="Arial"/>
              </a:rPr>
              <a:t>it is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multicast.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5567" y="1206246"/>
            <a:ext cx="422275" cy="147955"/>
          </a:xfrm>
          <a:custGeom>
            <a:avLst/>
            <a:gdLst/>
            <a:ahLst/>
            <a:cxnLst/>
            <a:rect l="l" t="t" r="r" b="b"/>
            <a:pathLst>
              <a:path w="422275" h="147955">
                <a:moveTo>
                  <a:pt x="0" y="0"/>
                </a:moveTo>
                <a:lnTo>
                  <a:pt x="0" y="147827"/>
                </a:lnTo>
                <a:lnTo>
                  <a:pt x="422147" y="147827"/>
                </a:lnTo>
                <a:lnTo>
                  <a:pt x="422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35899" y="1206246"/>
            <a:ext cx="368045" cy="147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1039" y="1206246"/>
            <a:ext cx="560832" cy="22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02168" y="1206246"/>
            <a:ext cx="0" cy="196215"/>
          </a:xfrm>
          <a:custGeom>
            <a:avLst/>
            <a:gdLst/>
            <a:ahLst/>
            <a:cxnLst/>
            <a:rect l="l" t="t" r="r" b="b"/>
            <a:pathLst>
              <a:path w="0" h="196215">
                <a:moveTo>
                  <a:pt x="0" y="0"/>
                </a:moveTo>
                <a:lnTo>
                  <a:pt x="0" y="195833"/>
                </a:lnTo>
              </a:path>
            </a:pathLst>
          </a:custGeom>
          <a:ln w="31241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32039" y="2330195"/>
            <a:ext cx="1143000" cy="5669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44129" y="2363978"/>
            <a:ext cx="718185" cy="43815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i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0" y="0"/>
                </a:moveTo>
                <a:lnTo>
                  <a:pt x="0" y="76200"/>
                </a:lnTo>
                <a:lnTo>
                  <a:pt x="8153400" y="76200"/>
                </a:lnTo>
                <a:lnTo>
                  <a:pt x="815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0139" y="3108198"/>
            <a:ext cx="8077200" cy="669925"/>
          </a:xfrm>
          <a:custGeom>
            <a:avLst/>
            <a:gdLst/>
            <a:ahLst/>
            <a:cxnLst/>
            <a:rect l="l" t="t" r="r" b="b"/>
            <a:pathLst>
              <a:path w="8077200" h="669925">
                <a:moveTo>
                  <a:pt x="0" y="0"/>
                </a:moveTo>
                <a:lnTo>
                  <a:pt x="0" y="669798"/>
                </a:lnTo>
                <a:lnTo>
                  <a:pt x="8077200" y="669798"/>
                </a:lnTo>
                <a:lnTo>
                  <a:pt x="807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70139" y="3777234"/>
            <a:ext cx="8077200" cy="858519"/>
          </a:xfrm>
          <a:custGeom>
            <a:avLst/>
            <a:gdLst/>
            <a:ahLst/>
            <a:cxnLst/>
            <a:rect l="l" t="t" r="r" b="b"/>
            <a:pathLst>
              <a:path w="8077200" h="858520">
                <a:moveTo>
                  <a:pt x="0" y="0"/>
                </a:moveTo>
                <a:lnTo>
                  <a:pt x="0" y="858012"/>
                </a:lnTo>
                <a:lnTo>
                  <a:pt x="8077200" y="858012"/>
                </a:lnTo>
                <a:lnTo>
                  <a:pt x="807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70139" y="3142996"/>
            <a:ext cx="8077200" cy="1520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217804" marR="210820" indent="-3175">
              <a:lnSpc>
                <a:spcPct val="100000"/>
              </a:lnSpc>
            </a:pPr>
            <a:r>
              <a:rPr dirty="0" sz="3200" spc="-5" b="1">
                <a:latin typeface="Arial"/>
                <a:cs typeface="Arial"/>
              </a:rPr>
              <a:t>The </a:t>
            </a:r>
            <a:r>
              <a:rPr dirty="0" sz="3200" spc="-10" b="1">
                <a:latin typeface="Arial"/>
                <a:cs typeface="Arial"/>
              </a:rPr>
              <a:t>broadcast destination address </a:t>
            </a:r>
            <a:r>
              <a:rPr dirty="0" sz="3200" spc="-5" b="1">
                <a:latin typeface="Arial"/>
                <a:cs typeface="Arial"/>
              </a:rPr>
              <a:t>is a  </a:t>
            </a:r>
            <a:r>
              <a:rPr dirty="0" sz="3200" spc="-10" b="1">
                <a:latin typeface="Arial"/>
                <a:cs typeface="Arial"/>
              </a:rPr>
              <a:t>special case </a:t>
            </a:r>
            <a:r>
              <a:rPr dirty="0" sz="3200" b="1">
                <a:latin typeface="Arial"/>
                <a:cs typeface="Arial"/>
              </a:rPr>
              <a:t>of </a:t>
            </a:r>
            <a:r>
              <a:rPr dirty="0" sz="3200" spc="-5" b="1">
                <a:latin typeface="Arial"/>
                <a:cs typeface="Arial"/>
              </a:rPr>
              <a:t>the multicast address</a:t>
            </a:r>
            <a:r>
              <a:rPr dirty="0" sz="3200" spc="-8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in  which all bits are</a:t>
            </a:r>
            <a:r>
              <a:rPr dirty="0" sz="3200" spc="-114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1s.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34325" y="47304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0" y="0"/>
                </a:moveTo>
                <a:lnTo>
                  <a:pt x="0" y="76200"/>
                </a:lnTo>
                <a:lnTo>
                  <a:pt x="8153400" y="76200"/>
                </a:lnTo>
                <a:lnTo>
                  <a:pt x="815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70139" y="4634484"/>
            <a:ext cx="8077200" cy="28575"/>
          </a:xfrm>
          <a:custGeom>
            <a:avLst/>
            <a:gdLst/>
            <a:ahLst/>
            <a:cxnLst/>
            <a:rect l="l" t="t" r="r" b="b"/>
            <a:pathLst>
              <a:path w="8077200" h="28575">
                <a:moveTo>
                  <a:pt x="0" y="28194"/>
                </a:moveTo>
                <a:lnTo>
                  <a:pt x="8077200" y="28194"/>
                </a:lnTo>
                <a:lnTo>
                  <a:pt x="8077200" y="0"/>
                </a:lnTo>
                <a:lnTo>
                  <a:pt x="0" y="0"/>
                </a:lnTo>
                <a:lnTo>
                  <a:pt x="0" y="28194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9510">
              <a:lnSpc>
                <a:spcPct val="100000"/>
              </a:lnSpc>
            </a:pPr>
            <a:r>
              <a:rPr dirty="0" spc="-5" i="1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dirty="0" spc="-6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pc="-5" i="1">
                <a:solidFill>
                  <a:srgbClr val="FF0000"/>
                </a:solidFill>
                <a:latin typeface="Times New Roman"/>
                <a:cs typeface="Times New Roman"/>
              </a:rPr>
              <a:t>13.1</a:t>
            </a:r>
          </a:p>
        </p:txBody>
      </p:sp>
      <p:sp>
        <p:nvSpPr>
          <p:cNvPr id="3" name="object 3"/>
          <p:cNvSpPr/>
          <p:nvPr/>
        </p:nvSpPr>
        <p:spPr>
          <a:xfrm>
            <a:off x="1265567" y="1206246"/>
            <a:ext cx="422275" cy="147955"/>
          </a:xfrm>
          <a:custGeom>
            <a:avLst/>
            <a:gdLst/>
            <a:ahLst/>
            <a:cxnLst/>
            <a:rect l="l" t="t" r="r" b="b"/>
            <a:pathLst>
              <a:path w="422275" h="147955">
                <a:moveTo>
                  <a:pt x="0" y="0"/>
                </a:moveTo>
                <a:lnTo>
                  <a:pt x="0" y="147827"/>
                </a:lnTo>
                <a:lnTo>
                  <a:pt x="422147" y="147827"/>
                </a:lnTo>
                <a:lnTo>
                  <a:pt x="422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35899" y="1206246"/>
            <a:ext cx="368045" cy="147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1039" y="1206246"/>
            <a:ext cx="560832" cy="22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02168" y="1206246"/>
            <a:ext cx="0" cy="196215"/>
          </a:xfrm>
          <a:custGeom>
            <a:avLst/>
            <a:gdLst/>
            <a:ahLst/>
            <a:cxnLst/>
            <a:rect l="l" t="t" r="r" b="b"/>
            <a:pathLst>
              <a:path w="0" h="196215">
                <a:moveTo>
                  <a:pt x="0" y="0"/>
                </a:moveTo>
                <a:lnTo>
                  <a:pt x="0" y="195833"/>
                </a:lnTo>
              </a:path>
            </a:pathLst>
          </a:custGeom>
          <a:ln w="31241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82173" y="1373378"/>
            <a:ext cx="7950834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b="1" i="1">
                <a:latin typeface="Times New Roman"/>
                <a:cs typeface="Times New Roman"/>
              </a:rPr>
              <a:t>Define the type of the following destination</a:t>
            </a:r>
            <a:r>
              <a:rPr dirty="0" sz="2800" spc="-17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addresses: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86171" y="1800097"/>
            <a:ext cx="343789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7200" algn="l"/>
              </a:tabLst>
            </a:pP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b	</a:t>
            </a:r>
            <a:r>
              <a:rPr dirty="0" sz="2800" spc="-5" b="1" i="1">
                <a:latin typeface="Times New Roman"/>
                <a:cs typeface="Times New Roman"/>
              </a:rPr>
              <a:t>47:20:1B:2E:08:EE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82173" y="1800097"/>
            <a:ext cx="3886200" cy="1459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6565" algn="l"/>
              </a:tabLst>
            </a:pP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a	</a:t>
            </a:r>
            <a:r>
              <a:rPr dirty="0" sz="2800" b="1" i="1">
                <a:latin typeface="Times New Roman"/>
                <a:cs typeface="Times New Roman"/>
              </a:rPr>
              <a:t>4A:30:10:21:10:1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36245" algn="l"/>
              </a:tabLst>
            </a:pP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c.	</a:t>
            </a:r>
            <a:r>
              <a:rPr dirty="0" sz="2800" spc="-5" b="1" i="1">
                <a:latin typeface="Times New Roman"/>
                <a:cs typeface="Times New Roman"/>
              </a:rPr>
              <a:t>FF:FF:FF:FF:FF:FF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163195">
              <a:lnSpc>
                <a:spcPct val="100000"/>
              </a:lnSpc>
            </a:pPr>
            <a:r>
              <a:rPr dirty="0" spc="-130" i="1"/>
              <a:t>To </a:t>
            </a:r>
            <a:r>
              <a:rPr dirty="0" spc="-5" i="1"/>
              <a:t>find </a:t>
            </a:r>
            <a:r>
              <a:rPr dirty="0" i="1"/>
              <a:t>the type </a:t>
            </a:r>
            <a:r>
              <a:rPr dirty="0" spc="-5" i="1"/>
              <a:t>of </a:t>
            </a:r>
            <a:r>
              <a:rPr dirty="0" i="1"/>
              <a:t>the </a:t>
            </a:r>
            <a:r>
              <a:rPr dirty="0" spc="-5" i="1"/>
              <a:t>address, we need </a:t>
            </a:r>
            <a:r>
              <a:rPr dirty="0" i="1"/>
              <a:t>to look </a:t>
            </a:r>
            <a:r>
              <a:rPr dirty="0" spc="-5" i="1"/>
              <a:t>at </a:t>
            </a:r>
            <a:r>
              <a:rPr dirty="0" i="1"/>
              <a:t>the  </a:t>
            </a:r>
            <a:r>
              <a:rPr dirty="0"/>
              <a:t>second hexadecimal digit from the left. If it is even, the  address is unicast. If it is odd, the </a:t>
            </a:r>
            <a:r>
              <a:rPr dirty="0" spc="-5"/>
              <a:t>address </a:t>
            </a:r>
            <a:r>
              <a:rPr dirty="0"/>
              <a:t>is multicast.</a:t>
            </a:r>
            <a:r>
              <a:rPr dirty="0" spc="-210"/>
              <a:t> </a:t>
            </a:r>
            <a:r>
              <a:rPr dirty="0" spc="-5"/>
              <a:t>If  </a:t>
            </a:r>
            <a:r>
              <a:rPr dirty="0"/>
              <a:t>all digits are </a:t>
            </a:r>
            <a:r>
              <a:rPr dirty="0" spc="-55"/>
              <a:t>F’s, </a:t>
            </a:r>
            <a:r>
              <a:rPr dirty="0"/>
              <a:t>the address is broadcast. Therefore, we  have the</a:t>
            </a:r>
            <a:r>
              <a:rPr dirty="0" spc="-120"/>
              <a:t> </a:t>
            </a:r>
            <a:r>
              <a:rPr dirty="0"/>
              <a:t>following:</a:t>
            </a:r>
          </a:p>
          <a:p>
            <a:pPr marL="455930" indent="-443230">
              <a:lnSpc>
                <a:spcPct val="100000"/>
              </a:lnSpc>
              <a:buClr>
                <a:srgbClr val="FF0000"/>
              </a:buClr>
              <a:buAutoNum type="alphaLcPeriod"/>
              <a:tabLst>
                <a:tab pos="455295" algn="l"/>
                <a:tab pos="456565" algn="l"/>
              </a:tabLst>
            </a:pPr>
            <a:r>
              <a:rPr dirty="0" i="1"/>
              <a:t>This is a </a:t>
            </a:r>
            <a:r>
              <a:rPr dirty="0" spc="-5" i="1"/>
              <a:t>unicast address </a:t>
            </a:r>
            <a:r>
              <a:rPr dirty="0" i="1"/>
              <a:t>because A in binary is</a:t>
            </a:r>
            <a:r>
              <a:rPr dirty="0" spc="-405" i="1"/>
              <a:t> </a:t>
            </a:r>
            <a:r>
              <a:rPr dirty="0" i="1"/>
              <a:t>1010.</a:t>
            </a:r>
          </a:p>
          <a:p>
            <a:pPr marL="456565" indent="-443865">
              <a:lnSpc>
                <a:spcPct val="100000"/>
              </a:lnSpc>
              <a:buClr>
                <a:srgbClr val="FF0000"/>
              </a:buClr>
              <a:buAutoNum type="alphaLcPeriod"/>
              <a:tabLst>
                <a:tab pos="456565" algn="l"/>
                <a:tab pos="457200" algn="l"/>
              </a:tabLst>
            </a:pPr>
            <a:r>
              <a:rPr dirty="0" i="1"/>
              <a:t>This is a multicast address because 7 in binary is</a:t>
            </a:r>
            <a:r>
              <a:rPr dirty="0" spc="-204" i="1"/>
              <a:t> </a:t>
            </a:r>
            <a:r>
              <a:rPr dirty="0" spc="-65" i="1"/>
              <a:t>0111.</a:t>
            </a:r>
          </a:p>
          <a:p>
            <a:pPr marL="436245" indent="-423545">
              <a:lnSpc>
                <a:spcPct val="100000"/>
              </a:lnSpc>
              <a:buClr>
                <a:srgbClr val="FF0000"/>
              </a:buClr>
              <a:buAutoNum type="alphaLcPeriod"/>
              <a:tabLst>
                <a:tab pos="436245" algn="l"/>
                <a:tab pos="436880" algn="l"/>
              </a:tabLst>
            </a:pPr>
            <a:r>
              <a:rPr dirty="0" spc="-5" i="1"/>
              <a:t>This </a:t>
            </a:r>
            <a:r>
              <a:rPr dirty="0" i="1"/>
              <a:t>is a </a:t>
            </a:r>
            <a:r>
              <a:rPr dirty="0" spc="-5" i="1"/>
              <a:t>broadcast address </a:t>
            </a:r>
            <a:r>
              <a:rPr dirty="0" i="1"/>
              <a:t>because all digits are</a:t>
            </a:r>
            <a:r>
              <a:rPr dirty="0" spc="-145" i="1"/>
              <a:t> </a:t>
            </a:r>
            <a:r>
              <a:rPr dirty="0" spc="-55" i="1"/>
              <a:t>F’s.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9510">
              <a:lnSpc>
                <a:spcPct val="100000"/>
              </a:lnSpc>
            </a:pPr>
            <a:r>
              <a:rPr dirty="0" spc="-5" i="1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dirty="0" spc="-6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pc="-5" i="1">
                <a:solidFill>
                  <a:srgbClr val="FF0000"/>
                </a:solidFill>
                <a:latin typeface="Times New Roman"/>
                <a:cs typeface="Times New Roman"/>
              </a:rPr>
              <a:t>13.2</a:t>
            </a:r>
          </a:p>
        </p:txBody>
      </p:sp>
      <p:sp>
        <p:nvSpPr>
          <p:cNvPr id="3" name="object 3"/>
          <p:cNvSpPr/>
          <p:nvPr/>
        </p:nvSpPr>
        <p:spPr>
          <a:xfrm>
            <a:off x="1265567" y="1206246"/>
            <a:ext cx="422275" cy="147955"/>
          </a:xfrm>
          <a:custGeom>
            <a:avLst/>
            <a:gdLst/>
            <a:ahLst/>
            <a:cxnLst/>
            <a:rect l="l" t="t" r="r" b="b"/>
            <a:pathLst>
              <a:path w="422275" h="147955">
                <a:moveTo>
                  <a:pt x="0" y="0"/>
                </a:moveTo>
                <a:lnTo>
                  <a:pt x="0" y="147827"/>
                </a:lnTo>
                <a:lnTo>
                  <a:pt x="422147" y="147827"/>
                </a:lnTo>
                <a:lnTo>
                  <a:pt x="422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35899" y="1206246"/>
            <a:ext cx="368045" cy="147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1039" y="1206246"/>
            <a:ext cx="560832" cy="22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02168" y="1206246"/>
            <a:ext cx="0" cy="196215"/>
          </a:xfrm>
          <a:custGeom>
            <a:avLst/>
            <a:gdLst/>
            <a:ahLst/>
            <a:cxnLst/>
            <a:rect l="l" t="t" r="r" b="b"/>
            <a:pathLst>
              <a:path w="0" h="196215">
                <a:moveTo>
                  <a:pt x="0" y="0"/>
                </a:moveTo>
                <a:lnTo>
                  <a:pt x="0" y="195833"/>
                </a:lnTo>
              </a:path>
            </a:pathLst>
          </a:custGeom>
          <a:ln w="31241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82173" y="1678178"/>
            <a:ext cx="8361680" cy="2815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800" b="1" i="1">
                <a:latin typeface="Times New Roman"/>
                <a:cs typeface="Times New Roman"/>
              </a:rPr>
              <a:t>Show how the address </a:t>
            </a:r>
            <a:r>
              <a:rPr dirty="0" sz="2800" spc="-5" b="1" i="1">
                <a:solidFill>
                  <a:srgbClr val="3333CC"/>
                </a:solidFill>
                <a:latin typeface="Times New Roman"/>
                <a:cs typeface="Times New Roman"/>
              </a:rPr>
              <a:t>47:20:1B:2E:08:EE </a:t>
            </a:r>
            <a:r>
              <a:rPr dirty="0" sz="2800" b="1" i="1">
                <a:latin typeface="Times New Roman"/>
                <a:cs typeface="Times New Roman"/>
              </a:rPr>
              <a:t>is sent out</a:t>
            </a:r>
            <a:r>
              <a:rPr dirty="0" sz="2800" spc="-10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on  </a:t>
            </a:r>
            <a:r>
              <a:rPr dirty="0" sz="2800" b="1" i="1">
                <a:latin typeface="Times New Roman"/>
                <a:cs typeface="Times New Roman"/>
              </a:rPr>
              <a:t>line.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dirty="0" sz="2800" b="1" i="1"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485140" indent="-635">
              <a:lnSpc>
                <a:spcPct val="100000"/>
              </a:lnSpc>
            </a:pPr>
            <a:r>
              <a:rPr dirty="0" sz="2800" spc="-5" b="1" i="1">
                <a:latin typeface="Times New Roman"/>
                <a:cs typeface="Times New Roman"/>
              </a:rPr>
              <a:t>The address </a:t>
            </a:r>
            <a:r>
              <a:rPr dirty="0" sz="2800" b="1" i="1">
                <a:latin typeface="Times New Roman"/>
                <a:cs typeface="Times New Roman"/>
              </a:rPr>
              <a:t>is sent </a:t>
            </a:r>
            <a:r>
              <a:rPr dirty="0" sz="2800" spc="-5" b="1" i="1">
                <a:latin typeface="Times New Roman"/>
                <a:cs typeface="Times New Roman"/>
              </a:rPr>
              <a:t>left-to-right, byte </a:t>
            </a:r>
            <a:r>
              <a:rPr dirty="0" sz="2800" b="1" i="1">
                <a:latin typeface="Times New Roman"/>
                <a:cs typeface="Times New Roman"/>
              </a:rPr>
              <a:t>by byte; </a:t>
            </a:r>
            <a:r>
              <a:rPr dirty="0" sz="2800" spc="-5" b="1" i="1">
                <a:latin typeface="Times New Roman"/>
                <a:cs typeface="Times New Roman"/>
              </a:rPr>
              <a:t>for each  </a:t>
            </a:r>
            <a:r>
              <a:rPr dirty="0" sz="2800" b="1" i="1">
                <a:latin typeface="Times New Roman"/>
                <a:cs typeface="Times New Roman"/>
              </a:rPr>
              <a:t>byte, it is sent right-to-left, bit by bit, as shown</a:t>
            </a:r>
            <a:r>
              <a:rPr dirty="0" sz="2800" spc="-22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below: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03439" y="4929378"/>
            <a:ext cx="8091678" cy="296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63294" y="4872228"/>
            <a:ext cx="0" cy="410845"/>
          </a:xfrm>
          <a:custGeom>
            <a:avLst/>
            <a:gdLst/>
            <a:ahLst/>
            <a:cxnLst/>
            <a:rect l="l" t="t" r="r" b="b"/>
            <a:pathLst>
              <a:path w="0" h="410845">
                <a:moveTo>
                  <a:pt x="0" y="0"/>
                </a:moveTo>
                <a:lnTo>
                  <a:pt x="0" y="410718"/>
                </a:lnTo>
              </a:path>
            </a:pathLst>
          </a:custGeom>
          <a:ln w="3429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80439" y="4889372"/>
            <a:ext cx="8138159" cy="0"/>
          </a:xfrm>
          <a:custGeom>
            <a:avLst/>
            <a:gdLst/>
            <a:ahLst/>
            <a:cxnLst/>
            <a:rect l="l" t="t" r="r" b="b"/>
            <a:pathLst>
              <a:path w="8138159" h="0">
                <a:moveTo>
                  <a:pt x="0" y="0"/>
                </a:moveTo>
                <a:lnTo>
                  <a:pt x="8138159" y="0"/>
                </a:lnTo>
              </a:path>
            </a:pathLst>
          </a:custGeom>
          <a:ln w="3429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35744" y="4872228"/>
            <a:ext cx="0" cy="410845"/>
          </a:xfrm>
          <a:custGeom>
            <a:avLst/>
            <a:gdLst/>
            <a:ahLst/>
            <a:cxnLst/>
            <a:rect l="l" t="t" r="r" b="b"/>
            <a:pathLst>
              <a:path w="0" h="410845">
                <a:moveTo>
                  <a:pt x="0" y="0"/>
                </a:moveTo>
                <a:lnTo>
                  <a:pt x="0" y="410718"/>
                </a:lnTo>
              </a:path>
            </a:pathLst>
          </a:custGeom>
          <a:ln w="3429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80579" y="5265801"/>
            <a:ext cx="8137525" cy="0"/>
          </a:xfrm>
          <a:custGeom>
            <a:avLst/>
            <a:gdLst/>
            <a:ahLst/>
            <a:cxnLst/>
            <a:rect l="l" t="t" r="r" b="b"/>
            <a:pathLst>
              <a:path w="8137525" h="0">
                <a:moveTo>
                  <a:pt x="0" y="0"/>
                </a:moveTo>
                <a:lnTo>
                  <a:pt x="8137398" y="0"/>
                </a:lnTo>
              </a:path>
            </a:pathLst>
          </a:custGeom>
          <a:ln w="3429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97585" y="4917947"/>
            <a:ext cx="0" cy="319405"/>
          </a:xfrm>
          <a:custGeom>
            <a:avLst/>
            <a:gdLst/>
            <a:ahLst/>
            <a:cxnLst/>
            <a:rect l="l" t="t" r="r" b="b"/>
            <a:pathLst>
              <a:path w="0" h="319404">
                <a:moveTo>
                  <a:pt x="0" y="0"/>
                </a:moveTo>
                <a:lnTo>
                  <a:pt x="0" y="319277"/>
                </a:lnTo>
              </a:path>
            </a:pathLst>
          </a:custGeom>
          <a:ln w="11429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03300" y="4923663"/>
            <a:ext cx="8092440" cy="0"/>
          </a:xfrm>
          <a:custGeom>
            <a:avLst/>
            <a:gdLst/>
            <a:ahLst/>
            <a:cxnLst/>
            <a:rect l="l" t="t" r="r" b="b"/>
            <a:pathLst>
              <a:path w="8092440" h="0">
                <a:moveTo>
                  <a:pt x="0" y="0"/>
                </a:moveTo>
                <a:lnTo>
                  <a:pt x="8092440" y="0"/>
                </a:lnTo>
              </a:path>
            </a:pathLst>
          </a:custGeom>
          <a:ln w="1143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101455" y="4917947"/>
            <a:ext cx="0" cy="319405"/>
          </a:xfrm>
          <a:custGeom>
            <a:avLst/>
            <a:gdLst/>
            <a:ahLst/>
            <a:cxnLst/>
            <a:rect l="l" t="t" r="r" b="b"/>
            <a:pathLst>
              <a:path w="0" h="319404">
                <a:moveTo>
                  <a:pt x="0" y="0"/>
                </a:moveTo>
                <a:lnTo>
                  <a:pt x="0" y="319277"/>
                </a:lnTo>
              </a:path>
            </a:pathLst>
          </a:custGeom>
          <a:ln w="11429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03439" y="5231510"/>
            <a:ext cx="8091805" cy="0"/>
          </a:xfrm>
          <a:custGeom>
            <a:avLst/>
            <a:gdLst/>
            <a:ahLst/>
            <a:cxnLst/>
            <a:rect l="l" t="t" r="r" b="b"/>
            <a:pathLst>
              <a:path w="8091805" h="0">
                <a:moveTo>
                  <a:pt x="0" y="0"/>
                </a:moveTo>
                <a:lnTo>
                  <a:pt x="8091678" y="0"/>
                </a:lnTo>
              </a:path>
            </a:pathLst>
          </a:custGeom>
          <a:ln w="1143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46047"/>
            <a:ext cx="5033010" cy="3771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6300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13.8	</a:t>
            </a:r>
            <a:r>
              <a:rPr dirty="0" sz="2000" spc="-5" i="1">
                <a:latin typeface="Times New Roman"/>
                <a:cs typeface="Times New Roman"/>
              </a:rPr>
              <a:t>Categories of Standard</a:t>
            </a:r>
            <a:r>
              <a:rPr dirty="0" sz="2000" spc="-2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Ethernet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94039" y="2482595"/>
            <a:ext cx="6390132" cy="3351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0" y="0"/>
                </a:moveTo>
                <a:lnTo>
                  <a:pt x="0" y="76200"/>
                </a:lnTo>
                <a:lnTo>
                  <a:pt x="8763000" y="76200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46047"/>
            <a:ext cx="6824980" cy="3771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6300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13.9	</a:t>
            </a:r>
            <a:r>
              <a:rPr dirty="0" sz="2000" spc="-5" i="1">
                <a:latin typeface="Times New Roman"/>
                <a:cs typeface="Times New Roman"/>
              </a:rPr>
              <a:t>Encoding in a Standard Ethernet</a:t>
            </a:r>
            <a:r>
              <a:rPr dirty="0" sz="2000" spc="2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implementation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1223" y="2713482"/>
            <a:ext cx="7367016" cy="32743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0" y="0"/>
                </a:moveTo>
                <a:lnTo>
                  <a:pt x="0" y="76200"/>
                </a:lnTo>
                <a:lnTo>
                  <a:pt x="8763000" y="76200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46047"/>
            <a:ext cx="4382770" cy="3771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7824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13.10	</a:t>
            </a:r>
            <a:r>
              <a:rPr dirty="0" sz="2000" spc="-5" i="1">
                <a:latin typeface="Times New Roman"/>
                <a:cs typeface="Times New Roman"/>
              </a:rPr>
              <a:t>10Base5</a:t>
            </a:r>
            <a:r>
              <a:rPr dirty="0" sz="2000" spc="-3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implementation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2939795"/>
            <a:ext cx="8720328" cy="1856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0" y="0"/>
                </a:moveTo>
                <a:lnTo>
                  <a:pt x="0" y="76200"/>
                </a:lnTo>
                <a:lnTo>
                  <a:pt x="8763000" y="76200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46047"/>
            <a:ext cx="4366260" cy="3771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76593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20">
                <a:solidFill>
                  <a:srgbClr val="3333CC"/>
                </a:solidFill>
              </a:rPr>
              <a:t> </a:t>
            </a:r>
            <a:r>
              <a:rPr dirty="0" sz="2400" spc="-30">
                <a:solidFill>
                  <a:srgbClr val="3333CC"/>
                </a:solidFill>
              </a:rPr>
              <a:t>13.11	</a:t>
            </a:r>
            <a:r>
              <a:rPr dirty="0" sz="2000" spc="-5" i="1">
                <a:latin typeface="Times New Roman"/>
                <a:cs typeface="Times New Roman"/>
              </a:rPr>
              <a:t>10Base2</a:t>
            </a:r>
            <a:r>
              <a:rPr dirty="0" sz="2000" spc="-3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implementation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13573" y="2564129"/>
            <a:ext cx="7843266" cy="3271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0" y="0"/>
                </a:moveTo>
                <a:lnTo>
                  <a:pt x="0" y="76200"/>
                </a:lnTo>
                <a:lnTo>
                  <a:pt x="8763000" y="76200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3489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3489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6858" y="0"/>
                </a:moveTo>
                <a:lnTo>
                  <a:pt x="0" y="0"/>
                </a:lnTo>
                <a:lnTo>
                  <a:pt x="0" y="6858"/>
                </a:lnTo>
                <a:lnTo>
                  <a:pt x="6858" y="0"/>
                </a:lnTo>
                <a:close/>
              </a:path>
              <a:path w="9144000" h="857250">
                <a:moveTo>
                  <a:pt x="9143987" y="6858"/>
                </a:moveTo>
                <a:lnTo>
                  <a:pt x="9137904" y="0"/>
                </a:lnTo>
                <a:lnTo>
                  <a:pt x="6858" y="0"/>
                </a:lnTo>
                <a:lnTo>
                  <a:pt x="0" y="6858"/>
                </a:lnTo>
                <a:lnTo>
                  <a:pt x="9143987" y="6858"/>
                </a:lnTo>
                <a:close/>
              </a:path>
              <a:path w="9144000" h="857250">
                <a:moveTo>
                  <a:pt x="6857" y="857250"/>
                </a:moveTo>
                <a:lnTo>
                  <a:pt x="6857" y="6858"/>
                </a:lnTo>
                <a:lnTo>
                  <a:pt x="0" y="6858"/>
                </a:lnTo>
                <a:lnTo>
                  <a:pt x="0" y="857250"/>
                </a:lnTo>
                <a:lnTo>
                  <a:pt x="6857" y="857250"/>
                </a:lnTo>
                <a:close/>
              </a:path>
              <a:path w="9144000" h="857250">
                <a:moveTo>
                  <a:pt x="9144000" y="857250"/>
                </a:moveTo>
                <a:lnTo>
                  <a:pt x="9144000" y="0"/>
                </a:lnTo>
                <a:lnTo>
                  <a:pt x="9137904" y="0"/>
                </a:lnTo>
                <a:lnTo>
                  <a:pt x="9143987" y="6858"/>
                </a:lnTo>
                <a:lnTo>
                  <a:pt x="9143987" y="857250"/>
                </a:lnTo>
                <a:close/>
              </a:path>
              <a:path w="9144000" h="857250">
                <a:moveTo>
                  <a:pt x="9143987" y="857250"/>
                </a:moveTo>
                <a:lnTo>
                  <a:pt x="9143987" y="6858"/>
                </a:lnTo>
                <a:lnTo>
                  <a:pt x="9137904" y="6858"/>
                </a:lnTo>
                <a:lnTo>
                  <a:pt x="9137904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0">
              <a:lnSpc>
                <a:spcPct val="100000"/>
              </a:lnSpc>
              <a:spcBef>
                <a:spcPts val="55"/>
              </a:spcBef>
            </a:pPr>
            <a:endParaRPr sz="2950">
              <a:latin typeface="Times New Roman"/>
              <a:cs typeface="Times New Roman"/>
            </a:endParaRPr>
          </a:p>
          <a:p>
            <a:pPr marL="319405">
              <a:lnSpc>
                <a:spcPct val="100000"/>
              </a:lnSpc>
              <a:tabLst>
                <a:tab pos="1367790" algn="l"/>
              </a:tabLst>
            </a:pPr>
            <a:r>
              <a:rPr dirty="0" spc="-450"/>
              <a:t>13--11	</a:t>
            </a:r>
            <a:r>
              <a:rPr dirty="0" spc="-960"/>
              <a:t>IIEEEEEE</a:t>
            </a:r>
            <a:r>
              <a:rPr dirty="0" spc="-70"/>
              <a:t> </a:t>
            </a:r>
            <a:r>
              <a:rPr dirty="0" spc="-994"/>
              <a:t>STAANNDDAARRDDSS</a:t>
            </a:r>
          </a:p>
        </p:txBody>
      </p:sp>
      <p:sp>
        <p:nvSpPr>
          <p:cNvPr id="5" name="object 5"/>
          <p:cNvSpPr/>
          <p:nvPr/>
        </p:nvSpPr>
        <p:spPr>
          <a:xfrm>
            <a:off x="774839" y="1720595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0" y="0"/>
                </a:moveTo>
                <a:lnTo>
                  <a:pt x="0" y="342900"/>
                </a:lnTo>
                <a:lnTo>
                  <a:pt x="9144000" y="3429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4839" y="1206246"/>
            <a:ext cx="9144000" cy="514350"/>
          </a:xfrm>
          <a:custGeom>
            <a:avLst/>
            <a:gdLst/>
            <a:ahLst/>
            <a:cxnLst/>
            <a:rect l="l" t="t" r="r" b="b"/>
            <a:pathLst>
              <a:path w="9144000" h="514350">
                <a:moveTo>
                  <a:pt x="0" y="0"/>
                </a:moveTo>
                <a:lnTo>
                  <a:pt x="0" y="514350"/>
                </a:lnTo>
                <a:lnTo>
                  <a:pt x="9144000" y="5143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4839" y="1206246"/>
            <a:ext cx="9144000" cy="521334"/>
          </a:xfrm>
          <a:custGeom>
            <a:avLst/>
            <a:gdLst/>
            <a:ahLst/>
            <a:cxnLst/>
            <a:rect l="l" t="t" r="r" b="b"/>
            <a:pathLst>
              <a:path w="9144000" h="521335">
                <a:moveTo>
                  <a:pt x="6858" y="508254"/>
                </a:moveTo>
                <a:lnTo>
                  <a:pt x="6858" y="0"/>
                </a:lnTo>
                <a:lnTo>
                  <a:pt x="0" y="0"/>
                </a:lnTo>
                <a:lnTo>
                  <a:pt x="0" y="508254"/>
                </a:lnTo>
                <a:lnTo>
                  <a:pt x="6858" y="508254"/>
                </a:lnTo>
                <a:close/>
              </a:path>
              <a:path w="9144000" h="521335">
                <a:moveTo>
                  <a:pt x="9143987" y="508253"/>
                </a:moveTo>
                <a:lnTo>
                  <a:pt x="0" y="508254"/>
                </a:lnTo>
                <a:lnTo>
                  <a:pt x="6858" y="514350"/>
                </a:lnTo>
                <a:lnTo>
                  <a:pt x="6858" y="521208"/>
                </a:lnTo>
                <a:lnTo>
                  <a:pt x="9137904" y="521207"/>
                </a:lnTo>
                <a:lnTo>
                  <a:pt x="9137904" y="514349"/>
                </a:lnTo>
                <a:lnTo>
                  <a:pt x="9143987" y="508253"/>
                </a:lnTo>
                <a:close/>
              </a:path>
              <a:path w="9144000" h="521335">
                <a:moveTo>
                  <a:pt x="6858" y="521208"/>
                </a:moveTo>
                <a:lnTo>
                  <a:pt x="6858" y="514350"/>
                </a:lnTo>
                <a:lnTo>
                  <a:pt x="0" y="508254"/>
                </a:lnTo>
                <a:lnTo>
                  <a:pt x="0" y="521208"/>
                </a:lnTo>
                <a:lnTo>
                  <a:pt x="6858" y="521208"/>
                </a:lnTo>
                <a:close/>
              </a:path>
              <a:path w="9144000" h="521335">
                <a:moveTo>
                  <a:pt x="9144000" y="521207"/>
                </a:moveTo>
                <a:lnTo>
                  <a:pt x="9144000" y="0"/>
                </a:lnTo>
                <a:lnTo>
                  <a:pt x="9137904" y="0"/>
                </a:lnTo>
                <a:lnTo>
                  <a:pt x="9137904" y="508253"/>
                </a:lnTo>
                <a:lnTo>
                  <a:pt x="9143987" y="508253"/>
                </a:lnTo>
                <a:lnTo>
                  <a:pt x="9143987" y="521207"/>
                </a:lnTo>
                <a:close/>
              </a:path>
              <a:path w="9144000" h="521335">
                <a:moveTo>
                  <a:pt x="9143987" y="521207"/>
                </a:moveTo>
                <a:lnTo>
                  <a:pt x="9143987" y="508253"/>
                </a:lnTo>
                <a:lnTo>
                  <a:pt x="9137904" y="514349"/>
                </a:lnTo>
                <a:lnTo>
                  <a:pt x="9137904" y="521207"/>
                </a:lnTo>
                <a:lnTo>
                  <a:pt x="9143987" y="521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4839" y="291998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4839" y="37772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05973" y="1755902"/>
            <a:ext cx="8223884" cy="4492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64465" marR="5080">
              <a:lnSpc>
                <a:spcPct val="100000"/>
              </a:lnSpc>
            </a:pPr>
            <a:r>
              <a:rPr dirty="0" sz="2800" b="1" i="1">
                <a:latin typeface="Times New Roman"/>
                <a:cs typeface="Times New Roman"/>
              </a:rPr>
              <a:t>In </a:t>
            </a:r>
            <a:r>
              <a:rPr dirty="0" sz="2800" spc="-265" b="1" i="1">
                <a:latin typeface="Times New Roman"/>
                <a:cs typeface="Times New Roman"/>
              </a:rPr>
              <a:t>1985,,,, </a:t>
            </a:r>
            <a:r>
              <a:rPr dirty="0" sz="2800" b="1" i="1">
                <a:latin typeface="Times New Roman"/>
                <a:cs typeface="Times New Roman"/>
              </a:rPr>
              <a:t>the </a:t>
            </a:r>
            <a:r>
              <a:rPr dirty="0" sz="2800" spc="-5" b="1" i="1">
                <a:latin typeface="Times New Roman"/>
                <a:cs typeface="Times New Roman"/>
              </a:rPr>
              <a:t>Computer Society of the </a:t>
            </a:r>
            <a:r>
              <a:rPr dirty="0" sz="2800" spc="-10" b="1" i="1">
                <a:latin typeface="Times New Roman"/>
                <a:cs typeface="Times New Roman"/>
              </a:rPr>
              <a:t>IEEE </a:t>
            </a:r>
            <a:r>
              <a:rPr dirty="0" sz="2800" spc="-5" b="1" i="1">
                <a:latin typeface="Times New Roman"/>
                <a:cs typeface="Times New Roman"/>
              </a:rPr>
              <a:t>started </a:t>
            </a:r>
            <a:r>
              <a:rPr dirty="0" sz="2800" b="1" i="1">
                <a:latin typeface="Times New Roman"/>
                <a:cs typeface="Times New Roman"/>
              </a:rPr>
              <a:t>a  </a:t>
            </a:r>
            <a:r>
              <a:rPr dirty="0" sz="2800" spc="-5" b="1" i="1">
                <a:latin typeface="Times New Roman"/>
                <a:cs typeface="Times New Roman"/>
              </a:rPr>
              <a:t>project, </a:t>
            </a:r>
            <a:r>
              <a:rPr dirty="0" sz="2800" spc="-575" b="1" i="1">
                <a:latin typeface="Times New Roman"/>
                <a:cs typeface="Times New Roman"/>
              </a:rPr>
              <a:t>ccaalllleedd </a:t>
            </a:r>
            <a:r>
              <a:rPr dirty="0" sz="2800" spc="-595" b="1" i="1">
                <a:latin typeface="Times New Roman"/>
                <a:cs typeface="Times New Roman"/>
              </a:rPr>
              <a:t>PPrroojjeecctt </a:t>
            </a:r>
            <a:r>
              <a:rPr dirty="0" sz="2800" spc="-620" b="1" i="1">
                <a:latin typeface="Times New Roman"/>
                <a:cs typeface="Times New Roman"/>
              </a:rPr>
              <a:t>880022,, </a:t>
            </a:r>
            <a:r>
              <a:rPr dirty="0" sz="2800" spc="-550" b="1" i="1">
                <a:latin typeface="Times New Roman"/>
                <a:cs typeface="Times New Roman"/>
              </a:rPr>
              <a:t>ttoo </a:t>
            </a:r>
            <a:r>
              <a:rPr dirty="0" sz="2800" spc="-525" b="1" i="1">
                <a:latin typeface="Times New Roman"/>
                <a:cs typeface="Times New Roman"/>
              </a:rPr>
              <a:t>sseett </a:t>
            </a:r>
            <a:r>
              <a:rPr dirty="0" sz="2800" spc="-630" b="1" i="1">
                <a:latin typeface="Times New Roman"/>
                <a:cs typeface="Times New Roman"/>
              </a:rPr>
              <a:t>ssttaannddaarrddss </a:t>
            </a:r>
            <a:r>
              <a:rPr dirty="0" sz="2800" spc="-545" b="1" i="1">
                <a:latin typeface="Times New Roman"/>
                <a:cs typeface="Times New Roman"/>
              </a:rPr>
              <a:t>ttoo</a:t>
            </a:r>
            <a:r>
              <a:rPr dirty="0" sz="2800" spc="-390" b="1" i="1">
                <a:latin typeface="Times New Roman"/>
                <a:cs typeface="Times New Roman"/>
              </a:rPr>
              <a:t> </a:t>
            </a:r>
            <a:r>
              <a:rPr dirty="0" sz="2800" spc="-640" b="1" i="1">
                <a:latin typeface="Times New Roman"/>
                <a:cs typeface="Times New Roman"/>
              </a:rPr>
              <a:t>eennaabbllee  </a:t>
            </a:r>
            <a:r>
              <a:rPr dirty="0" sz="2800" spc="-5" b="1" i="1">
                <a:latin typeface="Times New Roman"/>
                <a:cs typeface="Times New Roman"/>
              </a:rPr>
              <a:t>intercommunication </a:t>
            </a:r>
            <a:r>
              <a:rPr dirty="0" sz="2800" b="1" i="1">
                <a:latin typeface="Times New Roman"/>
                <a:cs typeface="Times New Roman"/>
              </a:rPr>
              <a:t>among </a:t>
            </a:r>
            <a:r>
              <a:rPr dirty="0" sz="2800" spc="-5" b="1" i="1">
                <a:latin typeface="Times New Roman"/>
                <a:cs typeface="Times New Roman"/>
              </a:rPr>
              <a:t>equipment from </a:t>
            </a:r>
            <a:r>
              <a:rPr dirty="0" sz="2800" b="1" i="1">
                <a:latin typeface="Times New Roman"/>
                <a:cs typeface="Times New Roman"/>
              </a:rPr>
              <a:t>a </a:t>
            </a:r>
            <a:r>
              <a:rPr dirty="0" sz="2800" spc="-5" b="1" i="1">
                <a:latin typeface="Times New Roman"/>
                <a:cs typeface="Times New Roman"/>
              </a:rPr>
              <a:t>variety  of </a:t>
            </a:r>
            <a:r>
              <a:rPr dirty="0" sz="2800" spc="-640" b="1" i="1">
                <a:latin typeface="Times New Roman"/>
                <a:cs typeface="Times New Roman"/>
              </a:rPr>
              <a:t>mmaannuuffaaccttuurreerrss.. </a:t>
            </a:r>
            <a:r>
              <a:rPr dirty="0" sz="2800" spc="-590" b="1" i="1">
                <a:latin typeface="Times New Roman"/>
                <a:cs typeface="Times New Roman"/>
              </a:rPr>
              <a:t>PPrroojjeecctt </a:t>
            </a:r>
            <a:r>
              <a:rPr dirty="0" sz="2800" spc="-705" b="1" i="1">
                <a:latin typeface="Times New Roman"/>
                <a:cs typeface="Times New Roman"/>
              </a:rPr>
              <a:t>880022</a:t>
            </a:r>
            <a:r>
              <a:rPr dirty="0" sz="2800" spc="425" b="1" i="1">
                <a:latin typeface="Times New Roman"/>
                <a:cs typeface="Times New Roman"/>
              </a:rPr>
              <a:t> </a:t>
            </a:r>
            <a:r>
              <a:rPr dirty="0" sz="2800" spc="-470" b="1" i="1">
                <a:latin typeface="Times New Roman"/>
                <a:cs typeface="Times New Roman"/>
              </a:rPr>
              <a:t>iiss </a:t>
            </a:r>
            <a:r>
              <a:rPr dirty="0" sz="2800" b="1" i="1">
                <a:latin typeface="Times New Roman"/>
                <a:cs typeface="Times New Roman"/>
              </a:rPr>
              <a:t>a </a:t>
            </a:r>
            <a:r>
              <a:rPr dirty="0" sz="2800" spc="-755" b="1" i="1">
                <a:latin typeface="Times New Roman"/>
                <a:cs typeface="Times New Roman"/>
              </a:rPr>
              <a:t>wwaayy</a:t>
            </a:r>
            <a:r>
              <a:rPr dirty="0" sz="2800" spc="430" b="1" i="1">
                <a:latin typeface="Times New Roman"/>
                <a:cs typeface="Times New Roman"/>
              </a:rPr>
              <a:t> </a:t>
            </a:r>
            <a:r>
              <a:rPr dirty="0" sz="2800" spc="-585" b="1" i="1">
                <a:latin typeface="Times New Roman"/>
                <a:cs typeface="Times New Roman"/>
              </a:rPr>
              <a:t>ooff </a:t>
            </a:r>
            <a:r>
              <a:rPr dirty="0" sz="2800" spc="-590" b="1" i="1">
                <a:latin typeface="Times New Roman"/>
                <a:cs typeface="Times New Roman"/>
              </a:rPr>
              <a:t>ssppeecciiffyyiinngg  </a:t>
            </a:r>
            <a:r>
              <a:rPr dirty="0" sz="2800" b="1" i="1">
                <a:latin typeface="Times New Roman"/>
                <a:cs typeface="Times New Roman"/>
              </a:rPr>
              <a:t>functions of </a:t>
            </a:r>
            <a:r>
              <a:rPr dirty="0" sz="2800" spc="-5" b="1" i="1">
                <a:latin typeface="Times New Roman"/>
                <a:cs typeface="Times New Roman"/>
              </a:rPr>
              <a:t>the physical layer and the data link layer  </a:t>
            </a:r>
            <a:r>
              <a:rPr dirty="0" sz="2800" b="1" i="1">
                <a:latin typeface="Times New Roman"/>
                <a:cs typeface="Times New Roman"/>
              </a:rPr>
              <a:t>of </a:t>
            </a:r>
            <a:r>
              <a:rPr dirty="0" sz="2800" spc="-690" b="1" i="1">
                <a:latin typeface="Times New Roman"/>
                <a:cs typeface="Times New Roman"/>
              </a:rPr>
              <a:t>mmaajjoorr                                                                   </a:t>
            </a:r>
            <a:r>
              <a:rPr dirty="0" sz="2800" spc="-935" b="1" i="1">
                <a:latin typeface="Times New Roman"/>
                <a:cs typeface="Times New Roman"/>
              </a:rPr>
              <a:t>LLAANN</a:t>
            </a:r>
            <a:r>
              <a:rPr dirty="0" sz="2800" spc="-35" b="1" i="1">
                <a:latin typeface="Times New Roman"/>
                <a:cs typeface="Times New Roman"/>
              </a:rPr>
              <a:t> </a:t>
            </a:r>
            <a:r>
              <a:rPr dirty="0" sz="2800" spc="-560" b="1" i="1">
                <a:latin typeface="Times New Roman"/>
                <a:cs typeface="Times New Roman"/>
              </a:rPr>
              <a:t>pprroottooccoollss.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</a:pPr>
            <a:r>
              <a:rPr dirty="0" sz="2800" spc="-45" b="1" i="1" u="heavy">
                <a:solidFill>
                  <a:srgbClr val="FF0000"/>
                </a:solidFill>
                <a:latin typeface="Times New Roman"/>
                <a:cs typeface="Times New Roman"/>
              </a:rPr>
              <a:t>Topics </a:t>
            </a:r>
            <a:r>
              <a:rPr dirty="0" sz="2800" b="1" i="1" u="heavy">
                <a:solidFill>
                  <a:srgbClr val="FF0000"/>
                </a:solidFill>
                <a:latin typeface="Times New Roman"/>
                <a:cs typeface="Times New Roman"/>
              </a:rPr>
              <a:t>discussed in this</a:t>
            </a:r>
            <a:r>
              <a:rPr dirty="0" sz="2800" spc="-90" b="1" i="1" u="heavy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 i="1" u="heavy">
                <a:solidFill>
                  <a:srgbClr val="FF0000"/>
                </a:solid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marR="6018530">
              <a:lnSpc>
                <a:spcPct val="100000"/>
              </a:lnSpc>
              <a:spcBef>
                <a:spcPts val="1345"/>
              </a:spcBef>
            </a:pP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Data Link </a:t>
            </a:r>
            <a:r>
              <a:rPr dirty="0" sz="2400" spc="-10" b="1">
                <a:solidFill>
                  <a:srgbClr val="0033CC"/>
                </a:solidFill>
                <a:latin typeface="Times New Roman"/>
                <a:cs typeface="Times New Roman"/>
              </a:rPr>
              <a:t>Layer  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Physical</a:t>
            </a:r>
            <a:r>
              <a:rPr dirty="0" sz="2400" spc="-90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33CC"/>
                </a:solidFill>
                <a:latin typeface="Times New Roman"/>
                <a:cs typeface="Times New Roman"/>
              </a:rPr>
              <a:t>Layer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2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46047"/>
            <a:ext cx="4495165" cy="3771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7824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13.12	</a:t>
            </a:r>
            <a:r>
              <a:rPr dirty="0" sz="2000" spc="-5" i="1">
                <a:latin typeface="Times New Roman"/>
                <a:cs typeface="Times New Roman"/>
              </a:rPr>
              <a:t>10Base-T</a:t>
            </a:r>
            <a:r>
              <a:rPr dirty="0" sz="2000" spc="-2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implementation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32445" y="2759201"/>
            <a:ext cx="7724393" cy="2847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0" y="0"/>
                </a:moveTo>
                <a:lnTo>
                  <a:pt x="0" y="76200"/>
                </a:lnTo>
                <a:lnTo>
                  <a:pt x="8763000" y="76200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46047"/>
            <a:ext cx="4505960" cy="3771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7824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13.13	</a:t>
            </a:r>
            <a:r>
              <a:rPr dirty="0" sz="2000" spc="-5" i="1">
                <a:latin typeface="Times New Roman"/>
                <a:cs typeface="Times New Roman"/>
              </a:rPr>
              <a:t>10Base-F</a:t>
            </a:r>
            <a:r>
              <a:rPr dirty="0" sz="2000" spc="-6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implementation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7873" y="2779776"/>
            <a:ext cx="7805166" cy="2598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0" y="0"/>
                </a:moveTo>
                <a:lnTo>
                  <a:pt x="0" y="76200"/>
                </a:lnTo>
                <a:lnTo>
                  <a:pt x="8763000" y="76200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1767" y="2365247"/>
            <a:ext cx="6591934" cy="3771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89710" algn="l"/>
              </a:tabLst>
            </a:pPr>
            <a:r>
              <a:rPr dirty="0" sz="2400" spc="-45">
                <a:solidFill>
                  <a:srgbClr val="3333CC"/>
                </a:solidFill>
              </a:rPr>
              <a:t>Table</a:t>
            </a:r>
            <a:r>
              <a:rPr dirty="0" sz="2400" spc="-10">
                <a:solidFill>
                  <a:srgbClr val="3333CC"/>
                </a:solidFill>
              </a:rPr>
              <a:t> </a:t>
            </a:r>
            <a:r>
              <a:rPr dirty="0" sz="2400">
                <a:solidFill>
                  <a:srgbClr val="3333CC"/>
                </a:solidFill>
              </a:rPr>
              <a:t>13.1	</a:t>
            </a:r>
            <a:r>
              <a:rPr dirty="0" sz="2000" spc="-5" i="1">
                <a:latin typeface="Times New Roman"/>
                <a:cs typeface="Times New Roman"/>
              </a:rPr>
              <a:t>Summary of Standard Ethernet</a:t>
            </a:r>
            <a:r>
              <a:rPr dirty="0" sz="2000" spc="2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implementations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09788" y="2914650"/>
            <a:ext cx="7803641" cy="1830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3489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3489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6858" y="0"/>
                </a:moveTo>
                <a:lnTo>
                  <a:pt x="0" y="0"/>
                </a:lnTo>
                <a:lnTo>
                  <a:pt x="0" y="6858"/>
                </a:lnTo>
                <a:lnTo>
                  <a:pt x="6858" y="0"/>
                </a:lnTo>
                <a:close/>
              </a:path>
              <a:path w="9144000" h="857250">
                <a:moveTo>
                  <a:pt x="9143987" y="6858"/>
                </a:moveTo>
                <a:lnTo>
                  <a:pt x="9137904" y="0"/>
                </a:lnTo>
                <a:lnTo>
                  <a:pt x="6858" y="0"/>
                </a:lnTo>
                <a:lnTo>
                  <a:pt x="0" y="6858"/>
                </a:lnTo>
                <a:lnTo>
                  <a:pt x="9143987" y="6858"/>
                </a:lnTo>
                <a:close/>
              </a:path>
              <a:path w="9144000" h="857250">
                <a:moveTo>
                  <a:pt x="6857" y="857250"/>
                </a:moveTo>
                <a:lnTo>
                  <a:pt x="6857" y="6858"/>
                </a:lnTo>
                <a:lnTo>
                  <a:pt x="0" y="6858"/>
                </a:lnTo>
                <a:lnTo>
                  <a:pt x="0" y="857250"/>
                </a:lnTo>
                <a:lnTo>
                  <a:pt x="6857" y="857250"/>
                </a:lnTo>
                <a:close/>
              </a:path>
              <a:path w="9144000" h="857250">
                <a:moveTo>
                  <a:pt x="9144000" y="857250"/>
                </a:moveTo>
                <a:lnTo>
                  <a:pt x="9144000" y="0"/>
                </a:lnTo>
                <a:lnTo>
                  <a:pt x="9137904" y="0"/>
                </a:lnTo>
                <a:lnTo>
                  <a:pt x="9143987" y="6858"/>
                </a:lnTo>
                <a:lnTo>
                  <a:pt x="9143987" y="857250"/>
                </a:lnTo>
                <a:close/>
              </a:path>
              <a:path w="9144000" h="857250">
                <a:moveTo>
                  <a:pt x="9143987" y="857250"/>
                </a:moveTo>
                <a:lnTo>
                  <a:pt x="9143987" y="6858"/>
                </a:lnTo>
                <a:lnTo>
                  <a:pt x="9137904" y="6858"/>
                </a:lnTo>
                <a:lnTo>
                  <a:pt x="9137904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0">
              <a:lnSpc>
                <a:spcPct val="100000"/>
              </a:lnSpc>
              <a:spcBef>
                <a:spcPts val="55"/>
              </a:spcBef>
            </a:pPr>
            <a:endParaRPr sz="2950">
              <a:latin typeface="Times New Roman"/>
              <a:cs typeface="Times New Roman"/>
            </a:endParaRPr>
          </a:p>
          <a:p>
            <a:pPr marL="319405">
              <a:lnSpc>
                <a:spcPct val="100000"/>
              </a:lnSpc>
              <a:tabLst>
                <a:tab pos="1368425" algn="l"/>
              </a:tabLst>
            </a:pPr>
            <a:r>
              <a:rPr dirty="0" spc="-450"/>
              <a:t>13--33	</a:t>
            </a:r>
            <a:r>
              <a:rPr dirty="0" spc="-5"/>
              <a:t>CHANGES IN THE</a:t>
            </a:r>
            <a:r>
              <a:rPr dirty="0" spc="-65"/>
              <a:t> </a:t>
            </a:r>
            <a:r>
              <a:rPr dirty="0" spc="-35"/>
              <a:t>STANDARD</a:t>
            </a:r>
          </a:p>
        </p:txBody>
      </p:sp>
      <p:sp>
        <p:nvSpPr>
          <p:cNvPr id="5" name="object 5"/>
          <p:cNvSpPr/>
          <p:nvPr/>
        </p:nvSpPr>
        <p:spPr>
          <a:xfrm>
            <a:off x="774839" y="1720595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0" y="0"/>
                </a:moveTo>
                <a:lnTo>
                  <a:pt x="0" y="342900"/>
                </a:lnTo>
                <a:lnTo>
                  <a:pt x="9144000" y="3429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4839" y="1206246"/>
            <a:ext cx="9144000" cy="514350"/>
          </a:xfrm>
          <a:custGeom>
            <a:avLst/>
            <a:gdLst/>
            <a:ahLst/>
            <a:cxnLst/>
            <a:rect l="l" t="t" r="r" b="b"/>
            <a:pathLst>
              <a:path w="9144000" h="514350">
                <a:moveTo>
                  <a:pt x="0" y="0"/>
                </a:moveTo>
                <a:lnTo>
                  <a:pt x="0" y="514350"/>
                </a:lnTo>
                <a:lnTo>
                  <a:pt x="9144000" y="5143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4839" y="1206246"/>
            <a:ext cx="9144000" cy="521334"/>
          </a:xfrm>
          <a:custGeom>
            <a:avLst/>
            <a:gdLst/>
            <a:ahLst/>
            <a:cxnLst/>
            <a:rect l="l" t="t" r="r" b="b"/>
            <a:pathLst>
              <a:path w="9144000" h="521335">
                <a:moveTo>
                  <a:pt x="6858" y="508254"/>
                </a:moveTo>
                <a:lnTo>
                  <a:pt x="6858" y="0"/>
                </a:lnTo>
                <a:lnTo>
                  <a:pt x="0" y="0"/>
                </a:lnTo>
                <a:lnTo>
                  <a:pt x="0" y="508254"/>
                </a:lnTo>
                <a:lnTo>
                  <a:pt x="6858" y="508254"/>
                </a:lnTo>
                <a:close/>
              </a:path>
              <a:path w="9144000" h="521335">
                <a:moveTo>
                  <a:pt x="9143987" y="508253"/>
                </a:moveTo>
                <a:lnTo>
                  <a:pt x="0" y="508254"/>
                </a:lnTo>
                <a:lnTo>
                  <a:pt x="6858" y="514350"/>
                </a:lnTo>
                <a:lnTo>
                  <a:pt x="6858" y="521208"/>
                </a:lnTo>
                <a:lnTo>
                  <a:pt x="9137904" y="521207"/>
                </a:lnTo>
                <a:lnTo>
                  <a:pt x="9137904" y="514349"/>
                </a:lnTo>
                <a:lnTo>
                  <a:pt x="9143987" y="508253"/>
                </a:lnTo>
                <a:close/>
              </a:path>
              <a:path w="9144000" h="521335">
                <a:moveTo>
                  <a:pt x="6858" y="521208"/>
                </a:moveTo>
                <a:lnTo>
                  <a:pt x="6858" y="514350"/>
                </a:lnTo>
                <a:lnTo>
                  <a:pt x="0" y="508254"/>
                </a:lnTo>
                <a:lnTo>
                  <a:pt x="0" y="521208"/>
                </a:lnTo>
                <a:lnTo>
                  <a:pt x="6858" y="521208"/>
                </a:lnTo>
                <a:close/>
              </a:path>
              <a:path w="9144000" h="521335">
                <a:moveTo>
                  <a:pt x="9144000" y="521207"/>
                </a:moveTo>
                <a:lnTo>
                  <a:pt x="9144000" y="0"/>
                </a:lnTo>
                <a:lnTo>
                  <a:pt x="9137904" y="0"/>
                </a:lnTo>
                <a:lnTo>
                  <a:pt x="9137904" y="508253"/>
                </a:lnTo>
                <a:lnTo>
                  <a:pt x="9143987" y="508253"/>
                </a:lnTo>
                <a:lnTo>
                  <a:pt x="9143987" y="521207"/>
                </a:lnTo>
                <a:close/>
              </a:path>
              <a:path w="9144000" h="521335">
                <a:moveTo>
                  <a:pt x="9143987" y="521207"/>
                </a:moveTo>
                <a:lnTo>
                  <a:pt x="9143987" y="508253"/>
                </a:lnTo>
                <a:lnTo>
                  <a:pt x="9137904" y="514349"/>
                </a:lnTo>
                <a:lnTo>
                  <a:pt x="9137904" y="521207"/>
                </a:lnTo>
                <a:lnTo>
                  <a:pt x="9143987" y="521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5973" y="1890776"/>
            <a:ext cx="8223250" cy="4282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64465" marR="5080">
              <a:lnSpc>
                <a:spcPct val="100000"/>
              </a:lnSpc>
            </a:pPr>
            <a:r>
              <a:rPr dirty="0" sz="2800" spc="-5" b="1" i="1">
                <a:latin typeface="Times New Roman"/>
                <a:cs typeface="Times New Roman"/>
              </a:rPr>
              <a:t>The 10-Mbps Standard Ethernet </a:t>
            </a:r>
            <a:r>
              <a:rPr dirty="0" sz="2800" b="1" i="1">
                <a:latin typeface="Times New Roman"/>
                <a:cs typeface="Times New Roman"/>
              </a:rPr>
              <a:t>has </a:t>
            </a:r>
            <a:r>
              <a:rPr dirty="0" sz="2800" spc="-5" b="1" i="1">
                <a:latin typeface="Times New Roman"/>
                <a:cs typeface="Times New Roman"/>
              </a:rPr>
              <a:t>gone </a:t>
            </a:r>
            <a:r>
              <a:rPr dirty="0" sz="2800" b="1" i="1">
                <a:latin typeface="Times New Roman"/>
                <a:cs typeface="Times New Roman"/>
              </a:rPr>
              <a:t>through  </a:t>
            </a:r>
            <a:r>
              <a:rPr dirty="0" sz="2800" spc="-5" b="1" i="1">
                <a:latin typeface="Times New Roman"/>
                <a:cs typeface="Times New Roman"/>
              </a:rPr>
              <a:t>several </a:t>
            </a:r>
            <a:r>
              <a:rPr dirty="0" sz="2800" spc="-680" b="1" i="1">
                <a:latin typeface="Times New Roman"/>
                <a:cs typeface="Times New Roman"/>
              </a:rPr>
              <a:t>cchhaannggeess  </a:t>
            </a:r>
            <a:r>
              <a:rPr dirty="0" sz="2800" spc="-615" b="1" i="1">
                <a:latin typeface="Times New Roman"/>
                <a:cs typeface="Times New Roman"/>
              </a:rPr>
              <a:t>bbeeffoorree </a:t>
            </a:r>
            <a:r>
              <a:rPr dirty="0" sz="2800" spc="-715" b="1" i="1">
                <a:latin typeface="Times New Roman"/>
                <a:cs typeface="Times New Roman"/>
              </a:rPr>
              <a:t>mmoovviinngg</a:t>
            </a:r>
            <a:r>
              <a:rPr dirty="0" sz="2800" spc="944" b="1" i="1">
                <a:latin typeface="Times New Roman"/>
                <a:cs typeface="Times New Roman"/>
              </a:rPr>
              <a:t> </a:t>
            </a:r>
            <a:r>
              <a:rPr dirty="0" sz="2800" spc="-545" b="1" i="1">
                <a:latin typeface="Times New Roman"/>
                <a:cs typeface="Times New Roman"/>
              </a:rPr>
              <a:t>ttoo </a:t>
            </a:r>
            <a:r>
              <a:rPr dirty="0" sz="2800" spc="-600" b="1" i="1">
                <a:latin typeface="Times New Roman"/>
                <a:cs typeface="Times New Roman"/>
              </a:rPr>
              <a:t>tthhee </a:t>
            </a:r>
            <a:r>
              <a:rPr dirty="0" sz="2800" spc="-640" b="1" i="1">
                <a:latin typeface="Times New Roman"/>
                <a:cs typeface="Times New Roman"/>
              </a:rPr>
              <a:t>hhiigghheerr</a:t>
            </a:r>
            <a:r>
              <a:rPr dirty="0" sz="2800" spc="-580" b="1" i="1">
                <a:latin typeface="Times New Roman"/>
                <a:cs typeface="Times New Roman"/>
              </a:rPr>
              <a:t> </a:t>
            </a:r>
            <a:r>
              <a:rPr dirty="0" sz="2800" spc="-625" b="1" i="1">
                <a:latin typeface="Times New Roman"/>
                <a:cs typeface="Times New Roman"/>
              </a:rPr>
              <a:t>ddaattaa  </a:t>
            </a:r>
            <a:r>
              <a:rPr dirty="0" sz="2800" spc="-105" b="1" i="1">
                <a:latin typeface="Times New Roman"/>
                <a:cs typeface="Times New Roman"/>
              </a:rPr>
              <a:t>rates.. </a:t>
            </a:r>
            <a:r>
              <a:rPr dirty="0" sz="2800" spc="-5" b="1" i="1">
                <a:latin typeface="Times New Roman"/>
                <a:cs typeface="Times New Roman"/>
              </a:rPr>
              <a:t>These changes </a:t>
            </a:r>
            <a:r>
              <a:rPr dirty="0" sz="2800" spc="-270" b="1" i="1">
                <a:latin typeface="Times New Roman"/>
                <a:cs typeface="Times New Roman"/>
              </a:rPr>
              <a:t>aacctually </a:t>
            </a:r>
            <a:r>
              <a:rPr dirty="0" sz="2800" spc="-5" b="1" i="1">
                <a:latin typeface="Times New Roman"/>
                <a:cs typeface="Times New Roman"/>
              </a:rPr>
              <a:t>opened </a:t>
            </a:r>
            <a:r>
              <a:rPr dirty="0" sz="2800" b="1" i="1">
                <a:latin typeface="Times New Roman"/>
                <a:cs typeface="Times New Roman"/>
              </a:rPr>
              <a:t>the </a:t>
            </a:r>
            <a:r>
              <a:rPr dirty="0" sz="2800" spc="-5" b="1" i="1">
                <a:latin typeface="Times New Roman"/>
                <a:cs typeface="Times New Roman"/>
              </a:rPr>
              <a:t>road to the  evolution </a:t>
            </a:r>
            <a:r>
              <a:rPr dirty="0" sz="2800" spc="-470" b="1" i="1">
                <a:latin typeface="Times New Roman"/>
                <a:cs typeface="Times New Roman"/>
              </a:rPr>
              <a:t>oof </a:t>
            </a:r>
            <a:r>
              <a:rPr dirty="0" sz="2800" spc="-600" b="1" i="1">
                <a:latin typeface="Times New Roman"/>
                <a:cs typeface="Times New Roman"/>
              </a:rPr>
              <a:t>tthhee </a:t>
            </a:r>
            <a:r>
              <a:rPr dirty="0" sz="2800" spc="-635" b="1" i="1">
                <a:latin typeface="Times New Roman"/>
                <a:cs typeface="Times New Roman"/>
              </a:rPr>
              <a:t>EEtthheerrnneett </a:t>
            </a:r>
            <a:r>
              <a:rPr dirty="0" sz="2800" spc="-550" b="1" i="1">
                <a:latin typeface="Times New Roman"/>
                <a:cs typeface="Times New Roman"/>
              </a:rPr>
              <a:t>ttoo </a:t>
            </a:r>
            <a:r>
              <a:rPr dirty="0" sz="2800" spc="-730" b="1" i="1">
                <a:latin typeface="Times New Roman"/>
                <a:cs typeface="Times New Roman"/>
              </a:rPr>
              <a:t>bbeeccoommee</a:t>
            </a:r>
            <a:r>
              <a:rPr dirty="0" sz="2800" spc="470" b="1" i="1">
                <a:latin typeface="Times New Roman"/>
                <a:cs typeface="Times New Roman"/>
              </a:rPr>
              <a:t> </a:t>
            </a:r>
            <a:r>
              <a:rPr dirty="0" sz="2800" spc="-635" b="1" i="1">
                <a:latin typeface="Times New Roman"/>
                <a:cs typeface="Times New Roman"/>
              </a:rPr>
              <a:t>ccoommppaattiibbllee </a:t>
            </a:r>
            <a:r>
              <a:rPr dirty="0" sz="2800" spc="-630" b="1" i="1">
                <a:latin typeface="Times New Roman"/>
                <a:cs typeface="Times New Roman"/>
              </a:rPr>
              <a:t>wwiitthh  </a:t>
            </a:r>
            <a:r>
              <a:rPr dirty="0" sz="2800" spc="-5" b="1" i="1">
                <a:latin typeface="Times New Roman"/>
                <a:cs typeface="Times New Roman"/>
              </a:rPr>
              <a:t>other </a:t>
            </a:r>
            <a:r>
              <a:rPr dirty="0" sz="2800" spc="-204" b="1" i="1">
                <a:latin typeface="Times New Roman"/>
                <a:cs typeface="Times New Roman"/>
              </a:rPr>
              <a:t>high-data--rraate</a:t>
            </a:r>
            <a:r>
              <a:rPr dirty="0" sz="2800" spc="-25" b="1" i="1">
                <a:latin typeface="Times New Roman"/>
                <a:cs typeface="Times New Roman"/>
              </a:rPr>
              <a:t> </a:t>
            </a:r>
            <a:r>
              <a:rPr dirty="0" sz="2800" spc="-240" b="1" i="1">
                <a:latin typeface="Times New Roman"/>
                <a:cs typeface="Times New Roman"/>
              </a:rPr>
              <a:t>LANs..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85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</a:pPr>
            <a:r>
              <a:rPr dirty="0" sz="2800" spc="-45" b="1" i="1" u="heavy">
                <a:solidFill>
                  <a:srgbClr val="FF0000"/>
                </a:solidFill>
                <a:latin typeface="Times New Roman"/>
                <a:cs typeface="Times New Roman"/>
              </a:rPr>
              <a:t>Topics </a:t>
            </a:r>
            <a:r>
              <a:rPr dirty="0" sz="2800" b="1" i="1" u="heavy">
                <a:solidFill>
                  <a:srgbClr val="FF0000"/>
                </a:solidFill>
                <a:latin typeface="Times New Roman"/>
                <a:cs typeface="Times New Roman"/>
              </a:rPr>
              <a:t>discussed in this</a:t>
            </a:r>
            <a:r>
              <a:rPr dirty="0" sz="2800" spc="-90" b="1" i="1" u="heavy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 i="1" u="heavy">
                <a:solidFill>
                  <a:srgbClr val="FF0000"/>
                </a:solid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marR="5417820">
              <a:lnSpc>
                <a:spcPct val="100000"/>
              </a:lnSpc>
              <a:spcBef>
                <a:spcPts val="400"/>
              </a:spcBef>
            </a:pP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Bridged Ethernet  Switched Ethernet  Full-Duplex</a:t>
            </a:r>
            <a:r>
              <a:rPr dirty="0" sz="2400" spc="-15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33CC"/>
                </a:solidFill>
                <a:latin typeface="Times New Roman"/>
                <a:cs typeface="Times New Roman"/>
              </a:rPr>
              <a:t>Ethernet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46047"/>
            <a:ext cx="3806190" cy="3771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7824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13.14	</a:t>
            </a:r>
            <a:r>
              <a:rPr dirty="0" sz="2000" spc="-5" i="1">
                <a:latin typeface="Times New Roman"/>
                <a:cs typeface="Times New Roman"/>
              </a:rPr>
              <a:t>Sharing</a:t>
            </a:r>
            <a:r>
              <a:rPr dirty="0" sz="2000" spc="-5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bandwidth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9639" y="2819400"/>
            <a:ext cx="8382000" cy="2250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0" y="0"/>
                </a:moveTo>
                <a:lnTo>
                  <a:pt x="0" y="76200"/>
                </a:lnTo>
                <a:lnTo>
                  <a:pt x="8763000" y="76200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46047"/>
            <a:ext cx="5605780" cy="3771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7824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13.15	</a:t>
            </a:r>
            <a:r>
              <a:rPr dirty="0" sz="2000" spc="-5" i="1">
                <a:latin typeface="Times New Roman"/>
                <a:cs typeface="Times New Roman"/>
              </a:rPr>
              <a:t>A network with and without a</a:t>
            </a:r>
            <a:r>
              <a:rPr dirty="0" sz="2000" spc="-10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bridge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6497" y="2482595"/>
            <a:ext cx="8527542" cy="2962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0" y="0"/>
                </a:moveTo>
                <a:lnTo>
                  <a:pt x="0" y="76200"/>
                </a:lnTo>
                <a:lnTo>
                  <a:pt x="8763000" y="76200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46047"/>
            <a:ext cx="8753475" cy="3771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7824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13.16	</a:t>
            </a:r>
            <a:r>
              <a:rPr dirty="0" sz="2000" spc="-5" i="1">
                <a:latin typeface="Times New Roman"/>
                <a:cs typeface="Times New Roman"/>
              </a:rPr>
              <a:t>Collision domains in an unbridged network and a bridged</a:t>
            </a:r>
            <a:r>
              <a:rPr dirty="0" sz="2000" spc="5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6497" y="1882901"/>
            <a:ext cx="8527542" cy="4409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0" y="0"/>
                </a:moveTo>
                <a:lnTo>
                  <a:pt x="0" y="76200"/>
                </a:lnTo>
                <a:lnTo>
                  <a:pt x="8763000" y="76200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46047"/>
            <a:ext cx="3721100" cy="3771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7824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13.17	</a:t>
            </a:r>
            <a:r>
              <a:rPr dirty="0" sz="2000" spc="-5" i="1">
                <a:latin typeface="Times New Roman"/>
                <a:cs typeface="Times New Roman"/>
              </a:rPr>
              <a:t>Switched</a:t>
            </a:r>
            <a:r>
              <a:rPr dirty="0" sz="2000" spc="-5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Ethernet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03539" y="2347722"/>
            <a:ext cx="7048500" cy="3487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0" y="0"/>
                </a:moveTo>
                <a:lnTo>
                  <a:pt x="0" y="76200"/>
                </a:lnTo>
                <a:lnTo>
                  <a:pt x="8763000" y="76200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46047"/>
            <a:ext cx="4982210" cy="3771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7824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13.18	</a:t>
            </a:r>
            <a:r>
              <a:rPr dirty="0" sz="2000" spc="-5" i="1">
                <a:latin typeface="Times New Roman"/>
                <a:cs typeface="Times New Roman"/>
              </a:rPr>
              <a:t>Full-duplex switched</a:t>
            </a:r>
            <a:r>
              <a:rPr dirty="0" sz="2000" spc="-3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Ethernet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32495" y="2302001"/>
            <a:ext cx="6790943" cy="3761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0" y="0"/>
                </a:moveTo>
                <a:lnTo>
                  <a:pt x="0" y="76200"/>
                </a:lnTo>
                <a:lnTo>
                  <a:pt x="8763000" y="76200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3489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3489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6858" y="0"/>
                </a:moveTo>
                <a:lnTo>
                  <a:pt x="0" y="0"/>
                </a:lnTo>
                <a:lnTo>
                  <a:pt x="0" y="6858"/>
                </a:lnTo>
                <a:lnTo>
                  <a:pt x="6858" y="0"/>
                </a:lnTo>
                <a:close/>
              </a:path>
              <a:path w="9144000" h="857250">
                <a:moveTo>
                  <a:pt x="9143987" y="6858"/>
                </a:moveTo>
                <a:lnTo>
                  <a:pt x="9137904" y="0"/>
                </a:lnTo>
                <a:lnTo>
                  <a:pt x="6858" y="0"/>
                </a:lnTo>
                <a:lnTo>
                  <a:pt x="0" y="6858"/>
                </a:lnTo>
                <a:lnTo>
                  <a:pt x="9143987" y="6858"/>
                </a:lnTo>
                <a:close/>
              </a:path>
              <a:path w="9144000" h="857250">
                <a:moveTo>
                  <a:pt x="6857" y="857250"/>
                </a:moveTo>
                <a:lnTo>
                  <a:pt x="6857" y="6858"/>
                </a:lnTo>
                <a:lnTo>
                  <a:pt x="0" y="6858"/>
                </a:lnTo>
                <a:lnTo>
                  <a:pt x="0" y="857250"/>
                </a:lnTo>
                <a:lnTo>
                  <a:pt x="6857" y="857250"/>
                </a:lnTo>
                <a:close/>
              </a:path>
              <a:path w="9144000" h="857250">
                <a:moveTo>
                  <a:pt x="9144000" y="857250"/>
                </a:moveTo>
                <a:lnTo>
                  <a:pt x="9144000" y="0"/>
                </a:lnTo>
                <a:lnTo>
                  <a:pt x="9137904" y="0"/>
                </a:lnTo>
                <a:lnTo>
                  <a:pt x="9143987" y="6858"/>
                </a:lnTo>
                <a:lnTo>
                  <a:pt x="9143987" y="857250"/>
                </a:lnTo>
                <a:close/>
              </a:path>
              <a:path w="9144000" h="857250">
                <a:moveTo>
                  <a:pt x="9143987" y="857250"/>
                </a:moveTo>
                <a:lnTo>
                  <a:pt x="9143987" y="6858"/>
                </a:lnTo>
                <a:lnTo>
                  <a:pt x="9137904" y="6858"/>
                </a:lnTo>
                <a:lnTo>
                  <a:pt x="9137904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0">
              <a:lnSpc>
                <a:spcPct val="100000"/>
              </a:lnSpc>
              <a:spcBef>
                <a:spcPts val="55"/>
              </a:spcBef>
            </a:pPr>
            <a:endParaRPr sz="2950">
              <a:latin typeface="Times New Roman"/>
              <a:cs typeface="Times New Roman"/>
            </a:endParaRPr>
          </a:p>
          <a:p>
            <a:pPr marL="319405">
              <a:lnSpc>
                <a:spcPct val="100000"/>
              </a:lnSpc>
              <a:tabLst>
                <a:tab pos="1368425" algn="l"/>
              </a:tabLst>
            </a:pPr>
            <a:r>
              <a:rPr dirty="0" spc="-450"/>
              <a:t>13--44	</a:t>
            </a:r>
            <a:r>
              <a:rPr dirty="0" spc="-65"/>
              <a:t>FAST</a:t>
            </a:r>
            <a:r>
              <a:rPr dirty="0" spc="-114"/>
              <a:t> </a:t>
            </a:r>
            <a:r>
              <a:rPr dirty="0" spc="-5"/>
              <a:t>ETHERNET</a:t>
            </a:r>
          </a:p>
        </p:txBody>
      </p:sp>
      <p:sp>
        <p:nvSpPr>
          <p:cNvPr id="5" name="object 5"/>
          <p:cNvSpPr/>
          <p:nvPr/>
        </p:nvSpPr>
        <p:spPr>
          <a:xfrm>
            <a:off x="774839" y="1720595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0" y="0"/>
                </a:moveTo>
                <a:lnTo>
                  <a:pt x="0" y="342900"/>
                </a:lnTo>
                <a:lnTo>
                  <a:pt x="9144000" y="3429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4839" y="1206246"/>
            <a:ext cx="9144000" cy="514350"/>
          </a:xfrm>
          <a:custGeom>
            <a:avLst/>
            <a:gdLst/>
            <a:ahLst/>
            <a:cxnLst/>
            <a:rect l="l" t="t" r="r" b="b"/>
            <a:pathLst>
              <a:path w="9144000" h="514350">
                <a:moveTo>
                  <a:pt x="0" y="0"/>
                </a:moveTo>
                <a:lnTo>
                  <a:pt x="0" y="514350"/>
                </a:lnTo>
                <a:lnTo>
                  <a:pt x="9144000" y="5143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4839" y="1206246"/>
            <a:ext cx="9144000" cy="521334"/>
          </a:xfrm>
          <a:custGeom>
            <a:avLst/>
            <a:gdLst/>
            <a:ahLst/>
            <a:cxnLst/>
            <a:rect l="l" t="t" r="r" b="b"/>
            <a:pathLst>
              <a:path w="9144000" h="521335">
                <a:moveTo>
                  <a:pt x="6858" y="508254"/>
                </a:moveTo>
                <a:lnTo>
                  <a:pt x="6858" y="0"/>
                </a:lnTo>
                <a:lnTo>
                  <a:pt x="0" y="0"/>
                </a:lnTo>
                <a:lnTo>
                  <a:pt x="0" y="508254"/>
                </a:lnTo>
                <a:lnTo>
                  <a:pt x="6858" y="508254"/>
                </a:lnTo>
                <a:close/>
              </a:path>
              <a:path w="9144000" h="521335">
                <a:moveTo>
                  <a:pt x="9143987" y="508253"/>
                </a:moveTo>
                <a:lnTo>
                  <a:pt x="0" y="508254"/>
                </a:lnTo>
                <a:lnTo>
                  <a:pt x="6858" y="514350"/>
                </a:lnTo>
                <a:lnTo>
                  <a:pt x="6858" y="521208"/>
                </a:lnTo>
                <a:lnTo>
                  <a:pt x="9137904" y="521207"/>
                </a:lnTo>
                <a:lnTo>
                  <a:pt x="9137904" y="514349"/>
                </a:lnTo>
                <a:lnTo>
                  <a:pt x="9143987" y="508253"/>
                </a:lnTo>
                <a:close/>
              </a:path>
              <a:path w="9144000" h="521335">
                <a:moveTo>
                  <a:pt x="6858" y="521208"/>
                </a:moveTo>
                <a:lnTo>
                  <a:pt x="6858" y="514350"/>
                </a:lnTo>
                <a:lnTo>
                  <a:pt x="0" y="508254"/>
                </a:lnTo>
                <a:lnTo>
                  <a:pt x="0" y="521208"/>
                </a:lnTo>
                <a:lnTo>
                  <a:pt x="6858" y="521208"/>
                </a:lnTo>
                <a:close/>
              </a:path>
              <a:path w="9144000" h="521335">
                <a:moveTo>
                  <a:pt x="9144000" y="521207"/>
                </a:moveTo>
                <a:lnTo>
                  <a:pt x="9144000" y="0"/>
                </a:lnTo>
                <a:lnTo>
                  <a:pt x="9137904" y="0"/>
                </a:lnTo>
                <a:lnTo>
                  <a:pt x="9137904" y="508253"/>
                </a:lnTo>
                <a:lnTo>
                  <a:pt x="9143987" y="508253"/>
                </a:lnTo>
                <a:lnTo>
                  <a:pt x="9143987" y="521207"/>
                </a:lnTo>
                <a:close/>
              </a:path>
              <a:path w="9144000" h="521335">
                <a:moveTo>
                  <a:pt x="9143987" y="521207"/>
                </a:moveTo>
                <a:lnTo>
                  <a:pt x="9143987" y="508253"/>
                </a:lnTo>
                <a:lnTo>
                  <a:pt x="9137904" y="514349"/>
                </a:lnTo>
                <a:lnTo>
                  <a:pt x="9137904" y="521207"/>
                </a:lnTo>
                <a:lnTo>
                  <a:pt x="9143987" y="521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5973" y="1832102"/>
            <a:ext cx="8223884" cy="4340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64465" marR="5080">
              <a:lnSpc>
                <a:spcPct val="100000"/>
              </a:lnSpc>
            </a:pPr>
            <a:r>
              <a:rPr dirty="0" sz="2800" spc="-5" b="1" i="1">
                <a:latin typeface="Times New Roman"/>
                <a:cs typeface="Times New Roman"/>
              </a:rPr>
              <a:t>Fast Ethernet was designed to compete with </a:t>
            </a:r>
            <a:r>
              <a:rPr dirty="0" sz="2800" b="1" i="1">
                <a:latin typeface="Times New Roman"/>
                <a:cs typeface="Times New Roman"/>
              </a:rPr>
              <a:t>LAN  </a:t>
            </a:r>
            <a:r>
              <a:rPr dirty="0" sz="2800" spc="-5" b="1" i="1">
                <a:latin typeface="Times New Roman"/>
                <a:cs typeface="Times New Roman"/>
              </a:rPr>
              <a:t>protocols </a:t>
            </a:r>
            <a:r>
              <a:rPr dirty="0" sz="2800" spc="-685" b="1" i="1">
                <a:latin typeface="Times New Roman"/>
                <a:cs typeface="Times New Roman"/>
              </a:rPr>
              <a:t>ssuucchh </a:t>
            </a:r>
            <a:r>
              <a:rPr dirty="0" sz="2800" spc="-625" b="1" i="1">
                <a:latin typeface="Times New Roman"/>
                <a:cs typeface="Times New Roman"/>
              </a:rPr>
              <a:t>aass </a:t>
            </a:r>
            <a:r>
              <a:rPr dirty="0" sz="2800" spc="-5" b="1" i="1">
                <a:latin typeface="Times New Roman"/>
                <a:cs typeface="Times New Roman"/>
              </a:rPr>
              <a:t>FDDI </a:t>
            </a:r>
            <a:r>
              <a:rPr dirty="0" sz="2800" spc="-625" b="1" i="1">
                <a:latin typeface="Times New Roman"/>
                <a:cs typeface="Times New Roman"/>
              </a:rPr>
              <a:t>oorr </a:t>
            </a:r>
            <a:r>
              <a:rPr dirty="0" sz="2800" spc="-5" b="1" i="1">
                <a:latin typeface="Times New Roman"/>
                <a:cs typeface="Times New Roman"/>
              </a:rPr>
              <a:t>Fiber </a:t>
            </a:r>
            <a:r>
              <a:rPr dirty="0" sz="2800" spc="-670" b="1" i="1">
                <a:latin typeface="Times New Roman"/>
                <a:cs typeface="Times New Roman"/>
              </a:rPr>
              <a:t>CChhaannnneell.. </a:t>
            </a:r>
            <a:r>
              <a:rPr dirty="0" sz="2800" spc="-844" b="1" i="1">
                <a:latin typeface="Times New Roman"/>
                <a:cs typeface="Times New Roman"/>
              </a:rPr>
              <a:t>IIEEEEEE </a:t>
            </a:r>
            <a:r>
              <a:rPr dirty="0" sz="2800" spc="15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created Fast Ethernet under </a:t>
            </a:r>
            <a:r>
              <a:rPr dirty="0" sz="2800" b="1" i="1">
                <a:latin typeface="Times New Roman"/>
                <a:cs typeface="Times New Roman"/>
              </a:rPr>
              <a:t>the </a:t>
            </a:r>
            <a:r>
              <a:rPr dirty="0" sz="2800" spc="-5" b="1" i="1">
                <a:latin typeface="Times New Roman"/>
                <a:cs typeface="Times New Roman"/>
              </a:rPr>
              <a:t>name </a:t>
            </a:r>
            <a:r>
              <a:rPr dirty="0" sz="2800" spc="-160" b="1" i="1">
                <a:latin typeface="Times New Roman"/>
                <a:cs typeface="Times New Roman"/>
              </a:rPr>
              <a:t>802..3u.. </a:t>
            </a:r>
            <a:r>
              <a:rPr dirty="0" sz="2800" spc="-10" b="1" i="1">
                <a:latin typeface="Times New Roman"/>
                <a:cs typeface="Times New Roman"/>
              </a:rPr>
              <a:t>Fast  </a:t>
            </a:r>
            <a:r>
              <a:rPr dirty="0" sz="2800" spc="-5" b="1" i="1">
                <a:latin typeface="Times New Roman"/>
                <a:cs typeface="Times New Roman"/>
              </a:rPr>
              <a:t>Ethernet </a:t>
            </a:r>
            <a:r>
              <a:rPr dirty="0" sz="2800" spc="-470" b="1" i="1">
                <a:latin typeface="Times New Roman"/>
                <a:cs typeface="Times New Roman"/>
              </a:rPr>
              <a:t>iiss </a:t>
            </a:r>
            <a:r>
              <a:rPr dirty="0" sz="2800" spc="-655" b="1" i="1">
                <a:latin typeface="Times New Roman"/>
                <a:cs typeface="Times New Roman"/>
              </a:rPr>
              <a:t>bbaacckkwwaarrdd--ccoommppaattiibbllee </a:t>
            </a:r>
            <a:r>
              <a:rPr dirty="0" sz="2800" spc="-625" b="1" i="1">
                <a:latin typeface="Times New Roman"/>
                <a:cs typeface="Times New Roman"/>
              </a:rPr>
              <a:t>wwiitthh </a:t>
            </a:r>
            <a:r>
              <a:rPr dirty="0" sz="2800" spc="-665" b="1" i="1">
                <a:latin typeface="Times New Roman"/>
                <a:cs typeface="Times New Roman"/>
              </a:rPr>
              <a:t>SSttaannddaarrdd  </a:t>
            </a:r>
            <a:r>
              <a:rPr dirty="0" sz="2800" spc="-5" b="1" i="1">
                <a:latin typeface="Times New Roman"/>
                <a:cs typeface="Times New Roman"/>
              </a:rPr>
              <a:t>Ethernet, but it </a:t>
            </a:r>
            <a:r>
              <a:rPr dirty="0" sz="2800" spc="-10" b="1" i="1">
                <a:latin typeface="Times New Roman"/>
                <a:cs typeface="Times New Roman"/>
              </a:rPr>
              <a:t>can </a:t>
            </a:r>
            <a:r>
              <a:rPr dirty="0" sz="2800" spc="-5" b="1" i="1">
                <a:latin typeface="Times New Roman"/>
                <a:cs typeface="Times New Roman"/>
              </a:rPr>
              <a:t>transmit data 10 times faster at </a:t>
            </a:r>
            <a:r>
              <a:rPr dirty="0" sz="2800" b="1" i="1">
                <a:latin typeface="Times New Roman"/>
                <a:cs typeface="Times New Roman"/>
              </a:rPr>
              <a:t>a  rate </a:t>
            </a:r>
            <a:r>
              <a:rPr dirty="0" sz="2800" spc="-585" b="1" i="1">
                <a:latin typeface="Times New Roman"/>
                <a:cs typeface="Times New Roman"/>
              </a:rPr>
              <a:t>ooff      </a:t>
            </a:r>
            <a:r>
              <a:rPr dirty="0" sz="2800" spc="-705" b="1" i="1">
                <a:latin typeface="Times New Roman"/>
                <a:cs typeface="Times New Roman"/>
              </a:rPr>
              <a:t>110000</a:t>
            </a:r>
            <a:r>
              <a:rPr dirty="0" sz="2800" spc="-60" b="1" i="1">
                <a:latin typeface="Times New Roman"/>
                <a:cs typeface="Times New Roman"/>
              </a:rPr>
              <a:t> </a:t>
            </a:r>
            <a:r>
              <a:rPr dirty="0" sz="2800" spc="-710" b="1" i="1">
                <a:latin typeface="Times New Roman"/>
                <a:cs typeface="Times New Roman"/>
              </a:rPr>
              <a:t>MMbbppss..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  <a:spcBef>
                <a:spcPts val="5"/>
              </a:spcBef>
            </a:pPr>
            <a:r>
              <a:rPr dirty="0" sz="2800" spc="-45" b="1" i="1" u="heavy">
                <a:solidFill>
                  <a:srgbClr val="FF0000"/>
                </a:solidFill>
                <a:latin typeface="Times New Roman"/>
                <a:cs typeface="Times New Roman"/>
              </a:rPr>
              <a:t>Topics </a:t>
            </a:r>
            <a:r>
              <a:rPr dirty="0" sz="2800" b="1" i="1" u="heavy">
                <a:solidFill>
                  <a:srgbClr val="FF0000"/>
                </a:solidFill>
                <a:latin typeface="Times New Roman"/>
                <a:cs typeface="Times New Roman"/>
              </a:rPr>
              <a:t>discussed in this</a:t>
            </a:r>
            <a:r>
              <a:rPr dirty="0" sz="2800" spc="-90" b="1" i="1" u="heavy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 i="1" u="heavy">
                <a:solidFill>
                  <a:srgbClr val="FF0000"/>
                </a:solid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marR="6231255">
              <a:lnSpc>
                <a:spcPct val="100000"/>
              </a:lnSpc>
              <a:spcBef>
                <a:spcPts val="400"/>
              </a:spcBef>
            </a:pP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MAC</a:t>
            </a:r>
            <a:r>
              <a:rPr dirty="0" sz="2400" spc="-55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33CC"/>
                </a:solidFill>
                <a:latin typeface="Times New Roman"/>
                <a:cs typeface="Times New Roman"/>
              </a:rPr>
              <a:t>Sublayer  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Physical</a:t>
            </a:r>
            <a:r>
              <a:rPr dirty="0" sz="2400" spc="-114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Layer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46047"/>
            <a:ext cx="4272280" cy="3771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6300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13.1	</a:t>
            </a:r>
            <a:r>
              <a:rPr dirty="0" sz="2000" spc="-5" i="1">
                <a:latin typeface="Times New Roman"/>
                <a:cs typeface="Times New Roman"/>
              </a:rPr>
              <a:t>IEEE standard for</a:t>
            </a:r>
            <a:r>
              <a:rPr dirty="0" sz="2000" spc="-4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LANs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6769" y="2089404"/>
            <a:ext cx="8865869" cy="4203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0" y="0"/>
                </a:moveTo>
                <a:lnTo>
                  <a:pt x="0" y="76200"/>
                </a:lnTo>
                <a:lnTo>
                  <a:pt x="8763000" y="76200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2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46047"/>
            <a:ext cx="4195445" cy="3771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7824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13.19	</a:t>
            </a:r>
            <a:r>
              <a:rPr dirty="0" sz="2000" spc="-5" i="1">
                <a:latin typeface="Times New Roman"/>
                <a:cs typeface="Times New Roman"/>
              </a:rPr>
              <a:t>Fast Ethernet</a:t>
            </a:r>
            <a:r>
              <a:rPr dirty="0" sz="2000" spc="-3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topology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8373" y="2948177"/>
            <a:ext cx="6928866" cy="22776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0" y="0"/>
                </a:moveTo>
                <a:lnTo>
                  <a:pt x="0" y="76200"/>
                </a:lnTo>
                <a:lnTo>
                  <a:pt x="8763000" y="76200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46047"/>
            <a:ext cx="5036185" cy="3771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7824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13.20	</a:t>
            </a:r>
            <a:r>
              <a:rPr dirty="0" sz="2000" spc="-5" i="1">
                <a:latin typeface="Times New Roman"/>
                <a:cs typeface="Times New Roman"/>
              </a:rPr>
              <a:t>Fast Ethernet</a:t>
            </a:r>
            <a:r>
              <a:rPr dirty="0" sz="2000" spc="-1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implementations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693" y="2863595"/>
            <a:ext cx="6654545" cy="259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0" y="0"/>
                </a:moveTo>
                <a:lnTo>
                  <a:pt x="0" y="76200"/>
                </a:lnTo>
                <a:lnTo>
                  <a:pt x="8763000" y="76200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46047"/>
            <a:ext cx="6390640" cy="3771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7824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13.21	</a:t>
            </a:r>
            <a:r>
              <a:rPr dirty="0" sz="2000" spc="-5" i="1">
                <a:latin typeface="Times New Roman"/>
                <a:cs typeface="Times New Roman"/>
              </a:rPr>
              <a:t>Encoding for Fast Ethernet</a:t>
            </a:r>
            <a:r>
              <a:rPr dirty="0" sz="2000" spc="1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implementation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0" y="0"/>
                </a:moveTo>
                <a:lnTo>
                  <a:pt x="0" y="76200"/>
                </a:lnTo>
                <a:lnTo>
                  <a:pt x="8763000" y="76200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1917" y="1885950"/>
            <a:ext cx="5781395" cy="4635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5566" y="2212847"/>
            <a:ext cx="6094095" cy="3771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89710" algn="l"/>
              </a:tabLst>
            </a:pPr>
            <a:r>
              <a:rPr dirty="0" sz="2400" spc="-45">
                <a:solidFill>
                  <a:srgbClr val="3333CC"/>
                </a:solidFill>
              </a:rPr>
              <a:t>Table</a:t>
            </a:r>
            <a:r>
              <a:rPr dirty="0" sz="2400" spc="-10">
                <a:solidFill>
                  <a:srgbClr val="3333CC"/>
                </a:solidFill>
              </a:rPr>
              <a:t> </a:t>
            </a:r>
            <a:r>
              <a:rPr dirty="0" sz="2400">
                <a:solidFill>
                  <a:srgbClr val="3333CC"/>
                </a:solidFill>
              </a:rPr>
              <a:t>13.2	</a:t>
            </a:r>
            <a:r>
              <a:rPr dirty="0" sz="2000" spc="-10" i="1">
                <a:latin typeface="Times New Roman"/>
                <a:cs typeface="Times New Roman"/>
              </a:rPr>
              <a:t>Summary </a:t>
            </a:r>
            <a:r>
              <a:rPr dirty="0" sz="2000" spc="-5" i="1">
                <a:latin typeface="Times New Roman"/>
                <a:cs typeface="Times New Roman"/>
              </a:rPr>
              <a:t>of Fast </a:t>
            </a:r>
            <a:r>
              <a:rPr dirty="0" sz="2000" spc="-10" i="1">
                <a:latin typeface="Times New Roman"/>
                <a:cs typeface="Times New Roman"/>
              </a:rPr>
              <a:t>Ethernet</a:t>
            </a:r>
            <a:r>
              <a:rPr dirty="0" sz="2000" spc="10" i="1">
                <a:latin typeface="Times New Roman"/>
                <a:cs typeface="Times New Roman"/>
              </a:rPr>
              <a:t> </a:t>
            </a:r>
            <a:r>
              <a:rPr dirty="0" sz="2000" spc="-10" i="1">
                <a:latin typeface="Times New Roman"/>
                <a:cs typeface="Times New Roman"/>
              </a:rPr>
              <a:t>implementations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40065" y="2695194"/>
            <a:ext cx="7640573" cy="2149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3489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3489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6858" y="0"/>
                </a:moveTo>
                <a:lnTo>
                  <a:pt x="0" y="0"/>
                </a:lnTo>
                <a:lnTo>
                  <a:pt x="0" y="6858"/>
                </a:lnTo>
                <a:lnTo>
                  <a:pt x="6858" y="0"/>
                </a:lnTo>
                <a:close/>
              </a:path>
              <a:path w="9144000" h="857250">
                <a:moveTo>
                  <a:pt x="9143987" y="6858"/>
                </a:moveTo>
                <a:lnTo>
                  <a:pt x="9137904" y="0"/>
                </a:lnTo>
                <a:lnTo>
                  <a:pt x="6858" y="0"/>
                </a:lnTo>
                <a:lnTo>
                  <a:pt x="0" y="6858"/>
                </a:lnTo>
                <a:lnTo>
                  <a:pt x="9143987" y="6858"/>
                </a:lnTo>
                <a:close/>
              </a:path>
              <a:path w="9144000" h="857250">
                <a:moveTo>
                  <a:pt x="6857" y="857250"/>
                </a:moveTo>
                <a:lnTo>
                  <a:pt x="6857" y="6858"/>
                </a:lnTo>
                <a:lnTo>
                  <a:pt x="0" y="6858"/>
                </a:lnTo>
                <a:lnTo>
                  <a:pt x="0" y="857250"/>
                </a:lnTo>
                <a:lnTo>
                  <a:pt x="6857" y="857250"/>
                </a:lnTo>
                <a:close/>
              </a:path>
              <a:path w="9144000" h="857250">
                <a:moveTo>
                  <a:pt x="9144000" y="857250"/>
                </a:moveTo>
                <a:lnTo>
                  <a:pt x="9144000" y="0"/>
                </a:lnTo>
                <a:lnTo>
                  <a:pt x="9137904" y="0"/>
                </a:lnTo>
                <a:lnTo>
                  <a:pt x="9143987" y="6858"/>
                </a:lnTo>
                <a:lnTo>
                  <a:pt x="9143987" y="857250"/>
                </a:lnTo>
                <a:close/>
              </a:path>
              <a:path w="9144000" h="857250">
                <a:moveTo>
                  <a:pt x="9143987" y="857250"/>
                </a:moveTo>
                <a:lnTo>
                  <a:pt x="9143987" y="6858"/>
                </a:lnTo>
                <a:lnTo>
                  <a:pt x="9137904" y="6858"/>
                </a:lnTo>
                <a:lnTo>
                  <a:pt x="9137904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0">
              <a:lnSpc>
                <a:spcPct val="100000"/>
              </a:lnSpc>
              <a:spcBef>
                <a:spcPts val="55"/>
              </a:spcBef>
            </a:pPr>
            <a:endParaRPr sz="2950">
              <a:latin typeface="Times New Roman"/>
              <a:cs typeface="Times New Roman"/>
            </a:endParaRPr>
          </a:p>
          <a:p>
            <a:pPr marL="319405">
              <a:lnSpc>
                <a:spcPct val="100000"/>
              </a:lnSpc>
              <a:tabLst>
                <a:tab pos="1368425" algn="l"/>
              </a:tabLst>
            </a:pPr>
            <a:r>
              <a:rPr dirty="0" spc="-450"/>
              <a:t>13--55	</a:t>
            </a:r>
            <a:r>
              <a:rPr dirty="0" spc="-5"/>
              <a:t>GIGABIT</a:t>
            </a:r>
            <a:r>
              <a:rPr dirty="0" spc="-90"/>
              <a:t> </a:t>
            </a:r>
            <a:r>
              <a:rPr dirty="0" spc="-5"/>
              <a:t>ETHERNET</a:t>
            </a:r>
          </a:p>
        </p:txBody>
      </p:sp>
      <p:sp>
        <p:nvSpPr>
          <p:cNvPr id="5" name="object 5"/>
          <p:cNvSpPr/>
          <p:nvPr/>
        </p:nvSpPr>
        <p:spPr>
          <a:xfrm>
            <a:off x="774839" y="1720595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0" y="0"/>
                </a:moveTo>
                <a:lnTo>
                  <a:pt x="0" y="342900"/>
                </a:lnTo>
                <a:lnTo>
                  <a:pt x="9144000" y="3429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4839" y="1206246"/>
            <a:ext cx="9144000" cy="514350"/>
          </a:xfrm>
          <a:custGeom>
            <a:avLst/>
            <a:gdLst/>
            <a:ahLst/>
            <a:cxnLst/>
            <a:rect l="l" t="t" r="r" b="b"/>
            <a:pathLst>
              <a:path w="9144000" h="514350">
                <a:moveTo>
                  <a:pt x="0" y="0"/>
                </a:moveTo>
                <a:lnTo>
                  <a:pt x="0" y="514350"/>
                </a:lnTo>
                <a:lnTo>
                  <a:pt x="9144000" y="5143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4839" y="1206246"/>
            <a:ext cx="9144000" cy="521334"/>
          </a:xfrm>
          <a:custGeom>
            <a:avLst/>
            <a:gdLst/>
            <a:ahLst/>
            <a:cxnLst/>
            <a:rect l="l" t="t" r="r" b="b"/>
            <a:pathLst>
              <a:path w="9144000" h="521335">
                <a:moveTo>
                  <a:pt x="6858" y="508254"/>
                </a:moveTo>
                <a:lnTo>
                  <a:pt x="6858" y="0"/>
                </a:lnTo>
                <a:lnTo>
                  <a:pt x="0" y="0"/>
                </a:lnTo>
                <a:lnTo>
                  <a:pt x="0" y="508254"/>
                </a:lnTo>
                <a:lnTo>
                  <a:pt x="6858" y="508254"/>
                </a:lnTo>
                <a:close/>
              </a:path>
              <a:path w="9144000" h="521335">
                <a:moveTo>
                  <a:pt x="9143987" y="508253"/>
                </a:moveTo>
                <a:lnTo>
                  <a:pt x="0" y="508254"/>
                </a:lnTo>
                <a:lnTo>
                  <a:pt x="6858" y="514350"/>
                </a:lnTo>
                <a:lnTo>
                  <a:pt x="6858" y="521208"/>
                </a:lnTo>
                <a:lnTo>
                  <a:pt x="9137904" y="521207"/>
                </a:lnTo>
                <a:lnTo>
                  <a:pt x="9137904" y="514349"/>
                </a:lnTo>
                <a:lnTo>
                  <a:pt x="9143987" y="508253"/>
                </a:lnTo>
                <a:close/>
              </a:path>
              <a:path w="9144000" h="521335">
                <a:moveTo>
                  <a:pt x="6858" y="521208"/>
                </a:moveTo>
                <a:lnTo>
                  <a:pt x="6858" y="514350"/>
                </a:lnTo>
                <a:lnTo>
                  <a:pt x="0" y="508254"/>
                </a:lnTo>
                <a:lnTo>
                  <a:pt x="0" y="521208"/>
                </a:lnTo>
                <a:lnTo>
                  <a:pt x="6858" y="521208"/>
                </a:lnTo>
                <a:close/>
              </a:path>
              <a:path w="9144000" h="521335">
                <a:moveTo>
                  <a:pt x="9144000" y="521207"/>
                </a:moveTo>
                <a:lnTo>
                  <a:pt x="9144000" y="0"/>
                </a:lnTo>
                <a:lnTo>
                  <a:pt x="9137904" y="0"/>
                </a:lnTo>
                <a:lnTo>
                  <a:pt x="9137904" y="508253"/>
                </a:lnTo>
                <a:lnTo>
                  <a:pt x="9143987" y="508253"/>
                </a:lnTo>
                <a:lnTo>
                  <a:pt x="9143987" y="521207"/>
                </a:lnTo>
                <a:close/>
              </a:path>
              <a:path w="9144000" h="521335">
                <a:moveTo>
                  <a:pt x="9143987" y="521207"/>
                </a:moveTo>
                <a:lnTo>
                  <a:pt x="9143987" y="508253"/>
                </a:lnTo>
                <a:lnTo>
                  <a:pt x="9137904" y="514349"/>
                </a:lnTo>
                <a:lnTo>
                  <a:pt x="9137904" y="521207"/>
                </a:lnTo>
                <a:lnTo>
                  <a:pt x="9143987" y="521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5973" y="1907540"/>
            <a:ext cx="8072120" cy="1291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2800" spc="-5" b="1" i="1">
                <a:latin typeface="Times New Roman"/>
                <a:cs typeface="Times New Roman"/>
              </a:rPr>
              <a:t>The </a:t>
            </a:r>
            <a:r>
              <a:rPr dirty="0" sz="2800" spc="-470" b="1" i="1">
                <a:latin typeface="Times New Roman"/>
                <a:cs typeface="Times New Roman"/>
              </a:rPr>
              <a:t>nneeed </a:t>
            </a:r>
            <a:r>
              <a:rPr dirty="0" sz="2800" spc="-5" b="1" i="1">
                <a:latin typeface="Times New Roman"/>
                <a:cs typeface="Times New Roman"/>
              </a:rPr>
              <a:t>for an </a:t>
            </a:r>
            <a:r>
              <a:rPr dirty="0" sz="2800" spc="-665" b="1" i="1">
                <a:latin typeface="Times New Roman"/>
                <a:cs typeface="Times New Roman"/>
              </a:rPr>
              <a:t>eevveenn </a:t>
            </a:r>
            <a:r>
              <a:rPr dirty="0" sz="2800" spc="-5" b="1" i="1">
                <a:latin typeface="Times New Roman"/>
                <a:cs typeface="Times New Roman"/>
              </a:rPr>
              <a:t>higher data </a:t>
            </a:r>
            <a:r>
              <a:rPr dirty="0" sz="2800" spc="-420" b="1" i="1">
                <a:latin typeface="Times New Roman"/>
                <a:cs typeface="Times New Roman"/>
              </a:rPr>
              <a:t>rraate</a:t>
            </a:r>
            <a:r>
              <a:rPr dirty="0" sz="2800" spc="-140" b="1" i="1">
                <a:latin typeface="Times New Roman"/>
                <a:cs typeface="Times New Roman"/>
              </a:rPr>
              <a:t> </a:t>
            </a:r>
            <a:r>
              <a:rPr dirty="0" sz="2800" spc="-420" b="1" i="1">
                <a:latin typeface="Times New Roman"/>
                <a:cs typeface="Times New Roman"/>
              </a:rPr>
              <a:t>rreessuulted</a:t>
            </a:r>
            <a:r>
              <a:rPr dirty="0" sz="2800" spc="-14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in the  </a:t>
            </a:r>
            <a:r>
              <a:rPr dirty="0" sz="2800" spc="-5" b="1" i="1">
                <a:latin typeface="Times New Roman"/>
                <a:cs typeface="Times New Roman"/>
              </a:rPr>
              <a:t>design </a:t>
            </a:r>
            <a:r>
              <a:rPr dirty="0" sz="2800" spc="-585" b="1" i="1">
                <a:latin typeface="Times New Roman"/>
                <a:cs typeface="Times New Roman"/>
              </a:rPr>
              <a:t>ooff </a:t>
            </a:r>
            <a:r>
              <a:rPr dirty="0" sz="2800" spc="-600" b="1" i="1">
                <a:latin typeface="Times New Roman"/>
                <a:cs typeface="Times New Roman"/>
              </a:rPr>
              <a:t>tthhee </a:t>
            </a:r>
            <a:r>
              <a:rPr dirty="0" sz="2800" spc="-615" b="1" i="1">
                <a:latin typeface="Times New Roman"/>
                <a:cs typeface="Times New Roman"/>
              </a:rPr>
              <a:t>GGiiggaabbiitt </a:t>
            </a:r>
            <a:r>
              <a:rPr dirty="0" sz="2800" spc="-635" b="1" i="1">
                <a:latin typeface="Times New Roman"/>
                <a:cs typeface="Times New Roman"/>
              </a:rPr>
              <a:t>EEtthheerrnneett </a:t>
            </a:r>
            <a:r>
              <a:rPr dirty="0" sz="2800" spc="-5" b="1" i="1">
                <a:latin typeface="Times New Roman"/>
                <a:cs typeface="Times New Roman"/>
              </a:rPr>
              <a:t>protocol </a:t>
            </a:r>
            <a:r>
              <a:rPr dirty="0" sz="2800" spc="-655" b="1" i="1">
                <a:latin typeface="Times New Roman"/>
                <a:cs typeface="Times New Roman"/>
              </a:rPr>
              <a:t>((11000000 </a:t>
            </a:r>
            <a:r>
              <a:rPr dirty="0" sz="2800" spc="-670" b="1" i="1">
                <a:latin typeface="Times New Roman"/>
                <a:cs typeface="Times New Roman"/>
              </a:rPr>
              <a:t>MMbbppss))..  </a:t>
            </a:r>
            <a:r>
              <a:rPr dirty="0" sz="2800" spc="-5" b="1" i="1">
                <a:latin typeface="Times New Roman"/>
                <a:cs typeface="Times New Roman"/>
              </a:rPr>
              <a:t>The IEEE committee </a:t>
            </a:r>
            <a:r>
              <a:rPr dirty="0" sz="2800" spc="-380" b="1" i="1">
                <a:latin typeface="Times New Roman"/>
                <a:cs typeface="Times New Roman"/>
              </a:rPr>
              <a:t>ccaalls  </a:t>
            </a:r>
            <a:r>
              <a:rPr dirty="0" sz="2800" b="1" i="1">
                <a:latin typeface="Times New Roman"/>
                <a:cs typeface="Times New Roman"/>
              </a:rPr>
              <a:t>the standard</a:t>
            </a:r>
            <a:r>
              <a:rPr dirty="0" sz="2800" spc="-45" b="1" i="1">
                <a:latin typeface="Times New Roman"/>
                <a:cs typeface="Times New Roman"/>
              </a:rPr>
              <a:t> </a:t>
            </a:r>
            <a:r>
              <a:rPr dirty="0" sz="2800" spc="-235" b="1" i="1">
                <a:latin typeface="Times New Roman"/>
                <a:cs typeface="Times New Roman"/>
              </a:rPr>
              <a:t>802..3z..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1005973" y="4586732"/>
            <a:ext cx="4699000" cy="1586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0640">
              <a:lnSpc>
                <a:spcPct val="100000"/>
              </a:lnSpc>
            </a:pPr>
            <a:r>
              <a:rPr dirty="0" sz="2800" spc="-45" b="1" i="1" u="heavy">
                <a:solidFill>
                  <a:srgbClr val="FF0000"/>
                </a:solidFill>
                <a:latin typeface="Times New Roman"/>
                <a:cs typeface="Times New Roman"/>
              </a:rPr>
              <a:t>Topics </a:t>
            </a:r>
            <a:r>
              <a:rPr dirty="0" sz="2800" b="1" i="1" u="heavy">
                <a:solidFill>
                  <a:srgbClr val="FF0000"/>
                </a:solidFill>
                <a:latin typeface="Times New Roman"/>
                <a:cs typeface="Times New Roman"/>
              </a:rPr>
              <a:t>discussed in this</a:t>
            </a:r>
            <a:r>
              <a:rPr dirty="0" sz="2800" spc="-90" b="1" i="1" u="heavy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 i="1" u="heavy">
                <a:solidFill>
                  <a:srgbClr val="FF0000"/>
                </a:solid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marR="2707005">
              <a:lnSpc>
                <a:spcPct val="100000"/>
              </a:lnSpc>
              <a:spcBef>
                <a:spcPts val="400"/>
              </a:spcBef>
            </a:pP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MAC</a:t>
            </a:r>
            <a:r>
              <a:rPr dirty="0" sz="2400" spc="-55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33CC"/>
                </a:solidFill>
                <a:latin typeface="Times New Roman"/>
                <a:cs typeface="Times New Roman"/>
              </a:rPr>
              <a:t>Sublayer  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Physical</a:t>
            </a:r>
            <a:r>
              <a:rPr dirty="0" sz="2400" spc="-114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Layer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25" b="1">
                <a:solidFill>
                  <a:srgbClr val="0033CC"/>
                </a:solidFill>
                <a:latin typeface="Times New Roman"/>
                <a:cs typeface="Times New Roman"/>
              </a:rPr>
              <a:t>Ten-Gigabit</a:t>
            </a:r>
            <a:r>
              <a:rPr dirty="0" sz="2400" spc="-100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Ethernet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5567" y="1206246"/>
            <a:ext cx="422275" cy="147955"/>
          </a:xfrm>
          <a:custGeom>
            <a:avLst/>
            <a:gdLst/>
            <a:ahLst/>
            <a:cxnLst/>
            <a:rect l="l" t="t" r="r" b="b"/>
            <a:pathLst>
              <a:path w="422275" h="147955">
                <a:moveTo>
                  <a:pt x="0" y="0"/>
                </a:moveTo>
                <a:lnTo>
                  <a:pt x="0" y="147827"/>
                </a:lnTo>
                <a:lnTo>
                  <a:pt x="422147" y="147827"/>
                </a:lnTo>
                <a:lnTo>
                  <a:pt x="422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35899" y="1206246"/>
            <a:ext cx="368045" cy="147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1039" y="1206246"/>
            <a:ext cx="560832" cy="22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02168" y="1206246"/>
            <a:ext cx="0" cy="196215"/>
          </a:xfrm>
          <a:custGeom>
            <a:avLst/>
            <a:gdLst/>
            <a:ahLst/>
            <a:cxnLst/>
            <a:rect l="l" t="t" r="r" b="b"/>
            <a:pathLst>
              <a:path w="0" h="196215">
                <a:moveTo>
                  <a:pt x="0" y="0"/>
                </a:moveTo>
                <a:lnTo>
                  <a:pt x="0" y="195833"/>
                </a:lnTo>
              </a:path>
            </a:pathLst>
          </a:custGeom>
          <a:ln w="31241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32039" y="25206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0" y="0"/>
                </a:moveTo>
                <a:lnTo>
                  <a:pt x="0" y="76200"/>
                </a:lnTo>
                <a:lnTo>
                  <a:pt x="8153400" y="76200"/>
                </a:lnTo>
                <a:lnTo>
                  <a:pt x="815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32039" y="1872995"/>
            <a:ext cx="1143000" cy="5669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44129" y="1906778"/>
            <a:ext cx="717550" cy="43815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800" i="1">
                <a:solidFill>
                  <a:srgbClr val="FF0000"/>
                </a:solidFill>
                <a:latin typeface="Times New Roman"/>
                <a:cs typeface="Times New Roman"/>
              </a:rPr>
              <a:t>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34325" y="52638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0" y="0"/>
                </a:moveTo>
                <a:lnTo>
                  <a:pt x="0" y="76200"/>
                </a:lnTo>
                <a:lnTo>
                  <a:pt x="8153400" y="76200"/>
                </a:lnTo>
                <a:lnTo>
                  <a:pt x="815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70139" y="2650998"/>
            <a:ext cx="8077200" cy="2529205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4925" rIns="0" bIns="0" rtlCol="0" vert="horz">
            <a:spAutoFit/>
          </a:bodyPr>
          <a:lstStyle/>
          <a:p>
            <a:pPr algn="ctr" marL="815975" marR="807720">
              <a:lnSpc>
                <a:spcPct val="100000"/>
              </a:lnSpc>
              <a:spcBef>
                <a:spcPts val="275"/>
              </a:spcBef>
            </a:pPr>
            <a:r>
              <a:rPr dirty="0" sz="3200" spc="-5" b="1">
                <a:latin typeface="Arial"/>
                <a:cs typeface="Arial"/>
              </a:rPr>
              <a:t>In the </a:t>
            </a:r>
            <a:r>
              <a:rPr dirty="0" sz="3200" spc="-10" b="1">
                <a:latin typeface="Arial"/>
                <a:cs typeface="Arial"/>
              </a:rPr>
              <a:t>full-duplex </a:t>
            </a:r>
            <a:r>
              <a:rPr dirty="0" sz="3200" spc="-5" b="1">
                <a:latin typeface="Arial"/>
                <a:cs typeface="Arial"/>
              </a:rPr>
              <a:t>mode of Gigabit  </a:t>
            </a:r>
            <a:r>
              <a:rPr dirty="0" sz="3200" spc="-10" b="1">
                <a:latin typeface="Arial"/>
                <a:cs typeface="Arial"/>
              </a:rPr>
              <a:t>Ethernet, there </a:t>
            </a:r>
            <a:r>
              <a:rPr dirty="0" sz="3200" spc="-5" b="1">
                <a:latin typeface="Arial"/>
                <a:cs typeface="Arial"/>
              </a:rPr>
              <a:t>is no</a:t>
            </a:r>
            <a:r>
              <a:rPr dirty="0" sz="3200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collision;</a:t>
            </a:r>
            <a:endParaRPr sz="3200">
              <a:latin typeface="Arial"/>
              <a:cs typeface="Arial"/>
            </a:endParaRPr>
          </a:p>
          <a:p>
            <a:pPr algn="ctr" marL="443230" marR="434975" indent="-635">
              <a:lnSpc>
                <a:spcPct val="100000"/>
              </a:lnSpc>
              <a:tabLst>
                <a:tab pos="2854325" algn="l"/>
              </a:tabLst>
            </a:pPr>
            <a:r>
              <a:rPr dirty="0" sz="3200" spc="-5" b="1">
                <a:latin typeface="Arial"/>
                <a:cs typeface="Arial"/>
              </a:rPr>
              <a:t>the maximum length of the cable is  </a:t>
            </a:r>
            <a:r>
              <a:rPr dirty="0" sz="3200" spc="-10" b="1">
                <a:latin typeface="Arial"/>
                <a:cs typeface="Arial"/>
              </a:rPr>
              <a:t>determined	</a:t>
            </a:r>
            <a:r>
              <a:rPr dirty="0" sz="3200" b="1">
                <a:latin typeface="Arial"/>
                <a:cs typeface="Arial"/>
              </a:rPr>
              <a:t>by </a:t>
            </a:r>
            <a:r>
              <a:rPr dirty="0" sz="3200" spc="-5" b="1">
                <a:latin typeface="Arial"/>
                <a:cs typeface="Arial"/>
              </a:rPr>
              <a:t>the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signal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attenuation 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in the</a:t>
            </a:r>
            <a:r>
              <a:rPr dirty="0" sz="3200" spc="-95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cable.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239" y="463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0" y="0"/>
                </a:moveTo>
                <a:lnTo>
                  <a:pt x="0" y="76200"/>
                </a:lnTo>
                <a:lnTo>
                  <a:pt x="8763000" y="76200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27239" y="1111377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8373" y="612647"/>
            <a:ext cx="5006975" cy="3771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7824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13.22	</a:t>
            </a:r>
            <a:r>
              <a:rPr dirty="0" sz="2000" spc="-20" i="1">
                <a:latin typeface="Times New Roman"/>
                <a:cs typeface="Times New Roman"/>
              </a:rPr>
              <a:t>Topologies </a:t>
            </a:r>
            <a:r>
              <a:rPr dirty="0" sz="2000" spc="-5" i="1">
                <a:latin typeface="Times New Roman"/>
                <a:cs typeface="Times New Roman"/>
              </a:rPr>
              <a:t>of Gigabit</a:t>
            </a:r>
            <a:r>
              <a:rPr dirty="0" sz="2000" spc="-6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Ethernet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7239" y="67116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0" y="0"/>
                </a:moveTo>
                <a:lnTo>
                  <a:pt x="0" y="76200"/>
                </a:lnTo>
                <a:lnTo>
                  <a:pt x="8763000" y="76200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00641" y="1200150"/>
            <a:ext cx="4479797" cy="5473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46047"/>
            <a:ext cx="5347970" cy="3771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7824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13.23	</a:t>
            </a:r>
            <a:r>
              <a:rPr dirty="0" sz="2000" spc="-5" i="1">
                <a:latin typeface="Times New Roman"/>
                <a:cs typeface="Times New Roman"/>
              </a:rPr>
              <a:t>Gigabit Ethernet</a:t>
            </a:r>
            <a:r>
              <a:rPr dirty="0" sz="2000" spc="-1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implementations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6225" y="2558795"/>
            <a:ext cx="7960614" cy="2894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0" y="0"/>
                </a:moveTo>
                <a:lnTo>
                  <a:pt x="0" y="76200"/>
                </a:lnTo>
                <a:lnTo>
                  <a:pt x="8763000" y="76200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46047"/>
            <a:ext cx="6701155" cy="3771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7824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13.24	</a:t>
            </a:r>
            <a:r>
              <a:rPr dirty="0" sz="2000" spc="-5" i="1">
                <a:latin typeface="Times New Roman"/>
                <a:cs typeface="Times New Roman"/>
              </a:rPr>
              <a:t>Encoding in Gigabit Ethernet</a:t>
            </a:r>
            <a:r>
              <a:rPr dirty="0" sz="2000" spc="3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implementations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59649" y="2792729"/>
            <a:ext cx="8225790" cy="3118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0" y="0"/>
                </a:moveTo>
                <a:lnTo>
                  <a:pt x="0" y="76200"/>
                </a:lnTo>
                <a:lnTo>
                  <a:pt x="8763000" y="76200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5566" y="2060447"/>
            <a:ext cx="6407150" cy="3771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89710" algn="l"/>
              </a:tabLst>
            </a:pPr>
            <a:r>
              <a:rPr dirty="0" sz="2400" spc="-45">
                <a:solidFill>
                  <a:srgbClr val="3333CC"/>
                </a:solidFill>
              </a:rPr>
              <a:t>Table</a:t>
            </a:r>
            <a:r>
              <a:rPr dirty="0" sz="2400" spc="-10">
                <a:solidFill>
                  <a:srgbClr val="3333CC"/>
                </a:solidFill>
              </a:rPr>
              <a:t> </a:t>
            </a:r>
            <a:r>
              <a:rPr dirty="0" sz="2400">
                <a:solidFill>
                  <a:srgbClr val="3333CC"/>
                </a:solidFill>
              </a:rPr>
              <a:t>13.3	</a:t>
            </a:r>
            <a:r>
              <a:rPr dirty="0" sz="2000" spc="-5" i="1">
                <a:latin typeface="Times New Roman"/>
                <a:cs typeface="Times New Roman"/>
              </a:rPr>
              <a:t>Summary of Gigabit Ethernet</a:t>
            </a:r>
            <a:r>
              <a:rPr dirty="0" sz="2000" spc="1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implementations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15681" y="2619755"/>
            <a:ext cx="7741158" cy="2453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46047"/>
            <a:ext cx="7053580" cy="3771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6300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13.2	</a:t>
            </a:r>
            <a:r>
              <a:rPr dirty="0" sz="2000" spc="-5" i="1">
                <a:latin typeface="Times New Roman"/>
                <a:cs typeface="Times New Roman"/>
              </a:rPr>
              <a:t>HDLC frame compared with LLC and MAC</a:t>
            </a:r>
            <a:r>
              <a:rPr dirty="0" sz="2000" spc="5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frames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2958845"/>
            <a:ext cx="8866631" cy="2495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0" y="0"/>
                </a:moveTo>
                <a:lnTo>
                  <a:pt x="0" y="76200"/>
                </a:lnTo>
                <a:lnTo>
                  <a:pt x="8763000" y="76200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2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179" y="2365247"/>
            <a:ext cx="6875780" cy="3771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89710" algn="l"/>
              </a:tabLst>
            </a:pPr>
            <a:r>
              <a:rPr dirty="0" sz="2400" spc="-45">
                <a:solidFill>
                  <a:srgbClr val="3333CC"/>
                </a:solidFill>
              </a:rPr>
              <a:t>Table</a:t>
            </a:r>
            <a:r>
              <a:rPr dirty="0" sz="2400" spc="-10">
                <a:solidFill>
                  <a:srgbClr val="3333CC"/>
                </a:solidFill>
              </a:rPr>
              <a:t> </a:t>
            </a:r>
            <a:r>
              <a:rPr dirty="0" sz="2400">
                <a:solidFill>
                  <a:srgbClr val="3333CC"/>
                </a:solidFill>
              </a:rPr>
              <a:t>13.4	</a:t>
            </a:r>
            <a:r>
              <a:rPr dirty="0" sz="2000" spc="-5" i="1">
                <a:latin typeface="Times New Roman"/>
                <a:cs typeface="Times New Roman"/>
              </a:rPr>
              <a:t>Summary of </a:t>
            </a:r>
            <a:r>
              <a:rPr dirty="0" sz="2000" spc="-20" i="1">
                <a:latin typeface="Times New Roman"/>
                <a:cs typeface="Times New Roman"/>
              </a:rPr>
              <a:t>Ten-Gigabit </a:t>
            </a:r>
            <a:r>
              <a:rPr dirty="0" sz="2000" spc="-5" i="1">
                <a:latin typeface="Times New Roman"/>
                <a:cs typeface="Times New Roman"/>
              </a:rPr>
              <a:t>Ethernet</a:t>
            </a:r>
            <a:r>
              <a:rPr dirty="0" sz="2000" spc="3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implementations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59649" y="2791205"/>
            <a:ext cx="7894319" cy="161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3489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3489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6858" y="0"/>
                </a:moveTo>
                <a:lnTo>
                  <a:pt x="0" y="0"/>
                </a:lnTo>
                <a:lnTo>
                  <a:pt x="0" y="6858"/>
                </a:lnTo>
                <a:lnTo>
                  <a:pt x="6858" y="0"/>
                </a:lnTo>
                <a:close/>
              </a:path>
              <a:path w="9144000" h="857250">
                <a:moveTo>
                  <a:pt x="9143987" y="6858"/>
                </a:moveTo>
                <a:lnTo>
                  <a:pt x="9137904" y="0"/>
                </a:lnTo>
                <a:lnTo>
                  <a:pt x="6858" y="0"/>
                </a:lnTo>
                <a:lnTo>
                  <a:pt x="0" y="6858"/>
                </a:lnTo>
                <a:lnTo>
                  <a:pt x="9143987" y="6858"/>
                </a:lnTo>
                <a:close/>
              </a:path>
              <a:path w="9144000" h="857250">
                <a:moveTo>
                  <a:pt x="6857" y="857250"/>
                </a:moveTo>
                <a:lnTo>
                  <a:pt x="6857" y="6858"/>
                </a:lnTo>
                <a:lnTo>
                  <a:pt x="0" y="6858"/>
                </a:lnTo>
                <a:lnTo>
                  <a:pt x="0" y="857250"/>
                </a:lnTo>
                <a:lnTo>
                  <a:pt x="6857" y="857250"/>
                </a:lnTo>
                <a:close/>
              </a:path>
              <a:path w="9144000" h="857250">
                <a:moveTo>
                  <a:pt x="9144000" y="857250"/>
                </a:moveTo>
                <a:lnTo>
                  <a:pt x="9144000" y="0"/>
                </a:lnTo>
                <a:lnTo>
                  <a:pt x="9137904" y="0"/>
                </a:lnTo>
                <a:lnTo>
                  <a:pt x="9143987" y="6858"/>
                </a:lnTo>
                <a:lnTo>
                  <a:pt x="9143987" y="857250"/>
                </a:lnTo>
                <a:close/>
              </a:path>
              <a:path w="9144000" h="857250">
                <a:moveTo>
                  <a:pt x="9143987" y="857250"/>
                </a:moveTo>
                <a:lnTo>
                  <a:pt x="9143987" y="6858"/>
                </a:lnTo>
                <a:lnTo>
                  <a:pt x="9137904" y="6858"/>
                </a:lnTo>
                <a:lnTo>
                  <a:pt x="9137904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0">
              <a:lnSpc>
                <a:spcPct val="100000"/>
              </a:lnSpc>
              <a:spcBef>
                <a:spcPts val="55"/>
              </a:spcBef>
            </a:pPr>
            <a:endParaRPr sz="2950">
              <a:latin typeface="Times New Roman"/>
              <a:cs typeface="Times New Roman"/>
            </a:endParaRPr>
          </a:p>
          <a:p>
            <a:pPr marL="319405">
              <a:lnSpc>
                <a:spcPct val="100000"/>
              </a:lnSpc>
              <a:tabLst>
                <a:tab pos="1368425" algn="l"/>
              </a:tabLst>
            </a:pPr>
            <a:r>
              <a:rPr dirty="0" spc="-450"/>
              <a:t>13--22	</a:t>
            </a:r>
            <a:r>
              <a:rPr dirty="0" spc="-35"/>
              <a:t>STANDARD </a:t>
            </a:r>
            <a:r>
              <a:rPr dirty="0" spc="-5"/>
              <a:t>ETHERNET</a:t>
            </a:r>
          </a:p>
        </p:txBody>
      </p:sp>
      <p:sp>
        <p:nvSpPr>
          <p:cNvPr id="5" name="object 5"/>
          <p:cNvSpPr/>
          <p:nvPr/>
        </p:nvSpPr>
        <p:spPr>
          <a:xfrm>
            <a:off x="774839" y="1720595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0" y="0"/>
                </a:moveTo>
                <a:lnTo>
                  <a:pt x="0" y="342900"/>
                </a:lnTo>
                <a:lnTo>
                  <a:pt x="9144000" y="3429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4839" y="1206246"/>
            <a:ext cx="9144000" cy="514350"/>
          </a:xfrm>
          <a:custGeom>
            <a:avLst/>
            <a:gdLst/>
            <a:ahLst/>
            <a:cxnLst/>
            <a:rect l="l" t="t" r="r" b="b"/>
            <a:pathLst>
              <a:path w="9144000" h="514350">
                <a:moveTo>
                  <a:pt x="0" y="0"/>
                </a:moveTo>
                <a:lnTo>
                  <a:pt x="0" y="514350"/>
                </a:lnTo>
                <a:lnTo>
                  <a:pt x="9144000" y="5143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4839" y="1206246"/>
            <a:ext cx="9144000" cy="521334"/>
          </a:xfrm>
          <a:custGeom>
            <a:avLst/>
            <a:gdLst/>
            <a:ahLst/>
            <a:cxnLst/>
            <a:rect l="l" t="t" r="r" b="b"/>
            <a:pathLst>
              <a:path w="9144000" h="521335">
                <a:moveTo>
                  <a:pt x="6858" y="508254"/>
                </a:moveTo>
                <a:lnTo>
                  <a:pt x="6858" y="0"/>
                </a:lnTo>
                <a:lnTo>
                  <a:pt x="0" y="0"/>
                </a:lnTo>
                <a:lnTo>
                  <a:pt x="0" y="508254"/>
                </a:lnTo>
                <a:lnTo>
                  <a:pt x="6858" y="508254"/>
                </a:lnTo>
                <a:close/>
              </a:path>
              <a:path w="9144000" h="521335">
                <a:moveTo>
                  <a:pt x="9143987" y="508253"/>
                </a:moveTo>
                <a:lnTo>
                  <a:pt x="0" y="508254"/>
                </a:lnTo>
                <a:lnTo>
                  <a:pt x="6858" y="514350"/>
                </a:lnTo>
                <a:lnTo>
                  <a:pt x="6858" y="521208"/>
                </a:lnTo>
                <a:lnTo>
                  <a:pt x="9137904" y="521207"/>
                </a:lnTo>
                <a:lnTo>
                  <a:pt x="9137904" y="514349"/>
                </a:lnTo>
                <a:lnTo>
                  <a:pt x="9143987" y="508253"/>
                </a:lnTo>
                <a:close/>
              </a:path>
              <a:path w="9144000" h="521335">
                <a:moveTo>
                  <a:pt x="6858" y="521208"/>
                </a:moveTo>
                <a:lnTo>
                  <a:pt x="6858" y="514350"/>
                </a:lnTo>
                <a:lnTo>
                  <a:pt x="0" y="508254"/>
                </a:lnTo>
                <a:lnTo>
                  <a:pt x="0" y="521208"/>
                </a:lnTo>
                <a:lnTo>
                  <a:pt x="6858" y="521208"/>
                </a:lnTo>
                <a:close/>
              </a:path>
              <a:path w="9144000" h="521335">
                <a:moveTo>
                  <a:pt x="9144000" y="521207"/>
                </a:moveTo>
                <a:lnTo>
                  <a:pt x="9144000" y="0"/>
                </a:lnTo>
                <a:lnTo>
                  <a:pt x="9137904" y="0"/>
                </a:lnTo>
                <a:lnTo>
                  <a:pt x="9137904" y="508253"/>
                </a:lnTo>
                <a:lnTo>
                  <a:pt x="9143987" y="508253"/>
                </a:lnTo>
                <a:lnTo>
                  <a:pt x="9143987" y="521207"/>
                </a:lnTo>
                <a:close/>
              </a:path>
              <a:path w="9144000" h="521335">
                <a:moveTo>
                  <a:pt x="9143987" y="521207"/>
                </a:moveTo>
                <a:lnTo>
                  <a:pt x="9143987" y="508253"/>
                </a:lnTo>
                <a:lnTo>
                  <a:pt x="9137904" y="514349"/>
                </a:lnTo>
                <a:lnTo>
                  <a:pt x="9137904" y="521207"/>
                </a:lnTo>
                <a:lnTo>
                  <a:pt x="9143987" y="521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4839" y="291998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29773" y="1768094"/>
            <a:ext cx="8071484" cy="1718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2800" b="1" i="1">
                <a:latin typeface="Times New Roman"/>
                <a:cs typeface="Times New Roman"/>
              </a:rPr>
              <a:t>The </a:t>
            </a:r>
            <a:r>
              <a:rPr dirty="0" sz="2800" spc="-5" b="1" i="1">
                <a:latin typeface="Times New Roman"/>
                <a:cs typeface="Times New Roman"/>
              </a:rPr>
              <a:t>original Ethernet was created </a:t>
            </a:r>
            <a:r>
              <a:rPr dirty="0" sz="2800" b="1" i="1">
                <a:latin typeface="Times New Roman"/>
                <a:cs typeface="Times New Roman"/>
              </a:rPr>
              <a:t>in </a:t>
            </a:r>
            <a:r>
              <a:rPr dirty="0" sz="2800" spc="-5" b="1" i="1">
                <a:latin typeface="Times New Roman"/>
                <a:cs typeface="Times New Roman"/>
              </a:rPr>
              <a:t>1976 at </a:t>
            </a:r>
            <a:r>
              <a:rPr dirty="0" sz="2800" spc="-35" b="1" i="1">
                <a:latin typeface="Times New Roman"/>
                <a:cs typeface="Times New Roman"/>
              </a:rPr>
              <a:t>Xerox’s  </a:t>
            </a:r>
            <a:r>
              <a:rPr dirty="0" sz="2800" spc="-5" b="1" i="1">
                <a:latin typeface="Times New Roman"/>
                <a:cs typeface="Times New Roman"/>
              </a:rPr>
              <a:t>Palo </a:t>
            </a:r>
            <a:r>
              <a:rPr dirty="0" sz="2800" spc="-610" b="1" i="1">
                <a:latin typeface="Times New Roman"/>
                <a:cs typeface="Times New Roman"/>
              </a:rPr>
              <a:t>AAllttoo </a:t>
            </a:r>
            <a:r>
              <a:rPr dirty="0" sz="2800" spc="-675" b="1" i="1">
                <a:latin typeface="Times New Roman"/>
                <a:cs typeface="Times New Roman"/>
              </a:rPr>
              <a:t>RReesseeaarrcchh </a:t>
            </a:r>
            <a:r>
              <a:rPr dirty="0" sz="2800" spc="-655" b="1" i="1">
                <a:latin typeface="Times New Roman"/>
                <a:cs typeface="Times New Roman"/>
              </a:rPr>
              <a:t>CCeenntteerr </a:t>
            </a:r>
            <a:r>
              <a:rPr dirty="0" sz="2800" spc="-725" b="1" i="1">
                <a:latin typeface="Times New Roman"/>
                <a:cs typeface="Times New Roman"/>
              </a:rPr>
              <a:t>((PPAARRCC))..</a:t>
            </a:r>
            <a:r>
              <a:rPr dirty="0" sz="2800" spc="225" b="1" i="1">
                <a:latin typeface="Times New Roman"/>
                <a:cs typeface="Times New Roman"/>
              </a:rPr>
              <a:t> </a:t>
            </a:r>
            <a:r>
              <a:rPr dirty="0" sz="2800" spc="-645" b="1" i="1">
                <a:latin typeface="Times New Roman"/>
                <a:cs typeface="Times New Roman"/>
              </a:rPr>
              <a:t>SSiinnccee </a:t>
            </a:r>
            <a:r>
              <a:rPr dirty="0" sz="2800" spc="-135" b="1" i="1">
                <a:latin typeface="Times New Roman"/>
                <a:cs typeface="Times New Roman"/>
              </a:rPr>
              <a:t>tthen, </a:t>
            </a:r>
            <a:r>
              <a:rPr dirty="0" sz="2800" spc="-390" b="1" i="1">
                <a:latin typeface="Times New Roman"/>
                <a:cs typeface="Times New Roman"/>
              </a:rPr>
              <a:t>iitt </a:t>
            </a:r>
            <a:r>
              <a:rPr dirty="0" sz="2800" spc="-680" b="1" i="1">
                <a:latin typeface="Times New Roman"/>
                <a:cs typeface="Times New Roman"/>
              </a:rPr>
              <a:t>hhaass  </a:t>
            </a:r>
            <a:r>
              <a:rPr dirty="0" sz="2800" b="1" i="1">
                <a:latin typeface="Times New Roman"/>
                <a:cs typeface="Times New Roman"/>
              </a:rPr>
              <a:t>gone through four </a:t>
            </a:r>
            <a:r>
              <a:rPr dirty="0" sz="2800" spc="-60" b="1" i="1">
                <a:latin typeface="Times New Roman"/>
                <a:cs typeface="Times New Roman"/>
              </a:rPr>
              <a:t>generations.. </a:t>
            </a:r>
            <a:r>
              <a:rPr dirty="0" sz="2800" spc="-110" b="1" i="1">
                <a:latin typeface="Times New Roman"/>
                <a:cs typeface="Times New Roman"/>
              </a:rPr>
              <a:t>We </a:t>
            </a:r>
            <a:r>
              <a:rPr dirty="0" sz="2800" spc="-5" b="1" i="1">
                <a:latin typeface="Times New Roman"/>
                <a:cs typeface="Times New Roman"/>
              </a:rPr>
              <a:t>briefly discuss the  </a:t>
            </a: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Standard </a:t>
            </a:r>
            <a:r>
              <a:rPr dirty="0" sz="2800" spc="-575" b="1" i="1">
                <a:solidFill>
                  <a:srgbClr val="FF0000"/>
                </a:solidFill>
                <a:latin typeface="Times New Roman"/>
                <a:cs typeface="Times New Roman"/>
              </a:rPr>
              <a:t>((oorr      </a:t>
            </a:r>
            <a:r>
              <a:rPr dirty="0" sz="2800" spc="-550" b="1" i="1">
                <a:solidFill>
                  <a:srgbClr val="FF0000"/>
                </a:solidFill>
                <a:latin typeface="Times New Roman"/>
                <a:cs typeface="Times New Roman"/>
              </a:rPr>
              <a:t>ttrraaddiittiioonnaall))     </a:t>
            </a:r>
            <a:r>
              <a:rPr dirty="0" sz="2800" spc="-635" b="1" i="1">
                <a:solidFill>
                  <a:srgbClr val="FF0000"/>
                </a:solidFill>
                <a:latin typeface="Times New Roman"/>
                <a:cs typeface="Times New Roman"/>
              </a:rPr>
              <a:t>EEtthheerrnneett           </a:t>
            </a:r>
            <a:r>
              <a:rPr dirty="0" sz="2800" b="1" i="1">
                <a:latin typeface="Times New Roman"/>
                <a:cs typeface="Times New Roman"/>
              </a:rPr>
              <a:t>in </a:t>
            </a:r>
            <a:r>
              <a:rPr dirty="0" sz="2800" spc="-530" b="1" i="1">
                <a:latin typeface="Times New Roman"/>
                <a:cs typeface="Times New Roman"/>
              </a:rPr>
              <a:t>tthhiiss  </a:t>
            </a:r>
            <a:r>
              <a:rPr dirty="0" sz="2800" spc="-445" b="1" i="1">
                <a:latin typeface="Times New Roman"/>
                <a:cs typeface="Times New Roman"/>
              </a:rPr>
              <a:t> </a:t>
            </a:r>
            <a:r>
              <a:rPr dirty="0" sz="2800" spc="-550" b="1" i="1">
                <a:latin typeface="Times New Roman"/>
                <a:cs typeface="Times New Roman"/>
              </a:rPr>
              <a:t>sseeccttiioonn..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2</a:t>
            </a:fld>
          </a:p>
        </p:txBody>
      </p:sp>
      <p:sp>
        <p:nvSpPr>
          <p:cNvPr id="11" name="object 11"/>
          <p:cNvSpPr txBox="1"/>
          <p:nvPr/>
        </p:nvSpPr>
        <p:spPr>
          <a:xfrm>
            <a:off x="1005973" y="4586732"/>
            <a:ext cx="4699000" cy="1220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0640">
              <a:lnSpc>
                <a:spcPct val="100000"/>
              </a:lnSpc>
            </a:pPr>
            <a:r>
              <a:rPr dirty="0" sz="2800" spc="-45" b="1" i="1" u="heavy">
                <a:solidFill>
                  <a:srgbClr val="FF0000"/>
                </a:solidFill>
                <a:latin typeface="Times New Roman"/>
                <a:cs typeface="Times New Roman"/>
              </a:rPr>
              <a:t>Topics </a:t>
            </a:r>
            <a:r>
              <a:rPr dirty="0" sz="2800" b="1" i="1" u="heavy">
                <a:solidFill>
                  <a:srgbClr val="FF0000"/>
                </a:solidFill>
                <a:latin typeface="Times New Roman"/>
                <a:cs typeface="Times New Roman"/>
              </a:rPr>
              <a:t>discussed in this</a:t>
            </a:r>
            <a:r>
              <a:rPr dirty="0" sz="2800" spc="-90" b="1" i="1" u="heavy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 i="1" u="heavy">
                <a:solidFill>
                  <a:srgbClr val="FF0000"/>
                </a:solid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marR="2707005">
              <a:lnSpc>
                <a:spcPct val="100000"/>
              </a:lnSpc>
              <a:spcBef>
                <a:spcPts val="400"/>
              </a:spcBef>
            </a:pP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MAC</a:t>
            </a:r>
            <a:r>
              <a:rPr dirty="0" sz="2400" spc="-55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33CC"/>
                </a:solidFill>
                <a:latin typeface="Times New Roman"/>
                <a:cs typeface="Times New Roman"/>
              </a:rPr>
              <a:t>Sublayer  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Physical</a:t>
            </a:r>
            <a:r>
              <a:rPr dirty="0" sz="2400" spc="-114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Layer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46047"/>
            <a:ext cx="6308090" cy="3771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6300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13.3	</a:t>
            </a:r>
            <a:r>
              <a:rPr dirty="0" sz="2000" spc="-5" i="1">
                <a:latin typeface="Times New Roman"/>
                <a:cs typeface="Times New Roman"/>
              </a:rPr>
              <a:t>Ethernet evolution through four</a:t>
            </a:r>
            <a:r>
              <a:rPr dirty="0" sz="2000" spc="1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generations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05191" y="2634995"/>
            <a:ext cx="7394447" cy="2357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0" y="0"/>
                </a:moveTo>
                <a:lnTo>
                  <a:pt x="0" y="76200"/>
                </a:lnTo>
                <a:lnTo>
                  <a:pt x="8763000" y="76200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46047"/>
            <a:ext cx="3527425" cy="3771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6300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13.4	</a:t>
            </a:r>
            <a:r>
              <a:rPr dirty="0" sz="2000" spc="-5" i="1">
                <a:latin typeface="Times New Roman"/>
                <a:cs typeface="Times New Roman"/>
              </a:rPr>
              <a:t>802.3 MAC</a:t>
            </a:r>
            <a:r>
              <a:rPr dirty="0" sz="2000" spc="-4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frame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4765" y="2640329"/>
            <a:ext cx="8821673" cy="2585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0" y="0"/>
                </a:moveTo>
                <a:lnTo>
                  <a:pt x="0" y="76200"/>
                </a:lnTo>
                <a:lnTo>
                  <a:pt x="8763000" y="76200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2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46047"/>
            <a:ext cx="5089525" cy="3771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6300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13.5	</a:t>
            </a:r>
            <a:r>
              <a:rPr dirty="0" sz="2000" spc="-5" i="1">
                <a:latin typeface="Times New Roman"/>
                <a:cs typeface="Times New Roman"/>
              </a:rPr>
              <a:t>Minimum and maximum</a:t>
            </a:r>
            <a:r>
              <a:rPr dirty="0" sz="2000" spc="-4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lengths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3439" y="2782823"/>
            <a:ext cx="8574785" cy="2671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0" y="0"/>
                </a:moveTo>
                <a:lnTo>
                  <a:pt x="0" y="76200"/>
                </a:lnTo>
                <a:lnTo>
                  <a:pt x="8763000" y="76200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2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5567" y="1206246"/>
            <a:ext cx="422275" cy="147955"/>
          </a:xfrm>
          <a:custGeom>
            <a:avLst/>
            <a:gdLst/>
            <a:ahLst/>
            <a:cxnLst/>
            <a:rect l="l" t="t" r="r" b="b"/>
            <a:pathLst>
              <a:path w="422275" h="147955">
                <a:moveTo>
                  <a:pt x="0" y="0"/>
                </a:moveTo>
                <a:lnTo>
                  <a:pt x="0" y="147827"/>
                </a:lnTo>
                <a:lnTo>
                  <a:pt x="422147" y="147827"/>
                </a:lnTo>
                <a:lnTo>
                  <a:pt x="422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35899" y="1206246"/>
            <a:ext cx="368045" cy="147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1039" y="1206246"/>
            <a:ext cx="560832" cy="22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02168" y="1206246"/>
            <a:ext cx="0" cy="196215"/>
          </a:xfrm>
          <a:custGeom>
            <a:avLst/>
            <a:gdLst/>
            <a:ahLst/>
            <a:cxnLst/>
            <a:rect l="l" t="t" r="r" b="b"/>
            <a:pathLst>
              <a:path w="0" h="196215">
                <a:moveTo>
                  <a:pt x="0" y="0"/>
                </a:moveTo>
                <a:lnTo>
                  <a:pt x="0" y="195833"/>
                </a:lnTo>
              </a:path>
            </a:pathLst>
          </a:custGeom>
          <a:ln w="31241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32039" y="2330195"/>
            <a:ext cx="1143000" cy="5669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44129" y="2363978"/>
            <a:ext cx="718185" cy="43815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i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0" y="0"/>
                </a:moveTo>
                <a:lnTo>
                  <a:pt x="0" y="76200"/>
                </a:lnTo>
                <a:lnTo>
                  <a:pt x="8153400" y="76200"/>
                </a:lnTo>
                <a:lnTo>
                  <a:pt x="815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0139" y="3108198"/>
            <a:ext cx="8077200" cy="669925"/>
          </a:xfrm>
          <a:custGeom>
            <a:avLst/>
            <a:gdLst/>
            <a:ahLst/>
            <a:cxnLst/>
            <a:rect l="l" t="t" r="r" b="b"/>
            <a:pathLst>
              <a:path w="8077200" h="669925">
                <a:moveTo>
                  <a:pt x="0" y="0"/>
                </a:moveTo>
                <a:lnTo>
                  <a:pt x="0" y="669798"/>
                </a:lnTo>
                <a:lnTo>
                  <a:pt x="8077200" y="669798"/>
                </a:lnTo>
                <a:lnTo>
                  <a:pt x="807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70139" y="3777234"/>
            <a:ext cx="8077200" cy="858519"/>
          </a:xfrm>
          <a:custGeom>
            <a:avLst/>
            <a:gdLst/>
            <a:ahLst/>
            <a:cxnLst/>
            <a:rect l="l" t="t" r="r" b="b"/>
            <a:pathLst>
              <a:path w="8077200" h="858520">
                <a:moveTo>
                  <a:pt x="0" y="0"/>
                </a:moveTo>
                <a:lnTo>
                  <a:pt x="0" y="858012"/>
                </a:lnTo>
                <a:lnTo>
                  <a:pt x="8077200" y="858012"/>
                </a:lnTo>
                <a:lnTo>
                  <a:pt x="807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70139" y="3142996"/>
            <a:ext cx="8077200" cy="1520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65555" marR="1257935" indent="1430020">
              <a:lnSpc>
                <a:spcPct val="100000"/>
              </a:lnSpc>
            </a:pPr>
            <a:r>
              <a:rPr dirty="0" sz="3200" spc="-10" b="1">
                <a:solidFill>
                  <a:srgbClr val="FF0000"/>
                </a:solidFill>
                <a:latin typeface="Arial"/>
                <a:cs typeface="Arial"/>
              </a:rPr>
              <a:t>Frame length:  </a:t>
            </a:r>
            <a:r>
              <a:rPr dirty="0" sz="3200" spc="-5" b="1">
                <a:latin typeface="Arial"/>
                <a:cs typeface="Arial"/>
              </a:rPr>
              <a:t>Minimum: 64 bytes </a:t>
            </a:r>
            <a:r>
              <a:rPr dirty="0" sz="3200" spc="-10" b="1">
                <a:latin typeface="Arial"/>
                <a:cs typeface="Arial"/>
              </a:rPr>
              <a:t>(512</a:t>
            </a:r>
            <a:r>
              <a:rPr dirty="0" sz="3200" spc="-7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bits)</a:t>
            </a:r>
            <a:endParaRPr sz="3200">
              <a:latin typeface="Arial"/>
              <a:cs typeface="Arial"/>
            </a:endParaRPr>
          </a:p>
          <a:p>
            <a:pPr marL="713105">
              <a:lnSpc>
                <a:spcPct val="100000"/>
              </a:lnSpc>
            </a:pPr>
            <a:r>
              <a:rPr dirty="0" sz="3200" spc="-10" b="1">
                <a:latin typeface="Arial"/>
                <a:cs typeface="Arial"/>
              </a:rPr>
              <a:t>Maximum: 1518 bytes (12,144</a:t>
            </a:r>
            <a:r>
              <a:rPr dirty="0" sz="3200" spc="15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bits)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34325" y="47304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0" y="0"/>
                </a:moveTo>
                <a:lnTo>
                  <a:pt x="0" y="76200"/>
                </a:lnTo>
                <a:lnTo>
                  <a:pt x="8153400" y="76200"/>
                </a:lnTo>
                <a:lnTo>
                  <a:pt x="815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70139" y="4634484"/>
            <a:ext cx="8077200" cy="28575"/>
          </a:xfrm>
          <a:custGeom>
            <a:avLst/>
            <a:gdLst/>
            <a:ahLst/>
            <a:cxnLst/>
            <a:rect l="l" t="t" r="r" b="b"/>
            <a:pathLst>
              <a:path w="8077200" h="28575">
                <a:moveTo>
                  <a:pt x="0" y="28194"/>
                </a:moveTo>
                <a:lnTo>
                  <a:pt x="8077200" y="28194"/>
                </a:lnTo>
                <a:lnTo>
                  <a:pt x="8077200" y="0"/>
                </a:lnTo>
                <a:lnTo>
                  <a:pt x="0" y="0"/>
                </a:lnTo>
                <a:lnTo>
                  <a:pt x="0" y="28194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pc="-5"/>
              <a:t>13.</a:t>
            </a:r>
            <a:fld id="{81D60167-4931-47E6-BA6A-407CBD079E47}" type="slidenum">
              <a:rPr dirty="0" spc="-5"/>
              <a:t>2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Noi</dc:creator>
  <dc:title>Microsoft PowerPoint - ch13.ppt [Compatibility Mode]</dc:title>
  <dcterms:created xsi:type="dcterms:W3CDTF">2017-04-02T19:55:15Z</dcterms:created>
  <dcterms:modified xsi:type="dcterms:W3CDTF">2017-04-02T19:55:15Z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2009-06-18T00:00:00Z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2017-04-02T00:00:00Z</vt:filetime>
  </property>
</Properties>
</file>