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FCC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FCC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64540" y="1095501"/>
            <a:ext cx="2910840" cy="3976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937886" y="1607565"/>
            <a:ext cx="2447925" cy="3464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FCC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99815" y="264363"/>
            <a:ext cx="194437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FCC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6314" y="2606861"/>
            <a:ext cx="6860540" cy="1631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07949" y="6322053"/>
            <a:ext cx="3609975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124697" y="6321473"/>
            <a:ext cx="280670" cy="250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2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6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0.png"/><Relationship Id="rId3" Type="http://schemas.openxmlformats.org/officeDocument/2006/relationships/image" Target="../media/image15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15.png"/><Relationship Id="rId4" Type="http://schemas.openxmlformats.org/officeDocument/2006/relationships/image" Target="../media/image51.png"/><Relationship Id="rId5" Type="http://schemas.openxmlformats.org/officeDocument/2006/relationships/image" Target="../media/image53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1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2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2028" y="2709672"/>
            <a:ext cx="5870321" cy="4146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3174" y="1552955"/>
            <a:ext cx="5487670" cy="5305425"/>
          </a:xfrm>
          <a:custGeom>
            <a:avLst/>
            <a:gdLst/>
            <a:ahLst/>
            <a:cxnLst/>
            <a:rect l="l" t="t" r="r" b="b"/>
            <a:pathLst>
              <a:path w="5487670" h="5305425">
                <a:moveTo>
                  <a:pt x="0" y="0"/>
                </a:moveTo>
                <a:lnTo>
                  <a:pt x="53537" y="8226"/>
                </a:lnTo>
                <a:lnTo>
                  <a:pt x="106908" y="16783"/>
                </a:lnTo>
                <a:lnTo>
                  <a:pt x="160109" y="25668"/>
                </a:lnTo>
                <a:lnTo>
                  <a:pt x="213140" y="34880"/>
                </a:lnTo>
                <a:lnTo>
                  <a:pt x="265999" y="44418"/>
                </a:lnTo>
                <a:lnTo>
                  <a:pt x="318685" y="54280"/>
                </a:lnTo>
                <a:lnTo>
                  <a:pt x="371196" y="64465"/>
                </a:lnTo>
                <a:lnTo>
                  <a:pt x="423530" y="74971"/>
                </a:lnTo>
                <a:lnTo>
                  <a:pt x="475687" y="85797"/>
                </a:lnTo>
                <a:lnTo>
                  <a:pt x="527664" y="96941"/>
                </a:lnTo>
                <a:lnTo>
                  <a:pt x="579460" y="108403"/>
                </a:lnTo>
                <a:lnTo>
                  <a:pt x="631073" y="120179"/>
                </a:lnTo>
                <a:lnTo>
                  <a:pt x="682502" y="132269"/>
                </a:lnTo>
                <a:lnTo>
                  <a:pt x="733746" y="144672"/>
                </a:lnTo>
                <a:lnTo>
                  <a:pt x="784803" y="157386"/>
                </a:lnTo>
                <a:lnTo>
                  <a:pt x="835671" y="170409"/>
                </a:lnTo>
                <a:lnTo>
                  <a:pt x="886349" y="183741"/>
                </a:lnTo>
                <a:lnTo>
                  <a:pt x="936835" y="197379"/>
                </a:lnTo>
                <a:lnTo>
                  <a:pt x="987128" y="211321"/>
                </a:lnTo>
                <a:lnTo>
                  <a:pt x="1037226" y="225568"/>
                </a:lnTo>
                <a:lnTo>
                  <a:pt x="1087128" y="240117"/>
                </a:lnTo>
                <a:lnTo>
                  <a:pt x="1136832" y="254966"/>
                </a:lnTo>
                <a:lnTo>
                  <a:pt x="1186337" y="270115"/>
                </a:lnTo>
                <a:lnTo>
                  <a:pt x="1235641" y="285561"/>
                </a:lnTo>
                <a:lnTo>
                  <a:pt x="1284743" y="301304"/>
                </a:lnTo>
                <a:lnTo>
                  <a:pt x="1333641" y="317341"/>
                </a:lnTo>
                <a:lnTo>
                  <a:pt x="1382334" y="333672"/>
                </a:lnTo>
                <a:lnTo>
                  <a:pt x="1430819" y="350294"/>
                </a:lnTo>
                <a:lnTo>
                  <a:pt x="1479097" y="367207"/>
                </a:lnTo>
                <a:lnTo>
                  <a:pt x="1527164" y="384409"/>
                </a:lnTo>
                <a:lnTo>
                  <a:pt x="1575020" y="401898"/>
                </a:lnTo>
                <a:lnTo>
                  <a:pt x="1622663" y="419673"/>
                </a:lnTo>
                <a:lnTo>
                  <a:pt x="1670091" y="437733"/>
                </a:lnTo>
                <a:lnTo>
                  <a:pt x="1717304" y="456076"/>
                </a:lnTo>
                <a:lnTo>
                  <a:pt x="1764298" y="474700"/>
                </a:lnTo>
                <a:lnTo>
                  <a:pt x="1811074" y="493604"/>
                </a:lnTo>
                <a:lnTo>
                  <a:pt x="1857629" y="512787"/>
                </a:lnTo>
                <a:lnTo>
                  <a:pt x="1903963" y="532248"/>
                </a:lnTo>
                <a:lnTo>
                  <a:pt x="1950072" y="551983"/>
                </a:lnTo>
                <a:lnTo>
                  <a:pt x="1995956" y="571993"/>
                </a:lnTo>
                <a:lnTo>
                  <a:pt x="2041614" y="592276"/>
                </a:lnTo>
                <a:lnTo>
                  <a:pt x="2087043" y="612830"/>
                </a:lnTo>
                <a:lnTo>
                  <a:pt x="2132243" y="633654"/>
                </a:lnTo>
                <a:lnTo>
                  <a:pt x="2177212" y="654746"/>
                </a:lnTo>
                <a:lnTo>
                  <a:pt x="2221947" y="676105"/>
                </a:lnTo>
                <a:lnTo>
                  <a:pt x="2266449" y="697729"/>
                </a:lnTo>
                <a:lnTo>
                  <a:pt x="2310714" y="719617"/>
                </a:lnTo>
                <a:lnTo>
                  <a:pt x="2354743" y="741768"/>
                </a:lnTo>
                <a:lnTo>
                  <a:pt x="2398532" y="764180"/>
                </a:lnTo>
                <a:lnTo>
                  <a:pt x="2442081" y="786851"/>
                </a:lnTo>
                <a:lnTo>
                  <a:pt x="2485388" y="809780"/>
                </a:lnTo>
                <a:lnTo>
                  <a:pt x="2528452" y="832966"/>
                </a:lnTo>
                <a:lnTo>
                  <a:pt x="2571271" y="856407"/>
                </a:lnTo>
                <a:lnTo>
                  <a:pt x="2613843" y="880101"/>
                </a:lnTo>
                <a:lnTo>
                  <a:pt x="2656168" y="904048"/>
                </a:lnTo>
                <a:lnTo>
                  <a:pt x="2698242" y="928245"/>
                </a:lnTo>
                <a:lnTo>
                  <a:pt x="2740066" y="952691"/>
                </a:lnTo>
                <a:lnTo>
                  <a:pt x="2781638" y="977385"/>
                </a:lnTo>
                <a:lnTo>
                  <a:pt x="2822955" y="1002326"/>
                </a:lnTo>
                <a:lnTo>
                  <a:pt x="2864017" y="1027511"/>
                </a:lnTo>
                <a:lnTo>
                  <a:pt x="2904821" y="1052939"/>
                </a:lnTo>
                <a:lnTo>
                  <a:pt x="2945367" y="1078610"/>
                </a:lnTo>
                <a:lnTo>
                  <a:pt x="2985653" y="1104521"/>
                </a:lnTo>
                <a:lnTo>
                  <a:pt x="3025677" y="1130670"/>
                </a:lnTo>
                <a:lnTo>
                  <a:pt x="3065438" y="1157057"/>
                </a:lnTo>
                <a:lnTo>
                  <a:pt x="3104934" y="1183680"/>
                </a:lnTo>
                <a:lnTo>
                  <a:pt x="3144164" y="1210538"/>
                </a:lnTo>
                <a:lnTo>
                  <a:pt x="3183126" y="1237629"/>
                </a:lnTo>
                <a:lnTo>
                  <a:pt x="3221819" y="1264951"/>
                </a:lnTo>
                <a:lnTo>
                  <a:pt x="3260241" y="1292503"/>
                </a:lnTo>
                <a:lnTo>
                  <a:pt x="3298391" y="1320284"/>
                </a:lnTo>
                <a:lnTo>
                  <a:pt x="3336267" y="1348292"/>
                </a:lnTo>
                <a:lnTo>
                  <a:pt x="3373867" y="1376525"/>
                </a:lnTo>
                <a:lnTo>
                  <a:pt x="3411191" y="1404983"/>
                </a:lnTo>
                <a:lnTo>
                  <a:pt x="3448236" y="1433664"/>
                </a:lnTo>
                <a:lnTo>
                  <a:pt x="3485001" y="1462566"/>
                </a:lnTo>
                <a:lnTo>
                  <a:pt x="3521485" y="1491687"/>
                </a:lnTo>
                <a:lnTo>
                  <a:pt x="3557686" y="1521027"/>
                </a:lnTo>
                <a:lnTo>
                  <a:pt x="3593602" y="1550584"/>
                </a:lnTo>
                <a:lnTo>
                  <a:pt x="3629233" y="1580356"/>
                </a:lnTo>
                <a:lnTo>
                  <a:pt x="3664576" y="1610342"/>
                </a:lnTo>
                <a:lnTo>
                  <a:pt x="3699629" y="1640541"/>
                </a:lnTo>
                <a:lnTo>
                  <a:pt x="3734392" y="1670950"/>
                </a:lnTo>
                <a:lnTo>
                  <a:pt x="3768863" y="1701569"/>
                </a:lnTo>
                <a:lnTo>
                  <a:pt x="3803041" y="1732396"/>
                </a:lnTo>
                <a:lnTo>
                  <a:pt x="3836923" y="1763430"/>
                </a:lnTo>
                <a:lnTo>
                  <a:pt x="3870509" y="1794669"/>
                </a:lnTo>
                <a:lnTo>
                  <a:pt x="3903796" y="1826111"/>
                </a:lnTo>
                <a:lnTo>
                  <a:pt x="3936784" y="1857755"/>
                </a:lnTo>
                <a:lnTo>
                  <a:pt x="3969470" y="1889600"/>
                </a:lnTo>
                <a:lnTo>
                  <a:pt x="4001854" y="1921645"/>
                </a:lnTo>
                <a:lnTo>
                  <a:pt x="4033933" y="1953887"/>
                </a:lnTo>
                <a:lnTo>
                  <a:pt x="4065707" y="1986325"/>
                </a:lnTo>
                <a:lnTo>
                  <a:pt x="4097173" y="2018958"/>
                </a:lnTo>
                <a:lnTo>
                  <a:pt x="4128330" y="2051785"/>
                </a:lnTo>
                <a:lnTo>
                  <a:pt x="4159177" y="2084803"/>
                </a:lnTo>
                <a:lnTo>
                  <a:pt x="4189712" y="2118011"/>
                </a:lnTo>
                <a:lnTo>
                  <a:pt x="4219934" y="2151409"/>
                </a:lnTo>
                <a:lnTo>
                  <a:pt x="4249841" y="2184994"/>
                </a:lnTo>
                <a:lnTo>
                  <a:pt x="4279431" y="2218765"/>
                </a:lnTo>
                <a:lnTo>
                  <a:pt x="4308703" y="2252720"/>
                </a:lnTo>
                <a:lnTo>
                  <a:pt x="4337656" y="2286859"/>
                </a:lnTo>
                <a:lnTo>
                  <a:pt x="4366288" y="2321179"/>
                </a:lnTo>
                <a:lnTo>
                  <a:pt x="4394597" y="2355679"/>
                </a:lnTo>
                <a:lnTo>
                  <a:pt x="4422582" y="2390358"/>
                </a:lnTo>
                <a:lnTo>
                  <a:pt x="4450242" y="2425214"/>
                </a:lnTo>
                <a:lnTo>
                  <a:pt x="4477574" y="2460245"/>
                </a:lnTo>
                <a:lnTo>
                  <a:pt x="4504578" y="2495451"/>
                </a:lnTo>
                <a:lnTo>
                  <a:pt x="4531252" y="2530829"/>
                </a:lnTo>
                <a:lnTo>
                  <a:pt x="4557594" y="2566379"/>
                </a:lnTo>
                <a:lnTo>
                  <a:pt x="4583603" y="2602099"/>
                </a:lnTo>
                <a:lnTo>
                  <a:pt x="4609277" y="2637986"/>
                </a:lnTo>
                <a:lnTo>
                  <a:pt x="4634615" y="2674041"/>
                </a:lnTo>
                <a:lnTo>
                  <a:pt x="4659615" y="2710261"/>
                </a:lnTo>
                <a:lnTo>
                  <a:pt x="4684276" y="2746645"/>
                </a:lnTo>
                <a:lnTo>
                  <a:pt x="4708596" y="2783192"/>
                </a:lnTo>
                <a:lnTo>
                  <a:pt x="4732573" y="2819899"/>
                </a:lnTo>
                <a:lnTo>
                  <a:pt x="4756207" y="2856766"/>
                </a:lnTo>
                <a:lnTo>
                  <a:pt x="4779496" y="2893791"/>
                </a:lnTo>
                <a:lnTo>
                  <a:pt x="4802437" y="2930972"/>
                </a:lnTo>
                <a:lnTo>
                  <a:pt x="4825031" y="2968309"/>
                </a:lnTo>
                <a:lnTo>
                  <a:pt x="4847274" y="3005799"/>
                </a:lnTo>
                <a:lnTo>
                  <a:pt x="4869166" y="3043441"/>
                </a:lnTo>
                <a:lnTo>
                  <a:pt x="4890704" y="3081234"/>
                </a:lnTo>
                <a:lnTo>
                  <a:pt x="4911889" y="3119177"/>
                </a:lnTo>
                <a:lnTo>
                  <a:pt x="4932717" y="3157266"/>
                </a:lnTo>
                <a:lnTo>
                  <a:pt x="4953188" y="3195503"/>
                </a:lnTo>
                <a:lnTo>
                  <a:pt x="4973299" y="3233884"/>
                </a:lnTo>
                <a:lnTo>
                  <a:pt x="4993050" y="3272408"/>
                </a:lnTo>
                <a:lnTo>
                  <a:pt x="5012439" y="3311074"/>
                </a:lnTo>
                <a:lnTo>
                  <a:pt x="5031465" y="3349881"/>
                </a:lnTo>
                <a:lnTo>
                  <a:pt x="5050125" y="3388826"/>
                </a:lnTo>
                <a:lnTo>
                  <a:pt x="5068418" y="3427909"/>
                </a:lnTo>
                <a:lnTo>
                  <a:pt x="5086343" y="3467128"/>
                </a:lnTo>
                <a:lnTo>
                  <a:pt x="5103899" y="3506481"/>
                </a:lnTo>
                <a:lnTo>
                  <a:pt x="5121083" y="3545968"/>
                </a:lnTo>
                <a:lnTo>
                  <a:pt x="5137895" y="3585585"/>
                </a:lnTo>
                <a:lnTo>
                  <a:pt x="5154332" y="3625333"/>
                </a:lnTo>
                <a:lnTo>
                  <a:pt x="5170394" y="3665210"/>
                </a:lnTo>
                <a:lnTo>
                  <a:pt x="5186078" y="3705214"/>
                </a:lnTo>
                <a:lnTo>
                  <a:pt x="5201383" y="3745343"/>
                </a:lnTo>
                <a:lnTo>
                  <a:pt x="5216308" y="3785597"/>
                </a:lnTo>
                <a:lnTo>
                  <a:pt x="5230851" y="3825973"/>
                </a:lnTo>
                <a:lnTo>
                  <a:pt x="5245011" y="3866471"/>
                </a:lnTo>
                <a:lnTo>
                  <a:pt x="5258785" y="3907089"/>
                </a:lnTo>
                <a:lnTo>
                  <a:pt x="5272174" y="3947824"/>
                </a:lnTo>
                <a:lnTo>
                  <a:pt x="5285174" y="3988677"/>
                </a:lnTo>
                <a:lnTo>
                  <a:pt x="5297785" y="4029645"/>
                </a:lnTo>
                <a:lnTo>
                  <a:pt x="5310004" y="4070727"/>
                </a:lnTo>
                <a:lnTo>
                  <a:pt x="5321832" y="4111921"/>
                </a:lnTo>
                <a:lnTo>
                  <a:pt x="5333265" y="4153226"/>
                </a:lnTo>
                <a:lnTo>
                  <a:pt x="5344302" y="4194641"/>
                </a:lnTo>
                <a:lnTo>
                  <a:pt x="5354943" y="4236164"/>
                </a:lnTo>
                <a:lnTo>
                  <a:pt x="5365184" y="4277794"/>
                </a:lnTo>
                <a:lnTo>
                  <a:pt x="5375026" y="4319528"/>
                </a:lnTo>
                <a:lnTo>
                  <a:pt x="5384466" y="4361366"/>
                </a:lnTo>
                <a:lnTo>
                  <a:pt x="5393503" y="4403306"/>
                </a:lnTo>
                <a:lnTo>
                  <a:pt x="5402135" y="4445347"/>
                </a:lnTo>
                <a:lnTo>
                  <a:pt x="5410361" y="4487487"/>
                </a:lnTo>
                <a:lnTo>
                  <a:pt x="5418179" y="4529725"/>
                </a:lnTo>
                <a:lnTo>
                  <a:pt x="5425587" y="4572059"/>
                </a:lnTo>
                <a:lnTo>
                  <a:pt x="5432585" y="4614488"/>
                </a:lnTo>
                <a:lnTo>
                  <a:pt x="5439171" y="4657011"/>
                </a:lnTo>
                <a:lnTo>
                  <a:pt x="5445343" y="4699625"/>
                </a:lnTo>
                <a:lnTo>
                  <a:pt x="5451099" y="4742329"/>
                </a:lnTo>
                <a:lnTo>
                  <a:pt x="5456439" y="4785122"/>
                </a:lnTo>
                <a:lnTo>
                  <a:pt x="5461360" y="4828003"/>
                </a:lnTo>
                <a:lnTo>
                  <a:pt x="5465861" y="4870970"/>
                </a:lnTo>
                <a:lnTo>
                  <a:pt x="5469940" y="4914021"/>
                </a:lnTo>
                <a:lnTo>
                  <a:pt x="5473597" y="4957156"/>
                </a:lnTo>
                <a:lnTo>
                  <a:pt x="5476829" y="5000372"/>
                </a:lnTo>
                <a:lnTo>
                  <a:pt x="5479636" y="5043667"/>
                </a:lnTo>
                <a:lnTo>
                  <a:pt x="5482014" y="5087042"/>
                </a:lnTo>
                <a:lnTo>
                  <a:pt x="5483964" y="5130494"/>
                </a:lnTo>
                <a:lnTo>
                  <a:pt x="5485483" y="5174021"/>
                </a:lnTo>
                <a:lnTo>
                  <a:pt x="5486570" y="5217623"/>
                </a:lnTo>
                <a:lnTo>
                  <a:pt x="5487223" y="5261297"/>
                </a:lnTo>
                <a:lnTo>
                  <a:pt x="5487441" y="5305043"/>
                </a:lnTo>
              </a:path>
            </a:pathLst>
          </a:custGeom>
          <a:ln w="12191">
            <a:solidFill>
              <a:srgbClr val="33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9995" y="600455"/>
            <a:ext cx="7821168" cy="902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1194" y="706627"/>
            <a:ext cx="720280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Assembly </a:t>
            </a:r>
            <a:r>
              <a:rPr dirty="0" spc="-5"/>
              <a:t>Language </a:t>
            </a:r>
            <a:r>
              <a:rPr dirty="0"/>
              <a:t>for x86</a:t>
            </a:r>
            <a:r>
              <a:rPr dirty="0" spc="-120"/>
              <a:t> </a:t>
            </a:r>
            <a:r>
              <a:rPr dirty="0"/>
              <a:t>Processors</a:t>
            </a:r>
          </a:p>
        </p:txBody>
      </p:sp>
      <p:sp>
        <p:nvSpPr>
          <p:cNvPr id="6" name="object 6"/>
          <p:cNvSpPr/>
          <p:nvPr/>
        </p:nvSpPr>
        <p:spPr>
          <a:xfrm>
            <a:off x="3506723" y="1152144"/>
            <a:ext cx="2157983" cy="7955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12140" y="6201867"/>
            <a:ext cx="79997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(c)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Pearson Education, 2010. All rights reserved. 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may modify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and copy this slide show </a:t>
            </a:r>
            <a:r>
              <a:rPr dirty="0" sz="1200" spc="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your personal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use,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use in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the classroom,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long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copyright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statement, the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author's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name,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the title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are not</a:t>
            </a:r>
            <a:r>
              <a:rPr dirty="0" sz="12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changed.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140" y="4832184"/>
            <a:ext cx="3518535" cy="899160"/>
          </a:xfrm>
          <a:prstGeom prst="rect">
            <a:avLst/>
          </a:prstGeom>
        </p:spPr>
        <p:txBody>
          <a:bodyPr wrap="square" lIns="0" tIns="1746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dirty="0" sz="2100" i="1">
                <a:solidFill>
                  <a:srgbClr val="FFFFFF"/>
                </a:solidFill>
                <a:latin typeface="Arial"/>
                <a:cs typeface="Arial"/>
              </a:rPr>
              <a:t>Slides </a:t>
            </a:r>
            <a:r>
              <a:rPr dirty="0" sz="2100" spc="-5" i="1">
                <a:solidFill>
                  <a:srgbClr val="FFFFFF"/>
                </a:solidFill>
                <a:latin typeface="Arial"/>
                <a:cs typeface="Arial"/>
              </a:rPr>
              <a:t>prepared </a:t>
            </a:r>
            <a:r>
              <a:rPr dirty="0" sz="2100" i="1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dirty="0" sz="2100" spc="-5" i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100" spc="-8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-5" i="1">
                <a:solidFill>
                  <a:srgbClr val="FFFFFF"/>
                </a:solidFill>
                <a:latin typeface="Arial"/>
                <a:cs typeface="Arial"/>
              </a:rPr>
              <a:t>author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dirty="0" sz="1700" i="1">
                <a:solidFill>
                  <a:srgbClr val="FFFFFF"/>
                </a:solidFill>
                <a:latin typeface="Arial"/>
                <a:cs typeface="Arial"/>
              </a:rPr>
              <a:t>Revision date:</a:t>
            </a:r>
            <a:r>
              <a:rPr dirty="0" sz="1700" spc="-2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i="1">
                <a:solidFill>
                  <a:srgbClr val="FFFFFF"/>
                </a:solidFill>
                <a:latin typeface="Arial"/>
                <a:cs typeface="Arial"/>
              </a:rPr>
              <a:t>2/15/2010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2704" y="1084675"/>
            <a:ext cx="4116070" cy="2247265"/>
          </a:xfrm>
          <a:prstGeom prst="rect">
            <a:avLst/>
          </a:prstGeom>
        </p:spPr>
        <p:txBody>
          <a:bodyPr wrap="square" lIns="0" tIns="173355" rIns="0" bIns="0" rtlCol="0" vert="horz">
            <a:spAutoFit/>
          </a:bodyPr>
          <a:lstStyle/>
          <a:p>
            <a:pPr marL="1137285">
              <a:lnSpc>
                <a:spcPct val="100000"/>
              </a:lnSpc>
              <a:spcBef>
                <a:spcPts val="1365"/>
              </a:spcBef>
            </a:pPr>
            <a:r>
              <a:rPr dirty="0" sz="2800" spc="-5">
                <a:solidFill>
                  <a:srgbClr val="FFCC66"/>
                </a:solidFill>
                <a:latin typeface="Arial"/>
                <a:cs typeface="Arial"/>
              </a:rPr>
              <a:t>6th</a:t>
            </a:r>
            <a:r>
              <a:rPr dirty="0" sz="2800" spc="5">
                <a:solidFill>
                  <a:srgbClr val="FFCC66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CC66"/>
                </a:solidFill>
                <a:latin typeface="Arial"/>
                <a:cs typeface="Arial"/>
              </a:rPr>
              <a:t>Edition</a:t>
            </a:r>
            <a:endParaRPr sz="2800">
              <a:latin typeface="Arial"/>
              <a:cs typeface="Arial"/>
            </a:endParaRPr>
          </a:p>
          <a:p>
            <a:pPr marL="1215390">
              <a:lnSpc>
                <a:spcPct val="100000"/>
              </a:lnSpc>
              <a:spcBef>
                <a:spcPts val="955"/>
              </a:spcBef>
            </a:pPr>
            <a:r>
              <a:rPr dirty="0" sz="2100" spc="-5">
                <a:solidFill>
                  <a:srgbClr val="FFCC66"/>
                </a:solidFill>
                <a:latin typeface="Arial"/>
                <a:cs typeface="Arial"/>
              </a:rPr>
              <a:t>Kip </a:t>
            </a:r>
            <a:r>
              <a:rPr dirty="0" sz="2100">
                <a:solidFill>
                  <a:srgbClr val="FFCC66"/>
                </a:solidFill>
                <a:latin typeface="Arial"/>
                <a:cs typeface="Arial"/>
              </a:rPr>
              <a:t>R.</a:t>
            </a:r>
            <a:r>
              <a:rPr dirty="0" sz="2100" spc="-15">
                <a:solidFill>
                  <a:srgbClr val="FFCC66"/>
                </a:solidFill>
                <a:latin typeface="Arial"/>
                <a:cs typeface="Arial"/>
              </a:rPr>
              <a:t> </a:t>
            </a:r>
            <a:r>
              <a:rPr dirty="0" sz="2100" spc="-5">
                <a:solidFill>
                  <a:srgbClr val="FFCC66"/>
                </a:solidFill>
                <a:latin typeface="Arial"/>
                <a:cs typeface="Arial"/>
              </a:rPr>
              <a:t>Irvine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Chapter 5:</a:t>
            </a:r>
            <a:r>
              <a:rPr dirty="0" sz="32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Procedures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3855" y="158495"/>
            <a:ext cx="4076700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674108" y="158495"/>
            <a:ext cx="672084" cy="9022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20996" y="158495"/>
            <a:ext cx="2232659" cy="9022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89419" y="352043"/>
            <a:ext cx="1156716" cy="5821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75028" y="264363"/>
            <a:ext cx="639318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Library </a:t>
            </a:r>
            <a:r>
              <a:rPr dirty="0"/>
              <a:t>Procedures - Overview </a:t>
            </a:r>
            <a:r>
              <a:rPr dirty="0" sz="2000"/>
              <a:t>(3 of</a:t>
            </a:r>
            <a:r>
              <a:rPr dirty="0" sz="2000" spc="-385"/>
              <a:t> </a:t>
            </a:r>
            <a:r>
              <a:rPr dirty="0" sz="2000"/>
              <a:t>4)</a:t>
            </a:r>
            <a:endParaRPr sz="2000"/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916939" y="980287"/>
            <a:ext cx="6943725" cy="4377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95960">
              <a:lnSpc>
                <a:spcPct val="140000"/>
              </a:lnSpc>
              <a:spcBef>
                <a:spcPts val="100"/>
              </a:spcBef>
            </a:pPr>
            <a:r>
              <a:rPr dirty="0" sz="1700">
                <a:solidFill>
                  <a:srgbClr val="FFCC66"/>
                </a:solidFill>
                <a:latin typeface="Arial"/>
                <a:cs typeface="Arial"/>
              </a:rPr>
              <a:t>ReadDec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- Reads 32-bit unsigned decimal integer from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keyboard  </a:t>
            </a:r>
            <a:r>
              <a:rPr dirty="0" sz="1700">
                <a:solidFill>
                  <a:srgbClr val="FFCC66"/>
                </a:solidFill>
                <a:latin typeface="Arial"/>
                <a:cs typeface="Arial"/>
              </a:rPr>
              <a:t>ReadFromFile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– Reads input disk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file into</a:t>
            </a:r>
            <a:r>
              <a:rPr dirty="0" sz="17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Arial"/>
                <a:cs typeface="Arial"/>
              </a:rPr>
              <a:t>buffer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700">
                <a:solidFill>
                  <a:srgbClr val="FFCC66"/>
                </a:solidFill>
                <a:latin typeface="Arial"/>
                <a:cs typeface="Arial"/>
              </a:rPr>
              <a:t>ReadHex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- Reads 32-bit hexadecimal integer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dirty="0" sz="17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keyboard</a:t>
            </a:r>
            <a:endParaRPr sz="1700">
              <a:latin typeface="Arial"/>
              <a:cs typeface="Arial"/>
            </a:endParaRPr>
          </a:p>
          <a:p>
            <a:pPr marL="12700" marR="1080135">
              <a:lnSpc>
                <a:spcPct val="140000"/>
              </a:lnSpc>
            </a:pPr>
            <a:r>
              <a:rPr dirty="0" sz="1700">
                <a:solidFill>
                  <a:srgbClr val="FFCC66"/>
                </a:solidFill>
                <a:latin typeface="Arial"/>
                <a:cs typeface="Arial"/>
              </a:rPr>
              <a:t>ReadInt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- Reads 32-bit signed decimal integer from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keyboard  </a:t>
            </a:r>
            <a:r>
              <a:rPr dirty="0" sz="1700">
                <a:solidFill>
                  <a:srgbClr val="FFCC66"/>
                </a:solidFill>
                <a:latin typeface="Arial"/>
                <a:cs typeface="Arial"/>
              </a:rPr>
              <a:t>ReadKey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– Reads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character from keyboard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dirty="0" sz="1700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Arial"/>
                <a:cs typeface="Arial"/>
              </a:rPr>
              <a:t>buffer</a:t>
            </a:r>
            <a:endParaRPr sz="1700">
              <a:latin typeface="Arial"/>
              <a:cs typeface="Arial"/>
            </a:endParaRPr>
          </a:p>
          <a:p>
            <a:pPr marL="12700" marR="5080">
              <a:lnSpc>
                <a:spcPct val="136100"/>
              </a:lnSpc>
              <a:spcBef>
                <a:spcPts val="85"/>
              </a:spcBef>
            </a:pPr>
            <a:r>
              <a:rPr dirty="0" sz="1700">
                <a:solidFill>
                  <a:srgbClr val="FFCC66"/>
                </a:solidFill>
                <a:latin typeface="Arial"/>
                <a:cs typeface="Arial"/>
              </a:rPr>
              <a:t>ReadString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- Reads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string from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standard input,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terminated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dirty="0" sz="190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Enter]  </a:t>
            </a:r>
            <a:r>
              <a:rPr dirty="0" sz="1700" spc="-20">
                <a:solidFill>
                  <a:srgbClr val="FFCC66"/>
                </a:solidFill>
                <a:latin typeface="Arial"/>
                <a:cs typeface="Arial"/>
              </a:rPr>
              <a:t>SetTextColor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- Sets foreground and background colors of all</a:t>
            </a:r>
            <a:r>
              <a:rPr dirty="0" sz="170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subsequent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1835"/>
              </a:lnSpc>
            </a:pP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console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r>
              <a:rPr dirty="0" sz="17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700">
                <a:solidFill>
                  <a:srgbClr val="FFCC66"/>
                </a:solidFill>
                <a:latin typeface="Arial"/>
                <a:cs typeface="Arial"/>
              </a:rPr>
              <a:t>Str_compare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– Compares </a:t>
            </a:r>
            <a:r>
              <a:rPr dirty="0" sz="1700" spc="-1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dirty="0" sz="17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strings</a:t>
            </a:r>
            <a:endParaRPr sz="1700">
              <a:latin typeface="Arial"/>
              <a:cs typeface="Arial"/>
            </a:endParaRPr>
          </a:p>
          <a:p>
            <a:pPr marL="12700" marR="1556385">
              <a:lnSpc>
                <a:spcPct val="144700"/>
              </a:lnSpc>
              <a:spcBef>
                <a:spcPts val="480"/>
              </a:spcBef>
            </a:pPr>
            <a:r>
              <a:rPr dirty="0" sz="1700">
                <a:solidFill>
                  <a:srgbClr val="FFCC66"/>
                </a:solidFill>
                <a:latin typeface="Arial"/>
                <a:cs typeface="Arial"/>
              </a:rPr>
              <a:t>Str_copy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– Copies a source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string to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a destination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string  </a:t>
            </a:r>
            <a:r>
              <a:rPr dirty="0" sz="1700" spc="-5">
                <a:solidFill>
                  <a:srgbClr val="FFCC66"/>
                </a:solidFill>
                <a:latin typeface="Arial"/>
                <a:cs typeface="Arial"/>
              </a:rPr>
              <a:t>StrLength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– Returns length of a</a:t>
            </a:r>
            <a:r>
              <a:rPr dirty="0" sz="17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string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700">
                <a:solidFill>
                  <a:srgbClr val="FFCC66"/>
                </a:solidFill>
                <a:latin typeface="Arial"/>
                <a:cs typeface="Arial"/>
              </a:rPr>
              <a:t>Str_trim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- Removes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unwanted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characters from a</a:t>
            </a:r>
            <a:r>
              <a:rPr dirty="0" sz="17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string.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3855" y="158495"/>
            <a:ext cx="4076700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674108" y="158495"/>
            <a:ext cx="672084" cy="9022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20996" y="158495"/>
            <a:ext cx="2232659" cy="9022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89419" y="352043"/>
            <a:ext cx="1156716" cy="5821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75028" y="264363"/>
            <a:ext cx="639318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Library </a:t>
            </a:r>
            <a:r>
              <a:rPr dirty="0"/>
              <a:t>Procedures - Overview </a:t>
            </a:r>
            <a:r>
              <a:rPr dirty="0" sz="2000"/>
              <a:t>(4 of</a:t>
            </a:r>
            <a:r>
              <a:rPr dirty="0" sz="2000" spc="-385"/>
              <a:t> </a:t>
            </a:r>
            <a:r>
              <a:rPr dirty="0" sz="2000"/>
              <a:t>4)</a:t>
            </a:r>
            <a:endParaRPr sz="2000"/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916939" y="1303375"/>
            <a:ext cx="6652895" cy="3092450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700">
                <a:solidFill>
                  <a:srgbClr val="FFCC66"/>
                </a:solidFill>
                <a:latin typeface="Arial"/>
                <a:cs typeface="Arial"/>
              </a:rPr>
              <a:t>Str_ucase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- Converts a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string to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uppercase</a:t>
            </a:r>
            <a:r>
              <a:rPr dirty="0" sz="17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letters.</a:t>
            </a:r>
            <a:endParaRPr sz="1700">
              <a:latin typeface="Arial"/>
              <a:cs typeface="Arial"/>
            </a:endParaRPr>
          </a:p>
          <a:p>
            <a:pPr marL="12700" marR="5080">
              <a:lnSpc>
                <a:spcPct val="124200"/>
              </a:lnSpc>
              <a:spcBef>
                <a:spcPts val="120"/>
              </a:spcBef>
            </a:pPr>
            <a:r>
              <a:rPr dirty="0" sz="1700" spc="-10">
                <a:solidFill>
                  <a:srgbClr val="FFCC66"/>
                </a:solidFill>
                <a:latin typeface="Arial"/>
                <a:cs typeface="Arial"/>
              </a:rPr>
              <a:t>WaitMsg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Displays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message,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waits for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Enter key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be pressed  </a:t>
            </a:r>
            <a:r>
              <a:rPr dirty="0" sz="1700" spc="-5">
                <a:solidFill>
                  <a:srgbClr val="FFCC66"/>
                </a:solidFill>
                <a:latin typeface="Arial"/>
                <a:cs typeface="Arial"/>
              </a:rPr>
              <a:t>WriteBin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dirty="0" sz="1700" spc="-10">
                <a:solidFill>
                  <a:srgbClr val="FFFFFF"/>
                </a:solidFill>
                <a:latin typeface="Arial"/>
                <a:cs typeface="Arial"/>
              </a:rPr>
              <a:t>Writes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unsigned 32-bit integer in ASCII binary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format.  </a:t>
            </a:r>
            <a:r>
              <a:rPr dirty="0" sz="1700" spc="-5">
                <a:solidFill>
                  <a:srgbClr val="FFCC66"/>
                </a:solidFill>
                <a:latin typeface="Arial"/>
                <a:cs typeface="Arial"/>
              </a:rPr>
              <a:t>WriteBinB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Writes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binary integer in </a:t>
            </a:r>
            <a:r>
              <a:rPr dirty="0" sz="1700" spc="-10">
                <a:solidFill>
                  <a:srgbClr val="FFFFFF"/>
                </a:solidFill>
                <a:latin typeface="Arial"/>
                <a:cs typeface="Arial"/>
              </a:rPr>
              <a:t>byte,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word,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or doubleword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format  </a:t>
            </a:r>
            <a:r>
              <a:rPr dirty="0" sz="1700" spc="-5">
                <a:solidFill>
                  <a:srgbClr val="FFCC66"/>
                </a:solidFill>
                <a:latin typeface="Arial"/>
                <a:cs typeface="Arial"/>
              </a:rPr>
              <a:t>WriteChar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Writes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a single character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standard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700">
              <a:latin typeface="Arial"/>
              <a:cs typeface="Arial"/>
            </a:endParaRPr>
          </a:p>
          <a:p>
            <a:pPr marL="12700" marR="208279">
              <a:lnSpc>
                <a:spcPts val="2830"/>
              </a:lnSpc>
              <a:spcBef>
                <a:spcPts val="95"/>
              </a:spcBef>
            </a:pPr>
            <a:r>
              <a:rPr dirty="0" sz="1700" spc="-5">
                <a:solidFill>
                  <a:srgbClr val="FFCC66"/>
                </a:solidFill>
                <a:latin typeface="Arial"/>
                <a:cs typeface="Arial"/>
              </a:rPr>
              <a:t>WriteDec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Writes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unsigned 32-bit integer in decimal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format  </a:t>
            </a:r>
            <a:r>
              <a:rPr dirty="0" sz="1700" spc="-5">
                <a:solidFill>
                  <a:srgbClr val="FFCC66"/>
                </a:solidFill>
                <a:latin typeface="Arial"/>
                <a:cs typeface="Arial"/>
              </a:rPr>
              <a:t>WriteHex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Writes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an unsigned 32-bit integer in hexadecimal</a:t>
            </a:r>
            <a:r>
              <a:rPr dirty="0" sz="17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format</a:t>
            </a:r>
            <a:endParaRPr sz="1700">
              <a:latin typeface="Arial"/>
              <a:cs typeface="Arial"/>
            </a:endParaRPr>
          </a:p>
          <a:p>
            <a:pPr marL="12700" marR="30480">
              <a:lnSpc>
                <a:spcPts val="2860"/>
              </a:lnSpc>
              <a:spcBef>
                <a:spcPts val="5"/>
              </a:spcBef>
            </a:pPr>
            <a:r>
              <a:rPr dirty="0" sz="1700" spc="-5">
                <a:solidFill>
                  <a:srgbClr val="FFCC66"/>
                </a:solidFill>
                <a:latin typeface="Arial"/>
                <a:cs typeface="Arial"/>
              </a:rPr>
              <a:t>WriteHexB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Writes </a:t>
            </a:r>
            <a:r>
              <a:rPr dirty="0" sz="1700" spc="-10">
                <a:solidFill>
                  <a:srgbClr val="FFFFFF"/>
                </a:solidFill>
                <a:latin typeface="Arial"/>
                <a:cs typeface="Arial"/>
              </a:rPr>
              <a:t>byte,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word,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or doubleword in hexadecimal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format  </a:t>
            </a:r>
            <a:r>
              <a:rPr dirty="0" sz="1700" spc="-5">
                <a:solidFill>
                  <a:srgbClr val="FFCC66"/>
                </a:solidFill>
                <a:latin typeface="Arial"/>
                <a:cs typeface="Arial"/>
              </a:rPr>
              <a:t>WriteInt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Writes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signed 32-bit integer in decimal</a:t>
            </a:r>
            <a:r>
              <a:rPr dirty="0" sz="17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format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3855" y="158495"/>
            <a:ext cx="4076700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674108" y="158495"/>
            <a:ext cx="672084" cy="9022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20996" y="158495"/>
            <a:ext cx="2232659" cy="9022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89419" y="352043"/>
            <a:ext cx="1156716" cy="5821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75028" y="264363"/>
            <a:ext cx="639318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Library </a:t>
            </a:r>
            <a:r>
              <a:rPr dirty="0"/>
              <a:t>Procedures - Overview </a:t>
            </a:r>
            <a:r>
              <a:rPr dirty="0" sz="2000"/>
              <a:t>(5 of</a:t>
            </a:r>
            <a:r>
              <a:rPr dirty="0" sz="2000" spc="-385"/>
              <a:t> </a:t>
            </a:r>
            <a:r>
              <a:rPr dirty="0" sz="2000"/>
              <a:t>4)</a:t>
            </a:r>
            <a:endParaRPr sz="2000"/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916939" y="1311909"/>
            <a:ext cx="6937375" cy="243649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 marR="391795">
              <a:lnSpc>
                <a:spcPts val="1839"/>
              </a:lnSpc>
              <a:spcBef>
                <a:spcPts val="330"/>
              </a:spcBef>
            </a:pPr>
            <a:r>
              <a:rPr dirty="0" sz="1700" spc="-5">
                <a:solidFill>
                  <a:srgbClr val="FFCC66"/>
                </a:solidFill>
                <a:latin typeface="Arial"/>
                <a:cs typeface="Arial"/>
              </a:rPr>
              <a:t>WriteStackFrame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Writes the current </a:t>
            </a:r>
            <a:r>
              <a:rPr dirty="0" sz="1700" spc="-10">
                <a:solidFill>
                  <a:srgbClr val="FFFFFF"/>
                </a:solidFill>
                <a:latin typeface="Arial"/>
                <a:cs typeface="Arial"/>
              </a:rPr>
              <a:t>procedure’s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stack frame to the 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console.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  <a:spcBef>
                <a:spcPts val="785"/>
              </a:spcBef>
            </a:pPr>
            <a:r>
              <a:rPr dirty="0" sz="1700">
                <a:solidFill>
                  <a:srgbClr val="FFCC66"/>
                </a:solidFill>
                <a:latin typeface="Arial"/>
                <a:cs typeface="Arial"/>
              </a:rPr>
              <a:t>WriteStackFrameName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dirty="0" sz="1700" spc="-10">
                <a:solidFill>
                  <a:srgbClr val="FFFFFF"/>
                </a:solidFill>
                <a:latin typeface="Arial"/>
                <a:cs typeface="Arial"/>
              </a:rPr>
              <a:t>Writes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the current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procedure’s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name and</a:t>
            </a:r>
            <a:r>
              <a:rPr dirty="0" sz="17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frame to the</a:t>
            </a:r>
            <a:r>
              <a:rPr dirty="0" sz="17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console.</a:t>
            </a:r>
            <a:endParaRPr sz="1700">
              <a:latin typeface="Arial"/>
              <a:cs typeface="Arial"/>
            </a:endParaRPr>
          </a:p>
          <a:p>
            <a:pPr marL="12700" marR="1144905">
              <a:lnSpc>
                <a:spcPct val="140000"/>
              </a:lnSpc>
            </a:pPr>
            <a:r>
              <a:rPr dirty="0" sz="1700" spc="-5">
                <a:solidFill>
                  <a:srgbClr val="FFCC66"/>
                </a:solidFill>
                <a:latin typeface="Arial"/>
                <a:cs typeface="Arial"/>
              </a:rPr>
              <a:t>WriteString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Writes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null-terminated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string to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console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window  </a:t>
            </a:r>
            <a:r>
              <a:rPr dirty="0" sz="1700" spc="-20">
                <a:solidFill>
                  <a:srgbClr val="FFCC66"/>
                </a:solidFill>
                <a:latin typeface="Arial"/>
                <a:cs typeface="Arial"/>
              </a:rPr>
              <a:t>WriteToFile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Writes </a:t>
            </a:r>
            <a:r>
              <a:rPr dirty="0" sz="1700" spc="-10">
                <a:solidFill>
                  <a:srgbClr val="FFFFFF"/>
                </a:solidFill>
                <a:latin typeface="Arial"/>
                <a:cs typeface="Arial"/>
              </a:rPr>
              <a:t>buffer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dirty="0" sz="17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  <a:spcBef>
                <a:spcPts val="815"/>
              </a:spcBef>
            </a:pPr>
            <a:r>
              <a:rPr dirty="0" sz="1700" spc="-5">
                <a:solidFill>
                  <a:srgbClr val="FFCC66"/>
                </a:solidFill>
                <a:latin typeface="Arial"/>
                <a:cs typeface="Arial"/>
              </a:rPr>
              <a:t>WriteWindowsMsg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Displays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most recent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error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message generated</a:t>
            </a:r>
            <a:r>
              <a:rPr dirty="0" sz="1700" spc="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by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MS-Windows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71572" y="158495"/>
            <a:ext cx="3941064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13126" y="264363"/>
            <a:ext cx="33210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Irvine </a:t>
            </a:r>
            <a:r>
              <a:rPr dirty="0" spc="-5"/>
              <a:t>Library</a:t>
            </a:r>
            <a:r>
              <a:rPr dirty="0" spc="-85"/>
              <a:t> </a:t>
            </a:r>
            <a:r>
              <a:rPr dirty="0"/>
              <a:t>Help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764540" y="1168653"/>
            <a:ext cx="5977255" cy="447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Windows help file</a:t>
            </a:r>
            <a:r>
              <a:rPr dirty="0" sz="24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showing:</a:t>
            </a:r>
            <a:endParaRPr sz="2400">
              <a:latin typeface="Arial"/>
              <a:cs typeface="Arial"/>
            </a:endParaRPr>
          </a:p>
          <a:p>
            <a:pPr marL="355600" marR="2207895" indent="-355600">
              <a:lnSpc>
                <a:spcPct val="240000"/>
              </a:lnSpc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Irvine Library Procedures  Procedure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Purpose</a:t>
            </a:r>
            <a:endParaRPr sz="2400">
              <a:latin typeface="Arial"/>
              <a:cs typeface="Arial"/>
            </a:endParaRPr>
          </a:p>
          <a:p>
            <a:pPr marL="855344">
              <a:lnSpc>
                <a:spcPct val="100000"/>
              </a:lnSpc>
              <a:spcBef>
                <a:spcPts val="580"/>
              </a:spcBef>
              <a:tabLst>
                <a:tab pos="3227705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Calling</a:t>
            </a:r>
            <a:r>
              <a:rPr dirty="0" sz="2400" spc="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Return	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Arguments</a:t>
            </a:r>
            <a:endParaRPr sz="2400">
              <a:latin typeface="Arial"/>
              <a:cs typeface="Arial"/>
            </a:endParaRPr>
          </a:p>
          <a:p>
            <a:pPr marL="855344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usage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Some other information (we will use</a:t>
            </a:r>
            <a:r>
              <a:rPr dirty="0" sz="2400" spc="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later)</a:t>
            </a:r>
            <a:endParaRPr sz="2400">
              <a:latin typeface="Arial"/>
              <a:cs typeface="Arial"/>
            </a:endParaRPr>
          </a:p>
          <a:p>
            <a:pPr algn="ctr" marL="142875">
              <a:lnSpc>
                <a:spcPct val="100000"/>
              </a:lnSpc>
              <a:spcBef>
                <a:spcPts val="1995"/>
              </a:spcBef>
            </a:pPr>
            <a:r>
              <a:rPr dirty="0" u="heavy" sz="2100" spc="-5">
                <a:solidFill>
                  <a:srgbClr val="EBFD01"/>
                </a:solidFill>
                <a:uFill>
                  <a:solidFill>
                    <a:srgbClr val="EBFD01"/>
                  </a:solidFill>
                </a:uFill>
                <a:latin typeface="Arial"/>
                <a:cs typeface="Arial"/>
              </a:rPr>
              <a:t>IrvineLibHelp.chm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8896" y="158495"/>
            <a:ext cx="2453640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Example</a:t>
            </a:r>
            <a:r>
              <a:rPr dirty="0" spc="-85"/>
              <a:t> </a:t>
            </a:r>
            <a:r>
              <a:rPr dirty="0"/>
              <a:t>1</a:t>
            </a:r>
          </a:p>
        </p:txBody>
      </p:sp>
      <p:sp>
        <p:nvSpPr>
          <p:cNvPr id="4" name="object 4"/>
          <p:cNvSpPr/>
          <p:nvPr/>
        </p:nvSpPr>
        <p:spPr>
          <a:xfrm>
            <a:off x="914400" y="4572000"/>
            <a:ext cx="7162800" cy="1087120"/>
          </a:xfrm>
          <a:custGeom>
            <a:avLst/>
            <a:gdLst/>
            <a:ahLst/>
            <a:cxnLst/>
            <a:rect l="l" t="t" r="r" b="b"/>
            <a:pathLst>
              <a:path w="7162800" h="1087120">
                <a:moveTo>
                  <a:pt x="0" y="1086612"/>
                </a:moveTo>
                <a:lnTo>
                  <a:pt x="7162800" y="1086612"/>
                </a:lnTo>
                <a:lnTo>
                  <a:pt x="7162800" y="0"/>
                </a:lnTo>
                <a:lnTo>
                  <a:pt x="0" y="0"/>
                </a:lnTo>
                <a:lnTo>
                  <a:pt x="0" y="10866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4572000"/>
            <a:ext cx="7162800" cy="1087120"/>
          </a:xfrm>
          <a:custGeom>
            <a:avLst/>
            <a:gdLst/>
            <a:ahLst/>
            <a:cxnLst/>
            <a:rect l="l" t="t" r="r" b="b"/>
            <a:pathLst>
              <a:path w="7162800" h="1087120">
                <a:moveTo>
                  <a:pt x="0" y="1086612"/>
                </a:moveTo>
                <a:lnTo>
                  <a:pt x="7162800" y="1086612"/>
                </a:lnTo>
                <a:lnTo>
                  <a:pt x="7162800" y="0"/>
                </a:lnTo>
                <a:lnTo>
                  <a:pt x="0" y="0"/>
                </a:lnTo>
                <a:lnTo>
                  <a:pt x="0" y="1086612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5940" y="1183894"/>
            <a:ext cx="7519034" cy="4337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Clear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screen, delay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500 milliseconds, and  dump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registers and</a:t>
            </a:r>
            <a:r>
              <a:rPr dirty="0" sz="2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flags.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L="1734820">
              <a:lnSpc>
                <a:spcPct val="100000"/>
              </a:lnSpc>
            </a:pP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.code</a:t>
            </a:r>
            <a:endParaRPr sz="1800">
              <a:latin typeface="Courier New"/>
              <a:cs typeface="Courier New"/>
            </a:endParaRPr>
          </a:p>
          <a:p>
            <a:pPr marL="2192020" marR="3543300">
              <a:lnSpc>
                <a:spcPct val="100000"/>
              </a:lnSpc>
              <a:tabLst>
                <a:tab pos="2874645" algn="l"/>
              </a:tabLst>
            </a:pP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call Clrscr  </a:t>
            </a:r>
            <a:r>
              <a:rPr dirty="0" sz="1800" spc="-5" b="1">
                <a:solidFill>
                  <a:srgbClr val="FFFFFF"/>
                </a:solidFill>
                <a:latin typeface="Courier New"/>
                <a:cs typeface="Courier New"/>
              </a:rPr>
              <a:t>mov	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eax,500  call Delay  call</a:t>
            </a:r>
            <a:r>
              <a:rPr dirty="0" sz="1800" spc="-9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DumpRegs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100" spc="-5">
                <a:solidFill>
                  <a:srgbClr val="FFCC66"/>
                </a:solidFill>
                <a:latin typeface="Arial"/>
                <a:cs typeface="Arial"/>
              </a:rPr>
              <a:t>Sample</a:t>
            </a:r>
            <a:r>
              <a:rPr dirty="0" sz="2100" spc="-20">
                <a:solidFill>
                  <a:srgbClr val="FFCC66"/>
                </a:solidFill>
                <a:latin typeface="Arial"/>
                <a:cs typeface="Arial"/>
              </a:rPr>
              <a:t> </a:t>
            </a:r>
            <a:r>
              <a:rPr dirty="0" sz="2100" spc="-5">
                <a:solidFill>
                  <a:srgbClr val="FFCC66"/>
                </a:solidFill>
                <a:latin typeface="Arial"/>
                <a:cs typeface="Arial"/>
              </a:rPr>
              <a:t>output:</a:t>
            </a:r>
            <a:endParaRPr sz="2100">
              <a:latin typeface="Arial"/>
              <a:cs typeface="Arial"/>
            </a:endParaRPr>
          </a:p>
          <a:p>
            <a:pPr algn="just" marL="469900" marR="403860">
              <a:lnSpc>
                <a:spcPct val="120100"/>
              </a:lnSpc>
              <a:spcBef>
                <a:spcPts val="675"/>
              </a:spcBef>
            </a:pPr>
            <a:r>
              <a:rPr dirty="0" sz="1700" b="1">
                <a:solidFill>
                  <a:srgbClr val="FFFFFF"/>
                </a:solidFill>
                <a:latin typeface="Courier New"/>
                <a:cs typeface="Courier New"/>
              </a:rPr>
              <a:t>EAX=00000613 EBX=00000000 ECX=000000FF EDX=00000000  ESI=00000000 EDI=00000100 EBP=0000091E ESP=000000F6  EIP=00401026 EFL=00000286 CF=0 SF=1 ZF=0</a:t>
            </a:r>
            <a:r>
              <a:rPr dirty="0" sz="17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b="1">
                <a:solidFill>
                  <a:srgbClr val="FFFFFF"/>
                </a:solidFill>
                <a:latin typeface="Courier New"/>
                <a:cs typeface="Courier New"/>
              </a:rPr>
              <a:t>OF=0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8896" y="158495"/>
            <a:ext cx="2453640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Example</a:t>
            </a:r>
            <a:r>
              <a:rPr dirty="0" spc="-85"/>
              <a:t> </a:t>
            </a:r>
            <a:r>
              <a:rPr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993444" y="1183894"/>
            <a:ext cx="6922134" cy="3013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Display a null-terminated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string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and move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cursor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to the 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beginning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of the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next screen</a:t>
            </a:r>
            <a:r>
              <a:rPr dirty="0" sz="21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line.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743585">
              <a:lnSpc>
                <a:spcPct val="100000"/>
              </a:lnSpc>
            </a:pP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.data</a:t>
            </a:r>
            <a:endParaRPr sz="1800">
              <a:latin typeface="Courier New"/>
              <a:cs typeface="Courier New"/>
            </a:endParaRPr>
          </a:p>
          <a:p>
            <a:pPr marL="743585">
              <a:lnSpc>
                <a:spcPct val="100000"/>
              </a:lnSpc>
            </a:pP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str1 BYTE "Assembly language is</a:t>
            </a:r>
            <a:r>
              <a:rPr dirty="0" sz="1800" spc="-4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easy!",0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743585">
              <a:lnSpc>
                <a:spcPct val="100000"/>
              </a:lnSpc>
            </a:pP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.code</a:t>
            </a:r>
            <a:endParaRPr sz="1800">
              <a:latin typeface="Courier New"/>
              <a:cs typeface="Courier New"/>
            </a:endParaRPr>
          </a:p>
          <a:p>
            <a:pPr marL="1200785" marR="2981960">
              <a:lnSpc>
                <a:spcPct val="100000"/>
              </a:lnSpc>
              <a:tabLst>
                <a:tab pos="1883410" algn="l"/>
              </a:tabLst>
            </a:pPr>
            <a:r>
              <a:rPr dirty="0" sz="1800" spc="-5" b="1">
                <a:solidFill>
                  <a:srgbClr val="FFFFFF"/>
                </a:solidFill>
                <a:latin typeface="Courier New"/>
                <a:cs typeface="Courier New"/>
              </a:rPr>
              <a:t>mov	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edx,OFFSET</a:t>
            </a:r>
            <a:r>
              <a:rPr dirty="0" sz="1800" spc="-8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str1  call WriteString  call</a:t>
            </a:r>
            <a:r>
              <a:rPr dirty="0" sz="18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Crlf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6120" y="158495"/>
            <a:ext cx="2679192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87673" y="264363"/>
            <a:ext cx="216979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Example</a:t>
            </a:r>
            <a:r>
              <a:rPr dirty="0" spc="-80"/>
              <a:t> </a:t>
            </a:r>
            <a:r>
              <a:rPr dirty="0"/>
              <a:t>2a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993444" y="1183894"/>
            <a:ext cx="6922134" cy="2891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Display a null-terminated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string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and move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cursor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to the 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beginning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of the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next screen line (use embedded</a:t>
            </a:r>
            <a:r>
              <a:rPr dirty="0" sz="21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CR/LF)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  <a:spcBef>
                <a:spcPts val="1914"/>
              </a:spcBef>
            </a:pP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.data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str1 BYTE "Assembly language is</a:t>
            </a:r>
            <a:r>
              <a:rPr dirty="0" sz="1800" spc="-5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easy!",0Dh,0Ah,0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.code</a:t>
            </a:r>
            <a:endParaRPr sz="1800">
              <a:latin typeface="Courier New"/>
              <a:cs typeface="Courier New"/>
            </a:endParaRPr>
          </a:p>
          <a:p>
            <a:pPr marL="743585">
              <a:lnSpc>
                <a:spcPct val="100000"/>
              </a:lnSpc>
              <a:tabLst>
                <a:tab pos="1426845" algn="l"/>
              </a:tabLst>
            </a:pPr>
            <a:r>
              <a:rPr dirty="0" sz="1800" spc="-5" b="1">
                <a:solidFill>
                  <a:srgbClr val="FFFFFF"/>
                </a:solidFill>
                <a:latin typeface="Courier New"/>
                <a:cs typeface="Courier New"/>
              </a:rPr>
              <a:t>mov	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edx,OFFSET</a:t>
            </a:r>
            <a:r>
              <a:rPr dirty="0" sz="18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str1</a:t>
            </a:r>
            <a:endParaRPr sz="1800">
              <a:latin typeface="Courier New"/>
              <a:cs typeface="Courier New"/>
            </a:endParaRPr>
          </a:p>
          <a:p>
            <a:pPr marL="743585">
              <a:lnSpc>
                <a:spcPct val="100000"/>
              </a:lnSpc>
            </a:pP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call</a:t>
            </a:r>
            <a:r>
              <a:rPr dirty="0" sz="18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WriteString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8896" y="158495"/>
            <a:ext cx="2453640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Example</a:t>
            </a:r>
            <a:r>
              <a:rPr dirty="0" spc="-85"/>
              <a:t> </a:t>
            </a:r>
            <a:r>
              <a:rPr dirty="0"/>
              <a:t>3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53463" y="2469700"/>
          <a:ext cx="6132195" cy="1905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6430"/>
                <a:gridCol w="2009139"/>
                <a:gridCol w="782319"/>
                <a:gridCol w="1091564"/>
                <a:gridCol w="1601470"/>
              </a:tblGrid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mov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eax,IntVal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call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WriteBin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920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92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display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binary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74319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call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Crlf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74193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call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WriteDec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920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92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display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decimal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74619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call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Crlf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74401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call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WriteHex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920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92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display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hexadecimal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call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Crlf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40739" y="955294"/>
            <a:ext cx="7677784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Display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unsigned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integer in </a:t>
            </a:r>
            <a:r>
              <a:rPr dirty="0" sz="2100" spc="-25">
                <a:solidFill>
                  <a:srgbClr val="FFFFFF"/>
                </a:solidFill>
                <a:latin typeface="Arial"/>
                <a:cs typeface="Arial"/>
              </a:rPr>
              <a:t>binary,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decimal,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and hexadecimal,  each on a separate</a:t>
            </a:r>
            <a:r>
              <a:rPr dirty="0" sz="21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line.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</a:pP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IntVal </a:t>
            </a:r>
            <a:r>
              <a:rPr dirty="0" sz="1800" b="1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1800" spc="-1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35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.code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95400" y="5105400"/>
            <a:ext cx="6096000" cy="990600"/>
          </a:xfrm>
          <a:custGeom>
            <a:avLst/>
            <a:gdLst/>
            <a:ahLst/>
            <a:cxnLst/>
            <a:rect l="l" t="t" r="r" b="b"/>
            <a:pathLst>
              <a:path w="6096000" h="990600">
                <a:moveTo>
                  <a:pt x="0" y="990600"/>
                </a:moveTo>
                <a:lnTo>
                  <a:pt x="6096000" y="990600"/>
                </a:lnTo>
                <a:lnTo>
                  <a:pt x="60960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95400" y="5105400"/>
            <a:ext cx="6096000" cy="990600"/>
          </a:xfrm>
          <a:custGeom>
            <a:avLst/>
            <a:gdLst/>
            <a:ahLst/>
            <a:cxnLst/>
            <a:rect l="l" t="t" r="r" b="b"/>
            <a:pathLst>
              <a:path w="6096000" h="990600">
                <a:moveTo>
                  <a:pt x="0" y="990600"/>
                </a:moveTo>
                <a:lnTo>
                  <a:pt x="6096000" y="990600"/>
                </a:lnTo>
                <a:lnTo>
                  <a:pt x="60960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40739" y="4613529"/>
            <a:ext cx="6550659" cy="1382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FFCC66"/>
                </a:solidFill>
                <a:latin typeface="Arial"/>
                <a:cs typeface="Arial"/>
              </a:rPr>
              <a:t>Sample</a:t>
            </a:r>
            <a:r>
              <a:rPr dirty="0" sz="2100" spc="-15">
                <a:solidFill>
                  <a:srgbClr val="FFCC66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FFCC66"/>
                </a:solidFill>
                <a:latin typeface="Arial"/>
                <a:cs typeface="Arial"/>
              </a:rPr>
              <a:t>output:</a:t>
            </a:r>
            <a:endParaRPr sz="2100">
              <a:latin typeface="Arial"/>
              <a:cs typeface="Arial"/>
            </a:endParaRPr>
          </a:p>
          <a:p>
            <a:pPr marL="591820">
              <a:lnSpc>
                <a:spcPct val="100000"/>
              </a:lnSpc>
              <a:spcBef>
                <a:spcPts val="1680"/>
              </a:spcBef>
            </a:pP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0000 0000 </a:t>
            </a:r>
            <a:r>
              <a:rPr dirty="0" sz="1800" spc="-5" b="1">
                <a:solidFill>
                  <a:srgbClr val="FFFFFF"/>
                </a:solidFill>
                <a:latin typeface="Courier New"/>
                <a:cs typeface="Courier New"/>
              </a:rPr>
              <a:t>0000 0000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0000 </a:t>
            </a:r>
            <a:r>
              <a:rPr dirty="0" sz="1800" spc="-5" b="1">
                <a:solidFill>
                  <a:srgbClr val="FFFFFF"/>
                </a:solidFill>
                <a:latin typeface="Courier New"/>
                <a:cs typeface="Courier New"/>
              </a:rPr>
              <a:t>0000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0010</a:t>
            </a:r>
            <a:r>
              <a:rPr dirty="0" sz="1800" spc="-9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0011</a:t>
            </a:r>
            <a:endParaRPr sz="1800">
              <a:latin typeface="Courier New"/>
              <a:cs typeface="Courier New"/>
            </a:endParaRPr>
          </a:p>
          <a:p>
            <a:pPr marL="591820">
              <a:lnSpc>
                <a:spcPct val="100000"/>
              </a:lnSpc>
            </a:pPr>
            <a:r>
              <a:rPr dirty="0" sz="1800" spc="-5" b="1">
                <a:solidFill>
                  <a:srgbClr val="FFFFFF"/>
                </a:solidFill>
                <a:latin typeface="Courier New"/>
                <a:cs typeface="Courier New"/>
              </a:rPr>
              <a:t>35</a:t>
            </a:r>
            <a:endParaRPr sz="1800">
              <a:latin typeface="Courier New"/>
              <a:cs typeface="Courier New"/>
            </a:endParaRPr>
          </a:p>
          <a:p>
            <a:pPr marL="591820">
              <a:lnSpc>
                <a:spcPct val="100000"/>
              </a:lnSpc>
            </a:pPr>
            <a:r>
              <a:rPr dirty="0" sz="1800" spc="-5" b="1">
                <a:solidFill>
                  <a:srgbClr val="FFFFFF"/>
                </a:solidFill>
                <a:latin typeface="Courier New"/>
                <a:cs typeface="Courier New"/>
              </a:rPr>
              <a:t>23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8896" y="158495"/>
            <a:ext cx="2453640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Example</a:t>
            </a:r>
            <a:r>
              <a:rPr dirty="0" spc="-85"/>
              <a:t> </a:t>
            </a:r>
            <a:r>
              <a:rPr dirty="0"/>
              <a:t>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764540" y="1183894"/>
            <a:ext cx="7283450" cy="331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Input a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string from the </a:t>
            </a:r>
            <a:r>
              <a:rPr dirty="0" sz="2100" spc="-30">
                <a:solidFill>
                  <a:srgbClr val="FFFFFF"/>
                </a:solidFill>
                <a:latin typeface="Arial"/>
                <a:cs typeface="Arial"/>
              </a:rPr>
              <a:t>user.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EDX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points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to the string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ECX 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specifies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maximum number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characters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user is  permitted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-25">
                <a:solidFill>
                  <a:srgbClr val="FFFFFF"/>
                </a:solidFill>
                <a:latin typeface="Arial"/>
                <a:cs typeface="Arial"/>
              </a:rPr>
              <a:t>enter.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Arial"/>
              <a:cs typeface="Arial"/>
            </a:endParaRPr>
          </a:p>
          <a:p>
            <a:pPr marL="972819">
              <a:lnSpc>
                <a:spcPct val="100000"/>
              </a:lnSpc>
            </a:pP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.data</a:t>
            </a:r>
            <a:endParaRPr sz="1800">
              <a:latin typeface="Courier New"/>
              <a:cs typeface="Courier New"/>
            </a:endParaRPr>
          </a:p>
          <a:p>
            <a:pPr marL="972819">
              <a:lnSpc>
                <a:spcPct val="100000"/>
              </a:lnSpc>
            </a:pP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fileName BYTE </a:t>
            </a:r>
            <a:r>
              <a:rPr dirty="0" sz="1800" spc="-5" b="1">
                <a:solidFill>
                  <a:srgbClr val="FFFFFF"/>
                </a:solidFill>
                <a:latin typeface="Courier New"/>
                <a:cs typeface="Courier New"/>
              </a:rPr>
              <a:t>80</a:t>
            </a:r>
            <a:r>
              <a:rPr dirty="0" sz="1800" spc="-3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DUP(0)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72819">
              <a:lnSpc>
                <a:spcPct val="100000"/>
              </a:lnSpc>
            </a:pP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.code</a:t>
            </a:r>
            <a:endParaRPr sz="1800">
              <a:latin typeface="Courier New"/>
              <a:cs typeface="Courier New"/>
            </a:endParaRPr>
          </a:p>
          <a:p>
            <a:pPr marL="1430020" marR="2157730">
              <a:lnSpc>
                <a:spcPct val="100000"/>
              </a:lnSpc>
            </a:pPr>
            <a:r>
              <a:rPr dirty="0" sz="1800" spc="-5" b="1">
                <a:solidFill>
                  <a:srgbClr val="FFFFFF"/>
                </a:solidFill>
                <a:latin typeface="Courier New"/>
                <a:cs typeface="Courier New"/>
              </a:rPr>
              <a:t>mov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edx,OFFSET fileName  </a:t>
            </a:r>
            <a:r>
              <a:rPr dirty="0" sz="1800" spc="-5" b="1">
                <a:solidFill>
                  <a:srgbClr val="FFFFFF"/>
                </a:solidFill>
                <a:latin typeface="Courier New"/>
                <a:cs typeface="Courier New"/>
              </a:rPr>
              <a:t>mov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ecx,SIZEOF fileName </a:t>
            </a:r>
            <a:r>
              <a:rPr dirty="0" sz="1800" b="1">
                <a:solidFill>
                  <a:srgbClr val="FFFFFF"/>
                </a:solidFill>
                <a:latin typeface="Courier New"/>
                <a:cs typeface="Courier New"/>
              </a:rPr>
              <a:t>–</a:t>
            </a:r>
            <a:r>
              <a:rPr dirty="0" sz="1800" spc="-8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ourier New"/>
                <a:cs typeface="Courier New"/>
              </a:rPr>
              <a:t>1 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call</a:t>
            </a:r>
            <a:r>
              <a:rPr dirty="0" sz="18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ReadString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1600" y="5257800"/>
            <a:ext cx="6324600" cy="603885"/>
          </a:xfrm>
          <a:prstGeom prst="rect">
            <a:avLst/>
          </a:prstGeom>
          <a:ln w="9144">
            <a:solidFill>
              <a:srgbClr val="959595"/>
            </a:solidFill>
          </a:ln>
        </p:spPr>
        <p:txBody>
          <a:bodyPr wrap="square" lIns="0" tIns="13081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30"/>
              </a:spcBef>
            </a:pP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null byte is automatically appended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to the</a:t>
            </a:r>
            <a:r>
              <a:rPr dirty="0" sz="2100" spc="-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string.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8896" y="158495"/>
            <a:ext cx="2453640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Example</a:t>
            </a:r>
            <a:r>
              <a:rPr dirty="0" spc="-85"/>
              <a:t> </a:t>
            </a:r>
            <a:r>
              <a:rPr dirty="0"/>
              <a:t>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039164" y="2479675"/>
            <a:ext cx="18497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.code</a:t>
            </a:r>
            <a:endParaRPr sz="18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dirty="0" sz="1800" spc="-5" b="1">
                <a:solidFill>
                  <a:srgbClr val="FFFFFF"/>
                </a:solidFill>
                <a:latin typeface="Courier New"/>
                <a:cs typeface="Courier New"/>
              </a:rPr>
              <a:t>mov</a:t>
            </a:r>
            <a:r>
              <a:rPr dirty="0" sz="1800" spc="-9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ecx,10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7095" y="2753995"/>
            <a:ext cx="19380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loop</a:t>
            </a:r>
            <a:r>
              <a:rPr dirty="0" sz="1800" spc="-9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counter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20114" y="3353620"/>
          <a:ext cx="6997700" cy="1356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3630"/>
                <a:gridCol w="2078355"/>
                <a:gridCol w="713104"/>
                <a:gridCol w="3101340"/>
              </a:tblGrid>
              <a:tr h="266513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L1:</a:t>
                      </a:r>
                      <a:r>
                        <a:rPr dirty="0" sz="1800" spc="-74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mov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eax,100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ts val="1860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ceiling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value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74619">
                <a:tc>
                  <a:txBody>
                    <a:bodyPr/>
                    <a:lstStyle/>
                    <a:p>
                      <a:pPr algn="r" marR="59690">
                        <a:lnSpc>
                          <a:spcPts val="1920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ca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RandomRange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920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generate random</a:t>
                      </a:r>
                      <a:r>
                        <a:rPr dirty="0" sz="1800" spc="-4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74401">
                <a:tc>
                  <a:txBody>
                    <a:bodyPr/>
                    <a:lstStyle/>
                    <a:p>
                      <a:pPr algn="r" marR="59690">
                        <a:lnSpc>
                          <a:spcPts val="1920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ca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WriteInt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ts val="1920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display signed</a:t>
                      </a:r>
                      <a:r>
                        <a:rPr dirty="0" sz="1800" spc="-4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74320">
                <a:tc>
                  <a:txBody>
                    <a:bodyPr/>
                    <a:lstStyle/>
                    <a:p>
                      <a:pPr algn="r" marR="59690">
                        <a:lnSpc>
                          <a:spcPts val="1920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ca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Crlf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ts val="1920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goto next display</a:t>
                      </a:r>
                      <a:r>
                        <a:rPr dirty="0" sz="1800" spc="-8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line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66640">
                <a:tc>
                  <a:txBody>
                    <a:bodyPr/>
                    <a:lstStyle/>
                    <a:p>
                      <a:pPr algn="r" marR="59690">
                        <a:lnSpc>
                          <a:spcPts val="1920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lo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ts val="1920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repeat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loop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40739" y="1107694"/>
            <a:ext cx="7461250" cy="9855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Generate and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display ten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pseudorandom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signed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integers in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range 0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99.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Pass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each integer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WriteInt in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EAX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display  it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on a separate</a:t>
            </a:r>
            <a:r>
              <a:rPr dirty="0" sz="21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line.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91383" y="158495"/>
            <a:ext cx="3788664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2938" y="264363"/>
            <a:ext cx="3278504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Chapter</a:t>
            </a:r>
            <a:r>
              <a:rPr dirty="0" spc="-65"/>
              <a:t> </a:t>
            </a:r>
            <a:r>
              <a:rPr dirty="0"/>
              <a:t>Overview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907794" y="1552320"/>
            <a:ext cx="5081270" cy="222123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FFF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FFCC66"/>
                </a:solidFill>
                <a:latin typeface="Arial"/>
                <a:cs typeface="Arial"/>
              </a:rPr>
              <a:t>Linking to </a:t>
            </a:r>
            <a:r>
              <a:rPr dirty="0" sz="2400" spc="-5" b="1">
                <a:solidFill>
                  <a:srgbClr val="FFCC66"/>
                </a:solidFill>
                <a:latin typeface="Arial"/>
                <a:cs typeface="Arial"/>
              </a:rPr>
              <a:t>an External</a:t>
            </a:r>
            <a:r>
              <a:rPr dirty="0" sz="2400" spc="-50" b="1">
                <a:solidFill>
                  <a:srgbClr val="FFCC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CC66"/>
                </a:solidFill>
                <a:latin typeface="Arial"/>
                <a:cs typeface="Arial"/>
              </a:rPr>
              <a:t>Library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The Book's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Link Library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Defining and Using</a:t>
            </a:r>
            <a:r>
              <a:rPr dirty="0" sz="2400" spc="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Procedures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Program Design Using</a:t>
            </a:r>
            <a:r>
              <a:rPr dirty="0" sz="240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Procedures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8896" y="158495"/>
            <a:ext cx="2453640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Example</a:t>
            </a:r>
            <a:r>
              <a:rPr dirty="0" spc="-85"/>
              <a:t> </a:t>
            </a:r>
            <a:r>
              <a:rPr dirty="0"/>
              <a:t>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764540" y="1183894"/>
            <a:ext cx="7527290" cy="3561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Display a null-terminated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string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with yellow characters on a blue  background.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820419">
              <a:lnSpc>
                <a:spcPct val="100000"/>
              </a:lnSpc>
            </a:pP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.data</a:t>
            </a:r>
            <a:endParaRPr sz="1800">
              <a:latin typeface="Courier New"/>
              <a:cs typeface="Courier New"/>
            </a:endParaRPr>
          </a:p>
          <a:p>
            <a:pPr marL="820419">
              <a:lnSpc>
                <a:spcPct val="100000"/>
              </a:lnSpc>
            </a:pP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str1 BYTE "Color output is</a:t>
            </a:r>
            <a:r>
              <a:rPr dirty="0" sz="1800" spc="-3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easy!",0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820419">
              <a:lnSpc>
                <a:spcPct val="100000"/>
              </a:lnSpc>
            </a:pP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.code</a:t>
            </a:r>
            <a:endParaRPr sz="1800">
              <a:latin typeface="Courier New"/>
              <a:cs typeface="Courier New"/>
            </a:endParaRPr>
          </a:p>
          <a:p>
            <a:pPr marL="1277620" marR="2282825">
              <a:lnSpc>
                <a:spcPct val="100000"/>
              </a:lnSpc>
              <a:tabLst>
                <a:tab pos="1960245" algn="l"/>
              </a:tabLst>
            </a:pPr>
            <a:r>
              <a:rPr dirty="0" sz="1800" spc="-5" b="1">
                <a:solidFill>
                  <a:srgbClr val="FFFFFF"/>
                </a:solidFill>
                <a:latin typeface="Courier New"/>
                <a:cs typeface="Courier New"/>
              </a:rPr>
              <a:t>mov	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eax,yellow </a:t>
            </a:r>
            <a:r>
              <a:rPr dirty="0" sz="1800" b="1">
                <a:solidFill>
                  <a:srgbClr val="FFFFFF"/>
                </a:solidFill>
                <a:latin typeface="Courier New"/>
                <a:cs typeface="Courier New"/>
              </a:rPr>
              <a:t>+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(blue </a:t>
            </a:r>
            <a:r>
              <a:rPr dirty="0" sz="1800" b="1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dirty="0" sz="1800" spc="-10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16)  call</a:t>
            </a:r>
            <a:r>
              <a:rPr dirty="0" sz="18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SetTextColor</a:t>
            </a:r>
            <a:endParaRPr sz="1800">
              <a:latin typeface="Courier New"/>
              <a:cs typeface="Courier New"/>
            </a:endParaRPr>
          </a:p>
          <a:p>
            <a:pPr marL="1277620" marR="3510279">
              <a:lnSpc>
                <a:spcPct val="100000"/>
              </a:lnSpc>
              <a:tabLst>
                <a:tab pos="1960245" algn="l"/>
              </a:tabLst>
            </a:pPr>
            <a:r>
              <a:rPr dirty="0" sz="1800" spc="-5" b="1">
                <a:solidFill>
                  <a:srgbClr val="FFFFFF"/>
                </a:solidFill>
                <a:latin typeface="Courier New"/>
                <a:cs typeface="Courier New"/>
              </a:rPr>
              <a:t>mov	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edx,OFFSET</a:t>
            </a:r>
            <a:r>
              <a:rPr dirty="0" sz="1800" spc="-8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str1  call WriteString  call</a:t>
            </a:r>
            <a:r>
              <a:rPr dirty="0" sz="18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Crlf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5181600"/>
            <a:ext cx="7467600" cy="861060"/>
          </a:xfrm>
          <a:prstGeom prst="rect">
            <a:avLst/>
          </a:prstGeom>
          <a:ln w="9144">
            <a:solidFill>
              <a:srgbClr val="959595"/>
            </a:solidFill>
          </a:ln>
        </p:spPr>
        <p:txBody>
          <a:bodyPr wrap="square" lIns="0" tIns="131445" rIns="0" bIns="0" rtlCol="0" vert="horz">
            <a:spAutoFit/>
          </a:bodyPr>
          <a:lstStyle/>
          <a:p>
            <a:pPr marL="91440" marR="207010">
              <a:lnSpc>
                <a:spcPct val="100000"/>
              </a:lnSpc>
              <a:spcBef>
                <a:spcPts val="1035"/>
              </a:spcBef>
            </a:pP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The background color is multiplied by 16 before being added to the  foreground</a:t>
            </a:r>
            <a:r>
              <a:rPr dirty="0" sz="1900" spc="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20">
                <a:solidFill>
                  <a:srgbClr val="FFFFFF"/>
                </a:solidFill>
                <a:latin typeface="Arial"/>
                <a:cs typeface="Arial"/>
              </a:rPr>
              <a:t>color.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29355" y="158495"/>
            <a:ext cx="2714244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0909" y="264363"/>
            <a:ext cx="220408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What's</a:t>
            </a:r>
            <a:r>
              <a:rPr dirty="0" spc="-95"/>
              <a:t> </a:t>
            </a:r>
            <a:r>
              <a:rPr dirty="0"/>
              <a:t>Next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907794" y="1552320"/>
            <a:ext cx="5081270" cy="222123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Linking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an External</a:t>
            </a: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Library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The Book's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Link Library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FFFFF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FFCC66"/>
                </a:solidFill>
                <a:latin typeface="Arial"/>
                <a:cs typeface="Arial"/>
              </a:rPr>
              <a:t>Stack</a:t>
            </a:r>
            <a:r>
              <a:rPr dirty="0" sz="2400" b="1">
                <a:solidFill>
                  <a:srgbClr val="FFCC66"/>
                </a:solidFill>
                <a:latin typeface="Arial"/>
                <a:cs typeface="Arial"/>
              </a:rPr>
              <a:t> Operations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Defining and Using</a:t>
            </a:r>
            <a:r>
              <a:rPr dirty="0" sz="2400" spc="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Procedures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Program Design Using</a:t>
            </a:r>
            <a:r>
              <a:rPr dirty="0" sz="240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Procedures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59964" y="158495"/>
            <a:ext cx="3653028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1517" y="264363"/>
            <a:ext cx="314261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Stack</a:t>
            </a:r>
            <a:r>
              <a:rPr dirty="0" spc="-55"/>
              <a:t> </a:t>
            </a:r>
            <a:r>
              <a:rPr dirty="0" spc="-5"/>
              <a:t>Operations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907794" y="1552320"/>
            <a:ext cx="4232910" cy="309880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Runtime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PUSH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Operation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POP</a:t>
            </a:r>
            <a:r>
              <a:rPr dirty="0" sz="24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Operation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PUSH and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POP</a:t>
            </a:r>
            <a:r>
              <a:rPr dirty="0" sz="24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Instructions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Using PUSH and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POP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Example: Reversing a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String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Related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Instructions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6183" y="158495"/>
            <a:ext cx="3179064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37738" y="264363"/>
            <a:ext cx="26670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Runtime</a:t>
            </a:r>
            <a:r>
              <a:rPr dirty="0" spc="-75"/>
              <a:t> </a:t>
            </a:r>
            <a:r>
              <a:rPr dirty="0"/>
              <a:t>Stack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1095368"/>
            <a:ext cx="5321935" cy="167132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Imagine a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stack of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plates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. .</a:t>
            </a:r>
            <a:r>
              <a:rPr dirty="0" sz="2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25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plates are only added to the</a:t>
            </a:r>
            <a:r>
              <a:rPr dirty="0" sz="22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top</a:t>
            </a:r>
            <a:endParaRPr sz="22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3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plates are only removed from the</a:t>
            </a:r>
            <a:r>
              <a:rPr dirty="0" sz="220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top</a:t>
            </a:r>
            <a:endParaRPr sz="22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3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LIFO</a:t>
            </a:r>
            <a:r>
              <a:rPr dirty="0" sz="2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8800" y="3048000"/>
            <a:ext cx="4953000" cy="2286000"/>
          </a:xfrm>
          <a:custGeom>
            <a:avLst/>
            <a:gdLst/>
            <a:ahLst/>
            <a:cxnLst/>
            <a:rect l="l" t="t" r="r" b="b"/>
            <a:pathLst>
              <a:path w="4953000" h="2286000">
                <a:moveTo>
                  <a:pt x="0" y="2286000"/>
                </a:moveTo>
                <a:lnTo>
                  <a:pt x="4953000" y="2286000"/>
                </a:lnTo>
                <a:lnTo>
                  <a:pt x="49530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19247" y="4979897"/>
            <a:ext cx="3117850" cy="198120"/>
          </a:xfrm>
          <a:custGeom>
            <a:avLst/>
            <a:gdLst/>
            <a:ahLst/>
            <a:cxnLst/>
            <a:rect l="l" t="t" r="r" b="b"/>
            <a:pathLst>
              <a:path w="3117850" h="198120">
                <a:moveTo>
                  <a:pt x="3017408" y="0"/>
                </a:moveTo>
                <a:lnTo>
                  <a:pt x="100307" y="0"/>
                </a:lnTo>
                <a:lnTo>
                  <a:pt x="69176" y="6916"/>
                </a:lnTo>
                <a:lnTo>
                  <a:pt x="41506" y="20772"/>
                </a:lnTo>
                <a:lnTo>
                  <a:pt x="20753" y="41544"/>
                </a:lnTo>
                <a:lnTo>
                  <a:pt x="6918" y="69242"/>
                </a:lnTo>
                <a:lnTo>
                  <a:pt x="0" y="100401"/>
                </a:lnTo>
                <a:lnTo>
                  <a:pt x="6918" y="128098"/>
                </a:lnTo>
                <a:lnTo>
                  <a:pt x="20753" y="156487"/>
                </a:lnTo>
                <a:lnTo>
                  <a:pt x="41506" y="177260"/>
                </a:lnTo>
                <a:lnTo>
                  <a:pt x="69176" y="191107"/>
                </a:lnTo>
                <a:lnTo>
                  <a:pt x="100307" y="198032"/>
                </a:lnTo>
                <a:lnTo>
                  <a:pt x="3017408" y="198032"/>
                </a:lnTo>
                <a:lnTo>
                  <a:pt x="3076266" y="177260"/>
                </a:lnTo>
                <a:lnTo>
                  <a:pt x="3110889" y="128098"/>
                </a:lnTo>
                <a:lnTo>
                  <a:pt x="3117814" y="100401"/>
                </a:lnTo>
                <a:lnTo>
                  <a:pt x="3110889" y="69242"/>
                </a:lnTo>
                <a:lnTo>
                  <a:pt x="3097040" y="41544"/>
                </a:lnTo>
                <a:lnTo>
                  <a:pt x="3076266" y="20772"/>
                </a:lnTo>
                <a:lnTo>
                  <a:pt x="3048568" y="6916"/>
                </a:lnTo>
                <a:lnTo>
                  <a:pt x="30174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19247" y="4979897"/>
            <a:ext cx="3117850" cy="198120"/>
          </a:xfrm>
          <a:custGeom>
            <a:avLst/>
            <a:gdLst/>
            <a:ahLst/>
            <a:cxnLst/>
            <a:rect l="l" t="t" r="r" b="b"/>
            <a:pathLst>
              <a:path w="3117850" h="198120">
                <a:moveTo>
                  <a:pt x="3017408" y="198032"/>
                </a:moveTo>
                <a:lnTo>
                  <a:pt x="3076266" y="177260"/>
                </a:lnTo>
                <a:lnTo>
                  <a:pt x="3110889" y="128098"/>
                </a:lnTo>
                <a:lnTo>
                  <a:pt x="3117814" y="100401"/>
                </a:lnTo>
                <a:lnTo>
                  <a:pt x="3110889" y="69242"/>
                </a:lnTo>
                <a:lnTo>
                  <a:pt x="3097040" y="41544"/>
                </a:lnTo>
                <a:lnTo>
                  <a:pt x="3076266" y="20772"/>
                </a:lnTo>
                <a:lnTo>
                  <a:pt x="3048568" y="6916"/>
                </a:lnTo>
                <a:lnTo>
                  <a:pt x="3017408" y="0"/>
                </a:lnTo>
                <a:lnTo>
                  <a:pt x="100307" y="0"/>
                </a:lnTo>
                <a:lnTo>
                  <a:pt x="41506" y="20772"/>
                </a:lnTo>
                <a:lnTo>
                  <a:pt x="6918" y="69242"/>
                </a:lnTo>
                <a:lnTo>
                  <a:pt x="0" y="100401"/>
                </a:lnTo>
                <a:lnTo>
                  <a:pt x="6918" y="128098"/>
                </a:lnTo>
                <a:lnTo>
                  <a:pt x="20753" y="156487"/>
                </a:lnTo>
                <a:lnTo>
                  <a:pt x="41506" y="177260"/>
                </a:lnTo>
                <a:lnTo>
                  <a:pt x="69176" y="191107"/>
                </a:lnTo>
                <a:lnTo>
                  <a:pt x="100307" y="198032"/>
                </a:lnTo>
                <a:lnTo>
                  <a:pt x="3017408" y="198032"/>
                </a:lnTo>
                <a:close/>
              </a:path>
            </a:pathLst>
          </a:custGeom>
          <a:ln w="6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19247" y="4786005"/>
            <a:ext cx="3117850" cy="194310"/>
          </a:xfrm>
          <a:custGeom>
            <a:avLst/>
            <a:gdLst/>
            <a:ahLst/>
            <a:cxnLst/>
            <a:rect l="l" t="t" r="r" b="b"/>
            <a:pathLst>
              <a:path w="3117850" h="194310">
                <a:moveTo>
                  <a:pt x="3017408" y="0"/>
                </a:moveTo>
                <a:lnTo>
                  <a:pt x="100307" y="0"/>
                </a:lnTo>
                <a:lnTo>
                  <a:pt x="69176" y="6945"/>
                </a:lnTo>
                <a:lnTo>
                  <a:pt x="41506" y="20778"/>
                </a:lnTo>
                <a:lnTo>
                  <a:pt x="20753" y="41556"/>
                </a:lnTo>
                <a:lnTo>
                  <a:pt x="6918" y="69251"/>
                </a:lnTo>
                <a:lnTo>
                  <a:pt x="0" y="96945"/>
                </a:lnTo>
                <a:lnTo>
                  <a:pt x="6918" y="128098"/>
                </a:lnTo>
                <a:lnTo>
                  <a:pt x="20753" y="155822"/>
                </a:lnTo>
                <a:lnTo>
                  <a:pt x="41506" y="176571"/>
                </a:lnTo>
                <a:lnTo>
                  <a:pt x="69176" y="190433"/>
                </a:lnTo>
                <a:lnTo>
                  <a:pt x="100307" y="193891"/>
                </a:lnTo>
                <a:lnTo>
                  <a:pt x="3017408" y="193891"/>
                </a:lnTo>
                <a:lnTo>
                  <a:pt x="3076266" y="176571"/>
                </a:lnTo>
                <a:lnTo>
                  <a:pt x="3110889" y="128098"/>
                </a:lnTo>
                <a:lnTo>
                  <a:pt x="3117814" y="96945"/>
                </a:lnTo>
                <a:lnTo>
                  <a:pt x="3110889" y="69251"/>
                </a:lnTo>
                <a:lnTo>
                  <a:pt x="3097040" y="41556"/>
                </a:lnTo>
                <a:lnTo>
                  <a:pt x="3076266" y="20778"/>
                </a:lnTo>
                <a:lnTo>
                  <a:pt x="3048568" y="6945"/>
                </a:lnTo>
                <a:lnTo>
                  <a:pt x="30174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19247" y="4786005"/>
            <a:ext cx="3117850" cy="194310"/>
          </a:xfrm>
          <a:custGeom>
            <a:avLst/>
            <a:gdLst/>
            <a:ahLst/>
            <a:cxnLst/>
            <a:rect l="l" t="t" r="r" b="b"/>
            <a:pathLst>
              <a:path w="3117850" h="194310">
                <a:moveTo>
                  <a:pt x="3017408" y="193891"/>
                </a:moveTo>
                <a:lnTo>
                  <a:pt x="3076266" y="176571"/>
                </a:lnTo>
                <a:lnTo>
                  <a:pt x="3110889" y="128098"/>
                </a:lnTo>
                <a:lnTo>
                  <a:pt x="3117814" y="96945"/>
                </a:lnTo>
                <a:lnTo>
                  <a:pt x="3110889" y="69251"/>
                </a:lnTo>
                <a:lnTo>
                  <a:pt x="3097040" y="41556"/>
                </a:lnTo>
                <a:lnTo>
                  <a:pt x="3076266" y="20778"/>
                </a:lnTo>
                <a:lnTo>
                  <a:pt x="3048568" y="6945"/>
                </a:lnTo>
                <a:lnTo>
                  <a:pt x="3017408" y="0"/>
                </a:lnTo>
                <a:lnTo>
                  <a:pt x="100307" y="0"/>
                </a:lnTo>
                <a:lnTo>
                  <a:pt x="41506" y="20778"/>
                </a:lnTo>
                <a:lnTo>
                  <a:pt x="6918" y="69251"/>
                </a:lnTo>
                <a:lnTo>
                  <a:pt x="0" y="96945"/>
                </a:lnTo>
                <a:lnTo>
                  <a:pt x="6918" y="128098"/>
                </a:lnTo>
                <a:lnTo>
                  <a:pt x="20753" y="155822"/>
                </a:lnTo>
                <a:lnTo>
                  <a:pt x="41506" y="176571"/>
                </a:lnTo>
                <a:lnTo>
                  <a:pt x="69176" y="190433"/>
                </a:lnTo>
                <a:lnTo>
                  <a:pt x="100307" y="193891"/>
                </a:lnTo>
                <a:lnTo>
                  <a:pt x="3017408" y="193891"/>
                </a:lnTo>
                <a:close/>
              </a:path>
            </a:pathLst>
          </a:custGeom>
          <a:ln w="6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19247" y="4591451"/>
            <a:ext cx="3117850" cy="194945"/>
          </a:xfrm>
          <a:custGeom>
            <a:avLst/>
            <a:gdLst/>
            <a:ahLst/>
            <a:cxnLst/>
            <a:rect l="l" t="t" r="r" b="b"/>
            <a:pathLst>
              <a:path w="3117850" h="194945">
                <a:moveTo>
                  <a:pt x="3017408" y="0"/>
                </a:moveTo>
                <a:lnTo>
                  <a:pt x="100307" y="0"/>
                </a:lnTo>
                <a:lnTo>
                  <a:pt x="69176" y="3458"/>
                </a:lnTo>
                <a:lnTo>
                  <a:pt x="41506" y="17319"/>
                </a:lnTo>
                <a:lnTo>
                  <a:pt x="20753" y="38069"/>
                </a:lnTo>
                <a:lnTo>
                  <a:pt x="6918" y="65764"/>
                </a:lnTo>
                <a:lnTo>
                  <a:pt x="0" y="96945"/>
                </a:lnTo>
                <a:lnTo>
                  <a:pt x="6918" y="128098"/>
                </a:lnTo>
                <a:lnTo>
                  <a:pt x="20753" y="156485"/>
                </a:lnTo>
                <a:lnTo>
                  <a:pt x="41506" y="177263"/>
                </a:lnTo>
                <a:lnTo>
                  <a:pt x="69176" y="191096"/>
                </a:lnTo>
                <a:lnTo>
                  <a:pt x="100307" y="194554"/>
                </a:lnTo>
                <a:lnTo>
                  <a:pt x="3017408" y="194554"/>
                </a:lnTo>
                <a:lnTo>
                  <a:pt x="3076266" y="177263"/>
                </a:lnTo>
                <a:lnTo>
                  <a:pt x="3110889" y="128098"/>
                </a:lnTo>
                <a:lnTo>
                  <a:pt x="3117814" y="96945"/>
                </a:lnTo>
                <a:lnTo>
                  <a:pt x="3110889" y="65764"/>
                </a:lnTo>
                <a:lnTo>
                  <a:pt x="3097040" y="38069"/>
                </a:lnTo>
                <a:lnTo>
                  <a:pt x="3076266" y="17319"/>
                </a:lnTo>
                <a:lnTo>
                  <a:pt x="3048568" y="3458"/>
                </a:lnTo>
                <a:lnTo>
                  <a:pt x="30174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019247" y="4591451"/>
            <a:ext cx="3117850" cy="194945"/>
          </a:xfrm>
          <a:custGeom>
            <a:avLst/>
            <a:gdLst/>
            <a:ahLst/>
            <a:cxnLst/>
            <a:rect l="l" t="t" r="r" b="b"/>
            <a:pathLst>
              <a:path w="3117850" h="194945">
                <a:moveTo>
                  <a:pt x="3017408" y="194554"/>
                </a:moveTo>
                <a:lnTo>
                  <a:pt x="3076266" y="177263"/>
                </a:lnTo>
                <a:lnTo>
                  <a:pt x="3110889" y="128098"/>
                </a:lnTo>
                <a:lnTo>
                  <a:pt x="3117814" y="96945"/>
                </a:lnTo>
                <a:lnTo>
                  <a:pt x="3110889" y="65764"/>
                </a:lnTo>
                <a:lnTo>
                  <a:pt x="3097040" y="38069"/>
                </a:lnTo>
                <a:lnTo>
                  <a:pt x="3076266" y="17319"/>
                </a:lnTo>
                <a:lnTo>
                  <a:pt x="3048568" y="3458"/>
                </a:lnTo>
                <a:lnTo>
                  <a:pt x="3017408" y="0"/>
                </a:lnTo>
                <a:lnTo>
                  <a:pt x="100307" y="0"/>
                </a:lnTo>
                <a:lnTo>
                  <a:pt x="41506" y="17319"/>
                </a:lnTo>
                <a:lnTo>
                  <a:pt x="6918" y="65764"/>
                </a:lnTo>
                <a:lnTo>
                  <a:pt x="0" y="96945"/>
                </a:lnTo>
                <a:lnTo>
                  <a:pt x="6918" y="128098"/>
                </a:lnTo>
                <a:lnTo>
                  <a:pt x="20753" y="156485"/>
                </a:lnTo>
                <a:lnTo>
                  <a:pt x="41506" y="177263"/>
                </a:lnTo>
                <a:lnTo>
                  <a:pt x="69176" y="191096"/>
                </a:lnTo>
                <a:lnTo>
                  <a:pt x="100307" y="194554"/>
                </a:lnTo>
                <a:lnTo>
                  <a:pt x="3017408" y="194554"/>
                </a:lnTo>
                <a:close/>
              </a:path>
            </a:pathLst>
          </a:custGeom>
          <a:ln w="6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019247" y="4397559"/>
            <a:ext cx="3117850" cy="194310"/>
          </a:xfrm>
          <a:custGeom>
            <a:avLst/>
            <a:gdLst/>
            <a:ahLst/>
            <a:cxnLst/>
            <a:rect l="l" t="t" r="r" b="b"/>
            <a:pathLst>
              <a:path w="3117850" h="194310">
                <a:moveTo>
                  <a:pt x="3017408" y="0"/>
                </a:moveTo>
                <a:lnTo>
                  <a:pt x="100307" y="0"/>
                </a:lnTo>
                <a:lnTo>
                  <a:pt x="69176" y="3458"/>
                </a:lnTo>
                <a:lnTo>
                  <a:pt x="41506" y="17319"/>
                </a:lnTo>
                <a:lnTo>
                  <a:pt x="20753" y="38098"/>
                </a:lnTo>
                <a:lnTo>
                  <a:pt x="6918" y="65792"/>
                </a:lnTo>
                <a:lnTo>
                  <a:pt x="0" y="96945"/>
                </a:lnTo>
                <a:lnTo>
                  <a:pt x="6918" y="124640"/>
                </a:lnTo>
                <a:lnTo>
                  <a:pt x="20753" y="152335"/>
                </a:lnTo>
                <a:lnTo>
                  <a:pt x="41506" y="176571"/>
                </a:lnTo>
                <a:lnTo>
                  <a:pt x="69176" y="190433"/>
                </a:lnTo>
                <a:lnTo>
                  <a:pt x="100307" y="193891"/>
                </a:lnTo>
                <a:lnTo>
                  <a:pt x="3017408" y="193891"/>
                </a:lnTo>
                <a:lnTo>
                  <a:pt x="3076266" y="176571"/>
                </a:lnTo>
                <a:lnTo>
                  <a:pt x="3110889" y="124640"/>
                </a:lnTo>
                <a:lnTo>
                  <a:pt x="3117814" y="96945"/>
                </a:lnTo>
                <a:lnTo>
                  <a:pt x="3110889" y="65792"/>
                </a:lnTo>
                <a:lnTo>
                  <a:pt x="3097040" y="38098"/>
                </a:lnTo>
                <a:lnTo>
                  <a:pt x="3076266" y="17319"/>
                </a:lnTo>
                <a:lnTo>
                  <a:pt x="3048568" y="3458"/>
                </a:lnTo>
                <a:lnTo>
                  <a:pt x="30174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019247" y="4397559"/>
            <a:ext cx="3117850" cy="194310"/>
          </a:xfrm>
          <a:custGeom>
            <a:avLst/>
            <a:gdLst/>
            <a:ahLst/>
            <a:cxnLst/>
            <a:rect l="l" t="t" r="r" b="b"/>
            <a:pathLst>
              <a:path w="3117850" h="194310">
                <a:moveTo>
                  <a:pt x="3017408" y="193891"/>
                </a:moveTo>
                <a:lnTo>
                  <a:pt x="3076266" y="176571"/>
                </a:lnTo>
                <a:lnTo>
                  <a:pt x="3110889" y="124640"/>
                </a:lnTo>
                <a:lnTo>
                  <a:pt x="3117814" y="96945"/>
                </a:lnTo>
                <a:lnTo>
                  <a:pt x="3110889" y="65792"/>
                </a:lnTo>
                <a:lnTo>
                  <a:pt x="3097040" y="38098"/>
                </a:lnTo>
                <a:lnTo>
                  <a:pt x="3076266" y="17319"/>
                </a:lnTo>
                <a:lnTo>
                  <a:pt x="3048568" y="3458"/>
                </a:lnTo>
                <a:lnTo>
                  <a:pt x="3017408" y="0"/>
                </a:lnTo>
                <a:lnTo>
                  <a:pt x="100307" y="0"/>
                </a:lnTo>
                <a:lnTo>
                  <a:pt x="41506" y="17319"/>
                </a:lnTo>
                <a:lnTo>
                  <a:pt x="6918" y="65792"/>
                </a:lnTo>
                <a:lnTo>
                  <a:pt x="0" y="96945"/>
                </a:lnTo>
                <a:lnTo>
                  <a:pt x="6918" y="124640"/>
                </a:lnTo>
                <a:lnTo>
                  <a:pt x="20753" y="152335"/>
                </a:lnTo>
                <a:lnTo>
                  <a:pt x="41506" y="176571"/>
                </a:lnTo>
                <a:lnTo>
                  <a:pt x="69176" y="190433"/>
                </a:lnTo>
                <a:lnTo>
                  <a:pt x="100307" y="193891"/>
                </a:lnTo>
                <a:lnTo>
                  <a:pt x="3017408" y="193891"/>
                </a:lnTo>
                <a:close/>
              </a:path>
            </a:pathLst>
          </a:custGeom>
          <a:ln w="6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019247" y="4199547"/>
            <a:ext cx="3117850" cy="198120"/>
          </a:xfrm>
          <a:custGeom>
            <a:avLst/>
            <a:gdLst/>
            <a:ahLst/>
            <a:cxnLst/>
            <a:rect l="l" t="t" r="r" b="b"/>
            <a:pathLst>
              <a:path w="3117850" h="198120">
                <a:moveTo>
                  <a:pt x="3017408" y="0"/>
                </a:moveTo>
                <a:lnTo>
                  <a:pt x="100307" y="0"/>
                </a:lnTo>
                <a:lnTo>
                  <a:pt x="69176" y="6916"/>
                </a:lnTo>
                <a:lnTo>
                  <a:pt x="41506" y="20749"/>
                </a:lnTo>
                <a:lnTo>
                  <a:pt x="20753" y="41527"/>
                </a:lnTo>
                <a:lnTo>
                  <a:pt x="6918" y="69222"/>
                </a:lnTo>
                <a:lnTo>
                  <a:pt x="0" y="100375"/>
                </a:lnTo>
                <a:lnTo>
                  <a:pt x="6918" y="128098"/>
                </a:lnTo>
                <a:lnTo>
                  <a:pt x="20753" y="155793"/>
                </a:lnTo>
                <a:lnTo>
                  <a:pt x="41506" y="177234"/>
                </a:lnTo>
                <a:lnTo>
                  <a:pt x="69176" y="191096"/>
                </a:lnTo>
                <a:lnTo>
                  <a:pt x="100307" y="198012"/>
                </a:lnTo>
                <a:lnTo>
                  <a:pt x="3017408" y="198012"/>
                </a:lnTo>
                <a:lnTo>
                  <a:pt x="3076266" y="177234"/>
                </a:lnTo>
                <a:lnTo>
                  <a:pt x="3110889" y="128098"/>
                </a:lnTo>
                <a:lnTo>
                  <a:pt x="3117814" y="100375"/>
                </a:lnTo>
                <a:lnTo>
                  <a:pt x="3110889" y="69222"/>
                </a:lnTo>
                <a:lnTo>
                  <a:pt x="3097040" y="41527"/>
                </a:lnTo>
                <a:lnTo>
                  <a:pt x="3076266" y="20749"/>
                </a:lnTo>
                <a:lnTo>
                  <a:pt x="3048568" y="6916"/>
                </a:lnTo>
                <a:lnTo>
                  <a:pt x="30174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19247" y="4199547"/>
            <a:ext cx="3117850" cy="198120"/>
          </a:xfrm>
          <a:custGeom>
            <a:avLst/>
            <a:gdLst/>
            <a:ahLst/>
            <a:cxnLst/>
            <a:rect l="l" t="t" r="r" b="b"/>
            <a:pathLst>
              <a:path w="3117850" h="198120">
                <a:moveTo>
                  <a:pt x="3017408" y="198012"/>
                </a:moveTo>
                <a:lnTo>
                  <a:pt x="3076266" y="177234"/>
                </a:lnTo>
                <a:lnTo>
                  <a:pt x="3110889" y="128098"/>
                </a:lnTo>
                <a:lnTo>
                  <a:pt x="3117814" y="100375"/>
                </a:lnTo>
                <a:lnTo>
                  <a:pt x="3110889" y="69222"/>
                </a:lnTo>
                <a:lnTo>
                  <a:pt x="3097040" y="41527"/>
                </a:lnTo>
                <a:lnTo>
                  <a:pt x="3076266" y="20749"/>
                </a:lnTo>
                <a:lnTo>
                  <a:pt x="3048568" y="6916"/>
                </a:lnTo>
                <a:lnTo>
                  <a:pt x="3017408" y="0"/>
                </a:lnTo>
                <a:lnTo>
                  <a:pt x="100307" y="0"/>
                </a:lnTo>
                <a:lnTo>
                  <a:pt x="41506" y="20749"/>
                </a:lnTo>
                <a:lnTo>
                  <a:pt x="6918" y="69222"/>
                </a:lnTo>
                <a:lnTo>
                  <a:pt x="0" y="100375"/>
                </a:lnTo>
                <a:lnTo>
                  <a:pt x="6918" y="128098"/>
                </a:lnTo>
                <a:lnTo>
                  <a:pt x="20753" y="155793"/>
                </a:lnTo>
                <a:lnTo>
                  <a:pt x="41506" y="177234"/>
                </a:lnTo>
                <a:lnTo>
                  <a:pt x="69176" y="191096"/>
                </a:lnTo>
                <a:lnTo>
                  <a:pt x="100307" y="198012"/>
                </a:lnTo>
                <a:lnTo>
                  <a:pt x="3017408" y="198012"/>
                </a:lnTo>
                <a:close/>
              </a:path>
            </a:pathLst>
          </a:custGeom>
          <a:ln w="6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19247" y="4005655"/>
            <a:ext cx="3117850" cy="194310"/>
          </a:xfrm>
          <a:custGeom>
            <a:avLst/>
            <a:gdLst/>
            <a:ahLst/>
            <a:cxnLst/>
            <a:rect l="l" t="t" r="r" b="b"/>
            <a:pathLst>
              <a:path w="3117850" h="194310">
                <a:moveTo>
                  <a:pt x="3017408" y="0"/>
                </a:moveTo>
                <a:lnTo>
                  <a:pt x="100307" y="0"/>
                </a:lnTo>
                <a:lnTo>
                  <a:pt x="69176" y="3458"/>
                </a:lnTo>
                <a:lnTo>
                  <a:pt x="41506" y="17319"/>
                </a:lnTo>
                <a:lnTo>
                  <a:pt x="20753" y="41556"/>
                </a:lnTo>
                <a:lnTo>
                  <a:pt x="6918" y="69251"/>
                </a:lnTo>
                <a:lnTo>
                  <a:pt x="0" y="96945"/>
                </a:lnTo>
                <a:lnTo>
                  <a:pt x="6918" y="128098"/>
                </a:lnTo>
                <a:lnTo>
                  <a:pt x="20753" y="155793"/>
                </a:lnTo>
                <a:lnTo>
                  <a:pt x="41506" y="176571"/>
                </a:lnTo>
                <a:lnTo>
                  <a:pt x="69176" y="190404"/>
                </a:lnTo>
                <a:lnTo>
                  <a:pt x="100307" y="193891"/>
                </a:lnTo>
                <a:lnTo>
                  <a:pt x="3017408" y="193891"/>
                </a:lnTo>
                <a:lnTo>
                  <a:pt x="3076266" y="176571"/>
                </a:lnTo>
                <a:lnTo>
                  <a:pt x="3110889" y="128098"/>
                </a:lnTo>
                <a:lnTo>
                  <a:pt x="3117814" y="96945"/>
                </a:lnTo>
                <a:lnTo>
                  <a:pt x="3110889" y="69251"/>
                </a:lnTo>
                <a:lnTo>
                  <a:pt x="3097040" y="41556"/>
                </a:lnTo>
                <a:lnTo>
                  <a:pt x="3076266" y="17319"/>
                </a:lnTo>
                <a:lnTo>
                  <a:pt x="3048568" y="3458"/>
                </a:lnTo>
                <a:lnTo>
                  <a:pt x="30174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19247" y="4005655"/>
            <a:ext cx="3117850" cy="194310"/>
          </a:xfrm>
          <a:custGeom>
            <a:avLst/>
            <a:gdLst/>
            <a:ahLst/>
            <a:cxnLst/>
            <a:rect l="l" t="t" r="r" b="b"/>
            <a:pathLst>
              <a:path w="3117850" h="194310">
                <a:moveTo>
                  <a:pt x="3017408" y="193891"/>
                </a:moveTo>
                <a:lnTo>
                  <a:pt x="3076266" y="176571"/>
                </a:lnTo>
                <a:lnTo>
                  <a:pt x="3110889" y="128098"/>
                </a:lnTo>
                <a:lnTo>
                  <a:pt x="3117814" y="96945"/>
                </a:lnTo>
                <a:lnTo>
                  <a:pt x="3110889" y="69251"/>
                </a:lnTo>
                <a:lnTo>
                  <a:pt x="3097040" y="41556"/>
                </a:lnTo>
                <a:lnTo>
                  <a:pt x="3076266" y="17319"/>
                </a:lnTo>
                <a:lnTo>
                  <a:pt x="3048568" y="3458"/>
                </a:lnTo>
                <a:lnTo>
                  <a:pt x="3017408" y="0"/>
                </a:lnTo>
                <a:lnTo>
                  <a:pt x="100307" y="0"/>
                </a:lnTo>
                <a:lnTo>
                  <a:pt x="41506" y="17319"/>
                </a:lnTo>
                <a:lnTo>
                  <a:pt x="6918" y="69251"/>
                </a:lnTo>
                <a:lnTo>
                  <a:pt x="0" y="96945"/>
                </a:lnTo>
                <a:lnTo>
                  <a:pt x="6918" y="128098"/>
                </a:lnTo>
                <a:lnTo>
                  <a:pt x="20753" y="155793"/>
                </a:lnTo>
                <a:lnTo>
                  <a:pt x="41506" y="176571"/>
                </a:lnTo>
                <a:lnTo>
                  <a:pt x="69176" y="190404"/>
                </a:lnTo>
                <a:lnTo>
                  <a:pt x="100307" y="193891"/>
                </a:lnTo>
                <a:lnTo>
                  <a:pt x="3017408" y="193891"/>
                </a:lnTo>
                <a:close/>
              </a:path>
            </a:pathLst>
          </a:custGeom>
          <a:ln w="6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019247" y="3811072"/>
            <a:ext cx="3117850" cy="194945"/>
          </a:xfrm>
          <a:custGeom>
            <a:avLst/>
            <a:gdLst/>
            <a:ahLst/>
            <a:cxnLst/>
            <a:rect l="l" t="t" r="r" b="b"/>
            <a:pathLst>
              <a:path w="3117850" h="194945">
                <a:moveTo>
                  <a:pt x="3017408" y="0"/>
                </a:moveTo>
                <a:lnTo>
                  <a:pt x="100307" y="0"/>
                </a:lnTo>
                <a:lnTo>
                  <a:pt x="69176" y="3487"/>
                </a:lnTo>
                <a:lnTo>
                  <a:pt x="41506" y="17319"/>
                </a:lnTo>
                <a:lnTo>
                  <a:pt x="20753" y="38098"/>
                </a:lnTo>
                <a:lnTo>
                  <a:pt x="6918" y="65792"/>
                </a:lnTo>
                <a:lnTo>
                  <a:pt x="0" y="96945"/>
                </a:lnTo>
                <a:lnTo>
                  <a:pt x="6918" y="128098"/>
                </a:lnTo>
                <a:lnTo>
                  <a:pt x="20753" y="155793"/>
                </a:lnTo>
                <a:lnTo>
                  <a:pt x="41506" y="176571"/>
                </a:lnTo>
                <a:lnTo>
                  <a:pt x="69176" y="191125"/>
                </a:lnTo>
                <a:lnTo>
                  <a:pt x="100307" y="194583"/>
                </a:lnTo>
                <a:lnTo>
                  <a:pt x="3017408" y="194583"/>
                </a:lnTo>
                <a:lnTo>
                  <a:pt x="3076266" y="176571"/>
                </a:lnTo>
                <a:lnTo>
                  <a:pt x="3110889" y="128098"/>
                </a:lnTo>
                <a:lnTo>
                  <a:pt x="3117814" y="96945"/>
                </a:lnTo>
                <a:lnTo>
                  <a:pt x="3110889" y="65792"/>
                </a:lnTo>
                <a:lnTo>
                  <a:pt x="3097040" y="38098"/>
                </a:lnTo>
                <a:lnTo>
                  <a:pt x="3076266" y="17319"/>
                </a:lnTo>
                <a:lnTo>
                  <a:pt x="3048568" y="3487"/>
                </a:lnTo>
                <a:lnTo>
                  <a:pt x="30174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019247" y="3811072"/>
            <a:ext cx="3117850" cy="194945"/>
          </a:xfrm>
          <a:custGeom>
            <a:avLst/>
            <a:gdLst/>
            <a:ahLst/>
            <a:cxnLst/>
            <a:rect l="l" t="t" r="r" b="b"/>
            <a:pathLst>
              <a:path w="3117850" h="194945">
                <a:moveTo>
                  <a:pt x="3017408" y="194583"/>
                </a:moveTo>
                <a:lnTo>
                  <a:pt x="3076266" y="176571"/>
                </a:lnTo>
                <a:lnTo>
                  <a:pt x="3110889" y="128098"/>
                </a:lnTo>
                <a:lnTo>
                  <a:pt x="3117814" y="96945"/>
                </a:lnTo>
                <a:lnTo>
                  <a:pt x="3110889" y="65792"/>
                </a:lnTo>
                <a:lnTo>
                  <a:pt x="3097040" y="38098"/>
                </a:lnTo>
                <a:lnTo>
                  <a:pt x="3076266" y="17319"/>
                </a:lnTo>
                <a:lnTo>
                  <a:pt x="3048568" y="3487"/>
                </a:lnTo>
                <a:lnTo>
                  <a:pt x="3017408" y="0"/>
                </a:lnTo>
                <a:lnTo>
                  <a:pt x="100307" y="0"/>
                </a:lnTo>
                <a:lnTo>
                  <a:pt x="41506" y="17319"/>
                </a:lnTo>
                <a:lnTo>
                  <a:pt x="6918" y="65792"/>
                </a:lnTo>
                <a:lnTo>
                  <a:pt x="0" y="96945"/>
                </a:lnTo>
                <a:lnTo>
                  <a:pt x="6918" y="128098"/>
                </a:lnTo>
                <a:lnTo>
                  <a:pt x="20753" y="155793"/>
                </a:lnTo>
                <a:lnTo>
                  <a:pt x="41506" y="176571"/>
                </a:lnTo>
                <a:lnTo>
                  <a:pt x="69176" y="191125"/>
                </a:lnTo>
                <a:lnTo>
                  <a:pt x="100307" y="194583"/>
                </a:lnTo>
                <a:lnTo>
                  <a:pt x="3017408" y="194583"/>
                </a:lnTo>
                <a:close/>
              </a:path>
            </a:pathLst>
          </a:custGeom>
          <a:ln w="6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019247" y="3617209"/>
            <a:ext cx="3117850" cy="194310"/>
          </a:xfrm>
          <a:custGeom>
            <a:avLst/>
            <a:gdLst/>
            <a:ahLst/>
            <a:cxnLst/>
            <a:rect l="l" t="t" r="r" b="b"/>
            <a:pathLst>
              <a:path w="3117850" h="194310">
                <a:moveTo>
                  <a:pt x="3017408" y="0"/>
                </a:moveTo>
                <a:lnTo>
                  <a:pt x="100307" y="0"/>
                </a:lnTo>
                <a:lnTo>
                  <a:pt x="69176" y="3458"/>
                </a:lnTo>
                <a:lnTo>
                  <a:pt x="41506" y="17319"/>
                </a:lnTo>
                <a:lnTo>
                  <a:pt x="20753" y="38069"/>
                </a:lnTo>
                <a:lnTo>
                  <a:pt x="6918" y="65764"/>
                </a:lnTo>
                <a:lnTo>
                  <a:pt x="0" y="96945"/>
                </a:lnTo>
                <a:lnTo>
                  <a:pt x="6918" y="124640"/>
                </a:lnTo>
                <a:lnTo>
                  <a:pt x="20753" y="152335"/>
                </a:lnTo>
                <a:lnTo>
                  <a:pt x="41506" y="173113"/>
                </a:lnTo>
                <a:lnTo>
                  <a:pt x="69176" y="186946"/>
                </a:lnTo>
                <a:lnTo>
                  <a:pt x="100307" y="193862"/>
                </a:lnTo>
                <a:lnTo>
                  <a:pt x="3017408" y="193862"/>
                </a:lnTo>
                <a:lnTo>
                  <a:pt x="3076266" y="173113"/>
                </a:lnTo>
                <a:lnTo>
                  <a:pt x="3110889" y="124640"/>
                </a:lnTo>
                <a:lnTo>
                  <a:pt x="3117814" y="96945"/>
                </a:lnTo>
                <a:lnTo>
                  <a:pt x="3110889" y="65764"/>
                </a:lnTo>
                <a:lnTo>
                  <a:pt x="3097040" y="38069"/>
                </a:lnTo>
                <a:lnTo>
                  <a:pt x="3076266" y="17319"/>
                </a:lnTo>
                <a:lnTo>
                  <a:pt x="3048568" y="3458"/>
                </a:lnTo>
                <a:lnTo>
                  <a:pt x="30174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19247" y="3617209"/>
            <a:ext cx="3117850" cy="194310"/>
          </a:xfrm>
          <a:custGeom>
            <a:avLst/>
            <a:gdLst/>
            <a:ahLst/>
            <a:cxnLst/>
            <a:rect l="l" t="t" r="r" b="b"/>
            <a:pathLst>
              <a:path w="3117850" h="194310">
                <a:moveTo>
                  <a:pt x="3017408" y="193862"/>
                </a:moveTo>
                <a:lnTo>
                  <a:pt x="3076266" y="173113"/>
                </a:lnTo>
                <a:lnTo>
                  <a:pt x="3110889" y="124640"/>
                </a:lnTo>
                <a:lnTo>
                  <a:pt x="3117814" y="96945"/>
                </a:lnTo>
                <a:lnTo>
                  <a:pt x="3110889" y="65764"/>
                </a:lnTo>
                <a:lnTo>
                  <a:pt x="3097040" y="38069"/>
                </a:lnTo>
                <a:lnTo>
                  <a:pt x="3076266" y="17319"/>
                </a:lnTo>
                <a:lnTo>
                  <a:pt x="3048568" y="3458"/>
                </a:lnTo>
                <a:lnTo>
                  <a:pt x="3017408" y="0"/>
                </a:lnTo>
                <a:lnTo>
                  <a:pt x="100307" y="0"/>
                </a:lnTo>
                <a:lnTo>
                  <a:pt x="41506" y="17319"/>
                </a:lnTo>
                <a:lnTo>
                  <a:pt x="6918" y="65764"/>
                </a:lnTo>
                <a:lnTo>
                  <a:pt x="0" y="96945"/>
                </a:lnTo>
                <a:lnTo>
                  <a:pt x="6918" y="124640"/>
                </a:lnTo>
                <a:lnTo>
                  <a:pt x="20753" y="152335"/>
                </a:lnTo>
                <a:lnTo>
                  <a:pt x="41506" y="173113"/>
                </a:lnTo>
                <a:lnTo>
                  <a:pt x="69176" y="186946"/>
                </a:lnTo>
                <a:lnTo>
                  <a:pt x="100307" y="193862"/>
                </a:lnTo>
                <a:lnTo>
                  <a:pt x="3017408" y="193862"/>
                </a:lnTo>
                <a:close/>
              </a:path>
            </a:pathLst>
          </a:custGeom>
          <a:ln w="6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019247" y="3419168"/>
            <a:ext cx="3117850" cy="198120"/>
          </a:xfrm>
          <a:custGeom>
            <a:avLst/>
            <a:gdLst/>
            <a:ahLst/>
            <a:cxnLst/>
            <a:rect l="l" t="t" r="r" b="b"/>
            <a:pathLst>
              <a:path w="3117850" h="198120">
                <a:moveTo>
                  <a:pt x="3017408" y="0"/>
                </a:moveTo>
                <a:lnTo>
                  <a:pt x="100307" y="0"/>
                </a:lnTo>
                <a:lnTo>
                  <a:pt x="69176" y="6916"/>
                </a:lnTo>
                <a:lnTo>
                  <a:pt x="41506" y="20778"/>
                </a:lnTo>
                <a:lnTo>
                  <a:pt x="20753" y="41556"/>
                </a:lnTo>
                <a:lnTo>
                  <a:pt x="6918" y="69251"/>
                </a:lnTo>
                <a:lnTo>
                  <a:pt x="0" y="96945"/>
                </a:lnTo>
                <a:lnTo>
                  <a:pt x="6918" y="128098"/>
                </a:lnTo>
                <a:lnTo>
                  <a:pt x="20753" y="155793"/>
                </a:lnTo>
                <a:lnTo>
                  <a:pt x="41506" y="176571"/>
                </a:lnTo>
                <a:lnTo>
                  <a:pt x="69176" y="190433"/>
                </a:lnTo>
                <a:lnTo>
                  <a:pt x="100307" y="198041"/>
                </a:lnTo>
                <a:lnTo>
                  <a:pt x="3017408" y="198041"/>
                </a:lnTo>
                <a:lnTo>
                  <a:pt x="3076266" y="176571"/>
                </a:lnTo>
                <a:lnTo>
                  <a:pt x="3110889" y="128098"/>
                </a:lnTo>
                <a:lnTo>
                  <a:pt x="3117814" y="96945"/>
                </a:lnTo>
                <a:lnTo>
                  <a:pt x="3110889" y="69251"/>
                </a:lnTo>
                <a:lnTo>
                  <a:pt x="3097040" y="41556"/>
                </a:lnTo>
                <a:lnTo>
                  <a:pt x="3076266" y="20778"/>
                </a:lnTo>
                <a:lnTo>
                  <a:pt x="3048568" y="6916"/>
                </a:lnTo>
                <a:lnTo>
                  <a:pt x="30174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019247" y="3419168"/>
            <a:ext cx="3117850" cy="198120"/>
          </a:xfrm>
          <a:custGeom>
            <a:avLst/>
            <a:gdLst/>
            <a:ahLst/>
            <a:cxnLst/>
            <a:rect l="l" t="t" r="r" b="b"/>
            <a:pathLst>
              <a:path w="3117850" h="198120">
                <a:moveTo>
                  <a:pt x="3017408" y="198041"/>
                </a:moveTo>
                <a:lnTo>
                  <a:pt x="3076266" y="176571"/>
                </a:lnTo>
                <a:lnTo>
                  <a:pt x="3110889" y="128098"/>
                </a:lnTo>
                <a:lnTo>
                  <a:pt x="3117814" y="96945"/>
                </a:lnTo>
                <a:lnTo>
                  <a:pt x="3110889" y="69251"/>
                </a:lnTo>
                <a:lnTo>
                  <a:pt x="3097040" y="41556"/>
                </a:lnTo>
                <a:lnTo>
                  <a:pt x="3076266" y="20778"/>
                </a:lnTo>
                <a:lnTo>
                  <a:pt x="3048568" y="6916"/>
                </a:lnTo>
                <a:lnTo>
                  <a:pt x="3017408" y="0"/>
                </a:lnTo>
                <a:lnTo>
                  <a:pt x="100307" y="0"/>
                </a:lnTo>
                <a:lnTo>
                  <a:pt x="41506" y="20778"/>
                </a:lnTo>
                <a:lnTo>
                  <a:pt x="6918" y="69251"/>
                </a:lnTo>
                <a:lnTo>
                  <a:pt x="0" y="96945"/>
                </a:lnTo>
                <a:lnTo>
                  <a:pt x="6918" y="128098"/>
                </a:lnTo>
                <a:lnTo>
                  <a:pt x="20753" y="155793"/>
                </a:lnTo>
                <a:lnTo>
                  <a:pt x="41506" y="176571"/>
                </a:lnTo>
                <a:lnTo>
                  <a:pt x="69176" y="190433"/>
                </a:lnTo>
                <a:lnTo>
                  <a:pt x="100307" y="198041"/>
                </a:lnTo>
                <a:lnTo>
                  <a:pt x="3017408" y="198041"/>
                </a:lnTo>
                <a:close/>
              </a:path>
            </a:pathLst>
          </a:custGeom>
          <a:ln w="6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019247" y="3224613"/>
            <a:ext cx="3117850" cy="194945"/>
          </a:xfrm>
          <a:custGeom>
            <a:avLst/>
            <a:gdLst/>
            <a:ahLst/>
            <a:cxnLst/>
            <a:rect l="l" t="t" r="r" b="b"/>
            <a:pathLst>
              <a:path w="3117850" h="194945">
                <a:moveTo>
                  <a:pt x="3017408" y="0"/>
                </a:moveTo>
                <a:lnTo>
                  <a:pt x="100307" y="0"/>
                </a:lnTo>
                <a:lnTo>
                  <a:pt x="69176" y="3458"/>
                </a:lnTo>
                <a:lnTo>
                  <a:pt x="41506" y="17982"/>
                </a:lnTo>
                <a:lnTo>
                  <a:pt x="20753" y="42219"/>
                </a:lnTo>
                <a:lnTo>
                  <a:pt x="6918" y="69913"/>
                </a:lnTo>
                <a:lnTo>
                  <a:pt x="0" y="97608"/>
                </a:lnTo>
                <a:lnTo>
                  <a:pt x="6918" y="128790"/>
                </a:lnTo>
                <a:lnTo>
                  <a:pt x="20753" y="156485"/>
                </a:lnTo>
                <a:lnTo>
                  <a:pt x="41506" y="177234"/>
                </a:lnTo>
                <a:lnTo>
                  <a:pt x="69176" y="191096"/>
                </a:lnTo>
                <a:lnTo>
                  <a:pt x="100307" y="194554"/>
                </a:lnTo>
                <a:lnTo>
                  <a:pt x="3017408" y="194554"/>
                </a:lnTo>
                <a:lnTo>
                  <a:pt x="3076266" y="177234"/>
                </a:lnTo>
                <a:lnTo>
                  <a:pt x="3110889" y="128790"/>
                </a:lnTo>
                <a:lnTo>
                  <a:pt x="3117814" y="97608"/>
                </a:lnTo>
                <a:lnTo>
                  <a:pt x="3110889" y="69913"/>
                </a:lnTo>
                <a:lnTo>
                  <a:pt x="3097040" y="42219"/>
                </a:lnTo>
                <a:lnTo>
                  <a:pt x="3076266" y="17982"/>
                </a:lnTo>
                <a:lnTo>
                  <a:pt x="3048568" y="3458"/>
                </a:lnTo>
                <a:lnTo>
                  <a:pt x="30174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019247" y="3224613"/>
            <a:ext cx="3117850" cy="194945"/>
          </a:xfrm>
          <a:custGeom>
            <a:avLst/>
            <a:gdLst/>
            <a:ahLst/>
            <a:cxnLst/>
            <a:rect l="l" t="t" r="r" b="b"/>
            <a:pathLst>
              <a:path w="3117850" h="194945">
                <a:moveTo>
                  <a:pt x="3017408" y="194554"/>
                </a:moveTo>
                <a:lnTo>
                  <a:pt x="3076266" y="177234"/>
                </a:lnTo>
                <a:lnTo>
                  <a:pt x="3110889" y="128790"/>
                </a:lnTo>
                <a:lnTo>
                  <a:pt x="3117814" y="97608"/>
                </a:lnTo>
                <a:lnTo>
                  <a:pt x="3110889" y="69913"/>
                </a:lnTo>
                <a:lnTo>
                  <a:pt x="3097040" y="42219"/>
                </a:lnTo>
                <a:lnTo>
                  <a:pt x="3076266" y="17982"/>
                </a:lnTo>
                <a:lnTo>
                  <a:pt x="3048568" y="3458"/>
                </a:lnTo>
                <a:lnTo>
                  <a:pt x="3017408" y="0"/>
                </a:lnTo>
                <a:lnTo>
                  <a:pt x="100307" y="0"/>
                </a:lnTo>
                <a:lnTo>
                  <a:pt x="41506" y="17982"/>
                </a:lnTo>
                <a:lnTo>
                  <a:pt x="6918" y="69913"/>
                </a:lnTo>
                <a:lnTo>
                  <a:pt x="0" y="97608"/>
                </a:lnTo>
                <a:lnTo>
                  <a:pt x="6918" y="128790"/>
                </a:lnTo>
                <a:lnTo>
                  <a:pt x="20753" y="156485"/>
                </a:lnTo>
                <a:lnTo>
                  <a:pt x="41506" y="177234"/>
                </a:lnTo>
                <a:lnTo>
                  <a:pt x="69176" y="191096"/>
                </a:lnTo>
                <a:lnTo>
                  <a:pt x="100307" y="194554"/>
                </a:lnTo>
                <a:lnTo>
                  <a:pt x="3017408" y="194554"/>
                </a:lnTo>
                <a:close/>
              </a:path>
            </a:pathLst>
          </a:custGeom>
          <a:ln w="6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479584" y="3188711"/>
            <a:ext cx="207010" cy="199199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ts val="1575"/>
              </a:lnSpc>
              <a:spcBef>
                <a:spcPts val="110"/>
              </a:spcBef>
            </a:pPr>
            <a:r>
              <a:rPr dirty="0" sz="1350" spc="10">
                <a:latin typeface="Arial"/>
                <a:cs typeface="Arial"/>
              </a:rPr>
              <a:t>10</a:t>
            </a:r>
            <a:endParaRPr sz="1350">
              <a:latin typeface="Arial"/>
              <a:cs typeface="Arial"/>
            </a:endParaRPr>
          </a:p>
          <a:p>
            <a:pPr marL="48260">
              <a:lnSpc>
                <a:spcPts val="1545"/>
              </a:lnSpc>
            </a:pPr>
            <a:r>
              <a:rPr dirty="0" sz="1350" spc="5">
                <a:latin typeface="Arial"/>
                <a:cs typeface="Arial"/>
              </a:rPr>
              <a:t>9</a:t>
            </a:r>
            <a:endParaRPr sz="1350">
              <a:latin typeface="Arial"/>
              <a:cs typeface="Arial"/>
            </a:endParaRPr>
          </a:p>
          <a:p>
            <a:pPr marL="48260">
              <a:lnSpc>
                <a:spcPts val="1545"/>
              </a:lnSpc>
            </a:pPr>
            <a:r>
              <a:rPr dirty="0" sz="1350" spc="5">
                <a:latin typeface="Arial"/>
                <a:cs typeface="Arial"/>
              </a:rPr>
              <a:t>8</a:t>
            </a:r>
            <a:endParaRPr sz="1350">
              <a:latin typeface="Arial"/>
              <a:cs typeface="Arial"/>
            </a:endParaRPr>
          </a:p>
          <a:p>
            <a:pPr marL="48260">
              <a:lnSpc>
                <a:spcPts val="1530"/>
              </a:lnSpc>
            </a:pPr>
            <a:r>
              <a:rPr dirty="0" sz="1350" spc="5">
                <a:latin typeface="Arial"/>
                <a:cs typeface="Arial"/>
              </a:rPr>
              <a:t>7</a:t>
            </a:r>
            <a:endParaRPr sz="1350">
              <a:latin typeface="Arial"/>
              <a:cs typeface="Arial"/>
            </a:endParaRPr>
          </a:p>
          <a:p>
            <a:pPr marL="48260">
              <a:lnSpc>
                <a:spcPts val="1545"/>
              </a:lnSpc>
            </a:pPr>
            <a:r>
              <a:rPr dirty="0" sz="1350" spc="5">
                <a:latin typeface="Arial"/>
                <a:cs typeface="Arial"/>
              </a:rPr>
              <a:t>6</a:t>
            </a:r>
            <a:endParaRPr sz="1350">
              <a:latin typeface="Arial"/>
              <a:cs typeface="Arial"/>
            </a:endParaRPr>
          </a:p>
          <a:p>
            <a:pPr marL="48260">
              <a:lnSpc>
                <a:spcPts val="1545"/>
              </a:lnSpc>
            </a:pPr>
            <a:r>
              <a:rPr dirty="0" sz="1350" spc="5">
                <a:latin typeface="Arial"/>
                <a:cs typeface="Arial"/>
              </a:rPr>
              <a:t>5</a:t>
            </a:r>
            <a:endParaRPr sz="1350">
              <a:latin typeface="Arial"/>
              <a:cs typeface="Arial"/>
            </a:endParaRPr>
          </a:p>
          <a:p>
            <a:pPr marL="48260">
              <a:lnSpc>
                <a:spcPts val="1530"/>
              </a:lnSpc>
            </a:pPr>
            <a:r>
              <a:rPr dirty="0" sz="1350" spc="5">
                <a:latin typeface="Arial"/>
                <a:cs typeface="Arial"/>
              </a:rPr>
              <a:t>4</a:t>
            </a:r>
            <a:endParaRPr sz="1350">
              <a:latin typeface="Arial"/>
              <a:cs typeface="Arial"/>
            </a:endParaRPr>
          </a:p>
          <a:p>
            <a:pPr marL="48260">
              <a:lnSpc>
                <a:spcPts val="1530"/>
              </a:lnSpc>
            </a:pPr>
            <a:r>
              <a:rPr dirty="0" sz="1350" spc="5">
                <a:latin typeface="Arial"/>
                <a:cs typeface="Arial"/>
              </a:rPr>
              <a:t>3</a:t>
            </a:r>
            <a:endParaRPr sz="1350">
              <a:latin typeface="Arial"/>
              <a:cs typeface="Arial"/>
            </a:endParaRPr>
          </a:p>
          <a:p>
            <a:pPr marL="48260">
              <a:lnSpc>
                <a:spcPts val="1545"/>
              </a:lnSpc>
            </a:pPr>
            <a:r>
              <a:rPr dirty="0" sz="1350" spc="5"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  <a:p>
            <a:pPr marL="48260">
              <a:lnSpc>
                <a:spcPts val="1590"/>
              </a:lnSpc>
            </a:pPr>
            <a:r>
              <a:rPr dirty="0" sz="1350" spc="5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86922" y="3256458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5" h="0">
                <a:moveTo>
                  <a:pt x="397584" y="0"/>
                </a:moveTo>
                <a:lnTo>
                  <a:pt x="0" y="0"/>
                </a:lnTo>
              </a:path>
            </a:pathLst>
          </a:custGeom>
          <a:ln w="6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265165" y="3176140"/>
            <a:ext cx="159553" cy="1599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898761" y="3080815"/>
            <a:ext cx="335915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800" spc="10">
                <a:latin typeface="Arial"/>
                <a:cs typeface="Arial"/>
              </a:rPr>
              <a:t>t</a:t>
            </a:r>
            <a:r>
              <a:rPr dirty="0" sz="1800" spc="5">
                <a:latin typeface="Arial"/>
                <a:cs typeface="Arial"/>
              </a:rPr>
              <a:t>o</a:t>
            </a:r>
            <a:r>
              <a:rPr dirty="0" sz="1800" spc="15"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386922" y="5080298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5" h="0">
                <a:moveTo>
                  <a:pt x="397584" y="0"/>
                </a:moveTo>
                <a:lnTo>
                  <a:pt x="0" y="0"/>
                </a:lnTo>
              </a:path>
            </a:pathLst>
          </a:custGeom>
          <a:ln w="6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265165" y="5000669"/>
            <a:ext cx="159553" cy="15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898761" y="4905367"/>
            <a:ext cx="721995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800" spc="5">
                <a:latin typeface="Arial"/>
                <a:cs typeface="Arial"/>
              </a:rPr>
              <a:t>bo</a:t>
            </a:r>
            <a:r>
              <a:rPr dirty="0" sz="1800" spc="10">
                <a:latin typeface="Arial"/>
                <a:cs typeface="Arial"/>
              </a:rPr>
              <a:t>tt</a:t>
            </a:r>
            <a:r>
              <a:rPr dirty="0" sz="1800" spc="5">
                <a:latin typeface="Arial"/>
                <a:cs typeface="Arial"/>
              </a:rPr>
              <a:t>o</a:t>
            </a:r>
            <a:r>
              <a:rPr dirty="0" sz="1800" spc="25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6183" y="158495"/>
            <a:ext cx="3179064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37738" y="264363"/>
            <a:ext cx="26670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Runtime</a:t>
            </a:r>
            <a:r>
              <a:rPr dirty="0" spc="-75"/>
              <a:t> </a:t>
            </a:r>
            <a:r>
              <a:rPr dirty="0"/>
              <a:t>Stack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1095368"/>
            <a:ext cx="5993765" cy="126936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Managed by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CPU, using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dirty="0" sz="24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registers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25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SS (stack</a:t>
            </a:r>
            <a:r>
              <a:rPr dirty="0" sz="2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segment)</a:t>
            </a:r>
            <a:endParaRPr sz="22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3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ESP (stack pointer)</a:t>
            </a:r>
            <a:r>
              <a:rPr dirty="0" sz="22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5986983"/>
            <a:ext cx="2632075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* </a:t>
            </a:r>
            <a:r>
              <a:rPr dirty="0" sz="1700" spc="5">
                <a:solidFill>
                  <a:srgbClr val="FFFFFF"/>
                </a:solidFill>
                <a:latin typeface="Arial"/>
                <a:cs typeface="Arial"/>
              </a:rPr>
              <a:t>SP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in Real-address</a:t>
            </a:r>
            <a:r>
              <a:rPr dirty="0" sz="17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14600" y="2590800"/>
            <a:ext cx="3810000" cy="2971800"/>
          </a:xfrm>
          <a:custGeom>
            <a:avLst/>
            <a:gdLst/>
            <a:ahLst/>
            <a:cxnLst/>
            <a:rect l="l" t="t" r="r" b="b"/>
            <a:pathLst>
              <a:path w="3810000" h="2971800">
                <a:moveTo>
                  <a:pt x="0" y="2971800"/>
                </a:moveTo>
                <a:lnTo>
                  <a:pt x="3810000" y="2971800"/>
                </a:lnTo>
                <a:lnTo>
                  <a:pt x="3810000" y="0"/>
                </a:lnTo>
                <a:lnTo>
                  <a:pt x="0" y="0"/>
                </a:lnTo>
                <a:lnTo>
                  <a:pt x="0" y="297180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55015" y="3493848"/>
            <a:ext cx="1397000" cy="109220"/>
          </a:xfrm>
          <a:custGeom>
            <a:avLst/>
            <a:gdLst/>
            <a:ahLst/>
            <a:cxnLst/>
            <a:rect l="l" t="t" r="r" b="b"/>
            <a:pathLst>
              <a:path w="1397000" h="109220">
                <a:moveTo>
                  <a:pt x="1287880" y="0"/>
                </a:moveTo>
                <a:lnTo>
                  <a:pt x="0" y="0"/>
                </a:lnTo>
                <a:lnTo>
                  <a:pt x="108645" y="108864"/>
                </a:lnTo>
                <a:lnTo>
                  <a:pt x="1396645" y="108864"/>
                </a:lnTo>
                <a:lnTo>
                  <a:pt x="128788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755015" y="3493848"/>
            <a:ext cx="1397000" cy="109220"/>
          </a:xfrm>
          <a:custGeom>
            <a:avLst/>
            <a:gdLst/>
            <a:ahLst/>
            <a:cxnLst/>
            <a:rect l="l" t="t" r="r" b="b"/>
            <a:pathLst>
              <a:path w="1397000" h="109220">
                <a:moveTo>
                  <a:pt x="1287880" y="0"/>
                </a:moveTo>
                <a:lnTo>
                  <a:pt x="0" y="0"/>
                </a:lnTo>
                <a:lnTo>
                  <a:pt x="108645" y="108864"/>
                </a:lnTo>
                <a:lnTo>
                  <a:pt x="1396645" y="108864"/>
                </a:lnTo>
                <a:lnTo>
                  <a:pt x="1287880" y="0"/>
                </a:lnTo>
                <a:close/>
              </a:path>
            </a:pathLst>
          </a:custGeom>
          <a:ln w="57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42896" y="3063543"/>
            <a:ext cx="109220" cy="539750"/>
          </a:xfrm>
          <a:custGeom>
            <a:avLst/>
            <a:gdLst/>
            <a:ahLst/>
            <a:cxnLst/>
            <a:rect l="l" t="t" r="r" b="b"/>
            <a:pathLst>
              <a:path w="109220" h="539750">
                <a:moveTo>
                  <a:pt x="0" y="0"/>
                </a:moveTo>
                <a:lnTo>
                  <a:pt x="0" y="430305"/>
                </a:lnTo>
                <a:lnTo>
                  <a:pt x="108764" y="539169"/>
                </a:lnTo>
                <a:lnTo>
                  <a:pt x="108764" y="10657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042896" y="3063543"/>
            <a:ext cx="109220" cy="539750"/>
          </a:xfrm>
          <a:custGeom>
            <a:avLst/>
            <a:gdLst/>
            <a:ahLst/>
            <a:cxnLst/>
            <a:rect l="l" t="t" r="r" b="b"/>
            <a:pathLst>
              <a:path w="109220" h="539750">
                <a:moveTo>
                  <a:pt x="108764" y="539169"/>
                </a:moveTo>
                <a:lnTo>
                  <a:pt x="0" y="430305"/>
                </a:lnTo>
                <a:lnTo>
                  <a:pt x="0" y="0"/>
                </a:lnTo>
                <a:lnTo>
                  <a:pt x="108764" y="106574"/>
                </a:lnTo>
                <a:lnTo>
                  <a:pt x="108764" y="539169"/>
                </a:lnTo>
                <a:close/>
              </a:path>
            </a:pathLst>
          </a:custGeom>
          <a:ln w="57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55015" y="3063543"/>
            <a:ext cx="1288415" cy="430530"/>
          </a:xfrm>
          <a:custGeom>
            <a:avLst/>
            <a:gdLst/>
            <a:ahLst/>
            <a:cxnLst/>
            <a:rect l="l" t="t" r="r" b="b"/>
            <a:pathLst>
              <a:path w="1288414" h="430529">
                <a:moveTo>
                  <a:pt x="0" y="430305"/>
                </a:moveTo>
                <a:lnTo>
                  <a:pt x="1287880" y="430305"/>
                </a:lnTo>
                <a:lnTo>
                  <a:pt x="1287880" y="0"/>
                </a:lnTo>
                <a:lnTo>
                  <a:pt x="0" y="0"/>
                </a:lnTo>
                <a:lnTo>
                  <a:pt x="0" y="43030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55015" y="3063543"/>
            <a:ext cx="1288415" cy="430530"/>
          </a:xfrm>
          <a:custGeom>
            <a:avLst/>
            <a:gdLst/>
            <a:ahLst/>
            <a:cxnLst/>
            <a:rect l="l" t="t" r="r" b="b"/>
            <a:pathLst>
              <a:path w="1288414" h="430529">
                <a:moveTo>
                  <a:pt x="0" y="430305"/>
                </a:moveTo>
                <a:lnTo>
                  <a:pt x="1287880" y="430305"/>
                </a:lnTo>
                <a:lnTo>
                  <a:pt x="1287880" y="0"/>
                </a:lnTo>
                <a:lnTo>
                  <a:pt x="0" y="0"/>
                </a:lnTo>
                <a:lnTo>
                  <a:pt x="0" y="430305"/>
                </a:lnTo>
                <a:close/>
              </a:path>
            </a:pathLst>
          </a:custGeom>
          <a:ln w="57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55015" y="3923581"/>
            <a:ext cx="1397000" cy="109220"/>
          </a:xfrm>
          <a:custGeom>
            <a:avLst/>
            <a:gdLst/>
            <a:ahLst/>
            <a:cxnLst/>
            <a:rect l="l" t="t" r="r" b="b"/>
            <a:pathLst>
              <a:path w="1397000" h="109220">
                <a:moveTo>
                  <a:pt x="1287880" y="0"/>
                </a:moveTo>
                <a:lnTo>
                  <a:pt x="0" y="0"/>
                </a:lnTo>
                <a:lnTo>
                  <a:pt x="108645" y="108887"/>
                </a:lnTo>
                <a:lnTo>
                  <a:pt x="1396645" y="108887"/>
                </a:lnTo>
                <a:lnTo>
                  <a:pt x="128788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55015" y="3923581"/>
            <a:ext cx="1397000" cy="109220"/>
          </a:xfrm>
          <a:custGeom>
            <a:avLst/>
            <a:gdLst/>
            <a:ahLst/>
            <a:cxnLst/>
            <a:rect l="l" t="t" r="r" b="b"/>
            <a:pathLst>
              <a:path w="1397000" h="109220">
                <a:moveTo>
                  <a:pt x="1287880" y="0"/>
                </a:moveTo>
                <a:lnTo>
                  <a:pt x="0" y="0"/>
                </a:lnTo>
                <a:lnTo>
                  <a:pt x="108645" y="108887"/>
                </a:lnTo>
                <a:lnTo>
                  <a:pt x="1396645" y="108887"/>
                </a:lnTo>
                <a:lnTo>
                  <a:pt x="1287880" y="0"/>
                </a:lnTo>
                <a:close/>
              </a:path>
            </a:pathLst>
          </a:custGeom>
          <a:ln w="57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42896" y="3493848"/>
            <a:ext cx="109220" cy="539115"/>
          </a:xfrm>
          <a:custGeom>
            <a:avLst/>
            <a:gdLst/>
            <a:ahLst/>
            <a:cxnLst/>
            <a:rect l="l" t="t" r="r" b="b"/>
            <a:pathLst>
              <a:path w="109220" h="539114">
                <a:moveTo>
                  <a:pt x="0" y="0"/>
                </a:moveTo>
                <a:lnTo>
                  <a:pt x="0" y="429733"/>
                </a:lnTo>
                <a:lnTo>
                  <a:pt x="108764" y="538621"/>
                </a:lnTo>
                <a:lnTo>
                  <a:pt x="108764" y="10886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42896" y="3493848"/>
            <a:ext cx="109220" cy="539115"/>
          </a:xfrm>
          <a:custGeom>
            <a:avLst/>
            <a:gdLst/>
            <a:ahLst/>
            <a:cxnLst/>
            <a:rect l="l" t="t" r="r" b="b"/>
            <a:pathLst>
              <a:path w="109220" h="539114">
                <a:moveTo>
                  <a:pt x="108764" y="538621"/>
                </a:moveTo>
                <a:lnTo>
                  <a:pt x="0" y="429733"/>
                </a:lnTo>
                <a:lnTo>
                  <a:pt x="0" y="0"/>
                </a:lnTo>
                <a:lnTo>
                  <a:pt x="108764" y="108864"/>
                </a:lnTo>
                <a:lnTo>
                  <a:pt x="108764" y="538621"/>
                </a:lnTo>
                <a:close/>
              </a:path>
            </a:pathLst>
          </a:custGeom>
          <a:ln w="57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755015" y="3493848"/>
            <a:ext cx="1288415" cy="429895"/>
          </a:xfrm>
          <a:custGeom>
            <a:avLst/>
            <a:gdLst/>
            <a:ahLst/>
            <a:cxnLst/>
            <a:rect l="l" t="t" r="r" b="b"/>
            <a:pathLst>
              <a:path w="1288414" h="429895">
                <a:moveTo>
                  <a:pt x="0" y="429733"/>
                </a:moveTo>
                <a:lnTo>
                  <a:pt x="1287880" y="429733"/>
                </a:lnTo>
                <a:lnTo>
                  <a:pt x="1287880" y="0"/>
                </a:lnTo>
                <a:lnTo>
                  <a:pt x="0" y="0"/>
                </a:lnTo>
                <a:lnTo>
                  <a:pt x="0" y="4297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55015" y="3493848"/>
            <a:ext cx="1288415" cy="429895"/>
          </a:xfrm>
          <a:custGeom>
            <a:avLst/>
            <a:gdLst/>
            <a:ahLst/>
            <a:cxnLst/>
            <a:rect l="l" t="t" r="r" b="b"/>
            <a:pathLst>
              <a:path w="1288414" h="429895">
                <a:moveTo>
                  <a:pt x="0" y="429733"/>
                </a:moveTo>
                <a:lnTo>
                  <a:pt x="1287880" y="429733"/>
                </a:lnTo>
                <a:lnTo>
                  <a:pt x="1287880" y="0"/>
                </a:lnTo>
                <a:lnTo>
                  <a:pt x="0" y="0"/>
                </a:lnTo>
                <a:lnTo>
                  <a:pt x="0" y="429733"/>
                </a:lnTo>
                <a:close/>
              </a:path>
            </a:pathLst>
          </a:custGeom>
          <a:ln w="57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755015" y="4353910"/>
            <a:ext cx="1397000" cy="109220"/>
          </a:xfrm>
          <a:custGeom>
            <a:avLst/>
            <a:gdLst/>
            <a:ahLst/>
            <a:cxnLst/>
            <a:rect l="l" t="t" r="r" b="b"/>
            <a:pathLst>
              <a:path w="1397000" h="109220">
                <a:moveTo>
                  <a:pt x="1287880" y="0"/>
                </a:moveTo>
                <a:lnTo>
                  <a:pt x="0" y="0"/>
                </a:lnTo>
                <a:lnTo>
                  <a:pt x="108645" y="108864"/>
                </a:lnTo>
                <a:lnTo>
                  <a:pt x="1396645" y="108864"/>
                </a:lnTo>
                <a:lnTo>
                  <a:pt x="128788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755015" y="4353910"/>
            <a:ext cx="1397000" cy="109220"/>
          </a:xfrm>
          <a:custGeom>
            <a:avLst/>
            <a:gdLst/>
            <a:ahLst/>
            <a:cxnLst/>
            <a:rect l="l" t="t" r="r" b="b"/>
            <a:pathLst>
              <a:path w="1397000" h="109220">
                <a:moveTo>
                  <a:pt x="1287880" y="0"/>
                </a:moveTo>
                <a:lnTo>
                  <a:pt x="0" y="0"/>
                </a:lnTo>
                <a:lnTo>
                  <a:pt x="108645" y="108864"/>
                </a:lnTo>
                <a:lnTo>
                  <a:pt x="1396645" y="108864"/>
                </a:lnTo>
                <a:lnTo>
                  <a:pt x="1287880" y="0"/>
                </a:lnTo>
                <a:close/>
              </a:path>
            </a:pathLst>
          </a:custGeom>
          <a:ln w="57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042896" y="3923581"/>
            <a:ext cx="109220" cy="539750"/>
          </a:xfrm>
          <a:custGeom>
            <a:avLst/>
            <a:gdLst/>
            <a:ahLst/>
            <a:cxnLst/>
            <a:rect l="l" t="t" r="r" b="b"/>
            <a:pathLst>
              <a:path w="109220" h="539750">
                <a:moveTo>
                  <a:pt x="0" y="0"/>
                </a:moveTo>
                <a:lnTo>
                  <a:pt x="0" y="430329"/>
                </a:lnTo>
                <a:lnTo>
                  <a:pt x="108764" y="539193"/>
                </a:lnTo>
                <a:lnTo>
                  <a:pt x="108764" y="108887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042896" y="3923581"/>
            <a:ext cx="109220" cy="539750"/>
          </a:xfrm>
          <a:custGeom>
            <a:avLst/>
            <a:gdLst/>
            <a:ahLst/>
            <a:cxnLst/>
            <a:rect l="l" t="t" r="r" b="b"/>
            <a:pathLst>
              <a:path w="109220" h="539750">
                <a:moveTo>
                  <a:pt x="108764" y="539193"/>
                </a:moveTo>
                <a:lnTo>
                  <a:pt x="0" y="430329"/>
                </a:lnTo>
                <a:lnTo>
                  <a:pt x="0" y="0"/>
                </a:lnTo>
                <a:lnTo>
                  <a:pt x="108764" y="108887"/>
                </a:lnTo>
                <a:lnTo>
                  <a:pt x="108764" y="539193"/>
                </a:lnTo>
                <a:close/>
              </a:path>
            </a:pathLst>
          </a:custGeom>
          <a:ln w="57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55015" y="3923605"/>
            <a:ext cx="1288415" cy="430530"/>
          </a:xfrm>
          <a:custGeom>
            <a:avLst/>
            <a:gdLst/>
            <a:ahLst/>
            <a:cxnLst/>
            <a:rect l="l" t="t" r="r" b="b"/>
            <a:pathLst>
              <a:path w="1288414" h="430529">
                <a:moveTo>
                  <a:pt x="0" y="430305"/>
                </a:moveTo>
                <a:lnTo>
                  <a:pt x="1287880" y="430305"/>
                </a:lnTo>
                <a:lnTo>
                  <a:pt x="1287880" y="0"/>
                </a:lnTo>
                <a:lnTo>
                  <a:pt x="0" y="0"/>
                </a:lnTo>
                <a:lnTo>
                  <a:pt x="0" y="4303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55015" y="3923605"/>
            <a:ext cx="1288415" cy="430530"/>
          </a:xfrm>
          <a:custGeom>
            <a:avLst/>
            <a:gdLst/>
            <a:ahLst/>
            <a:cxnLst/>
            <a:rect l="l" t="t" r="r" b="b"/>
            <a:pathLst>
              <a:path w="1288414" h="430529">
                <a:moveTo>
                  <a:pt x="0" y="430305"/>
                </a:moveTo>
                <a:lnTo>
                  <a:pt x="1287880" y="430305"/>
                </a:lnTo>
                <a:lnTo>
                  <a:pt x="1287880" y="0"/>
                </a:lnTo>
                <a:lnTo>
                  <a:pt x="0" y="0"/>
                </a:lnTo>
                <a:lnTo>
                  <a:pt x="0" y="430305"/>
                </a:lnTo>
                <a:close/>
              </a:path>
            </a:pathLst>
          </a:custGeom>
          <a:ln w="57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300257" y="3290452"/>
            <a:ext cx="131445" cy="132080"/>
          </a:xfrm>
          <a:custGeom>
            <a:avLst/>
            <a:gdLst/>
            <a:ahLst/>
            <a:cxnLst/>
            <a:rect l="l" t="t" r="r" b="b"/>
            <a:pathLst>
              <a:path w="131445" h="132079">
                <a:moveTo>
                  <a:pt x="131423" y="0"/>
                </a:moveTo>
                <a:lnTo>
                  <a:pt x="0" y="65890"/>
                </a:lnTo>
                <a:lnTo>
                  <a:pt x="131423" y="131781"/>
                </a:lnTo>
                <a:lnTo>
                  <a:pt x="1314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389107" y="3240905"/>
            <a:ext cx="776605" cy="255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332740" algn="l"/>
              </a:tabLst>
            </a:pPr>
            <a:r>
              <a:rPr dirty="0" u="sng" baseline="31481" sz="225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baseline="31481" sz="225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dirty="0" baseline="31481" sz="2250" spc="-405" b="1">
                <a:latin typeface="Arial"/>
                <a:cs typeface="Arial"/>
              </a:rPr>
              <a:t> </a:t>
            </a:r>
            <a:r>
              <a:rPr dirty="0" sz="1500" spc="10">
                <a:latin typeface="Arial"/>
                <a:cs typeface="Arial"/>
              </a:rPr>
              <a:t>ESP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45068" y="2644478"/>
            <a:ext cx="2089785" cy="7429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85420">
              <a:lnSpc>
                <a:spcPct val="100000"/>
              </a:lnSpc>
              <a:spcBef>
                <a:spcPts val="135"/>
              </a:spcBef>
            </a:pPr>
            <a:r>
              <a:rPr dirty="0" sz="1650" spc="15">
                <a:latin typeface="Arial"/>
                <a:cs typeface="Arial"/>
              </a:rPr>
              <a:t>Offset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1229995" algn="l"/>
              </a:tabLst>
            </a:pPr>
            <a:r>
              <a:rPr dirty="0" sz="1450" spc="25" b="1">
                <a:latin typeface="Courier New"/>
                <a:cs typeface="Courier New"/>
              </a:rPr>
              <a:t>00001000	</a:t>
            </a:r>
            <a:r>
              <a:rPr dirty="0" sz="1500" spc="-10" b="1">
                <a:latin typeface="Arial"/>
                <a:cs typeface="Arial"/>
              </a:rPr>
              <a:t>00000006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33631" y="3558908"/>
            <a:ext cx="939165" cy="15500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1430">
              <a:lnSpc>
                <a:spcPct val="100000"/>
              </a:lnSpc>
              <a:spcBef>
                <a:spcPts val="110"/>
              </a:spcBef>
            </a:pPr>
            <a:r>
              <a:rPr dirty="0" sz="1450" spc="25" b="1">
                <a:latin typeface="Courier New"/>
                <a:cs typeface="Courier New"/>
              </a:rPr>
              <a:t>00000FFC</a:t>
            </a:r>
            <a:endParaRPr sz="14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ourier New"/>
              <a:cs typeface="Courier New"/>
            </a:endParaRPr>
          </a:p>
          <a:p>
            <a:pPr marL="11430">
              <a:lnSpc>
                <a:spcPct val="100000"/>
              </a:lnSpc>
            </a:pPr>
            <a:r>
              <a:rPr dirty="0" sz="1450" spc="25" b="1">
                <a:latin typeface="Courier New"/>
                <a:cs typeface="Courier New"/>
              </a:rPr>
              <a:t>00000FF8</a:t>
            </a:r>
            <a:endParaRPr sz="14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Courier New"/>
              <a:cs typeface="Courier New"/>
            </a:endParaRPr>
          </a:p>
          <a:p>
            <a:pPr marL="11430">
              <a:lnSpc>
                <a:spcPct val="100000"/>
              </a:lnSpc>
            </a:pPr>
            <a:r>
              <a:rPr dirty="0" sz="1450" spc="25" b="1">
                <a:latin typeface="Courier New"/>
                <a:cs typeface="Courier New"/>
              </a:rPr>
              <a:t>00000FF4</a:t>
            </a:r>
            <a:endParaRPr sz="14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dirty="0" sz="1450" spc="25" b="1">
                <a:latin typeface="Courier New"/>
                <a:cs typeface="Courier New"/>
              </a:rPr>
              <a:t>00000FF0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755015" y="4783644"/>
            <a:ext cx="1397000" cy="109220"/>
          </a:xfrm>
          <a:custGeom>
            <a:avLst/>
            <a:gdLst/>
            <a:ahLst/>
            <a:cxnLst/>
            <a:rect l="l" t="t" r="r" b="b"/>
            <a:pathLst>
              <a:path w="1397000" h="109220">
                <a:moveTo>
                  <a:pt x="1287880" y="0"/>
                </a:moveTo>
                <a:lnTo>
                  <a:pt x="0" y="0"/>
                </a:lnTo>
                <a:lnTo>
                  <a:pt x="108645" y="108864"/>
                </a:lnTo>
                <a:lnTo>
                  <a:pt x="1396645" y="108864"/>
                </a:lnTo>
                <a:lnTo>
                  <a:pt x="128788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755015" y="4783644"/>
            <a:ext cx="1397000" cy="109220"/>
          </a:xfrm>
          <a:custGeom>
            <a:avLst/>
            <a:gdLst/>
            <a:ahLst/>
            <a:cxnLst/>
            <a:rect l="l" t="t" r="r" b="b"/>
            <a:pathLst>
              <a:path w="1397000" h="109220">
                <a:moveTo>
                  <a:pt x="1287880" y="0"/>
                </a:moveTo>
                <a:lnTo>
                  <a:pt x="0" y="0"/>
                </a:lnTo>
                <a:lnTo>
                  <a:pt x="108645" y="108864"/>
                </a:lnTo>
                <a:lnTo>
                  <a:pt x="1396645" y="108864"/>
                </a:lnTo>
                <a:lnTo>
                  <a:pt x="1287880" y="0"/>
                </a:lnTo>
                <a:close/>
              </a:path>
            </a:pathLst>
          </a:custGeom>
          <a:ln w="57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042896" y="4353910"/>
            <a:ext cx="109220" cy="539115"/>
          </a:xfrm>
          <a:custGeom>
            <a:avLst/>
            <a:gdLst/>
            <a:ahLst/>
            <a:cxnLst/>
            <a:rect l="l" t="t" r="r" b="b"/>
            <a:pathLst>
              <a:path w="109220" h="539114">
                <a:moveTo>
                  <a:pt x="0" y="0"/>
                </a:moveTo>
                <a:lnTo>
                  <a:pt x="0" y="429733"/>
                </a:lnTo>
                <a:lnTo>
                  <a:pt x="108764" y="538597"/>
                </a:lnTo>
                <a:lnTo>
                  <a:pt x="108764" y="10886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042896" y="4353910"/>
            <a:ext cx="109220" cy="539115"/>
          </a:xfrm>
          <a:custGeom>
            <a:avLst/>
            <a:gdLst/>
            <a:ahLst/>
            <a:cxnLst/>
            <a:rect l="l" t="t" r="r" b="b"/>
            <a:pathLst>
              <a:path w="109220" h="539114">
                <a:moveTo>
                  <a:pt x="108764" y="538597"/>
                </a:moveTo>
                <a:lnTo>
                  <a:pt x="0" y="429733"/>
                </a:lnTo>
                <a:lnTo>
                  <a:pt x="0" y="0"/>
                </a:lnTo>
                <a:lnTo>
                  <a:pt x="108764" y="108864"/>
                </a:lnTo>
                <a:lnTo>
                  <a:pt x="108764" y="538597"/>
                </a:lnTo>
                <a:close/>
              </a:path>
            </a:pathLst>
          </a:custGeom>
          <a:ln w="57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755015" y="4353910"/>
            <a:ext cx="1288415" cy="429895"/>
          </a:xfrm>
          <a:custGeom>
            <a:avLst/>
            <a:gdLst/>
            <a:ahLst/>
            <a:cxnLst/>
            <a:rect l="l" t="t" r="r" b="b"/>
            <a:pathLst>
              <a:path w="1288414" h="429895">
                <a:moveTo>
                  <a:pt x="0" y="429733"/>
                </a:moveTo>
                <a:lnTo>
                  <a:pt x="1287880" y="429733"/>
                </a:lnTo>
                <a:lnTo>
                  <a:pt x="1287880" y="0"/>
                </a:lnTo>
                <a:lnTo>
                  <a:pt x="0" y="0"/>
                </a:lnTo>
                <a:lnTo>
                  <a:pt x="0" y="4297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755015" y="4353910"/>
            <a:ext cx="1288415" cy="429895"/>
          </a:xfrm>
          <a:custGeom>
            <a:avLst/>
            <a:gdLst/>
            <a:ahLst/>
            <a:cxnLst/>
            <a:rect l="l" t="t" r="r" b="b"/>
            <a:pathLst>
              <a:path w="1288414" h="429895">
                <a:moveTo>
                  <a:pt x="0" y="429733"/>
                </a:moveTo>
                <a:lnTo>
                  <a:pt x="1287880" y="429733"/>
                </a:lnTo>
                <a:lnTo>
                  <a:pt x="1287880" y="0"/>
                </a:lnTo>
                <a:lnTo>
                  <a:pt x="0" y="0"/>
                </a:lnTo>
                <a:lnTo>
                  <a:pt x="0" y="429733"/>
                </a:lnTo>
                <a:close/>
              </a:path>
            </a:pathLst>
          </a:custGeom>
          <a:ln w="57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755015" y="5213382"/>
            <a:ext cx="1397000" cy="109855"/>
          </a:xfrm>
          <a:custGeom>
            <a:avLst/>
            <a:gdLst/>
            <a:ahLst/>
            <a:cxnLst/>
            <a:rect l="l" t="t" r="r" b="b"/>
            <a:pathLst>
              <a:path w="1397000" h="109854">
                <a:moveTo>
                  <a:pt x="1287880" y="0"/>
                </a:moveTo>
                <a:lnTo>
                  <a:pt x="0" y="0"/>
                </a:lnTo>
                <a:lnTo>
                  <a:pt x="108645" y="109441"/>
                </a:lnTo>
                <a:lnTo>
                  <a:pt x="1396645" y="109441"/>
                </a:lnTo>
                <a:lnTo>
                  <a:pt x="128788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755015" y="5213382"/>
            <a:ext cx="1397000" cy="109855"/>
          </a:xfrm>
          <a:custGeom>
            <a:avLst/>
            <a:gdLst/>
            <a:ahLst/>
            <a:cxnLst/>
            <a:rect l="l" t="t" r="r" b="b"/>
            <a:pathLst>
              <a:path w="1397000" h="109854">
                <a:moveTo>
                  <a:pt x="1287880" y="0"/>
                </a:moveTo>
                <a:lnTo>
                  <a:pt x="0" y="0"/>
                </a:lnTo>
                <a:lnTo>
                  <a:pt x="108645" y="109441"/>
                </a:lnTo>
                <a:lnTo>
                  <a:pt x="1396645" y="109441"/>
                </a:lnTo>
                <a:lnTo>
                  <a:pt x="1287880" y="0"/>
                </a:lnTo>
                <a:close/>
              </a:path>
            </a:pathLst>
          </a:custGeom>
          <a:ln w="57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042896" y="4783644"/>
            <a:ext cx="109220" cy="539750"/>
          </a:xfrm>
          <a:custGeom>
            <a:avLst/>
            <a:gdLst/>
            <a:ahLst/>
            <a:cxnLst/>
            <a:rect l="l" t="t" r="r" b="b"/>
            <a:pathLst>
              <a:path w="109220" h="539750">
                <a:moveTo>
                  <a:pt x="0" y="0"/>
                </a:moveTo>
                <a:lnTo>
                  <a:pt x="0" y="429737"/>
                </a:lnTo>
                <a:lnTo>
                  <a:pt x="108764" y="539179"/>
                </a:lnTo>
                <a:lnTo>
                  <a:pt x="108764" y="10886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042896" y="4783644"/>
            <a:ext cx="109220" cy="539750"/>
          </a:xfrm>
          <a:custGeom>
            <a:avLst/>
            <a:gdLst/>
            <a:ahLst/>
            <a:cxnLst/>
            <a:rect l="l" t="t" r="r" b="b"/>
            <a:pathLst>
              <a:path w="109220" h="539750">
                <a:moveTo>
                  <a:pt x="108764" y="539179"/>
                </a:moveTo>
                <a:lnTo>
                  <a:pt x="0" y="429737"/>
                </a:lnTo>
                <a:lnTo>
                  <a:pt x="0" y="0"/>
                </a:lnTo>
                <a:lnTo>
                  <a:pt x="108764" y="108864"/>
                </a:lnTo>
                <a:lnTo>
                  <a:pt x="108764" y="539179"/>
                </a:lnTo>
                <a:close/>
              </a:path>
            </a:pathLst>
          </a:custGeom>
          <a:ln w="57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755015" y="4783649"/>
            <a:ext cx="1288415" cy="429895"/>
          </a:xfrm>
          <a:custGeom>
            <a:avLst/>
            <a:gdLst/>
            <a:ahLst/>
            <a:cxnLst/>
            <a:rect l="l" t="t" r="r" b="b"/>
            <a:pathLst>
              <a:path w="1288414" h="429895">
                <a:moveTo>
                  <a:pt x="0" y="429733"/>
                </a:moveTo>
                <a:lnTo>
                  <a:pt x="1287880" y="429733"/>
                </a:lnTo>
                <a:lnTo>
                  <a:pt x="1287880" y="0"/>
                </a:lnTo>
                <a:lnTo>
                  <a:pt x="0" y="0"/>
                </a:lnTo>
                <a:lnTo>
                  <a:pt x="0" y="4297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755015" y="4783649"/>
            <a:ext cx="1288415" cy="429895"/>
          </a:xfrm>
          <a:custGeom>
            <a:avLst/>
            <a:gdLst/>
            <a:ahLst/>
            <a:cxnLst/>
            <a:rect l="l" t="t" r="r" b="b"/>
            <a:pathLst>
              <a:path w="1288414" h="429895">
                <a:moveTo>
                  <a:pt x="0" y="429733"/>
                </a:moveTo>
                <a:lnTo>
                  <a:pt x="1287880" y="429733"/>
                </a:lnTo>
                <a:lnTo>
                  <a:pt x="1287880" y="0"/>
                </a:lnTo>
                <a:lnTo>
                  <a:pt x="0" y="0"/>
                </a:lnTo>
                <a:lnTo>
                  <a:pt x="0" y="429733"/>
                </a:lnTo>
                <a:close/>
              </a:path>
            </a:pathLst>
          </a:custGeom>
          <a:ln w="57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1427" y="158495"/>
            <a:ext cx="3563112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51347" y="286511"/>
            <a:ext cx="1379220" cy="6888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22601" y="264363"/>
            <a:ext cx="410019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PUSH </a:t>
            </a:r>
            <a:r>
              <a:rPr dirty="0" spc="-5"/>
              <a:t>Operation </a:t>
            </a:r>
            <a:r>
              <a:rPr dirty="0" sz="2400"/>
              <a:t>(1 of</a:t>
            </a:r>
            <a:r>
              <a:rPr dirty="0" sz="2400" spc="-310"/>
              <a:t> </a:t>
            </a:r>
            <a:r>
              <a:rPr dirty="0" sz="2400"/>
              <a:t>2)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764540" y="1168653"/>
            <a:ext cx="750062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32-bit push operation decrements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r>
              <a:rPr dirty="0" sz="24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pointer  by 4 and copies a value into the location pointed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to  by the stack</a:t>
            </a:r>
            <a:r>
              <a:rPr dirty="0" sz="2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Arial"/>
                <a:cs typeface="Arial"/>
              </a:rPr>
              <a:t>pointer.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6800" y="2590800"/>
            <a:ext cx="7239000" cy="2769235"/>
          </a:xfrm>
          <a:custGeom>
            <a:avLst/>
            <a:gdLst/>
            <a:ahLst/>
            <a:cxnLst/>
            <a:rect l="l" t="t" r="r" b="b"/>
            <a:pathLst>
              <a:path w="7239000" h="2769235">
                <a:moveTo>
                  <a:pt x="0" y="2769108"/>
                </a:moveTo>
                <a:lnTo>
                  <a:pt x="7239000" y="2769108"/>
                </a:lnTo>
                <a:lnTo>
                  <a:pt x="7239000" y="0"/>
                </a:lnTo>
                <a:lnTo>
                  <a:pt x="0" y="0"/>
                </a:lnTo>
                <a:lnTo>
                  <a:pt x="0" y="2769108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8607" y="3477151"/>
            <a:ext cx="1327785" cy="101600"/>
          </a:xfrm>
          <a:custGeom>
            <a:avLst/>
            <a:gdLst/>
            <a:ahLst/>
            <a:cxnLst/>
            <a:rect l="l" t="t" r="r" b="b"/>
            <a:pathLst>
              <a:path w="1327785" h="101600">
                <a:moveTo>
                  <a:pt x="1224231" y="0"/>
                </a:moveTo>
                <a:lnTo>
                  <a:pt x="0" y="0"/>
                </a:lnTo>
                <a:lnTo>
                  <a:pt x="103317" y="101387"/>
                </a:lnTo>
                <a:lnTo>
                  <a:pt x="1327435" y="101387"/>
                </a:lnTo>
                <a:lnTo>
                  <a:pt x="122423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98607" y="3477151"/>
            <a:ext cx="1327785" cy="101600"/>
          </a:xfrm>
          <a:custGeom>
            <a:avLst/>
            <a:gdLst/>
            <a:ahLst/>
            <a:cxnLst/>
            <a:rect l="l" t="t" r="r" b="b"/>
            <a:pathLst>
              <a:path w="1327785" h="101600">
                <a:moveTo>
                  <a:pt x="1224231" y="0"/>
                </a:moveTo>
                <a:lnTo>
                  <a:pt x="0" y="0"/>
                </a:lnTo>
                <a:lnTo>
                  <a:pt x="103317" y="101387"/>
                </a:lnTo>
                <a:lnTo>
                  <a:pt x="1327435" y="101387"/>
                </a:lnTo>
                <a:lnTo>
                  <a:pt x="1224231" y="0"/>
                </a:lnTo>
                <a:close/>
              </a:path>
            </a:pathLst>
          </a:custGeom>
          <a:ln w="54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22838" y="3068312"/>
            <a:ext cx="103505" cy="510540"/>
          </a:xfrm>
          <a:custGeom>
            <a:avLst/>
            <a:gdLst/>
            <a:ahLst/>
            <a:cxnLst/>
            <a:rect l="l" t="t" r="r" b="b"/>
            <a:pathLst>
              <a:path w="103504" h="510539">
                <a:moveTo>
                  <a:pt x="0" y="0"/>
                </a:moveTo>
                <a:lnTo>
                  <a:pt x="0" y="408839"/>
                </a:lnTo>
                <a:lnTo>
                  <a:pt x="103204" y="510226"/>
                </a:lnTo>
                <a:lnTo>
                  <a:pt x="103204" y="100842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22838" y="3068312"/>
            <a:ext cx="103505" cy="510540"/>
          </a:xfrm>
          <a:custGeom>
            <a:avLst/>
            <a:gdLst/>
            <a:ahLst/>
            <a:cxnLst/>
            <a:rect l="l" t="t" r="r" b="b"/>
            <a:pathLst>
              <a:path w="103504" h="510539">
                <a:moveTo>
                  <a:pt x="103204" y="510226"/>
                </a:moveTo>
                <a:lnTo>
                  <a:pt x="0" y="408839"/>
                </a:lnTo>
                <a:lnTo>
                  <a:pt x="0" y="0"/>
                </a:lnTo>
                <a:lnTo>
                  <a:pt x="103204" y="100842"/>
                </a:lnTo>
                <a:lnTo>
                  <a:pt x="103204" y="510226"/>
                </a:lnTo>
                <a:close/>
              </a:path>
            </a:pathLst>
          </a:custGeom>
          <a:ln w="54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98607" y="3068334"/>
            <a:ext cx="1224280" cy="408940"/>
          </a:xfrm>
          <a:custGeom>
            <a:avLst/>
            <a:gdLst/>
            <a:ahLst/>
            <a:cxnLst/>
            <a:rect l="l" t="t" r="r" b="b"/>
            <a:pathLst>
              <a:path w="1224279" h="408939">
                <a:moveTo>
                  <a:pt x="0" y="408816"/>
                </a:moveTo>
                <a:lnTo>
                  <a:pt x="1224186" y="408816"/>
                </a:lnTo>
                <a:lnTo>
                  <a:pt x="1224186" y="0"/>
                </a:lnTo>
                <a:lnTo>
                  <a:pt x="0" y="0"/>
                </a:lnTo>
                <a:lnTo>
                  <a:pt x="0" y="40881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98607" y="3068334"/>
            <a:ext cx="1224280" cy="408940"/>
          </a:xfrm>
          <a:custGeom>
            <a:avLst/>
            <a:gdLst/>
            <a:ahLst/>
            <a:cxnLst/>
            <a:rect l="l" t="t" r="r" b="b"/>
            <a:pathLst>
              <a:path w="1224279" h="408939">
                <a:moveTo>
                  <a:pt x="0" y="408816"/>
                </a:moveTo>
                <a:lnTo>
                  <a:pt x="1224186" y="408816"/>
                </a:lnTo>
                <a:lnTo>
                  <a:pt x="1224186" y="0"/>
                </a:lnTo>
                <a:lnTo>
                  <a:pt x="0" y="0"/>
                </a:lnTo>
                <a:lnTo>
                  <a:pt x="0" y="408816"/>
                </a:lnTo>
                <a:close/>
              </a:path>
            </a:pathLst>
          </a:custGeom>
          <a:ln w="54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507964" y="3132314"/>
            <a:ext cx="81788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5" b="1">
                <a:latin typeface="Arial"/>
                <a:cs typeface="Arial"/>
              </a:rPr>
              <a:t>00000006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98607" y="3886512"/>
            <a:ext cx="1327785" cy="100965"/>
          </a:xfrm>
          <a:custGeom>
            <a:avLst/>
            <a:gdLst/>
            <a:ahLst/>
            <a:cxnLst/>
            <a:rect l="l" t="t" r="r" b="b"/>
            <a:pathLst>
              <a:path w="1327785" h="100964">
                <a:moveTo>
                  <a:pt x="1224231" y="0"/>
                </a:moveTo>
                <a:lnTo>
                  <a:pt x="0" y="0"/>
                </a:lnTo>
                <a:lnTo>
                  <a:pt x="103317" y="100842"/>
                </a:lnTo>
                <a:lnTo>
                  <a:pt x="1327435" y="100842"/>
                </a:lnTo>
                <a:lnTo>
                  <a:pt x="122423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298607" y="3886512"/>
            <a:ext cx="1327785" cy="100965"/>
          </a:xfrm>
          <a:custGeom>
            <a:avLst/>
            <a:gdLst/>
            <a:ahLst/>
            <a:cxnLst/>
            <a:rect l="l" t="t" r="r" b="b"/>
            <a:pathLst>
              <a:path w="1327785" h="100964">
                <a:moveTo>
                  <a:pt x="1224231" y="0"/>
                </a:moveTo>
                <a:lnTo>
                  <a:pt x="0" y="0"/>
                </a:lnTo>
                <a:lnTo>
                  <a:pt x="103317" y="100842"/>
                </a:lnTo>
                <a:lnTo>
                  <a:pt x="1327435" y="100842"/>
                </a:lnTo>
                <a:lnTo>
                  <a:pt x="1224231" y="0"/>
                </a:lnTo>
                <a:close/>
              </a:path>
            </a:pathLst>
          </a:custGeom>
          <a:ln w="54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522838" y="3477151"/>
            <a:ext cx="103505" cy="510540"/>
          </a:xfrm>
          <a:custGeom>
            <a:avLst/>
            <a:gdLst/>
            <a:ahLst/>
            <a:cxnLst/>
            <a:rect l="l" t="t" r="r" b="b"/>
            <a:pathLst>
              <a:path w="103504" h="510539">
                <a:moveTo>
                  <a:pt x="0" y="0"/>
                </a:moveTo>
                <a:lnTo>
                  <a:pt x="0" y="409361"/>
                </a:lnTo>
                <a:lnTo>
                  <a:pt x="103204" y="510203"/>
                </a:lnTo>
                <a:lnTo>
                  <a:pt x="103204" y="101387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522838" y="3477151"/>
            <a:ext cx="103505" cy="510540"/>
          </a:xfrm>
          <a:custGeom>
            <a:avLst/>
            <a:gdLst/>
            <a:ahLst/>
            <a:cxnLst/>
            <a:rect l="l" t="t" r="r" b="b"/>
            <a:pathLst>
              <a:path w="103504" h="510539">
                <a:moveTo>
                  <a:pt x="103204" y="510203"/>
                </a:moveTo>
                <a:lnTo>
                  <a:pt x="0" y="409360"/>
                </a:lnTo>
                <a:lnTo>
                  <a:pt x="0" y="0"/>
                </a:lnTo>
                <a:lnTo>
                  <a:pt x="103204" y="101387"/>
                </a:lnTo>
                <a:lnTo>
                  <a:pt x="103204" y="510203"/>
                </a:lnTo>
                <a:close/>
              </a:path>
            </a:pathLst>
          </a:custGeom>
          <a:ln w="54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298607" y="3477151"/>
            <a:ext cx="1224280" cy="409575"/>
          </a:xfrm>
          <a:custGeom>
            <a:avLst/>
            <a:gdLst/>
            <a:ahLst/>
            <a:cxnLst/>
            <a:rect l="l" t="t" r="r" b="b"/>
            <a:pathLst>
              <a:path w="1224279" h="409575">
                <a:moveTo>
                  <a:pt x="0" y="409361"/>
                </a:moveTo>
                <a:lnTo>
                  <a:pt x="1224186" y="409361"/>
                </a:lnTo>
                <a:lnTo>
                  <a:pt x="1224186" y="0"/>
                </a:lnTo>
                <a:lnTo>
                  <a:pt x="0" y="0"/>
                </a:lnTo>
                <a:lnTo>
                  <a:pt x="0" y="4093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298607" y="3477151"/>
            <a:ext cx="1224280" cy="409575"/>
          </a:xfrm>
          <a:custGeom>
            <a:avLst/>
            <a:gdLst/>
            <a:ahLst/>
            <a:cxnLst/>
            <a:rect l="l" t="t" r="r" b="b"/>
            <a:pathLst>
              <a:path w="1224279" h="409575">
                <a:moveTo>
                  <a:pt x="0" y="409360"/>
                </a:moveTo>
                <a:lnTo>
                  <a:pt x="1224186" y="409360"/>
                </a:lnTo>
                <a:lnTo>
                  <a:pt x="1224186" y="0"/>
                </a:lnTo>
                <a:lnTo>
                  <a:pt x="0" y="0"/>
                </a:lnTo>
                <a:lnTo>
                  <a:pt x="0" y="409360"/>
                </a:lnTo>
                <a:close/>
              </a:path>
            </a:pathLst>
          </a:custGeom>
          <a:ln w="54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970711" y="3477151"/>
            <a:ext cx="1327785" cy="101600"/>
          </a:xfrm>
          <a:custGeom>
            <a:avLst/>
            <a:gdLst/>
            <a:ahLst/>
            <a:cxnLst/>
            <a:rect l="l" t="t" r="r" b="b"/>
            <a:pathLst>
              <a:path w="1327784" h="101600">
                <a:moveTo>
                  <a:pt x="1224163" y="0"/>
                </a:moveTo>
                <a:lnTo>
                  <a:pt x="0" y="0"/>
                </a:lnTo>
                <a:lnTo>
                  <a:pt x="103204" y="101387"/>
                </a:lnTo>
                <a:lnTo>
                  <a:pt x="1327367" y="101387"/>
                </a:lnTo>
                <a:lnTo>
                  <a:pt x="122416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970712" y="3477151"/>
            <a:ext cx="1327785" cy="101600"/>
          </a:xfrm>
          <a:custGeom>
            <a:avLst/>
            <a:gdLst/>
            <a:ahLst/>
            <a:cxnLst/>
            <a:rect l="l" t="t" r="r" b="b"/>
            <a:pathLst>
              <a:path w="1327784" h="101600">
                <a:moveTo>
                  <a:pt x="1224163" y="0"/>
                </a:moveTo>
                <a:lnTo>
                  <a:pt x="0" y="0"/>
                </a:lnTo>
                <a:lnTo>
                  <a:pt x="103204" y="101387"/>
                </a:lnTo>
                <a:lnTo>
                  <a:pt x="1327367" y="101387"/>
                </a:lnTo>
                <a:lnTo>
                  <a:pt x="1224163" y="0"/>
                </a:lnTo>
                <a:close/>
              </a:path>
            </a:pathLst>
          </a:custGeom>
          <a:ln w="54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194875" y="3068312"/>
            <a:ext cx="103505" cy="510540"/>
          </a:xfrm>
          <a:custGeom>
            <a:avLst/>
            <a:gdLst/>
            <a:ahLst/>
            <a:cxnLst/>
            <a:rect l="l" t="t" r="r" b="b"/>
            <a:pathLst>
              <a:path w="103504" h="510539">
                <a:moveTo>
                  <a:pt x="0" y="0"/>
                </a:moveTo>
                <a:lnTo>
                  <a:pt x="0" y="408839"/>
                </a:lnTo>
                <a:lnTo>
                  <a:pt x="103204" y="510226"/>
                </a:lnTo>
                <a:lnTo>
                  <a:pt x="103204" y="100842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194875" y="3068312"/>
            <a:ext cx="103505" cy="510540"/>
          </a:xfrm>
          <a:custGeom>
            <a:avLst/>
            <a:gdLst/>
            <a:ahLst/>
            <a:cxnLst/>
            <a:rect l="l" t="t" r="r" b="b"/>
            <a:pathLst>
              <a:path w="103504" h="510539">
                <a:moveTo>
                  <a:pt x="103204" y="510226"/>
                </a:moveTo>
                <a:lnTo>
                  <a:pt x="0" y="408839"/>
                </a:lnTo>
                <a:lnTo>
                  <a:pt x="0" y="0"/>
                </a:lnTo>
                <a:lnTo>
                  <a:pt x="103204" y="100842"/>
                </a:lnTo>
                <a:lnTo>
                  <a:pt x="103204" y="510226"/>
                </a:lnTo>
                <a:close/>
              </a:path>
            </a:pathLst>
          </a:custGeom>
          <a:ln w="54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970711" y="3068334"/>
            <a:ext cx="1224280" cy="408940"/>
          </a:xfrm>
          <a:custGeom>
            <a:avLst/>
            <a:gdLst/>
            <a:ahLst/>
            <a:cxnLst/>
            <a:rect l="l" t="t" r="r" b="b"/>
            <a:pathLst>
              <a:path w="1224279" h="408939">
                <a:moveTo>
                  <a:pt x="0" y="408816"/>
                </a:moveTo>
                <a:lnTo>
                  <a:pt x="1224186" y="408816"/>
                </a:lnTo>
                <a:lnTo>
                  <a:pt x="1224186" y="0"/>
                </a:lnTo>
                <a:lnTo>
                  <a:pt x="0" y="0"/>
                </a:lnTo>
                <a:lnTo>
                  <a:pt x="0" y="40881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970712" y="3068334"/>
            <a:ext cx="1224280" cy="408940"/>
          </a:xfrm>
          <a:custGeom>
            <a:avLst/>
            <a:gdLst/>
            <a:ahLst/>
            <a:cxnLst/>
            <a:rect l="l" t="t" r="r" b="b"/>
            <a:pathLst>
              <a:path w="1224279" h="408939">
                <a:moveTo>
                  <a:pt x="0" y="408816"/>
                </a:moveTo>
                <a:lnTo>
                  <a:pt x="1224186" y="408816"/>
                </a:lnTo>
                <a:lnTo>
                  <a:pt x="1224186" y="0"/>
                </a:lnTo>
                <a:lnTo>
                  <a:pt x="0" y="0"/>
                </a:lnTo>
                <a:lnTo>
                  <a:pt x="0" y="408816"/>
                </a:lnTo>
                <a:close/>
              </a:path>
            </a:pathLst>
          </a:custGeom>
          <a:ln w="54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485662" y="3703906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 h="0">
                <a:moveTo>
                  <a:pt x="247463" y="0"/>
                </a:moveTo>
                <a:lnTo>
                  <a:pt x="0" y="0"/>
                </a:lnTo>
              </a:path>
            </a:pathLst>
          </a:custGeom>
          <a:ln w="54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377014" y="3641222"/>
            <a:ext cx="125095" cy="125730"/>
          </a:xfrm>
          <a:custGeom>
            <a:avLst/>
            <a:gdLst/>
            <a:ahLst/>
            <a:cxnLst/>
            <a:rect l="l" t="t" r="r" b="b"/>
            <a:pathLst>
              <a:path w="125095" h="125729">
                <a:moveTo>
                  <a:pt x="124979" y="0"/>
                </a:moveTo>
                <a:lnTo>
                  <a:pt x="0" y="62683"/>
                </a:lnTo>
                <a:lnTo>
                  <a:pt x="124979" y="125367"/>
                </a:lnTo>
                <a:lnTo>
                  <a:pt x="1249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7795729" y="3590746"/>
            <a:ext cx="38036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25">
                <a:latin typeface="Arial"/>
                <a:cs typeface="Arial"/>
              </a:rPr>
              <a:t>ESP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10117" y="3956499"/>
            <a:ext cx="88328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15" b="1">
                <a:latin typeface="Courier New"/>
                <a:cs typeface="Courier New"/>
              </a:rPr>
              <a:t>00000FF8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10117" y="4365315"/>
            <a:ext cx="88328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15" b="1">
                <a:latin typeface="Courier New"/>
                <a:cs typeface="Courier New"/>
              </a:rPr>
              <a:t>00000FF4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10117" y="4774676"/>
            <a:ext cx="88328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15" b="1">
                <a:latin typeface="Courier New"/>
                <a:cs typeface="Courier New"/>
              </a:rPr>
              <a:t>00000FF0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970711" y="3886512"/>
            <a:ext cx="1327785" cy="100965"/>
          </a:xfrm>
          <a:custGeom>
            <a:avLst/>
            <a:gdLst/>
            <a:ahLst/>
            <a:cxnLst/>
            <a:rect l="l" t="t" r="r" b="b"/>
            <a:pathLst>
              <a:path w="1327784" h="100964">
                <a:moveTo>
                  <a:pt x="1224163" y="0"/>
                </a:moveTo>
                <a:lnTo>
                  <a:pt x="0" y="0"/>
                </a:lnTo>
                <a:lnTo>
                  <a:pt x="103204" y="100842"/>
                </a:lnTo>
                <a:lnTo>
                  <a:pt x="1327367" y="100842"/>
                </a:lnTo>
                <a:lnTo>
                  <a:pt x="122416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970712" y="3886512"/>
            <a:ext cx="1327785" cy="100965"/>
          </a:xfrm>
          <a:custGeom>
            <a:avLst/>
            <a:gdLst/>
            <a:ahLst/>
            <a:cxnLst/>
            <a:rect l="l" t="t" r="r" b="b"/>
            <a:pathLst>
              <a:path w="1327784" h="100964">
                <a:moveTo>
                  <a:pt x="1224163" y="0"/>
                </a:moveTo>
                <a:lnTo>
                  <a:pt x="0" y="0"/>
                </a:lnTo>
                <a:lnTo>
                  <a:pt x="103204" y="100842"/>
                </a:lnTo>
                <a:lnTo>
                  <a:pt x="1327367" y="100842"/>
                </a:lnTo>
                <a:lnTo>
                  <a:pt x="1224163" y="0"/>
                </a:lnTo>
                <a:close/>
              </a:path>
            </a:pathLst>
          </a:custGeom>
          <a:ln w="54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194875" y="3477151"/>
            <a:ext cx="103505" cy="510540"/>
          </a:xfrm>
          <a:custGeom>
            <a:avLst/>
            <a:gdLst/>
            <a:ahLst/>
            <a:cxnLst/>
            <a:rect l="l" t="t" r="r" b="b"/>
            <a:pathLst>
              <a:path w="103504" h="510539">
                <a:moveTo>
                  <a:pt x="0" y="0"/>
                </a:moveTo>
                <a:lnTo>
                  <a:pt x="0" y="409361"/>
                </a:lnTo>
                <a:lnTo>
                  <a:pt x="103204" y="510203"/>
                </a:lnTo>
                <a:lnTo>
                  <a:pt x="103204" y="101387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194875" y="3477151"/>
            <a:ext cx="103505" cy="510540"/>
          </a:xfrm>
          <a:custGeom>
            <a:avLst/>
            <a:gdLst/>
            <a:ahLst/>
            <a:cxnLst/>
            <a:rect l="l" t="t" r="r" b="b"/>
            <a:pathLst>
              <a:path w="103504" h="510539">
                <a:moveTo>
                  <a:pt x="103204" y="510203"/>
                </a:moveTo>
                <a:lnTo>
                  <a:pt x="0" y="409360"/>
                </a:lnTo>
                <a:lnTo>
                  <a:pt x="0" y="0"/>
                </a:lnTo>
                <a:lnTo>
                  <a:pt x="103204" y="101387"/>
                </a:lnTo>
                <a:lnTo>
                  <a:pt x="103204" y="510203"/>
                </a:lnTo>
                <a:close/>
              </a:path>
            </a:pathLst>
          </a:custGeom>
          <a:ln w="54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970711" y="3477151"/>
            <a:ext cx="1224280" cy="409575"/>
          </a:xfrm>
          <a:custGeom>
            <a:avLst/>
            <a:gdLst/>
            <a:ahLst/>
            <a:cxnLst/>
            <a:rect l="l" t="t" r="r" b="b"/>
            <a:pathLst>
              <a:path w="1224279" h="409575">
                <a:moveTo>
                  <a:pt x="0" y="409361"/>
                </a:moveTo>
                <a:lnTo>
                  <a:pt x="1224186" y="409361"/>
                </a:lnTo>
                <a:lnTo>
                  <a:pt x="1224186" y="0"/>
                </a:lnTo>
                <a:lnTo>
                  <a:pt x="0" y="0"/>
                </a:lnTo>
                <a:lnTo>
                  <a:pt x="0" y="40936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970712" y="3477151"/>
            <a:ext cx="1224280" cy="409575"/>
          </a:xfrm>
          <a:custGeom>
            <a:avLst/>
            <a:gdLst/>
            <a:ahLst/>
            <a:cxnLst/>
            <a:rect l="l" t="t" r="r" b="b"/>
            <a:pathLst>
              <a:path w="1224279" h="409575">
                <a:moveTo>
                  <a:pt x="0" y="409360"/>
                </a:moveTo>
                <a:lnTo>
                  <a:pt x="1224186" y="409360"/>
                </a:lnTo>
                <a:lnTo>
                  <a:pt x="1224186" y="0"/>
                </a:lnTo>
                <a:lnTo>
                  <a:pt x="0" y="0"/>
                </a:lnTo>
                <a:lnTo>
                  <a:pt x="0" y="409360"/>
                </a:lnTo>
                <a:close/>
              </a:path>
            </a:pathLst>
          </a:custGeom>
          <a:ln w="54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970711" y="4295873"/>
            <a:ext cx="1327785" cy="100965"/>
          </a:xfrm>
          <a:custGeom>
            <a:avLst/>
            <a:gdLst/>
            <a:ahLst/>
            <a:cxnLst/>
            <a:rect l="l" t="t" r="r" b="b"/>
            <a:pathLst>
              <a:path w="1327784" h="100964">
                <a:moveTo>
                  <a:pt x="1224163" y="0"/>
                </a:moveTo>
                <a:lnTo>
                  <a:pt x="0" y="0"/>
                </a:lnTo>
                <a:lnTo>
                  <a:pt x="103204" y="100842"/>
                </a:lnTo>
                <a:lnTo>
                  <a:pt x="1327367" y="100842"/>
                </a:lnTo>
                <a:lnTo>
                  <a:pt x="122416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970712" y="4295873"/>
            <a:ext cx="1327785" cy="100965"/>
          </a:xfrm>
          <a:custGeom>
            <a:avLst/>
            <a:gdLst/>
            <a:ahLst/>
            <a:cxnLst/>
            <a:rect l="l" t="t" r="r" b="b"/>
            <a:pathLst>
              <a:path w="1327784" h="100964">
                <a:moveTo>
                  <a:pt x="1224163" y="0"/>
                </a:moveTo>
                <a:lnTo>
                  <a:pt x="0" y="0"/>
                </a:lnTo>
                <a:lnTo>
                  <a:pt x="103204" y="100842"/>
                </a:lnTo>
                <a:lnTo>
                  <a:pt x="1327367" y="100842"/>
                </a:lnTo>
                <a:lnTo>
                  <a:pt x="1224163" y="0"/>
                </a:lnTo>
                <a:close/>
              </a:path>
            </a:pathLst>
          </a:custGeom>
          <a:ln w="54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194875" y="3886512"/>
            <a:ext cx="103505" cy="510540"/>
          </a:xfrm>
          <a:custGeom>
            <a:avLst/>
            <a:gdLst/>
            <a:ahLst/>
            <a:cxnLst/>
            <a:rect l="l" t="t" r="r" b="b"/>
            <a:pathLst>
              <a:path w="103504" h="510539">
                <a:moveTo>
                  <a:pt x="0" y="0"/>
                </a:moveTo>
                <a:lnTo>
                  <a:pt x="0" y="409361"/>
                </a:lnTo>
                <a:lnTo>
                  <a:pt x="103204" y="510203"/>
                </a:lnTo>
                <a:lnTo>
                  <a:pt x="103204" y="100842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194875" y="3886512"/>
            <a:ext cx="103505" cy="510540"/>
          </a:xfrm>
          <a:custGeom>
            <a:avLst/>
            <a:gdLst/>
            <a:ahLst/>
            <a:cxnLst/>
            <a:rect l="l" t="t" r="r" b="b"/>
            <a:pathLst>
              <a:path w="103504" h="510539">
                <a:moveTo>
                  <a:pt x="103204" y="510203"/>
                </a:moveTo>
                <a:lnTo>
                  <a:pt x="0" y="409360"/>
                </a:lnTo>
                <a:lnTo>
                  <a:pt x="0" y="0"/>
                </a:lnTo>
                <a:lnTo>
                  <a:pt x="103204" y="100842"/>
                </a:lnTo>
                <a:lnTo>
                  <a:pt x="103204" y="510203"/>
                </a:lnTo>
                <a:close/>
              </a:path>
            </a:pathLst>
          </a:custGeom>
          <a:ln w="54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970711" y="3886512"/>
            <a:ext cx="1224280" cy="409575"/>
          </a:xfrm>
          <a:custGeom>
            <a:avLst/>
            <a:gdLst/>
            <a:ahLst/>
            <a:cxnLst/>
            <a:rect l="l" t="t" r="r" b="b"/>
            <a:pathLst>
              <a:path w="1224279" h="409575">
                <a:moveTo>
                  <a:pt x="0" y="409361"/>
                </a:moveTo>
                <a:lnTo>
                  <a:pt x="1224186" y="409361"/>
                </a:lnTo>
                <a:lnTo>
                  <a:pt x="1224186" y="0"/>
                </a:lnTo>
                <a:lnTo>
                  <a:pt x="0" y="0"/>
                </a:lnTo>
                <a:lnTo>
                  <a:pt x="0" y="4093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970712" y="3886512"/>
            <a:ext cx="1224280" cy="409575"/>
          </a:xfrm>
          <a:custGeom>
            <a:avLst/>
            <a:gdLst/>
            <a:ahLst/>
            <a:cxnLst/>
            <a:rect l="l" t="t" r="r" b="b"/>
            <a:pathLst>
              <a:path w="1224279" h="409575">
                <a:moveTo>
                  <a:pt x="0" y="409360"/>
                </a:moveTo>
                <a:lnTo>
                  <a:pt x="1224186" y="409360"/>
                </a:lnTo>
                <a:lnTo>
                  <a:pt x="1224186" y="0"/>
                </a:lnTo>
                <a:lnTo>
                  <a:pt x="0" y="0"/>
                </a:lnTo>
                <a:lnTo>
                  <a:pt x="0" y="409360"/>
                </a:lnTo>
                <a:close/>
              </a:path>
            </a:pathLst>
          </a:custGeom>
          <a:ln w="54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970711" y="4705256"/>
            <a:ext cx="1327785" cy="100965"/>
          </a:xfrm>
          <a:custGeom>
            <a:avLst/>
            <a:gdLst/>
            <a:ahLst/>
            <a:cxnLst/>
            <a:rect l="l" t="t" r="r" b="b"/>
            <a:pathLst>
              <a:path w="1327784" h="100964">
                <a:moveTo>
                  <a:pt x="1224163" y="0"/>
                </a:moveTo>
                <a:lnTo>
                  <a:pt x="0" y="0"/>
                </a:lnTo>
                <a:lnTo>
                  <a:pt x="103204" y="100842"/>
                </a:lnTo>
                <a:lnTo>
                  <a:pt x="1327367" y="100842"/>
                </a:lnTo>
                <a:lnTo>
                  <a:pt x="122416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970712" y="4705256"/>
            <a:ext cx="1327785" cy="100965"/>
          </a:xfrm>
          <a:custGeom>
            <a:avLst/>
            <a:gdLst/>
            <a:ahLst/>
            <a:cxnLst/>
            <a:rect l="l" t="t" r="r" b="b"/>
            <a:pathLst>
              <a:path w="1327784" h="100964">
                <a:moveTo>
                  <a:pt x="1224163" y="0"/>
                </a:moveTo>
                <a:lnTo>
                  <a:pt x="0" y="0"/>
                </a:lnTo>
                <a:lnTo>
                  <a:pt x="103204" y="100842"/>
                </a:lnTo>
                <a:lnTo>
                  <a:pt x="1327367" y="100842"/>
                </a:lnTo>
                <a:lnTo>
                  <a:pt x="1224163" y="0"/>
                </a:lnTo>
                <a:close/>
              </a:path>
            </a:pathLst>
          </a:custGeom>
          <a:ln w="54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194875" y="4295873"/>
            <a:ext cx="103505" cy="510540"/>
          </a:xfrm>
          <a:custGeom>
            <a:avLst/>
            <a:gdLst/>
            <a:ahLst/>
            <a:cxnLst/>
            <a:rect l="l" t="t" r="r" b="b"/>
            <a:pathLst>
              <a:path w="103504" h="510539">
                <a:moveTo>
                  <a:pt x="0" y="0"/>
                </a:moveTo>
                <a:lnTo>
                  <a:pt x="0" y="409383"/>
                </a:lnTo>
                <a:lnTo>
                  <a:pt x="103204" y="510226"/>
                </a:lnTo>
                <a:lnTo>
                  <a:pt x="103204" y="100842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194875" y="4295873"/>
            <a:ext cx="103505" cy="510540"/>
          </a:xfrm>
          <a:custGeom>
            <a:avLst/>
            <a:gdLst/>
            <a:ahLst/>
            <a:cxnLst/>
            <a:rect l="l" t="t" r="r" b="b"/>
            <a:pathLst>
              <a:path w="103504" h="510539">
                <a:moveTo>
                  <a:pt x="103204" y="510226"/>
                </a:moveTo>
                <a:lnTo>
                  <a:pt x="0" y="409383"/>
                </a:lnTo>
                <a:lnTo>
                  <a:pt x="0" y="0"/>
                </a:lnTo>
                <a:lnTo>
                  <a:pt x="103204" y="100842"/>
                </a:lnTo>
                <a:lnTo>
                  <a:pt x="103204" y="510226"/>
                </a:lnTo>
                <a:close/>
              </a:path>
            </a:pathLst>
          </a:custGeom>
          <a:ln w="54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970711" y="4295895"/>
            <a:ext cx="1224280" cy="409575"/>
          </a:xfrm>
          <a:custGeom>
            <a:avLst/>
            <a:gdLst/>
            <a:ahLst/>
            <a:cxnLst/>
            <a:rect l="l" t="t" r="r" b="b"/>
            <a:pathLst>
              <a:path w="1224279" h="409575">
                <a:moveTo>
                  <a:pt x="0" y="409361"/>
                </a:moveTo>
                <a:lnTo>
                  <a:pt x="1224186" y="409361"/>
                </a:lnTo>
                <a:lnTo>
                  <a:pt x="1224186" y="0"/>
                </a:lnTo>
                <a:lnTo>
                  <a:pt x="0" y="0"/>
                </a:lnTo>
                <a:lnTo>
                  <a:pt x="0" y="4093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970712" y="4295895"/>
            <a:ext cx="1224280" cy="409575"/>
          </a:xfrm>
          <a:custGeom>
            <a:avLst/>
            <a:gdLst/>
            <a:ahLst/>
            <a:cxnLst/>
            <a:rect l="l" t="t" r="r" b="b"/>
            <a:pathLst>
              <a:path w="1224279" h="409575">
                <a:moveTo>
                  <a:pt x="0" y="409360"/>
                </a:moveTo>
                <a:lnTo>
                  <a:pt x="1224186" y="409360"/>
                </a:lnTo>
                <a:lnTo>
                  <a:pt x="1224186" y="0"/>
                </a:lnTo>
                <a:lnTo>
                  <a:pt x="0" y="0"/>
                </a:lnTo>
                <a:lnTo>
                  <a:pt x="0" y="409360"/>
                </a:lnTo>
                <a:close/>
              </a:path>
            </a:pathLst>
          </a:custGeom>
          <a:ln w="54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970711" y="5114073"/>
            <a:ext cx="1327785" cy="100965"/>
          </a:xfrm>
          <a:custGeom>
            <a:avLst/>
            <a:gdLst/>
            <a:ahLst/>
            <a:cxnLst/>
            <a:rect l="l" t="t" r="r" b="b"/>
            <a:pathLst>
              <a:path w="1327784" h="100964">
                <a:moveTo>
                  <a:pt x="1224163" y="0"/>
                </a:moveTo>
                <a:lnTo>
                  <a:pt x="0" y="0"/>
                </a:lnTo>
                <a:lnTo>
                  <a:pt x="103204" y="100838"/>
                </a:lnTo>
                <a:lnTo>
                  <a:pt x="1327367" y="100838"/>
                </a:lnTo>
                <a:lnTo>
                  <a:pt x="122416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970712" y="5114073"/>
            <a:ext cx="1327785" cy="100965"/>
          </a:xfrm>
          <a:custGeom>
            <a:avLst/>
            <a:gdLst/>
            <a:ahLst/>
            <a:cxnLst/>
            <a:rect l="l" t="t" r="r" b="b"/>
            <a:pathLst>
              <a:path w="1327784" h="100964">
                <a:moveTo>
                  <a:pt x="1224163" y="0"/>
                </a:moveTo>
                <a:lnTo>
                  <a:pt x="0" y="0"/>
                </a:lnTo>
                <a:lnTo>
                  <a:pt x="103204" y="100838"/>
                </a:lnTo>
                <a:lnTo>
                  <a:pt x="1327367" y="100838"/>
                </a:lnTo>
                <a:lnTo>
                  <a:pt x="1224163" y="0"/>
                </a:lnTo>
                <a:close/>
              </a:path>
            </a:pathLst>
          </a:custGeom>
          <a:ln w="54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194875" y="4705256"/>
            <a:ext cx="103505" cy="509905"/>
          </a:xfrm>
          <a:custGeom>
            <a:avLst/>
            <a:gdLst/>
            <a:ahLst/>
            <a:cxnLst/>
            <a:rect l="l" t="t" r="r" b="b"/>
            <a:pathLst>
              <a:path w="103504" h="509904">
                <a:moveTo>
                  <a:pt x="0" y="0"/>
                </a:moveTo>
                <a:lnTo>
                  <a:pt x="0" y="408816"/>
                </a:lnTo>
                <a:lnTo>
                  <a:pt x="103204" y="509654"/>
                </a:lnTo>
                <a:lnTo>
                  <a:pt x="103204" y="100842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194875" y="4705256"/>
            <a:ext cx="103505" cy="509905"/>
          </a:xfrm>
          <a:custGeom>
            <a:avLst/>
            <a:gdLst/>
            <a:ahLst/>
            <a:cxnLst/>
            <a:rect l="l" t="t" r="r" b="b"/>
            <a:pathLst>
              <a:path w="103504" h="509904">
                <a:moveTo>
                  <a:pt x="103204" y="509654"/>
                </a:moveTo>
                <a:lnTo>
                  <a:pt x="0" y="408816"/>
                </a:lnTo>
                <a:lnTo>
                  <a:pt x="0" y="0"/>
                </a:lnTo>
                <a:lnTo>
                  <a:pt x="103204" y="100842"/>
                </a:lnTo>
                <a:lnTo>
                  <a:pt x="103204" y="509654"/>
                </a:lnTo>
                <a:close/>
              </a:path>
            </a:pathLst>
          </a:custGeom>
          <a:ln w="54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970711" y="4705256"/>
            <a:ext cx="1224280" cy="408940"/>
          </a:xfrm>
          <a:custGeom>
            <a:avLst/>
            <a:gdLst/>
            <a:ahLst/>
            <a:cxnLst/>
            <a:rect l="l" t="t" r="r" b="b"/>
            <a:pathLst>
              <a:path w="1224279" h="408939">
                <a:moveTo>
                  <a:pt x="0" y="408816"/>
                </a:moveTo>
                <a:lnTo>
                  <a:pt x="1224186" y="408816"/>
                </a:lnTo>
                <a:lnTo>
                  <a:pt x="1224186" y="0"/>
                </a:lnTo>
                <a:lnTo>
                  <a:pt x="0" y="0"/>
                </a:lnTo>
                <a:lnTo>
                  <a:pt x="0" y="4088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970712" y="4705256"/>
            <a:ext cx="1224280" cy="408940"/>
          </a:xfrm>
          <a:custGeom>
            <a:avLst/>
            <a:gdLst/>
            <a:ahLst/>
            <a:cxnLst/>
            <a:rect l="l" t="t" r="r" b="b"/>
            <a:pathLst>
              <a:path w="1224279" h="408939">
                <a:moveTo>
                  <a:pt x="0" y="408816"/>
                </a:moveTo>
                <a:lnTo>
                  <a:pt x="1224186" y="408816"/>
                </a:lnTo>
                <a:lnTo>
                  <a:pt x="1224186" y="0"/>
                </a:lnTo>
                <a:lnTo>
                  <a:pt x="0" y="0"/>
                </a:lnTo>
                <a:lnTo>
                  <a:pt x="0" y="408816"/>
                </a:lnTo>
                <a:close/>
              </a:path>
            </a:pathLst>
          </a:custGeom>
          <a:ln w="54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704977" y="3256385"/>
            <a:ext cx="125095" cy="125730"/>
          </a:xfrm>
          <a:custGeom>
            <a:avLst/>
            <a:gdLst/>
            <a:ahLst/>
            <a:cxnLst/>
            <a:rect l="l" t="t" r="r" b="b"/>
            <a:pathLst>
              <a:path w="125095" h="125729">
                <a:moveTo>
                  <a:pt x="124979" y="0"/>
                </a:moveTo>
                <a:lnTo>
                  <a:pt x="0" y="62683"/>
                </a:lnTo>
                <a:lnTo>
                  <a:pt x="124979" y="125367"/>
                </a:lnTo>
                <a:lnTo>
                  <a:pt x="1249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3788226" y="3181385"/>
            <a:ext cx="74104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  <a:tabLst>
                <a:tab pos="316865" algn="l"/>
              </a:tabLst>
            </a:pPr>
            <a:r>
              <a:rPr dirty="0" u="sng" baseline="15873" sz="2100" spc="7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baseline="15873" sz="2100" spc="7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dirty="0" baseline="15873" sz="2100" spc="-367" b="1">
                <a:latin typeface="Arial"/>
                <a:cs typeface="Arial"/>
              </a:rPr>
              <a:t> </a:t>
            </a:r>
            <a:r>
              <a:rPr dirty="0" sz="1400" spc="25">
                <a:latin typeface="Arial"/>
                <a:cs typeface="Arial"/>
              </a:rPr>
              <a:t>ESP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338171" y="3173191"/>
            <a:ext cx="88328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15" b="1">
                <a:latin typeface="Courier New"/>
                <a:cs typeface="Courier New"/>
              </a:rPr>
              <a:t>00001000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535161" y="2657637"/>
            <a:ext cx="7626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25">
                <a:latin typeface="Arial"/>
                <a:cs typeface="Arial"/>
              </a:rPr>
              <a:t>BE</a:t>
            </a:r>
            <a:r>
              <a:rPr dirty="0" sz="1400" spc="20">
                <a:latin typeface="Arial"/>
                <a:cs typeface="Arial"/>
              </a:rPr>
              <a:t>FO</a:t>
            </a:r>
            <a:r>
              <a:rPr dirty="0" sz="1400" spc="15">
                <a:latin typeface="Arial"/>
                <a:cs typeface="Arial"/>
              </a:rPr>
              <a:t>R</a:t>
            </a:r>
            <a:r>
              <a:rPr dirty="0" sz="1400" spc="2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338171" y="3571662"/>
            <a:ext cx="88328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15" b="1">
                <a:latin typeface="Courier New"/>
                <a:cs typeface="Courier New"/>
              </a:rPr>
              <a:t>00000FFC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338171" y="3981023"/>
            <a:ext cx="88328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15" b="1">
                <a:latin typeface="Courier New"/>
                <a:cs typeface="Courier New"/>
              </a:rPr>
              <a:t>00000FF8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338171" y="4389840"/>
            <a:ext cx="88328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15" b="1">
                <a:latin typeface="Courier New"/>
                <a:cs typeface="Courier New"/>
              </a:rPr>
              <a:t>00000FF4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338171" y="4799223"/>
            <a:ext cx="88328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15" b="1">
                <a:latin typeface="Courier New"/>
                <a:cs typeface="Courier New"/>
              </a:rPr>
              <a:t>00000FF0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298607" y="4295873"/>
            <a:ext cx="1327785" cy="100965"/>
          </a:xfrm>
          <a:custGeom>
            <a:avLst/>
            <a:gdLst/>
            <a:ahLst/>
            <a:cxnLst/>
            <a:rect l="l" t="t" r="r" b="b"/>
            <a:pathLst>
              <a:path w="1327785" h="100964">
                <a:moveTo>
                  <a:pt x="1224231" y="0"/>
                </a:moveTo>
                <a:lnTo>
                  <a:pt x="0" y="0"/>
                </a:lnTo>
                <a:lnTo>
                  <a:pt x="103317" y="100842"/>
                </a:lnTo>
                <a:lnTo>
                  <a:pt x="1327435" y="100842"/>
                </a:lnTo>
                <a:lnTo>
                  <a:pt x="122423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298607" y="4295873"/>
            <a:ext cx="1327785" cy="100965"/>
          </a:xfrm>
          <a:custGeom>
            <a:avLst/>
            <a:gdLst/>
            <a:ahLst/>
            <a:cxnLst/>
            <a:rect l="l" t="t" r="r" b="b"/>
            <a:pathLst>
              <a:path w="1327785" h="100964">
                <a:moveTo>
                  <a:pt x="1224231" y="0"/>
                </a:moveTo>
                <a:lnTo>
                  <a:pt x="0" y="0"/>
                </a:lnTo>
                <a:lnTo>
                  <a:pt x="103317" y="100842"/>
                </a:lnTo>
                <a:lnTo>
                  <a:pt x="1327435" y="100842"/>
                </a:lnTo>
                <a:lnTo>
                  <a:pt x="1224231" y="0"/>
                </a:lnTo>
                <a:close/>
              </a:path>
            </a:pathLst>
          </a:custGeom>
          <a:ln w="54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522838" y="3886512"/>
            <a:ext cx="103505" cy="510540"/>
          </a:xfrm>
          <a:custGeom>
            <a:avLst/>
            <a:gdLst/>
            <a:ahLst/>
            <a:cxnLst/>
            <a:rect l="l" t="t" r="r" b="b"/>
            <a:pathLst>
              <a:path w="103504" h="510539">
                <a:moveTo>
                  <a:pt x="0" y="0"/>
                </a:moveTo>
                <a:lnTo>
                  <a:pt x="0" y="409361"/>
                </a:lnTo>
                <a:lnTo>
                  <a:pt x="103204" y="510203"/>
                </a:lnTo>
                <a:lnTo>
                  <a:pt x="103204" y="100842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522838" y="3886512"/>
            <a:ext cx="103505" cy="510540"/>
          </a:xfrm>
          <a:custGeom>
            <a:avLst/>
            <a:gdLst/>
            <a:ahLst/>
            <a:cxnLst/>
            <a:rect l="l" t="t" r="r" b="b"/>
            <a:pathLst>
              <a:path w="103504" h="510539">
                <a:moveTo>
                  <a:pt x="103204" y="510203"/>
                </a:moveTo>
                <a:lnTo>
                  <a:pt x="0" y="409360"/>
                </a:lnTo>
                <a:lnTo>
                  <a:pt x="0" y="0"/>
                </a:lnTo>
                <a:lnTo>
                  <a:pt x="103204" y="100842"/>
                </a:lnTo>
                <a:lnTo>
                  <a:pt x="103204" y="510203"/>
                </a:lnTo>
                <a:close/>
              </a:path>
            </a:pathLst>
          </a:custGeom>
          <a:ln w="54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298607" y="3886512"/>
            <a:ext cx="1224280" cy="409575"/>
          </a:xfrm>
          <a:custGeom>
            <a:avLst/>
            <a:gdLst/>
            <a:ahLst/>
            <a:cxnLst/>
            <a:rect l="l" t="t" r="r" b="b"/>
            <a:pathLst>
              <a:path w="1224279" h="409575">
                <a:moveTo>
                  <a:pt x="0" y="409361"/>
                </a:moveTo>
                <a:lnTo>
                  <a:pt x="1224186" y="409361"/>
                </a:lnTo>
                <a:lnTo>
                  <a:pt x="1224186" y="0"/>
                </a:lnTo>
                <a:lnTo>
                  <a:pt x="0" y="0"/>
                </a:lnTo>
                <a:lnTo>
                  <a:pt x="0" y="4093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298607" y="3886512"/>
            <a:ext cx="1224280" cy="409575"/>
          </a:xfrm>
          <a:custGeom>
            <a:avLst/>
            <a:gdLst/>
            <a:ahLst/>
            <a:cxnLst/>
            <a:rect l="l" t="t" r="r" b="b"/>
            <a:pathLst>
              <a:path w="1224279" h="409575">
                <a:moveTo>
                  <a:pt x="0" y="409360"/>
                </a:moveTo>
                <a:lnTo>
                  <a:pt x="1224186" y="409360"/>
                </a:lnTo>
                <a:lnTo>
                  <a:pt x="1224186" y="0"/>
                </a:lnTo>
                <a:lnTo>
                  <a:pt x="0" y="0"/>
                </a:lnTo>
                <a:lnTo>
                  <a:pt x="0" y="409360"/>
                </a:lnTo>
                <a:close/>
              </a:path>
            </a:pathLst>
          </a:custGeom>
          <a:ln w="54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298607" y="4705256"/>
            <a:ext cx="1327785" cy="100965"/>
          </a:xfrm>
          <a:custGeom>
            <a:avLst/>
            <a:gdLst/>
            <a:ahLst/>
            <a:cxnLst/>
            <a:rect l="l" t="t" r="r" b="b"/>
            <a:pathLst>
              <a:path w="1327785" h="100964">
                <a:moveTo>
                  <a:pt x="1224231" y="0"/>
                </a:moveTo>
                <a:lnTo>
                  <a:pt x="0" y="0"/>
                </a:lnTo>
                <a:lnTo>
                  <a:pt x="103317" y="100842"/>
                </a:lnTo>
                <a:lnTo>
                  <a:pt x="1327435" y="100842"/>
                </a:lnTo>
                <a:lnTo>
                  <a:pt x="122423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298607" y="4705256"/>
            <a:ext cx="1327785" cy="100965"/>
          </a:xfrm>
          <a:custGeom>
            <a:avLst/>
            <a:gdLst/>
            <a:ahLst/>
            <a:cxnLst/>
            <a:rect l="l" t="t" r="r" b="b"/>
            <a:pathLst>
              <a:path w="1327785" h="100964">
                <a:moveTo>
                  <a:pt x="1224231" y="0"/>
                </a:moveTo>
                <a:lnTo>
                  <a:pt x="0" y="0"/>
                </a:lnTo>
                <a:lnTo>
                  <a:pt x="103317" y="100842"/>
                </a:lnTo>
                <a:lnTo>
                  <a:pt x="1327435" y="100842"/>
                </a:lnTo>
                <a:lnTo>
                  <a:pt x="1224231" y="0"/>
                </a:lnTo>
                <a:close/>
              </a:path>
            </a:pathLst>
          </a:custGeom>
          <a:ln w="54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522838" y="4295873"/>
            <a:ext cx="103505" cy="510540"/>
          </a:xfrm>
          <a:custGeom>
            <a:avLst/>
            <a:gdLst/>
            <a:ahLst/>
            <a:cxnLst/>
            <a:rect l="l" t="t" r="r" b="b"/>
            <a:pathLst>
              <a:path w="103504" h="510539">
                <a:moveTo>
                  <a:pt x="0" y="0"/>
                </a:moveTo>
                <a:lnTo>
                  <a:pt x="0" y="409383"/>
                </a:lnTo>
                <a:lnTo>
                  <a:pt x="103204" y="510226"/>
                </a:lnTo>
                <a:lnTo>
                  <a:pt x="103204" y="100842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522838" y="4295873"/>
            <a:ext cx="103505" cy="510540"/>
          </a:xfrm>
          <a:custGeom>
            <a:avLst/>
            <a:gdLst/>
            <a:ahLst/>
            <a:cxnLst/>
            <a:rect l="l" t="t" r="r" b="b"/>
            <a:pathLst>
              <a:path w="103504" h="510539">
                <a:moveTo>
                  <a:pt x="103204" y="510226"/>
                </a:moveTo>
                <a:lnTo>
                  <a:pt x="0" y="409383"/>
                </a:lnTo>
                <a:lnTo>
                  <a:pt x="0" y="0"/>
                </a:lnTo>
                <a:lnTo>
                  <a:pt x="103204" y="100842"/>
                </a:lnTo>
                <a:lnTo>
                  <a:pt x="103204" y="510226"/>
                </a:lnTo>
                <a:close/>
              </a:path>
            </a:pathLst>
          </a:custGeom>
          <a:ln w="54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298607" y="4295895"/>
            <a:ext cx="1224280" cy="409575"/>
          </a:xfrm>
          <a:custGeom>
            <a:avLst/>
            <a:gdLst/>
            <a:ahLst/>
            <a:cxnLst/>
            <a:rect l="l" t="t" r="r" b="b"/>
            <a:pathLst>
              <a:path w="1224279" h="409575">
                <a:moveTo>
                  <a:pt x="0" y="409361"/>
                </a:moveTo>
                <a:lnTo>
                  <a:pt x="1224186" y="409361"/>
                </a:lnTo>
                <a:lnTo>
                  <a:pt x="1224186" y="0"/>
                </a:lnTo>
                <a:lnTo>
                  <a:pt x="0" y="0"/>
                </a:lnTo>
                <a:lnTo>
                  <a:pt x="0" y="4093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298607" y="4295895"/>
            <a:ext cx="1224280" cy="409575"/>
          </a:xfrm>
          <a:custGeom>
            <a:avLst/>
            <a:gdLst/>
            <a:ahLst/>
            <a:cxnLst/>
            <a:rect l="l" t="t" r="r" b="b"/>
            <a:pathLst>
              <a:path w="1224279" h="409575">
                <a:moveTo>
                  <a:pt x="0" y="409360"/>
                </a:moveTo>
                <a:lnTo>
                  <a:pt x="1224186" y="409360"/>
                </a:lnTo>
                <a:lnTo>
                  <a:pt x="1224186" y="0"/>
                </a:lnTo>
                <a:lnTo>
                  <a:pt x="0" y="0"/>
                </a:lnTo>
                <a:lnTo>
                  <a:pt x="0" y="409360"/>
                </a:lnTo>
                <a:close/>
              </a:path>
            </a:pathLst>
          </a:custGeom>
          <a:ln w="54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298607" y="5114073"/>
            <a:ext cx="1327785" cy="100965"/>
          </a:xfrm>
          <a:custGeom>
            <a:avLst/>
            <a:gdLst/>
            <a:ahLst/>
            <a:cxnLst/>
            <a:rect l="l" t="t" r="r" b="b"/>
            <a:pathLst>
              <a:path w="1327785" h="100964">
                <a:moveTo>
                  <a:pt x="1224231" y="0"/>
                </a:moveTo>
                <a:lnTo>
                  <a:pt x="0" y="0"/>
                </a:lnTo>
                <a:lnTo>
                  <a:pt x="103317" y="100838"/>
                </a:lnTo>
                <a:lnTo>
                  <a:pt x="1327435" y="100838"/>
                </a:lnTo>
                <a:lnTo>
                  <a:pt x="122423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298607" y="5114073"/>
            <a:ext cx="1327785" cy="100965"/>
          </a:xfrm>
          <a:custGeom>
            <a:avLst/>
            <a:gdLst/>
            <a:ahLst/>
            <a:cxnLst/>
            <a:rect l="l" t="t" r="r" b="b"/>
            <a:pathLst>
              <a:path w="1327785" h="100964">
                <a:moveTo>
                  <a:pt x="1224231" y="0"/>
                </a:moveTo>
                <a:lnTo>
                  <a:pt x="0" y="0"/>
                </a:lnTo>
                <a:lnTo>
                  <a:pt x="103317" y="100838"/>
                </a:lnTo>
                <a:lnTo>
                  <a:pt x="1327435" y="100838"/>
                </a:lnTo>
                <a:lnTo>
                  <a:pt x="1224231" y="0"/>
                </a:lnTo>
                <a:close/>
              </a:path>
            </a:pathLst>
          </a:custGeom>
          <a:ln w="54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522838" y="4705256"/>
            <a:ext cx="103505" cy="509905"/>
          </a:xfrm>
          <a:custGeom>
            <a:avLst/>
            <a:gdLst/>
            <a:ahLst/>
            <a:cxnLst/>
            <a:rect l="l" t="t" r="r" b="b"/>
            <a:pathLst>
              <a:path w="103504" h="509904">
                <a:moveTo>
                  <a:pt x="0" y="0"/>
                </a:moveTo>
                <a:lnTo>
                  <a:pt x="0" y="408816"/>
                </a:lnTo>
                <a:lnTo>
                  <a:pt x="103204" y="509654"/>
                </a:lnTo>
                <a:lnTo>
                  <a:pt x="103204" y="100842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522838" y="4705256"/>
            <a:ext cx="103505" cy="509905"/>
          </a:xfrm>
          <a:custGeom>
            <a:avLst/>
            <a:gdLst/>
            <a:ahLst/>
            <a:cxnLst/>
            <a:rect l="l" t="t" r="r" b="b"/>
            <a:pathLst>
              <a:path w="103504" h="509904">
                <a:moveTo>
                  <a:pt x="103204" y="509654"/>
                </a:moveTo>
                <a:lnTo>
                  <a:pt x="0" y="408816"/>
                </a:lnTo>
                <a:lnTo>
                  <a:pt x="0" y="0"/>
                </a:lnTo>
                <a:lnTo>
                  <a:pt x="103204" y="100842"/>
                </a:lnTo>
                <a:lnTo>
                  <a:pt x="103204" y="509654"/>
                </a:lnTo>
                <a:close/>
              </a:path>
            </a:pathLst>
          </a:custGeom>
          <a:ln w="54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298607" y="4705256"/>
            <a:ext cx="1224280" cy="408940"/>
          </a:xfrm>
          <a:custGeom>
            <a:avLst/>
            <a:gdLst/>
            <a:ahLst/>
            <a:cxnLst/>
            <a:rect l="l" t="t" r="r" b="b"/>
            <a:pathLst>
              <a:path w="1224279" h="408939">
                <a:moveTo>
                  <a:pt x="0" y="408816"/>
                </a:moveTo>
                <a:lnTo>
                  <a:pt x="1224186" y="408816"/>
                </a:lnTo>
                <a:lnTo>
                  <a:pt x="1224186" y="0"/>
                </a:lnTo>
                <a:lnTo>
                  <a:pt x="0" y="0"/>
                </a:lnTo>
                <a:lnTo>
                  <a:pt x="0" y="4088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298607" y="4705256"/>
            <a:ext cx="1224280" cy="408940"/>
          </a:xfrm>
          <a:custGeom>
            <a:avLst/>
            <a:gdLst/>
            <a:ahLst/>
            <a:cxnLst/>
            <a:rect l="l" t="t" r="r" b="b"/>
            <a:pathLst>
              <a:path w="1224279" h="408939">
                <a:moveTo>
                  <a:pt x="0" y="408816"/>
                </a:moveTo>
                <a:lnTo>
                  <a:pt x="1224186" y="408816"/>
                </a:lnTo>
                <a:lnTo>
                  <a:pt x="1224186" y="0"/>
                </a:lnTo>
                <a:lnTo>
                  <a:pt x="0" y="0"/>
                </a:lnTo>
                <a:lnTo>
                  <a:pt x="0" y="408816"/>
                </a:lnTo>
                <a:close/>
              </a:path>
            </a:pathLst>
          </a:custGeom>
          <a:ln w="54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5010117" y="2682139"/>
            <a:ext cx="2004695" cy="11036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2540"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latin typeface="Arial"/>
                <a:cs typeface="Arial"/>
              </a:rPr>
              <a:t>AFTER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1169670" algn="l"/>
              </a:tabLst>
            </a:pPr>
            <a:r>
              <a:rPr dirty="0" sz="1400" spc="10" b="1">
                <a:latin typeface="Courier New"/>
                <a:cs typeface="Courier New"/>
              </a:rPr>
              <a:t>00001000	</a:t>
            </a:r>
            <a:r>
              <a:rPr dirty="0" baseline="3968" sz="2100" spc="7" b="1">
                <a:latin typeface="Arial"/>
                <a:cs typeface="Arial"/>
              </a:rPr>
              <a:t>00000006</a:t>
            </a:r>
            <a:endParaRPr baseline="3968"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60"/>
              </a:spcBef>
              <a:tabLst>
                <a:tab pos="1155700" algn="l"/>
              </a:tabLst>
            </a:pPr>
            <a:r>
              <a:rPr dirty="0" sz="1400" spc="15" b="1">
                <a:latin typeface="Courier New"/>
                <a:cs typeface="Courier New"/>
              </a:rPr>
              <a:t>00000FF</a:t>
            </a:r>
            <a:r>
              <a:rPr dirty="0" sz="1400" spc="-5" b="1">
                <a:latin typeface="Courier New"/>
                <a:cs typeface="Courier New"/>
              </a:rPr>
              <a:t>C</a:t>
            </a:r>
            <a:r>
              <a:rPr dirty="0" sz="1400" b="1">
                <a:latin typeface="Courier New"/>
                <a:cs typeface="Courier New"/>
              </a:rPr>
              <a:t>	</a:t>
            </a:r>
            <a:r>
              <a:rPr dirty="0" sz="1400" spc="5" b="1">
                <a:latin typeface="Arial"/>
                <a:cs typeface="Arial"/>
              </a:rPr>
              <a:t>000000A</a:t>
            </a:r>
            <a:r>
              <a:rPr dirty="0" sz="1400" spc="15" b="1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84" name="object 8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1427" y="158495"/>
            <a:ext cx="3563112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51347" y="286511"/>
            <a:ext cx="1379220" cy="6888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22601" y="264363"/>
            <a:ext cx="410019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PUSH </a:t>
            </a:r>
            <a:r>
              <a:rPr dirty="0" spc="-5"/>
              <a:t>Operation </a:t>
            </a:r>
            <a:r>
              <a:rPr dirty="0" sz="2400"/>
              <a:t>(2 of</a:t>
            </a:r>
            <a:r>
              <a:rPr dirty="0" sz="2400" spc="-310"/>
              <a:t> </a:t>
            </a:r>
            <a:r>
              <a:rPr dirty="0" sz="2400"/>
              <a:t>2)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764540" y="1168653"/>
            <a:ext cx="63995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Same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stack after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pushing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integers: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90800" y="1752600"/>
            <a:ext cx="3733800" cy="2764790"/>
          </a:xfrm>
          <a:custGeom>
            <a:avLst/>
            <a:gdLst/>
            <a:ahLst/>
            <a:cxnLst/>
            <a:rect l="l" t="t" r="r" b="b"/>
            <a:pathLst>
              <a:path w="3733800" h="2764790">
                <a:moveTo>
                  <a:pt x="0" y="2764536"/>
                </a:moveTo>
                <a:lnTo>
                  <a:pt x="3733800" y="2764536"/>
                </a:lnTo>
                <a:lnTo>
                  <a:pt x="3733800" y="0"/>
                </a:lnTo>
                <a:lnTo>
                  <a:pt x="0" y="0"/>
                </a:lnTo>
                <a:lnTo>
                  <a:pt x="0" y="2764536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1420" y="2564205"/>
            <a:ext cx="1376680" cy="104775"/>
          </a:xfrm>
          <a:custGeom>
            <a:avLst/>
            <a:gdLst/>
            <a:ahLst/>
            <a:cxnLst/>
            <a:rect l="l" t="t" r="r" b="b"/>
            <a:pathLst>
              <a:path w="1376679" h="104775">
                <a:moveTo>
                  <a:pt x="1269630" y="0"/>
                </a:moveTo>
                <a:lnTo>
                  <a:pt x="0" y="0"/>
                </a:lnTo>
                <a:lnTo>
                  <a:pt x="107103" y="104480"/>
                </a:lnTo>
                <a:lnTo>
                  <a:pt x="1376616" y="104480"/>
                </a:lnTo>
                <a:lnTo>
                  <a:pt x="126963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91420" y="2564205"/>
            <a:ext cx="1376680" cy="104775"/>
          </a:xfrm>
          <a:custGeom>
            <a:avLst/>
            <a:gdLst/>
            <a:ahLst/>
            <a:cxnLst/>
            <a:rect l="l" t="t" r="r" b="b"/>
            <a:pathLst>
              <a:path w="1376679" h="104775">
                <a:moveTo>
                  <a:pt x="1269630" y="0"/>
                </a:moveTo>
                <a:lnTo>
                  <a:pt x="0" y="0"/>
                </a:lnTo>
                <a:lnTo>
                  <a:pt x="107103" y="104480"/>
                </a:lnTo>
                <a:lnTo>
                  <a:pt x="1376616" y="104480"/>
                </a:lnTo>
                <a:lnTo>
                  <a:pt x="1269630" y="0"/>
                </a:lnTo>
                <a:close/>
              </a:path>
            </a:pathLst>
          </a:custGeom>
          <a:ln w="56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61051" y="2140054"/>
            <a:ext cx="107314" cy="528955"/>
          </a:xfrm>
          <a:custGeom>
            <a:avLst/>
            <a:gdLst/>
            <a:ahLst/>
            <a:cxnLst/>
            <a:rect l="l" t="t" r="r" b="b"/>
            <a:pathLst>
              <a:path w="107314" h="528955">
                <a:moveTo>
                  <a:pt x="0" y="0"/>
                </a:moveTo>
                <a:lnTo>
                  <a:pt x="0" y="424151"/>
                </a:lnTo>
                <a:lnTo>
                  <a:pt x="106986" y="528632"/>
                </a:lnTo>
                <a:lnTo>
                  <a:pt x="106986" y="10448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161051" y="2140054"/>
            <a:ext cx="107314" cy="528955"/>
          </a:xfrm>
          <a:custGeom>
            <a:avLst/>
            <a:gdLst/>
            <a:ahLst/>
            <a:cxnLst/>
            <a:rect l="l" t="t" r="r" b="b"/>
            <a:pathLst>
              <a:path w="107314" h="528955">
                <a:moveTo>
                  <a:pt x="106986" y="528632"/>
                </a:moveTo>
                <a:lnTo>
                  <a:pt x="0" y="424151"/>
                </a:lnTo>
                <a:lnTo>
                  <a:pt x="0" y="0"/>
                </a:lnTo>
                <a:lnTo>
                  <a:pt x="106986" y="104480"/>
                </a:lnTo>
                <a:lnTo>
                  <a:pt x="106986" y="528632"/>
                </a:lnTo>
                <a:close/>
              </a:path>
            </a:pathLst>
          </a:custGeom>
          <a:ln w="56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91420" y="2140077"/>
            <a:ext cx="1270000" cy="424180"/>
          </a:xfrm>
          <a:custGeom>
            <a:avLst/>
            <a:gdLst/>
            <a:ahLst/>
            <a:cxnLst/>
            <a:rect l="l" t="t" r="r" b="b"/>
            <a:pathLst>
              <a:path w="1270000" h="424180">
                <a:moveTo>
                  <a:pt x="0" y="424127"/>
                </a:moveTo>
                <a:lnTo>
                  <a:pt x="1269606" y="424127"/>
                </a:lnTo>
                <a:lnTo>
                  <a:pt x="1269606" y="0"/>
                </a:lnTo>
                <a:lnTo>
                  <a:pt x="0" y="0"/>
                </a:lnTo>
                <a:lnTo>
                  <a:pt x="0" y="42412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91420" y="2140077"/>
            <a:ext cx="1270000" cy="424180"/>
          </a:xfrm>
          <a:custGeom>
            <a:avLst/>
            <a:gdLst/>
            <a:ahLst/>
            <a:cxnLst/>
            <a:rect l="l" t="t" r="r" b="b"/>
            <a:pathLst>
              <a:path w="1270000" h="424180">
                <a:moveTo>
                  <a:pt x="0" y="424127"/>
                </a:moveTo>
                <a:lnTo>
                  <a:pt x="1269606" y="424127"/>
                </a:lnTo>
                <a:lnTo>
                  <a:pt x="1269606" y="0"/>
                </a:lnTo>
                <a:lnTo>
                  <a:pt x="0" y="0"/>
                </a:lnTo>
                <a:lnTo>
                  <a:pt x="0" y="424127"/>
                </a:lnTo>
                <a:close/>
              </a:path>
            </a:pathLst>
          </a:custGeom>
          <a:ln w="56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075202" y="2213023"/>
            <a:ext cx="915035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50" spc="15">
                <a:latin typeface="Courier New"/>
                <a:cs typeface="Courier New"/>
              </a:rPr>
              <a:t>00000006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69615" y="3599398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129558" y="0"/>
                </a:moveTo>
                <a:lnTo>
                  <a:pt x="0" y="64944"/>
                </a:lnTo>
                <a:lnTo>
                  <a:pt x="129558" y="129889"/>
                </a:lnTo>
                <a:lnTo>
                  <a:pt x="1295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895792" y="1805448"/>
            <a:ext cx="915035" cy="66421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114"/>
              </a:spcBef>
            </a:pPr>
            <a:r>
              <a:rPr dirty="0" sz="1650" spc="5">
                <a:latin typeface="Arial"/>
                <a:cs typeface="Arial"/>
              </a:rPr>
              <a:t>Offset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95"/>
              </a:spcBef>
            </a:pPr>
            <a:r>
              <a:rPr dirty="0" sz="1450" spc="15" b="1">
                <a:latin typeface="Courier New"/>
                <a:cs typeface="Courier New"/>
              </a:rPr>
              <a:t>00001000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95792" y="2637151"/>
            <a:ext cx="915035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50" spc="15" b="1">
                <a:latin typeface="Courier New"/>
                <a:cs typeface="Courier New"/>
              </a:rPr>
              <a:t>00000FFC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95792" y="3061303"/>
            <a:ext cx="915035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50" spc="15" b="1">
                <a:latin typeface="Courier New"/>
                <a:cs typeface="Courier New"/>
              </a:rPr>
              <a:t>00000FF8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95792" y="3485431"/>
            <a:ext cx="915035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50" spc="15" b="1">
                <a:latin typeface="Courier New"/>
                <a:cs typeface="Courier New"/>
              </a:rPr>
              <a:t>00000FF4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95792" y="3909559"/>
            <a:ext cx="915035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50" spc="15" b="1">
                <a:latin typeface="Courier New"/>
                <a:cs typeface="Courier New"/>
              </a:rPr>
              <a:t>00000FF0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91420" y="2988333"/>
            <a:ext cx="1376680" cy="104775"/>
          </a:xfrm>
          <a:custGeom>
            <a:avLst/>
            <a:gdLst/>
            <a:ahLst/>
            <a:cxnLst/>
            <a:rect l="l" t="t" r="r" b="b"/>
            <a:pathLst>
              <a:path w="1376679" h="104775">
                <a:moveTo>
                  <a:pt x="1269630" y="0"/>
                </a:moveTo>
                <a:lnTo>
                  <a:pt x="0" y="0"/>
                </a:lnTo>
                <a:lnTo>
                  <a:pt x="107103" y="104480"/>
                </a:lnTo>
                <a:lnTo>
                  <a:pt x="1376616" y="104480"/>
                </a:lnTo>
                <a:lnTo>
                  <a:pt x="126963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91420" y="2988333"/>
            <a:ext cx="1376680" cy="104775"/>
          </a:xfrm>
          <a:custGeom>
            <a:avLst/>
            <a:gdLst/>
            <a:ahLst/>
            <a:cxnLst/>
            <a:rect l="l" t="t" r="r" b="b"/>
            <a:pathLst>
              <a:path w="1376679" h="104775">
                <a:moveTo>
                  <a:pt x="1269630" y="0"/>
                </a:moveTo>
                <a:lnTo>
                  <a:pt x="0" y="0"/>
                </a:lnTo>
                <a:lnTo>
                  <a:pt x="107103" y="104480"/>
                </a:lnTo>
                <a:lnTo>
                  <a:pt x="1376616" y="104480"/>
                </a:lnTo>
                <a:lnTo>
                  <a:pt x="1269630" y="0"/>
                </a:lnTo>
                <a:close/>
              </a:path>
            </a:pathLst>
          </a:custGeom>
          <a:ln w="56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161051" y="2564205"/>
            <a:ext cx="107314" cy="528955"/>
          </a:xfrm>
          <a:custGeom>
            <a:avLst/>
            <a:gdLst/>
            <a:ahLst/>
            <a:cxnLst/>
            <a:rect l="l" t="t" r="r" b="b"/>
            <a:pathLst>
              <a:path w="107314" h="528955">
                <a:moveTo>
                  <a:pt x="0" y="0"/>
                </a:moveTo>
                <a:lnTo>
                  <a:pt x="0" y="424127"/>
                </a:lnTo>
                <a:lnTo>
                  <a:pt x="106986" y="528608"/>
                </a:lnTo>
                <a:lnTo>
                  <a:pt x="106986" y="10448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161051" y="2564205"/>
            <a:ext cx="107314" cy="528955"/>
          </a:xfrm>
          <a:custGeom>
            <a:avLst/>
            <a:gdLst/>
            <a:ahLst/>
            <a:cxnLst/>
            <a:rect l="l" t="t" r="r" b="b"/>
            <a:pathLst>
              <a:path w="107314" h="528955">
                <a:moveTo>
                  <a:pt x="106986" y="528608"/>
                </a:moveTo>
                <a:lnTo>
                  <a:pt x="0" y="424127"/>
                </a:lnTo>
                <a:lnTo>
                  <a:pt x="0" y="0"/>
                </a:lnTo>
                <a:lnTo>
                  <a:pt x="106986" y="104480"/>
                </a:lnTo>
                <a:lnTo>
                  <a:pt x="106986" y="528608"/>
                </a:lnTo>
                <a:close/>
              </a:path>
            </a:pathLst>
          </a:custGeom>
          <a:ln w="56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891420" y="2564205"/>
            <a:ext cx="1270000" cy="424180"/>
          </a:xfrm>
          <a:custGeom>
            <a:avLst/>
            <a:gdLst/>
            <a:ahLst/>
            <a:cxnLst/>
            <a:rect l="l" t="t" r="r" b="b"/>
            <a:pathLst>
              <a:path w="1270000" h="424180">
                <a:moveTo>
                  <a:pt x="0" y="424127"/>
                </a:moveTo>
                <a:lnTo>
                  <a:pt x="1269606" y="424127"/>
                </a:lnTo>
                <a:lnTo>
                  <a:pt x="1269606" y="0"/>
                </a:lnTo>
                <a:lnTo>
                  <a:pt x="0" y="0"/>
                </a:lnTo>
                <a:lnTo>
                  <a:pt x="0" y="42412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891420" y="2564205"/>
            <a:ext cx="1270000" cy="424180"/>
          </a:xfrm>
          <a:custGeom>
            <a:avLst/>
            <a:gdLst/>
            <a:ahLst/>
            <a:cxnLst/>
            <a:rect l="l" t="t" r="r" b="b"/>
            <a:pathLst>
              <a:path w="1270000" h="424180">
                <a:moveTo>
                  <a:pt x="0" y="424127"/>
                </a:moveTo>
                <a:lnTo>
                  <a:pt x="1269606" y="424127"/>
                </a:lnTo>
                <a:lnTo>
                  <a:pt x="1269606" y="0"/>
                </a:lnTo>
                <a:lnTo>
                  <a:pt x="0" y="0"/>
                </a:lnTo>
                <a:lnTo>
                  <a:pt x="0" y="424127"/>
                </a:lnTo>
                <a:close/>
              </a:path>
            </a:pathLst>
          </a:custGeom>
          <a:ln w="56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075202" y="2637151"/>
            <a:ext cx="915035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50" spc="15">
                <a:latin typeface="Courier New"/>
                <a:cs typeface="Courier New"/>
              </a:rPr>
              <a:t>000000A5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891420" y="3412461"/>
            <a:ext cx="1376680" cy="105410"/>
          </a:xfrm>
          <a:custGeom>
            <a:avLst/>
            <a:gdLst/>
            <a:ahLst/>
            <a:cxnLst/>
            <a:rect l="l" t="t" r="r" b="b"/>
            <a:pathLst>
              <a:path w="1376679" h="105410">
                <a:moveTo>
                  <a:pt x="1269630" y="0"/>
                </a:moveTo>
                <a:lnTo>
                  <a:pt x="0" y="0"/>
                </a:lnTo>
                <a:lnTo>
                  <a:pt x="107103" y="105044"/>
                </a:lnTo>
                <a:lnTo>
                  <a:pt x="1376616" y="105044"/>
                </a:lnTo>
                <a:lnTo>
                  <a:pt x="126963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891420" y="3412461"/>
            <a:ext cx="1376680" cy="105410"/>
          </a:xfrm>
          <a:custGeom>
            <a:avLst/>
            <a:gdLst/>
            <a:ahLst/>
            <a:cxnLst/>
            <a:rect l="l" t="t" r="r" b="b"/>
            <a:pathLst>
              <a:path w="1376679" h="105410">
                <a:moveTo>
                  <a:pt x="1269630" y="0"/>
                </a:moveTo>
                <a:lnTo>
                  <a:pt x="0" y="0"/>
                </a:lnTo>
                <a:lnTo>
                  <a:pt x="107103" y="105044"/>
                </a:lnTo>
                <a:lnTo>
                  <a:pt x="1376616" y="105044"/>
                </a:lnTo>
                <a:lnTo>
                  <a:pt x="1269630" y="0"/>
                </a:lnTo>
                <a:close/>
              </a:path>
            </a:pathLst>
          </a:custGeom>
          <a:ln w="56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161051" y="2988333"/>
            <a:ext cx="107314" cy="529590"/>
          </a:xfrm>
          <a:custGeom>
            <a:avLst/>
            <a:gdLst/>
            <a:ahLst/>
            <a:cxnLst/>
            <a:rect l="l" t="t" r="r" b="b"/>
            <a:pathLst>
              <a:path w="107314" h="529589">
                <a:moveTo>
                  <a:pt x="0" y="0"/>
                </a:moveTo>
                <a:lnTo>
                  <a:pt x="0" y="424127"/>
                </a:lnTo>
                <a:lnTo>
                  <a:pt x="106986" y="529172"/>
                </a:lnTo>
                <a:lnTo>
                  <a:pt x="106986" y="10448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161051" y="2988333"/>
            <a:ext cx="107314" cy="529590"/>
          </a:xfrm>
          <a:custGeom>
            <a:avLst/>
            <a:gdLst/>
            <a:ahLst/>
            <a:cxnLst/>
            <a:rect l="l" t="t" r="r" b="b"/>
            <a:pathLst>
              <a:path w="107314" h="529589">
                <a:moveTo>
                  <a:pt x="106986" y="529172"/>
                </a:moveTo>
                <a:lnTo>
                  <a:pt x="0" y="424127"/>
                </a:lnTo>
                <a:lnTo>
                  <a:pt x="0" y="0"/>
                </a:lnTo>
                <a:lnTo>
                  <a:pt x="106986" y="104480"/>
                </a:lnTo>
                <a:lnTo>
                  <a:pt x="106986" y="529172"/>
                </a:lnTo>
                <a:close/>
              </a:path>
            </a:pathLst>
          </a:custGeom>
          <a:ln w="56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891420" y="2988333"/>
            <a:ext cx="1270000" cy="424180"/>
          </a:xfrm>
          <a:custGeom>
            <a:avLst/>
            <a:gdLst/>
            <a:ahLst/>
            <a:cxnLst/>
            <a:rect l="l" t="t" r="r" b="b"/>
            <a:pathLst>
              <a:path w="1270000" h="424179">
                <a:moveTo>
                  <a:pt x="0" y="424127"/>
                </a:moveTo>
                <a:lnTo>
                  <a:pt x="1269606" y="424127"/>
                </a:lnTo>
                <a:lnTo>
                  <a:pt x="1269606" y="0"/>
                </a:lnTo>
                <a:lnTo>
                  <a:pt x="0" y="0"/>
                </a:lnTo>
                <a:lnTo>
                  <a:pt x="0" y="42412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891420" y="2988333"/>
            <a:ext cx="1270000" cy="424180"/>
          </a:xfrm>
          <a:custGeom>
            <a:avLst/>
            <a:gdLst/>
            <a:ahLst/>
            <a:cxnLst/>
            <a:rect l="l" t="t" r="r" b="b"/>
            <a:pathLst>
              <a:path w="1270000" h="424179">
                <a:moveTo>
                  <a:pt x="0" y="424127"/>
                </a:moveTo>
                <a:lnTo>
                  <a:pt x="1269606" y="424127"/>
                </a:lnTo>
                <a:lnTo>
                  <a:pt x="1269606" y="0"/>
                </a:lnTo>
                <a:lnTo>
                  <a:pt x="0" y="0"/>
                </a:lnTo>
                <a:lnTo>
                  <a:pt x="0" y="424127"/>
                </a:lnTo>
                <a:close/>
              </a:path>
            </a:pathLst>
          </a:custGeom>
          <a:ln w="56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075202" y="3061303"/>
            <a:ext cx="915035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50" spc="15">
                <a:latin typeface="Courier New"/>
                <a:cs typeface="Courier New"/>
              </a:rPr>
              <a:t>00000001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891420" y="3836589"/>
            <a:ext cx="1376680" cy="107950"/>
          </a:xfrm>
          <a:custGeom>
            <a:avLst/>
            <a:gdLst/>
            <a:ahLst/>
            <a:cxnLst/>
            <a:rect l="l" t="t" r="r" b="b"/>
            <a:pathLst>
              <a:path w="1376679" h="107950">
                <a:moveTo>
                  <a:pt x="1269630" y="0"/>
                </a:moveTo>
                <a:lnTo>
                  <a:pt x="0" y="0"/>
                </a:lnTo>
                <a:lnTo>
                  <a:pt x="107103" y="107888"/>
                </a:lnTo>
                <a:lnTo>
                  <a:pt x="1376616" y="107888"/>
                </a:lnTo>
                <a:lnTo>
                  <a:pt x="1269630" y="0"/>
                </a:lnTo>
              </a:path>
            </a:pathLst>
          </a:custGeom>
          <a:ln w="56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161051" y="3412461"/>
            <a:ext cx="107314" cy="532130"/>
          </a:xfrm>
          <a:custGeom>
            <a:avLst/>
            <a:gdLst/>
            <a:ahLst/>
            <a:cxnLst/>
            <a:rect l="l" t="t" r="r" b="b"/>
            <a:pathLst>
              <a:path w="107314" h="532129">
                <a:moveTo>
                  <a:pt x="0" y="0"/>
                </a:moveTo>
                <a:lnTo>
                  <a:pt x="0" y="424127"/>
                </a:lnTo>
                <a:lnTo>
                  <a:pt x="106986" y="532016"/>
                </a:lnTo>
                <a:lnTo>
                  <a:pt x="106986" y="10504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161051" y="3412461"/>
            <a:ext cx="107314" cy="532130"/>
          </a:xfrm>
          <a:custGeom>
            <a:avLst/>
            <a:gdLst/>
            <a:ahLst/>
            <a:cxnLst/>
            <a:rect l="l" t="t" r="r" b="b"/>
            <a:pathLst>
              <a:path w="107314" h="532129">
                <a:moveTo>
                  <a:pt x="106986" y="532016"/>
                </a:moveTo>
                <a:lnTo>
                  <a:pt x="0" y="424127"/>
                </a:lnTo>
                <a:lnTo>
                  <a:pt x="0" y="0"/>
                </a:lnTo>
                <a:lnTo>
                  <a:pt x="106986" y="105044"/>
                </a:lnTo>
                <a:lnTo>
                  <a:pt x="106986" y="532016"/>
                </a:lnTo>
                <a:close/>
              </a:path>
            </a:pathLst>
          </a:custGeom>
          <a:ln w="56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891420" y="3412461"/>
            <a:ext cx="1270000" cy="424180"/>
          </a:xfrm>
          <a:custGeom>
            <a:avLst/>
            <a:gdLst/>
            <a:ahLst/>
            <a:cxnLst/>
            <a:rect l="l" t="t" r="r" b="b"/>
            <a:pathLst>
              <a:path w="1270000" h="424179">
                <a:moveTo>
                  <a:pt x="0" y="424127"/>
                </a:moveTo>
                <a:lnTo>
                  <a:pt x="1269606" y="424127"/>
                </a:lnTo>
                <a:lnTo>
                  <a:pt x="1269606" y="0"/>
                </a:lnTo>
                <a:lnTo>
                  <a:pt x="0" y="0"/>
                </a:lnTo>
                <a:lnTo>
                  <a:pt x="0" y="42412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891420" y="3412461"/>
            <a:ext cx="1270000" cy="424180"/>
          </a:xfrm>
          <a:custGeom>
            <a:avLst/>
            <a:gdLst/>
            <a:ahLst/>
            <a:cxnLst/>
            <a:rect l="l" t="t" r="r" b="b"/>
            <a:pathLst>
              <a:path w="1270000" h="424179">
                <a:moveTo>
                  <a:pt x="0" y="424127"/>
                </a:moveTo>
                <a:lnTo>
                  <a:pt x="1269606" y="424127"/>
                </a:lnTo>
                <a:lnTo>
                  <a:pt x="1269606" y="0"/>
                </a:lnTo>
                <a:lnTo>
                  <a:pt x="0" y="0"/>
                </a:lnTo>
                <a:lnTo>
                  <a:pt x="0" y="424127"/>
                </a:lnTo>
                <a:close/>
              </a:path>
            </a:pathLst>
          </a:custGeom>
          <a:ln w="56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4075202" y="3485431"/>
            <a:ext cx="915035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50" spc="15">
                <a:latin typeface="Courier New"/>
                <a:cs typeface="Courier New"/>
              </a:rPr>
              <a:t>00000002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891420" y="4261305"/>
            <a:ext cx="1376680" cy="107314"/>
          </a:xfrm>
          <a:custGeom>
            <a:avLst/>
            <a:gdLst/>
            <a:ahLst/>
            <a:cxnLst/>
            <a:rect l="l" t="t" r="r" b="b"/>
            <a:pathLst>
              <a:path w="1376679" h="107314">
                <a:moveTo>
                  <a:pt x="1269630" y="0"/>
                </a:moveTo>
                <a:lnTo>
                  <a:pt x="0" y="0"/>
                </a:lnTo>
                <a:lnTo>
                  <a:pt x="107103" y="107298"/>
                </a:lnTo>
                <a:lnTo>
                  <a:pt x="1376616" y="107298"/>
                </a:lnTo>
                <a:lnTo>
                  <a:pt x="126963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5456844" y="3533457"/>
            <a:ext cx="74676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  <a:tabLst>
                <a:tab pos="321945" algn="l"/>
              </a:tabLst>
            </a:pPr>
            <a:r>
              <a:rPr dirty="0" u="sng" baseline="15325" sz="2175" spc="-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15325" sz="2175" spc="-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450" spc="25">
                <a:latin typeface="Arial"/>
                <a:cs typeface="Arial"/>
              </a:rPr>
              <a:t>ESP</a:t>
            </a:r>
            <a:endParaRPr sz="145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891420" y="4261305"/>
            <a:ext cx="1376680" cy="107314"/>
          </a:xfrm>
          <a:custGeom>
            <a:avLst/>
            <a:gdLst/>
            <a:ahLst/>
            <a:cxnLst/>
            <a:rect l="l" t="t" r="r" b="b"/>
            <a:pathLst>
              <a:path w="1376679" h="107314">
                <a:moveTo>
                  <a:pt x="1269630" y="0"/>
                </a:moveTo>
                <a:lnTo>
                  <a:pt x="0" y="0"/>
                </a:lnTo>
                <a:lnTo>
                  <a:pt x="107103" y="107298"/>
                </a:lnTo>
                <a:lnTo>
                  <a:pt x="1376616" y="107298"/>
                </a:lnTo>
                <a:lnTo>
                  <a:pt x="1269630" y="0"/>
                </a:lnTo>
                <a:close/>
              </a:path>
            </a:pathLst>
          </a:custGeom>
          <a:ln w="56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161051" y="3836589"/>
            <a:ext cx="107314" cy="532130"/>
          </a:xfrm>
          <a:custGeom>
            <a:avLst/>
            <a:gdLst/>
            <a:ahLst/>
            <a:cxnLst/>
            <a:rect l="l" t="t" r="r" b="b"/>
            <a:pathLst>
              <a:path w="107314" h="532129">
                <a:moveTo>
                  <a:pt x="0" y="0"/>
                </a:moveTo>
                <a:lnTo>
                  <a:pt x="0" y="424715"/>
                </a:lnTo>
                <a:lnTo>
                  <a:pt x="106986" y="532014"/>
                </a:lnTo>
                <a:lnTo>
                  <a:pt x="106986" y="107888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161051" y="3836589"/>
            <a:ext cx="107314" cy="532130"/>
          </a:xfrm>
          <a:custGeom>
            <a:avLst/>
            <a:gdLst/>
            <a:ahLst/>
            <a:cxnLst/>
            <a:rect l="l" t="t" r="r" b="b"/>
            <a:pathLst>
              <a:path w="107314" h="532129">
                <a:moveTo>
                  <a:pt x="106986" y="532014"/>
                </a:moveTo>
                <a:lnTo>
                  <a:pt x="0" y="424715"/>
                </a:lnTo>
                <a:lnTo>
                  <a:pt x="0" y="0"/>
                </a:lnTo>
                <a:lnTo>
                  <a:pt x="106986" y="107888"/>
                </a:lnTo>
                <a:lnTo>
                  <a:pt x="106986" y="532014"/>
                </a:lnTo>
                <a:close/>
              </a:path>
            </a:pathLst>
          </a:custGeom>
          <a:ln w="56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891420" y="3836613"/>
            <a:ext cx="1270000" cy="424815"/>
          </a:xfrm>
          <a:custGeom>
            <a:avLst/>
            <a:gdLst/>
            <a:ahLst/>
            <a:cxnLst/>
            <a:rect l="l" t="t" r="r" b="b"/>
            <a:pathLst>
              <a:path w="1270000" h="424814">
                <a:moveTo>
                  <a:pt x="0" y="424692"/>
                </a:moveTo>
                <a:lnTo>
                  <a:pt x="1269606" y="424692"/>
                </a:lnTo>
                <a:lnTo>
                  <a:pt x="1269606" y="0"/>
                </a:lnTo>
                <a:lnTo>
                  <a:pt x="0" y="0"/>
                </a:lnTo>
                <a:lnTo>
                  <a:pt x="0" y="4246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891420" y="3836613"/>
            <a:ext cx="1270000" cy="424815"/>
          </a:xfrm>
          <a:custGeom>
            <a:avLst/>
            <a:gdLst/>
            <a:ahLst/>
            <a:cxnLst/>
            <a:rect l="l" t="t" r="r" b="b"/>
            <a:pathLst>
              <a:path w="1270000" h="424814">
                <a:moveTo>
                  <a:pt x="0" y="424692"/>
                </a:moveTo>
                <a:lnTo>
                  <a:pt x="1269606" y="424692"/>
                </a:lnTo>
                <a:lnTo>
                  <a:pt x="1269606" y="0"/>
                </a:lnTo>
                <a:lnTo>
                  <a:pt x="0" y="0"/>
                </a:lnTo>
                <a:lnTo>
                  <a:pt x="0" y="424692"/>
                </a:lnTo>
                <a:close/>
              </a:path>
            </a:pathLst>
          </a:custGeom>
          <a:ln w="56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993444" y="4918329"/>
            <a:ext cx="6986270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stack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grows downward.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area below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ESP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210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always  available (unless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the stack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dirty="0" sz="21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overflowed).</a:t>
            </a:r>
            <a:endParaRPr sz="210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4367" y="158495"/>
            <a:ext cx="3284220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85922" y="264363"/>
            <a:ext cx="277431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POP</a:t>
            </a:r>
            <a:r>
              <a:rPr dirty="0" spc="-114"/>
              <a:t> </a:t>
            </a:r>
            <a:r>
              <a:rPr dirty="0" spc="-5"/>
              <a:t>Operation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108303"/>
            <a:ext cx="7183755" cy="136207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Copies value at stack[ESP] into a register or</a:t>
            </a:r>
            <a:r>
              <a:rPr dirty="0" sz="20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variable.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Adds </a:t>
            </a:r>
            <a:r>
              <a:rPr dirty="0" sz="2000" i="1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000" spc="-70">
                <a:solidFill>
                  <a:srgbClr val="FFFFFF"/>
                </a:solidFill>
                <a:latin typeface="Arial"/>
                <a:cs typeface="Arial"/>
              </a:rPr>
              <a:t>ESP,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dirty="0" sz="2000" i="1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is either 2 or</a:t>
            </a:r>
            <a:r>
              <a:rPr dirty="0" sz="20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4.</a:t>
            </a:r>
            <a:endParaRPr sz="20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39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value of </a:t>
            </a:r>
            <a:r>
              <a:rPr dirty="0" sz="1800" i="1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depends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attribute of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operand receiving</a:t>
            </a:r>
            <a:r>
              <a:rPr dirty="0" sz="1800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3000" y="2819400"/>
            <a:ext cx="6705600" cy="2667000"/>
          </a:xfrm>
          <a:custGeom>
            <a:avLst/>
            <a:gdLst/>
            <a:ahLst/>
            <a:cxnLst/>
            <a:rect l="l" t="t" r="r" b="b"/>
            <a:pathLst>
              <a:path w="6705600" h="2667000">
                <a:moveTo>
                  <a:pt x="0" y="2667000"/>
                </a:moveTo>
                <a:lnTo>
                  <a:pt x="6705600" y="2667000"/>
                </a:lnTo>
                <a:lnTo>
                  <a:pt x="6705600" y="0"/>
                </a:lnTo>
                <a:lnTo>
                  <a:pt x="0" y="0"/>
                </a:lnTo>
                <a:lnTo>
                  <a:pt x="0" y="266700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75414" y="2916781"/>
            <a:ext cx="715645" cy="2305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350">
                <a:latin typeface="Arial"/>
                <a:cs typeface="Arial"/>
              </a:rPr>
              <a:t>BE</a:t>
            </a:r>
            <a:r>
              <a:rPr dirty="0" sz="1350" spc="-5">
                <a:latin typeface="Arial"/>
                <a:cs typeface="Arial"/>
              </a:rPr>
              <a:t>FO</a:t>
            </a:r>
            <a:r>
              <a:rPr dirty="0" sz="1350" spc="-15">
                <a:latin typeface="Arial"/>
                <a:cs typeface="Arial"/>
              </a:rPr>
              <a:t>R</a:t>
            </a:r>
            <a:r>
              <a:rPr dirty="0" sz="1350" spc="-5">
                <a:latin typeface="Arial"/>
                <a:cs typeface="Arial"/>
              </a:rPr>
              <a:t>E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88878" y="2916781"/>
            <a:ext cx="574675" cy="2305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350">
                <a:latin typeface="Arial"/>
                <a:cs typeface="Arial"/>
              </a:rPr>
              <a:t>A</a:t>
            </a:r>
            <a:r>
              <a:rPr dirty="0" sz="1350" spc="-5">
                <a:latin typeface="Arial"/>
                <a:cs typeface="Arial"/>
              </a:rPr>
              <a:t>FT</a:t>
            </a:r>
            <a:r>
              <a:rPr dirty="0" sz="1350">
                <a:latin typeface="Arial"/>
                <a:cs typeface="Arial"/>
              </a:rPr>
              <a:t>E</a:t>
            </a:r>
            <a:r>
              <a:rPr dirty="0" sz="1350" spc="-5">
                <a:latin typeface="Arial"/>
                <a:cs typeface="Arial"/>
              </a:rPr>
              <a:t>R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53699" y="3721659"/>
            <a:ext cx="1244600" cy="95250"/>
          </a:xfrm>
          <a:custGeom>
            <a:avLst/>
            <a:gdLst/>
            <a:ahLst/>
            <a:cxnLst/>
            <a:rect l="l" t="t" r="r" b="b"/>
            <a:pathLst>
              <a:path w="1244600" h="95250">
                <a:moveTo>
                  <a:pt x="1147478" y="0"/>
                </a:moveTo>
                <a:lnTo>
                  <a:pt x="0" y="0"/>
                </a:lnTo>
                <a:lnTo>
                  <a:pt x="96836" y="95032"/>
                </a:lnTo>
                <a:lnTo>
                  <a:pt x="1244209" y="95032"/>
                </a:lnTo>
                <a:lnTo>
                  <a:pt x="1147478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53699" y="3721659"/>
            <a:ext cx="1244600" cy="95250"/>
          </a:xfrm>
          <a:custGeom>
            <a:avLst/>
            <a:gdLst/>
            <a:ahLst/>
            <a:cxnLst/>
            <a:rect l="l" t="t" r="r" b="b"/>
            <a:pathLst>
              <a:path w="1244600" h="95250">
                <a:moveTo>
                  <a:pt x="1147478" y="0"/>
                </a:moveTo>
                <a:lnTo>
                  <a:pt x="0" y="0"/>
                </a:lnTo>
                <a:lnTo>
                  <a:pt x="96836" y="95032"/>
                </a:lnTo>
                <a:lnTo>
                  <a:pt x="1244209" y="95032"/>
                </a:lnTo>
                <a:lnTo>
                  <a:pt x="1147478" y="0"/>
                </a:lnTo>
                <a:close/>
              </a:path>
            </a:pathLst>
          </a:custGeom>
          <a:ln w="50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01178" y="3338447"/>
            <a:ext cx="97155" cy="478790"/>
          </a:xfrm>
          <a:custGeom>
            <a:avLst/>
            <a:gdLst/>
            <a:ahLst/>
            <a:cxnLst/>
            <a:rect l="l" t="t" r="r" b="b"/>
            <a:pathLst>
              <a:path w="97154" h="478789">
                <a:moveTo>
                  <a:pt x="0" y="0"/>
                </a:moveTo>
                <a:lnTo>
                  <a:pt x="0" y="383212"/>
                </a:lnTo>
                <a:lnTo>
                  <a:pt x="96730" y="478244"/>
                </a:lnTo>
                <a:lnTo>
                  <a:pt x="96730" y="9452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401178" y="3338447"/>
            <a:ext cx="97155" cy="478790"/>
          </a:xfrm>
          <a:custGeom>
            <a:avLst/>
            <a:gdLst/>
            <a:ahLst/>
            <a:cxnLst/>
            <a:rect l="l" t="t" r="r" b="b"/>
            <a:pathLst>
              <a:path w="97154" h="478789">
                <a:moveTo>
                  <a:pt x="96730" y="478244"/>
                </a:moveTo>
                <a:lnTo>
                  <a:pt x="0" y="383212"/>
                </a:lnTo>
                <a:lnTo>
                  <a:pt x="0" y="0"/>
                </a:lnTo>
                <a:lnTo>
                  <a:pt x="96730" y="94521"/>
                </a:lnTo>
                <a:lnTo>
                  <a:pt x="96730" y="478244"/>
                </a:lnTo>
                <a:close/>
              </a:path>
            </a:pathLst>
          </a:custGeom>
          <a:ln w="50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53699" y="3338468"/>
            <a:ext cx="1147445" cy="383540"/>
          </a:xfrm>
          <a:custGeom>
            <a:avLst/>
            <a:gdLst/>
            <a:ahLst/>
            <a:cxnLst/>
            <a:rect l="l" t="t" r="r" b="b"/>
            <a:pathLst>
              <a:path w="1147445" h="383539">
                <a:moveTo>
                  <a:pt x="0" y="383190"/>
                </a:moveTo>
                <a:lnTo>
                  <a:pt x="1147393" y="383190"/>
                </a:lnTo>
                <a:lnTo>
                  <a:pt x="1147393" y="0"/>
                </a:lnTo>
                <a:lnTo>
                  <a:pt x="0" y="0"/>
                </a:lnTo>
                <a:lnTo>
                  <a:pt x="0" y="38319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253699" y="3338468"/>
            <a:ext cx="1147445" cy="383540"/>
          </a:xfrm>
          <a:custGeom>
            <a:avLst/>
            <a:gdLst/>
            <a:ahLst/>
            <a:cxnLst/>
            <a:rect l="l" t="t" r="r" b="b"/>
            <a:pathLst>
              <a:path w="1147445" h="383539">
                <a:moveTo>
                  <a:pt x="0" y="383190"/>
                </a:moveTo>
                <a:lnTo>
                  <a:pt x="1147393" y="383190"/>
                </a:lnTo>
                <a:lnTo>
                  <a:pt x="1147393" y="0"/>
                </a:lnTo>
                <a:lnTo>
                  <a:pt x="0" y="0"/>
                </a:lnTo>
                <a:lnTo>
                  <a:pt x="0" y="383190"/>
                </a:lnTo>
                <a:close/>
              </a:path>
            </a:pathLst>
          </a:custGeom>
          <a:ln w="50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253699" y="4105360"/>
            <a:ext cx="1244600" cy="94615"/>
          </a:xfrm>
          <a:custGeom>
            <a:avLst/>
            <a:gdLst/>
            <a:ahLst/>
            <a:cxnLst/>
            <a:rect l="l" t="t" r="r" b="b"/>
            <a:pathLst>
              <a:path w="1244600" h="94614">
                <a:moveTo>
                  <a:pt x="1147478" y="0"/>
                </a:moveTo>
                <a:lnTo>
                  <a:pt x="0" y="0"/>
                </a:lnTo>
                <a:lnTo>
                  <a:pt x="96836" y="94521"/>
                </a:lnTo>
                <a:lnTo>
                  <a:pt x="1244209" y="94521"/>
                </a:lnTo>
                <a:lnTo>
                  <a:pt x="1147478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253699" y="4105360"/>
            <a:ext cx="1244600" cy="94615"/>
          </a:xfrm>
          <a:custGeom>
            <a:avLst/>
            <a:gdLst/>
            <a:ahLst/>
            <a:cxnLst/>
            <a:rect l="l" t="t" r="r" b="b"/>
            <a:pathLst>
              <a:path w="1244600" h="94614">
                <a:moveTo>
                  <a:pt x="1147478" y="0"/>
                </a:moveTo>
                <a:lnTo>
                  <a:pt x="0" y="0"/>
                </a:lnTo>
                <a:lnTo>
                  <a:pt x="96836" y="94521"/>
                </a:lnTo>
                <a:lnTo>
                  <a:pt x="1244209" y="94521"/>
                </a:lnTo>
                <a:lnTo>
                  <a:pt x="1147478" y="0"/>
                </a:lnTo>
                <a:close/>
              </a:path>
            </a:pathLst>
          </a:custGeom>
          <a:ln w="50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401178" y="3721659"/>
            <a:ext cx="97155" cy="478790"/>
          </a:xfrm>
          <a:custGeom>
            <a:avLst/>
            <a:gdLst/>
            <a:ahLst/>
            <a:cxnLst/>
            <a:rect l="l" t="t" r="r" b="b"/>
            <a:pathLst>
              <a:path w="97154" h="478789">
                <a:moveTo>
                  <a:pt x="0" y="0"/>
                </a:moveTo>
                <a:lnTo>
                  <a:pt x="0" y="383701"/>
                </a:lnTo>
                <a:lnTo>
                  <a:pt x="96730" y="478223"/>
                </a:lnTo>
                <a:lnTo>
                  <a:pt x="96730" y="95032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01178" y="3721659"/>
            <a:ext cx="97155" cy="478790"/>
          </a:xfrm>
          <a:custGeom>
            <a:avLst/>
            <a:gdLst/>
            <a:ahLst/>
            <a:cxnLst/>
            <a:rect l="l" t="t" r="r" b="b"/>
            <a:pathLst>
              <a:path w="97154" h="478789">
                <a:moveTo>
                  <a:pt x="96730" y="478223"/>
                </a:moveTo>
                <a:lnTo>
                  <a:pt x="0" y="383701"/>
                </a:lnTo>
                <a:lnTo>
                  <a:pt x="0" y="0"/>
                </a:lnTo>
                <a:lnTo>
                  <a:pt x="96730" y="95032"/>
                </a:lnTo>
                <a:lnTo>
                  <a:pt x="96730" y="478223"/>
                </a:lnTo>
                <a:close/>
              </a:path>
            </a:pathLst>
          </a:custGeom>
          <a:ln w="50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253699" y="3721659"/>
            <a:ext cx="1147445" cy="384175"/>
          </a:xfrm>
          <a:custGeom>
            <a:avLst/>
            <a:gdLst/>
            <a:ahLst/>
            <a:cxnLst/>
            <a:rect l="l" t="t" r="r" b="b"/>
            <a:pathLst>
              <a:path w="1147445" h="384175">
                <a:moveTo>
                  <a:pt x="0" y="383701"/>
                </a:moveTo>
                <a:lnTo>
                  <a:pt x="1147393" y="383701"/>
                </a:lnTo>
                <a:lnTo>
                  <a:pt x="1147393" y="0"/>
                </a:lnTo>
                <a:lnTo>
                  <a:pt x="0" y="0"/>
                </a:lnTo>
                <a:lnTo>
                  <a:pt x="0" y="38370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253699" y="3721659"/>
            <a:ext cx="1147445" cy="384175"/>
          </a:xfrm>
          <a:custGeom>
            <a:avLst/>
            <a:gdLst/>
            <a:ahLst/>
            <a:cxnLst/>
            <a:rect l="l" t="t" r="r" b="b"/>
            <a:pathLst>
              <a:path w="1147445" h="384175">
                <a:moveTo>
                  <a:pt x="0" y="383701"/>
                </a:moveTo>
                <a:lnTo>
                  <a:pt x="1147393" y="383701"/>
                </a:lnTo>
                <a:lnTo>
                  <a:pt x="1147393" y="0"/>
                </a:lnTo>
                <a:lnTo>
                  <a:pt x="0" y="0"/>
                </a:lnTo>
                <a:lnTo>
                  <a:pt x="0" y="383701"/>
                </a:lnTo>
                <a:close/>
              </a:path>
            </a:pathLst>
          </a:custGeom>
          <a:ln w="50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53699" y="4489061"/>
            <a:ext cx="1244600" cy="94615"/>
          </a:xfrm>
          <a:custGeom>
            <a:avLst/>
            <a:gdLst/>
            <a:ahLst/>
            <a:cxnLst/>
            <a:rect l="l" t="t" r="r" b="b"/>
            <a:pathLst>
              <a:path w="1244600" h="94614">
                <a:moveTo>
                  <a:pt x="1147478" y="0"/>
                </a:moveTo>
                <a:lnTo>
                  <a:pt x="0" y="0"/>
                </a:lnTo>
                <a:lnTo>
                  <a:pt x="96836" y="94521"/>
                </a:lnTo>
                <a:lnTo>
                  <a:pt x="1244209" y="94521"/>
                </a:lnTo>
                <a:lnTo>
                  <a:pt x="1147478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53699" y="4489061"/>
            <a:ext cx="1244600" cy="94615"/>
          </a:xfrm>
          <a:custGeom>
            <a:avLst/>
            <a:gdLst/>
            <a:ahLst/>
            <a:cxnLst/>
            <a:rect l="l" t="t" r="r" b="b"/>
            <a:pathLst>
              <a:path w="1244600" h="94614">
                <a:moveTo>
                  <a:pt x="1147478" y="0"/>
                </a:moveTo>
                <a:lnTo>
                  <a:pt x="0" y="0"/>
                </a:lnTo>
                <a:lnTo>
                  <a:pt x="96836" y="94521"/>
                </a:lnTo>
                <a:lnTo>
                  <a:pt x="1244209" y="94521"/>
                </a:lnTo>
                <a:lnTo>
                  <a:pt x="1147478" y="0"/>
                </a:lnTo>
                <a:close/>
              </a:path>
            </a:pathLst>
          </a:custGeom>
          <a:ln w="50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01178" y="4105360"/>
            <a:ext cx="97155" cy="478790"/>
          </a:xfrm>
          <a:custGeom>
            <a:avLst/>
            <a:gdLst/>
            <a:ahLst/>
            <a:cxnLst/>
            <a:rect l="l" t="t" r="r" b="b"/>
            <a:pathLst>
              <a:path w="97154" h="478789">
                <a:moveTo>
                  <a:pt x="0" y="0"/>
                </a:moveTo>
                <a:lnTo>
                  <a:pt x="0" y="383701"/>
                </a:lnTo>
                <a:lnTo>
                  <a:pt x="96730" y="478223"/>
                </a:lnTo>
                <a:lnTo>
                  <a:pt x="96730" y="9452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01178" y="4105360"/>
            <a:ext cx="97155" cy="478790"/>
          </a:xfrm>
          <a:custGeom>
            <a:avLst/>
            <a:gdLst/>
            <a:ahLst/>
            <a:cxnLst/>
            <a:rect l="l" t="t" r="r" b="b"/>
            <a:pathLst>
              <a:path w="97154" h="478789">
                <a:moveTo>
                  <a:pt x="96730" y="478223"/>
                </a:moveTo>
                <a:lnTo>
                  <a:pt x="0" y="383701"/>
                </a:lnTo>
                <a:lnTo>
                  <a:pt x="0" y="0"/>
                </a:lnTo>
                <a:lnTo>
                  <a:pt x="96730" y="94521"/>
                </a:lnTo>
                <a:lnTo>
                  <a:pt x="96730" y="478223"/>
                </a:lnTo>
                <a:close/>
              </a:path>
            </a:pathLst>
          </a:custGeom>
          <a:ln w="50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253699" y="4105360"/>
            <a:ext cx="1147445" cy="384175"/>
          </a:xfrm>
          <a:custGeom>
            <a:avLst/>
            <a:gdLst/>
            <a:ahLst/>
            <a:cxnLst/>
            <a:rect l="l" t="t" r="r" b="b"/>
            <a:pathLst>
              <a:path w="1147445" h="384175">
                <a:moveTo>
                  <a:pt x="0" y="383701"/>
                </a:moveTo>
                <a:lnTo>
                  <a:pt x="1147393" y="383701"/>
                </a:lnTo>
                <a:lnTo>
                  <a:pt x="1147393" y="0"/>
                </a:lnTo>
                <a:lnTo>
                  <a:pt x="0" y="0"/>
                </a:lnTo>
                <a:lnTo>
                  <a:pt x="0" y="38370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253699" y="4105360"/>
            <a:ext cx="1147445" cy="384175"/>
          </a:xfrm>
          <a:custGeom>
            <a:avLst/>
            <a:gdLst/>
            <a:ahLst/>
            <a:cxnLst/>
            <a:rect l="l" t="t" r="r" b="b"/>
            <a:pathLst>
              <a:path w="1147445" h="384175">
                <a:moveTo>
                  <a:pt x="0" y="383701"/>
                </a:moveTo>
                <a:lnTo>
                  <a:pt x="1147393" y="383701"/>
                </a:lnTo>
                <a:lnTo>
                  <a:pt x="1147393" y="0"/>
                </a:lnTo>
                <a:lnTo>
                  <a:pt x="0" y="0"/>
                </a:lnTo>
                <a:lnTo>
                  <a:pt x="0" y="383701"/>
                </a:lnTo>
                <a:close/>
              </a:path>
            </a:pathLst>
          </a:custGeom>
          <a:ln w="50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253699" y="4872273"/>
            <a:ext cx="1244600" cy="94615"/>
          </a:xfrm>
          <a:custGeom>
            <a:avLst/>
            <a:gdLst/>
            <a:ahLst/>
            <a:cxnLst/>
            <a:rect l="l" t="t" r="r" b="b"/>
            <a:pathLst>
              <a:path w="1244600" h="94614">
                <a:moveTo>
                  <a:pt x="1147478" y="0"/>
                </a:moveTo>
                <a:lnTo>
                  <a:pt x="0" y="0"/>
                </a:lnTo>
                <a:lnTo>
                  <a:pt x="96836" y="94521"/>
                </a:lnTo>
                <a:lnTo>
                  <a:pt x="1244209" y="94521"/>
                </a:lnTo>
                <a:lnTo>
                  <a:pt x="1147478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253699" y="4872273"/>
            <a:ext cx="1244600" cy="94615"/>
          </a:xfrm>
          <a:custGeom>
            <a:avLst/>
            <a:gdLst/>
            <a:ahLst/>
            <a:cxnLst/>
            <a:rect l="l" t="t" r="r" b="b"/>
            <a:pathLst>
              <a:path w="1244600" h="94614">
                <a:moveTo>
                  <a:pt x="1147478" y="0"/>
                </a:moveTo>
                <a:lnTo>
                  <a:pt x="0" y="0"/>
                </a:lnTo>
                <a:lnTo>
                  <a:pt x="96836" y="94521"/>
                </a:lnTo>
                <a:lnTo>
                  <a:pt x="1244209" y="94521"/>
                </a:lnTo>
                <a:lnTo>
                  <a:pt x="1147478" y="0"/>
                </a:lnTo>
                <a:close/>
              </a:path>
            </a:pathLst>
          </a:custGeom>
          <a:ln w="50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401178" y="4489061"/>
            <a:ext cx="97155" cy="478155"/>
          </a:xfrm>
          <a:custGeom>
            <a:avLst/>
            <a:gdLst/>
            <a:ahLst/>
            <a:cxnLst/>
            <a:rect l="l" t="t" r="r" b="b"/>
            <a:pathLst>
              <a:path w="97154" h="478154">
                <a:moveTo>
                  <a:pt x="0" y="0"/>
                </a:moveTo>
                <a:lnTo>
                  <a:pt x="0" y="383212"/>
                </a:lnTo>
                <a:lnTo>
                  <a:pt x="96730" y="477733"/>
                </a:lnTo>
                <a:lnTo>
                  <a:pt x="96730" y="9452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401178" y="4489061"/>
            <a:ext cx="97155" cy="478155"/>
          </a:xfrm>
          <a:custGeom>
            <a:avLst/>
            <a:gdLst/>
            <a:ahLst/>
            <a:cxnLst/>
            <a:rect l="l" t="t" r="r" b="b"/>
            <a:pathLst>
              <a:path w="97154" h="478154">
                <a:moveTo>
                  <a:pt x="96730" y="477733"/>
                </a:moveTo>
                <a:lnTo>
                  <a:pt x="0" y="383212"/>
                </a:lnTo>
                <a:lnTo>
                  <a:pt x="0" y="0"/>
                </a:lnTo>
                <a:lnTo>
                  <a:pt x="96730" y="94521"/>
                </a:lnTo>
                <a:lnTo>
                  <a:pt x="96730" y="477733"/>
                </a:lnTo>
                <a:close/>
              </a:path>
            </a:pathLst>
          </a:custGeom>
          <a:ln w="50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253699" y="4489082"/>
            <a:ext cx="1147445" cy="383540"/>
          </a:xfrm>
          <a:custGeom>
            <a:avLst/>
            <a:gdLst/>
            <a:ahLst/>
            <a:cxnLst/>
            <a:rect l="l" t="t" r="r" b="b"/>
            <a:pathLst>
              <a:path w="1147445" h="383539">
                <a:moveTo>
                  <a:pt x="0" y="383190"/>
                </a:moveTo>
                <a:lnTo>
                  <a:pt x="1147393" y="383190"/>
                </a:lnTo>
                <a:lnTo>
                  <a:pt x="1147393" y="0"/>
                </a:lnTo>
                <a:lnTo>
                  <a:pt x="0" y="0"/>
                </a:lnTo>
                <a:lnTo>
                  <a:pt x="0" y="38319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253699" y="4489082"/>
            <a:ext cx="1147445" cy="383540"/>
          </a:xfrm>
          <a:custGeom>
            <a:avLst/>
            <a:gdLst/>
            <a:ahLst/>
            <a:cxnLst/>
            <a:rect l="l" t="t" r="r" b="b"/>
            <a:pathLst>
              <a:path w="1147445" h="383539">
                <a:moveTo>
                  <a:pt x="0" y="383190"/>
                </a:moveTo>
                <a:lnTo>
                  <a:pt x="1147393" y="383190"/>
                </a:lnTo>
                <a:lnTo>
                  <a:pt x="1147393" y="0"/>
                </a:lnTo>
                <a:lnTo>
                  <a:pt x="0" y="0"/>
                </a:lnTo>
                <a:lnTo>
                  <a:pt x="0" y="383190"/>
                </a:lnTo>
                <a:close/>
              </a:path>
            </a:pathLst>
          </a:custGeom>
          <a:ln w="50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253699" y="5255975"/>
            <a:ext cx="1244600" cy="94615"/>
          </a:xfrm>
          <a:custGeom>
            <a:avLst/>
            <a:gdLst/>
            <a:ahLst/>
            <a:cxnLst/>
            <a:rect l="l" t="t" r="r" b="b"/>
            <a:pathLst>
              <a:path w="1244600" h="94614">
                <a:moveTo>
                  <a:pt x="1147478" y="0"/>
                </a:moveTo>
                <a:lnTo>
                  <a:pt x="0" y="0"/>
                </a:lnTo>
                <a:lnTo>
                  <a:pt x="96836" y="94517"/>
                </a:lnTo>
                <a:lnTo>
                  <a:pt x="1244209" y="94517"/>
                </a:lnTo>
                <a:lnTo>
                  <a:pt x="1147478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253699" y="5255975"/>
            <a:ext cx="1244600" cy="94615"/>
          </a:xfrm>
          <a:custGeom>
            <a:avLst/>
            <a:gdLst/>
            <a:ahLst/>
            <a:cxnLst/>
            <a:rect l="l" t="t" r="r" b="b"/>
            <a:pathLst>
              <a:path w="1244600" h="94614">
                <a:moveTo>
                  <a:pt x="1147478" y="0"/>
                </a:moveTo>
                <a:lnTo>
                  <a:pt x="0" y="0"/>
                </a:lnTo>
                <a:lnTo>
                  <a:pt x="96836" y="94517"/>
                </a:lnTo>
                <a:lnTo>
                  <a:pt x="1244209" y="94517"/>
                </a:lnTo>
                <a:lnTo>
                  <a:pt x="1147478" y="0"/>
                </a:lnTo>
                <a:close/>
              </a:path>
            </a:pathLst>
          </a:custGeom>
          <a:ln w="50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401178" y="4872273"/>
            <a:ext cx="97155" cy="478790"/>
          </a:xfrm>
          <a:custGeom>
            <a:avLst/>
            <a:gdLst/>
            <a:ahLst/>
            <a:cxnLst/>
            <a:rect l="l" t="t" r="r" b="b"/>
            <a:pathLst>
              <a:path w="97154" h="478789">
                <a:moveTo>
                  <a:pt x="0" y="0"/>
                </a:moveTo>
                <a:lnTo>
                  <a:pt x="0" y="383701"/>
                </a:lnTo>
                <a:lnTo>
                  <a:pt x="96730" y="478218"/>
                </a:lnTo>
                <a:lnTo>
                  <a:pt x="96730" y="9452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401178" y="4872273"/>
            <a:ext cx="97155" cy="478790"/>
          </a:xfrm>
          <a:custGeom>
            <a:avLst/>
            <a:gdLst/>
            <a:ahLst/>
            <a:cxnLst/>
            <a:rect l="l" t="t" r="r" b="b"/>
            <a:pathLst>
              <a:path w="97154" h="478789">
                <a:moveTo>
                  <a:pt x="96730" y="478218"/>
                </a:moveTo>
                <a:lnTo>
                  <a:pt x="0" y="383701"/>
                </a:lnTo>
                <a:lnTo>
                  <a:pt x="0" y="0"/>
                </a:lnTo>
                <a:lnTo>
                  <a:pt x="96730" y="94521"/>
                </a:lnTo>
                <a:lnTo>
                  <a:pt x="96730" y="478218"/>
                </a:lnTo>
                <a:close/>
              </a:path>
            </a:pathLst>
          </a:custGeom>
          <a:ln w="50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253699" y="4872273"/>
            <a:ext cx="1147445" cy="384175"/>
          </a:xfrm>
          <a:custGeom>
            <a:avLst/>
            <a:gdLst/>
            <a:ahLst/>
            <a:cxnLst/>
            <a:rect l="l" t="t" r="r" b="b"/>
            <a:pathLst>
              <a:path w="1147445" h="384175">
                <a:moveTo>
                  <a:pt x="0" y="383701"/>
                </a:moveTo>
                <a:lnTo>
                  <a:pt x="1147393" y="383701"/>
                </a:lnTo>
                <a:lnTo>
                  <a:pt x="1147393" y="0"/>
                </a:lnTo>
                <a:lnTo>
                  <a:pt x="0" y="0"/>
                </a:lnTo>
                <a:lnTo>
                  <a:pt x="0" y="3837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253699" y="4872273"/>
            <a:ext cx="1147445" cy="384175"/>
          </a:xfrm>
          <a:custGeom>
            <a:avLst/>
            <a:gdLst/>
            <a:ahLst/>
            <a:cxnLst/>
            <a:rect l="l" t="t" r="r" b="b"/>
            <a:pathLst>
              <a:path w="1147445" h="384175">
                <a:moveTo>
                  <a:pt x="0" y="383701"/>
                </a:moveTo>
                <a:lnTo>
                  <a:pt x="1147393" y="383701"/>
                </a:lnTo>
                <a:lnTo>
                  <a:pt x="1147393" y="0"/>
                </a:lnTo>
                <a:lnTo>
                  <a:pt x="0" y="0"/>
                </a:lnTo>
                <a:lnTo>
                  <a:pt x="0" y="383701"/>
                </a:lnTo>
                <a:close/>
              </a:path>
            </a:pathLst>
          </a:custGeom>
          <a:ln w="50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673724" y="4711320"/>
            <a:ext cx="233045" cy="0"/>
          </a:xfrm>
          <a:custGeom>
            <a:avLst/>
            <a:gdLst/>
            <a:ahLst/>
            <a:cxnLst/>
            <a:rect l="l" t="t" r="r" b="b"/>
            <a:pathLst>
              <a:path w="233045" h="0">
                <a:moveTo>
                  <a:pt x="232578" y="0"/>
                </a:moveTo>
                <a:lnTo>
                  <a:pt x="0" y="0"/>
                </a:lnTo>
              </a:path>
            </a:pathLst>
          </a:custGeom>
          <a:ln w="50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571892" y="4652566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117777" y="0"/>
                </a:moveTo>
                <a:lnTo>
                  <a:pt x="0" y="58754"/>
                </a:lnTo>
                <a:lnTo>
                  <a:pt x="117777" y="117509"/>
                </a:lnTo>
                <a:lnTo>
                  <a:pt x="1177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3964766" y="4594251"/>
            <a:ext cx="356870" cy="2305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350">
                <a:latin typeface="Arial"/>
                <a:cs typeface="Arial"/>
              </a:rPr>
              <a:t>ESP</a:t>
            </a:r>
            <a:endParaRPr sz="135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698474" y="3721659"/>
            <a:ext cx="1242060" cy="95250"/>
          </a:xfrm>
          <a:custGeom>
            <a:avLst/>
            <a:gdLst/>
            <a:ahLst/>
            <a:cxnLst/>
            <a:rect l="l" t="t" r="r" b="b"/>
            <a:pathLst>
              <a:path w="1242059" h="95250">
                <a:moveTo>
                  <a:pt x="1147372" y="0"/>
                </a:moveTo>
                <a:lnTo>
                  <a:pt x="0" y="0"/>
                </a:lnTo>
                <a:lnTo>
                  <a:pt x="94179" y="95032"/>
                </a:lnTo>
                <a:lnTo>
                  <a:pt x="1241551" y="95032"/>
                </a:lnTo>
                <a:lnTo>
                  <a:pt x="114737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698474" y="3721659"/>
            <a:ext cx="1242060" cy="95250"/>
          </a:xfrm>
          <a:custGeom>
            <a:avLst/>
            <a:gdLst/>
            <a:ahLst/>
            <a:cxnLst/>
            <a:rect l="l" t="t" r="r" b="b"/>
            <a:pathLst>
              <a:path w="1242059" h="95250">
                <a:moveTo>
                  <a:pt x="1147372" y="0"/>
                </a:moveTo>
                <a:lnTo>
                  <a:pt x="0" y="0"/>
                </a:lnTo>
                <a:lnTo>
                  <a:pt x="94179" y="95032"/>
                </a:lnTo>
                <a:lnTo>
                  <a:pt x="1241551" y="95032"/>
                </a:lnTo>
                <a:lnTo>
                  <a:pt x="1147372" y="0"/>
                </a:lnTo>
                <a:close/>
              </a:path>
            </a:pathLst>
          </a:custGeom>
          <a:ln w="50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845847" y="3338447"/>
            <a:ext cx="94615" cy="478790"/>
          </a:xfrm>
          <a:custGeom>
            <a:avLst/>
            <a:gdLst/>
            <a:ahLst/>
            <a:cxnLst/>
            <a:rect l="l" t="t" r="r" b="b"/>
            <a:pathLst>
              <a:path w="94615" h="478789">
                <a:moveTo>
                  <a:pt x="0" y="0"/>
                </a:moveTo>
                <a:lnTo>
                  <a:pt x="0" y="383212"/>
                </a:lnTo>
                <a:lnTo>
                  <a:pt x="94179" y="478244"/>
                </a:lnTo>
                <a:lnTo>
                  <a:pt x="94179" y="9452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845847" y="3338447"/>
            <a:ext cx="94615" cy="478790"/>
          </a:xfrm>
          <a:custGeom>
            <a:avLst/>
            <a:gdLst/>
            <a:ahLst/>
            <a:cxnLst/>
            <a:rect l="l" t="t" r="r" b="b"/>
            <a:pathLst>
              <a:path w="94615" h="478789">
                <a:moveTo>
                  <a:pt x="94179" y="478244"/>
                </a:moveTo>
                <a:lnTo>
                  <a:pt x="0" y="383212"/>
                </a:lnTo>
                <a:lnTo>
                  <a:pt x="0" y="0"/>
                </a:lnTo>
                <a:lnTo>
                  <a:pt x="94179" y="94521"/>
                </a:lnTo>
                <a:lnTo>
                  <a:pt x="94179" y="478244"/>
                </a:lnTo>
                <a:close/>
              </a:path>
            </a:pathLst>
          </a:custGeom>
          <a:ln w="50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698474" y="3338468"/>
            <a:ext cx="1147445" cy="383540"/>
          </a:xfrm>
          <a:custGeom>
            <a:avLst/>
            <a:gdLst/>
            <a:ahLst/>
            <a:cxnLst/>
            <a:rect l="l" t="t" r="r" b="b"/>
            <a:pathLst>
              <a:path w="1147445" h="383539">
                <a:moveTo>
                  <a:pt x="0" y="383190"/>
                </a:moveTo>
                <a:lnTo>
                  <a:pt x="1147393" y="383190"/>
                </a:lnTo>
                <a:lnTo>
                  <a:pt x="1147393" y="0"/>
                </a:lnTo>
                <a:lnTo>
                  <a:pt x="0" y="0"/>
                </a:lnTo>
                <a:lnTo>
                  <a:pt x="0" y="38319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698474" y="3338468"/>
            <a:ext cx="1147445" cy="383540"/>
          </a:xfrm>
          <a:custGeom>
            <a:avLst/>
            <a:gdLst/>
            <a:ahLst/>
            <a:cxnLst/>
            <a:rect l="l" t="t" r="r" b="b"/>
            <a:pathLst>
              <a:path w="1147445" h="383539">
                <a:moveTo>
                  <a:pt x="0" y="383190"/>
                </a:moveTo>
                <a:lnTo>
                  <a:pt x="1147393" y="383190"/>
                </a:lnTo>
                <a:lnTo>
                  <a:pt x="1147393" y="0"/>
                </a:lnTo>
                <a:lnTo>
                  <a:pt x="0" y="0"/>
                </a:lnTo>
                <a:lnTo>
                  <a:pt x="0" y="383190"/>
                </a:lnTo>
                <a:close/>
              </a:path>
            </a:pathLst>
          </a:custGeom>
          <a:ln w="50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698474" y="4105360"/>
            <a:ext cx="1242060" cy="94615"/>
          </a:xfrm>
          <a:custGeom>
            <a:avLst/>
            <a:gdLst/>
            <a:ahLst/>
            <a:cxnLst/>
            <a:rect l="l" t="t" r="r" b="b"/>
            <a:pathLst>
              <a:path w="1242059" h="94614">
                <a:moveTo>
                  <a:pt x="1147372" y="0"/>
                </a:moveTo>
                <a:lnTo>
                  <a:pt x="0" y="0"/>
                </a:lnTo>
                <a:lnTo>
                  <a:pt x="94179" y="94521"/>
                </a:lnTo>
                <a:lnTo>
                  <a:pt x="1241551" y="94521"/>
                </a:lnTo>
                <a:lnTo>
                  <a:pt x="114737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698474" y="4105360"/>
            <a:ext cx="1242060" cy="94615"/>
          </a:xfrm>
          <a:custGeom>
            <a:avLst/>
            <a:gdLst/>
            <a:ahLst/>
            <a:cxnLst/>
            <a:rect l="l" t="t" r="r" b="b"/>
            <a:pathLst>
              <a:path w="1242059" h="94614">
                <a:moveTo>
                  <a:pt x="1147372" y="0"/>
                </a:moveTo>
                <a:lnTo>
                  <a:pt x="0" y="0"/>
                </a:lnTo>
                <a:lnTo>
                  <a:pt x="94179" y="94521"/>
                </a:lnTo>
                <a:lnTo>
                  <a:pt x="1241551" y="94521"/>
                </a:lnTo>
                <a:lnTo>
                  <a:pt x="1147372" y="0"/>
                </a:lnTo>
                <a:close/>
              </a:path>
            </a:pathLst>
          </a:custGeom>
          <a:ln w="50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845847" y="3721659"/>
            <a:ext cx="94615" cy="478790"/>
          </a:xfrm>
          <a:custGeom>
            <a:avLst/>
            <a:gdLst/>
            <a:ahLst/>
            <a:cxnLst/>
            <a:rect l="l" t="t" r="r" b="b"/>
            <a:pathLst>
              <a:path w="94615" h="478789">
                <a:moveTo>
                  <a:pt x="0" y="0"/>
                </a:moveTo>
                <a:lnTo>
                  <a:pt x="0" y="383701"/>
                </a:lnTo>
                <a:lnTo>
                  <a:pt x="94179" y="478223"/>
                </a:lnTo>
                <a:lnTo>
                  <a:pt x="94179" y="95032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845847" y="3721659"/>
            <a:ext cx="94615" cy="478790"/>
          </a:xfrm>
          <a:custGeom>
            <a:avLst/>
            <a:gdLst/>
            <a:ahLst/>
            <a:cxnLst/>
            <a:rect l="l" t="t" r="r" b="b"/>
            <a:pathLst>
              <a:path w="94615" h="478789">
                <a:moveTo>
                  <a:pt x="94179" y="478223"/>
                </a:moveTo>
                <a:lnTo>
                  <a:pt x="0" y="383701"/>
                </a:lnTo>
                <a:lnTo>
                  <a:pt x="0" y="0"/>
                </a:lnTo>
                <a:lnTo>
                  <a:pt x="94179" y="95032"/>
                </a:lnTo>
                <a:lnTo>
                  <a:pt x="94179" y="478223"/>
                </a:lnTo>
                <a:close/>
              </a:path>
            </a:pathLst>
          </a:custGeom>
          <a:ln w="50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698474" y="3721659"/>
            <a:ext cx="1147445" cy="384175"/>
          </a:xfrm>
          <a:custGeom>
            <a:avLst/>
            <a:gdLst/>
            <a:ahLst/>
            <a:cxnLst/>
            <a:rect l="l" t="t" r="r" b="b"/>
            <a:pathLst>
              <a:path w="1147445" h="384175">
                <a:moveTo>
                  <a:pt x="0" y="383701"/>
                </a:moveTo>
                <a:lnTo>
                  <a:pt x="1147393" y="383701"/>
                </a:lnTo>
                <a:lnTo>
                  <a:pt x="1147393" y="0"/>
                </a:lnTo>
                <a:lnTo>
                  <a:pt x="0" y="0"/>
                </a:lnTo>
                <a:lnTo>
                  <a:pt x="0" y="38370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698474" y="3721659"/>
            <a:ext cx="1147445" cy="384175"/>
          </a:xfrm>
          <a:custGeom>
            <a:avLst/>
            <a:gdLst/>
            <a:ahLst/>
            <a:cxnLst/>
            <a:rect l="l" t="t" r="r" b="b"/>
            <a:pathLst>
              <a:path w="1147445" h="384175">
                <a:moveTo>
                  <a:pt x="0" y="383701"/>
                </a:moveTo>
                <a:lnTo>
                  <a:pt x="1147393" y="383701"/>
                </a:lnTo>
                <a:lnTo>
                  <a:pt x="1147393" y="0"/>
                </a:lnTo>
                <a:lnTo>
                  <a:pt x="0" y="0"/>
                </a:lnTo>
                <a:lnTo>
                  <a:pt x="0" y="383701"/>
                </a:lnTo>
                <a:close/>
              </a:path>
            </a:pathLst>
          </a:custGeom>
          <a:ln w="50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698474" y="4489061"/>
            <a:ext cx="1242060" cy="94615"/>
          </a:xfrm>
          <a:custGeom>
            <a:avLst/>
            <a:gdLst/>
            <a:ahLst/>
            <a:cxnLst/>
            <a:rect l="l" t="t" r="r" b="b"/>
            <a:pathLst>
              <a:path w="1242059" h="94614">
                <a:moveTo>
                  <a:pt x="1147372" y="0"/>
                </a:moveTo>
                <a:lnTo>
                  <a:pt x="0" y="0"/>
                </a:lnTo>
                <a:lnTo>
                  <a:pt x="94179" y="94521"/>
                </a:lnTo>
                <a:lnTo>
                  <a:pt x="1241551" y="94521"/>
                </a:lnTo>
                <a:lnTo>
                  <a:pt x="114737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698474" y="4489061"/>
            <a:ext cx="1242060" cy="94615"/>
          </a:xfrm>
          <a:custGeom>
            <a:avLst/>
            <a:gdLst/>
            <a:ahLst/>
            <a:cxnLst/>
            <a:rect l="l" t="t" r="r" b="b"/>
            <a:pathLst>
              <a:path w="1242059" h="94614">
                <a:moveTo>
                  <a:pt x="1147372" y="0"/>
                </a:moveTo>
                <a:lnTo>
                  <a:pt x="0" y="0"/>
                </a:lnTo>
                <a:lnTo>
                  <a:pt x="94179" y="94521"/>
                </a:lnTo>
                <a:lnTo>
                  <a:pt x="1241551" y="94521"/>
                </a:lnTo>
                <a:lnTo>
                  <a:pt x="1147372" y="0"/>
                </a:lnTo>
                <a:close/>
              </a:path>
            </a:pathLst>
          </a:custGeom>
          <a:ln w="50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845847" y="4105360"/>
            <a:ext cx="94615" cy="478790"/>
          </a:xfrm>
          <a:custGeom>
            <a:avLst/>
            <a:gdLst/>
            <a:ahLst/>
            <a:cxnLst/>
            <a:rect l="l" t="t" r="r" b="b"/>
            <a:pathLst>
              <a:path w="94615" h="478789">
                <a:moveTo>
                  <a:pt x="0" y="0"/>
                </a:moveTo>
                <a:lnTo>
                  <a:pt x="0" y="383701"/>
                </a:lnTo>
                <a:lnTo>
                  <a:pt x="94179" y="478223"/>
                </a:lnTo>
                <a:lnTo>
                  <a:pt x="94179" y="9452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845847" y="4105360"/>
            <a:ext cx="94615" cy="478790"/>
          </a:xfrm>
          <a:custGeom>
            <a:avLst/>
            <a:gdLst/>
            <a:ahLst/>
            <a:cxnLst/>
            <a:rect l="l" t="t" r="r" b="b"/>
            <a:pathLst>
              <a:path w="94615" h="478789">
                <a:moveTo>
                  <a:pt x="94179" y="478223"/>
                </a:moveTo>
                <a:lnTo>
                  <a:pt x="0" y="383701"/>
                </a:lnTo>
                <a:lnTo>
                  <a:pt x="0" y="0"/>
                </a:lnTo>
                <a:lnTo>
                  <a:pt x="94179" y="94521"/>
                </a:lnTo>
                <a:lnTo>
                  <a:pt x="94179" y="478223"/>
                </a:lnTo>
                <a:close/>
              </a:path>
            </a:pathLst>
          </a:custGeom>
          <a:ln w="50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698474" y="4105360"/>
            <a:ext cx="1147445" cy="384175"/>
          </a:xfrm>
          <a:custGeom>
            <a:avLst/>
            <a:gdLst/>
            <a:ahLst/>
            <a:cxnLst/>
            <a:rect l="l" t="t" r="r" b="b"/>
            <a:pathLst>
              <a:path w="1147445" h="384175">
                <a:moveTo>
                  <a:pt x="0" y="383701"/>
                </a:moveTo>
                <a:lnTo>
                  <a:pt x="1147393" y="383701"/>
                </a:lnTo>
                <a:lnTo>
                  <a:pt x="1147393" y="0"/>
                </a:lnTo>
                <a:lnTo>
                  <a:pt x="0" y="0"/>
                </a:lnTo>
                <a:lnTo>
                  <a:pt x="0" y="38370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698474" y="4105360"/>
            <a:ext cx="1147445" cy="384175"/>
          </a:xfrm>
          <a:custGeom>
            <a:avLst/>
            <a:gdLst/>
            <a:ahLst/>
            <a:cxnLst/>
            <a:rect l="l" t="t" r="r" b="b"/>
            <a:pathLst>
              <a:path w="1147445" h="384175">
                <a:moveTo>
                  <a:pt x="0" y="383701"/>
                </a:moveTo>
                <a:lnTo>
                  <a:pt x="1147393" y="383701"/>
                </a:lnTo>
                <a:lnTo>
                  <a:pt x="1147393" y="0"/>
                </a:lnTo>
                <a:lnTo>
                  <a:pt x="0" y="0"/>
                </a:lnTo>
                <a:lnTo>
                  <a:pt x="0" y="383701"/>
                </a:lnTo>
                <a:close/>
              </a:path>
            </a:pathLst>
          </a:custGeom>
          <a:ln w="50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698474" y="4872273"/>
            <a:ext cx="1242060" cy="94615"/>
          </a:xfrm>
          <a:custGeom>
            <a:avLst/>
            <a:gdLst/>
            <a:ahLst/>
            <a:cxnLst/>
            <a:rect l="l" t="t" r="r" b="b"/>
            <a:pathLst>
              <a:path w="1242059" h="94614">
                <a:moveTo>
                  <a:pt x="1147372" y="0"/>
                </a:moveTo>
                <a:lnTo>
                  <a:pt x="0" y="0"/>
                </a:lnTo>
                <a:lnTo>
                  <a:pt x="94179" y="94521"/>
                </a:lnTo>
                <a:lnTo>
                  <a:pt x="1241551" y="94521"/>
                </a:lnTo>
                <a:lnTo>
                  <a:pt x="114737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698474" y="4872273"/>
            <a:ext cx="1242060" cy="94615"/>
          </a:xfrm>
          <a:custGeom>
            <a:avLst/>
            <a:gdLst/>
            <a:ahLst/>
            <a:cxnLst/>
            <a:rect l="l" t="t" r="r" b="b"/>
            <a:pathLst>
              <a:path w="1242059" h="94614">
                <a:moveTo>
                  <a:pt x="1147372" y="0"/>
                </a:moveTo>
                <a:lnTo>
                  <a:pt x="0" y="0"/>
                </a:lnTo>
                <a:lnTo>
                  <a:pt x="94179" y="94521"/>
                </a:lnTo>
                <a:lnTo>
                  <a:pt x="1241551" y="94521"/>
                </a:lnTo>
                <a:lnTo>
                  <a:pt x="1147372" y="0"/>
                </a:lnTo>
                <a:close/>
              </a:path>
            </a:pathLst>
          </a:custGeom>
          <a:ln w="50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845847" y="4489061"/>
            <a:ext cx="94615" cy="478155"/>
          </a:xfrm>
          <a:custGeom>
            <a:avLst/>
            <a:gdLst/>
            <a:ahLst/>
            <a:cxnLst/>
            <a:rect l="l" t="t" r="r" b="b"/>
            <a:pathLst>
              <a:path w="94615" h="478154">
                <a:moveTo>
                  <a:pt x="0" y="0"/>
                </a:moveTo>
                <a:lnTo>
                  <a:pt x="0" y="383212"/>
                </a:lnTo>
                <a:lnTo>
                  <a:pt x="94179" y="477733"/>
                </a:lnTo>
                <a:lnTo>
                  <a:pt x="94179" y="9452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845847" y="4489061"/>
            <a:ext cx="94615" cy="478155"/>
          </a:xfrm>
          <a:custGeom>
            <a:avLst/>
            <a:gdLst/>
            <a:ahLst/>
            <a:cxnLst/>
            <a:rect l="l" t="t" r="r" b="b"/>
            <a:pathLst>
              <a:path w="94615" h="478154">
                <a:moveTo>
                  <a:pt x="94179" y="477733"/>
                </a:moveTo>
                <a:lnTo>
                  <a:pt x="0" y="383212"/>
                </a:lnTo>
                <a:lnTo>
                  <a:pt x="0" y="0"/>
                </a:lnTo>
                <a:lnTo>
                  <a:pt x="94179" y="94521"/>
                </a:lnTo>
                <a:lnTo>
                  <a:pt x="94179" y="477733"/>
                </a:lnTo>
                <a:close/>
              </a:path>
            </a:pathLst>
          </a:custGeom>
          <a:ln w="50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698474" y="4489082"/>
            <a:ext cx="1147445" cy="383540"/>
          </a:xfrm>
          <a:custGeom>
            <a:avLst/>
            <a:gdLst/>
            <a:ahLst/>
            <a:cxnLst/>
            <a:rect l="l" t="t" r="r" b="b"/>
            <a:pathLst>
              <a:path w="1147445" h="383539">
                <a:moveTo>
                  <a:pt x="0" y="383190"/>
                </a:moveTo>
                <a:lnTo>
                  <a:pt x="1147393" y="383190"/>
                </a:lnTo>
                <a:lnTo>
                  <a:pt x="1147393" y="0"/>
                </a:lnTo>
                <a:lnTo>
                  <a:pt x="0" y="0"/>
                </a:lnTo>
                <a:lnTo>
                  <a:pt x="0" y="3831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698474" y="4489082"/>
            <a:ext cx="1147445" cy="383540"/>
          </a:xfrm>
          <a:custGeom>
            <a:avLst/>
            <a:gdLst/>
            <a:ahLst/>
            <a:cxnLst/>
            <a:rect l="l" t="t" r="r" b="b"/>
            <a:pathLst>
              <a:path w="1147445" h="383539">
                <a:moveTo>
                  <a:pt x="0" y="383190"/>
                </a:moveTo>
                <a:lnTo>
                  <a:pt x="1147393" y="383190"/>
                </a:lnTo>
                <a:lnTo>
                  <a:pt x="1147393" y="0"/>
                </a:lnTo>
                <a:lnTo>
                  <a:pt x="0" y="0"/>
                </a:lnTo>
                <a:lnTo>
                  <a:pt x="0" y="383190"/>
                </a:lnTo>
                <a:close/>
              </a:path>
            </a:pathLst>
          </a:custGeom>
          <a:ln w="50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698474" y="5255975"/>
            <a:ext cx="1242060" cy="94615"/>
          </a:xfrm>
          <a:custGeom>
            <a:avLst/>
            <a:gdLst/>
            <a:ahLst/>
            <a:cxnLst/>
            <a:rect l="l" t="t" r="r" b="b"/>
            <a:pathLst>
              <a:path w="1242059" h="94614">
                <a:moveTo>
                  <a:pt x="1147372" y="0"/>
                </a:moveTo>
                <a:lnTo>
                  <a:pt x="0" y="0"/>
                </a:lnTo>
                <a:lnTo>
                  <a:pt x="94179" y="94517"/>
                </a:lnTo>
                <a:lnTo>
                  <a:pt x="1241551" y="94517"/>
                </a:lnTo>
                <a:lnTo>
                  <a:pt x="114737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698474" y="5255975"/>
            <a:ext cx="1242060" cy="94615"/>
          </a:xfrm>
          <a:custGeom>
            <a:avLst/>
            <a:gdLst/>
            <a:ahLst/>
            <a:cxnLst/>
            <a:rect l="l" t="t" r="r" b="b"/>
            <a:pathLst>
              <a:path w="1242059" h="94614">
                <a:moveTo>
                  <a:pt x="1147372" y="0"/>
                </a:moveTo>
                <a:lnTo>
                  <a:pt x="0" y="0"/>
                </a:lnTo>
                <a:lnTo>
                  <a:pt x="94179" y="94517"/>
                </a:lnTo>
                <a:lnTo>
                  <a:pt x="1241551" y="94517"/>
                </a:lnTo>
                <a:lnTo>
                  <a:pt x="1147372" y="0"/>
                </a:lnTo>
                <a:close/>
              </a:path>
            </a:pathLst>
          </a:custGeom>
          <a:ln w="50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845847" y="4872273"/>
            <a:ext cx="94615" cy="478790"/>
          </a:xfrm>
          <a:custGeom>
            <a:avLst/>
            <a:gdLst/>
            <a:ahLst/>
            <a:cxnLst/>
            <a:rect l="l" t="t" r="r" b="b"/>
            <a:pathLst>
              <a:path w="94615" h="478789">
                <a:moveTo>
                  <a:pt x="0" y="0"/>
                </a:moveTo>
                <a:lnTo>
                  <a:pt x="0" y="383701"/>
                </a:lnTo>
                <a:lnTo>
                  <a:pt x="94179" y="478218"/>
                </a:lnTo>
                <a:lnTo>
                  <a:pt x="94179" y="9452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845847" y="4872273"/>
            <a:ext cx="94615" cy="478790"/>
          </a:xfrm>
          <a:custGeom>
            <a:avLst/>
            <a:gdLst/>
            <a:ahLst/>
            <a:cxnLst/>
            <a:rect l="l" t="t" r="r" b="b"/>
            <a:pathLst>
              <a:path w="94615" h="478789">
                <a:moveTo>
                  <a:pt x="94179" y="478218"/>
                </a:moveTo>
                <a:lnTo>
                  <a:pt x="0" y="383701"/>
                </a:lnTo>
                <a:lnTo>
                  <a:pt x="0" y="0"/>
                </a:lnTo>
                <a:lnTo>
                  <a:pt x="94179" y="94521"/>
                </a:lnTo>
                <a:lnTo>
                  <a:pt x="94179" y="478218"/>
                </a:lnTo>
                <a:close/>
              </a:path>
            </a:pathLst>
          </a:custGeom>
          <a:ln w="50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698474" y="4872273"/>
            <a:ext cx="1147445" cy="384175"/>
          </a:xfrm>
          <a:custGeom>
            <a:avLst/>
            <a:gdLst/>
            <a:ahLst/>
            <a:cxnLst/>
            <a:rect l="l" t="t" r="r" b="b"/>
            <a:pathLst>
              <a:path w="1147445" h="384175">
                <a:moveTo>
                  <a:pt x="0" y="383701"/>
                </a:moveTo>
                <a:lnTo>
                  <a:pt x="1147393" y="383701"/>
                </a:lnTo>
                <a:lnTo>
                  <a:pt x="1147393" y="0"/>
                </a:lnTo>
                <a:lnTo>
                  <a:pt x="0" y="0"/>
                </a:lnTo>
                <a:lnTo>
                  <a:pt x="0" y="3837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698474" y="4872273"/>
            <a:ext cx="1147445" cy="384175"/>
          </a:xfrm>
          <a:custGeom>
            <a:avLst/>
            <a:gdLst/>
            <a:ahLst/>
            <a:cxnLst/>
            <a:rect l="l" t="t" r="r" b="b"/>
            <a:pathLst>
              <a:path w="1147445" h="384175">
                <a:moveTo>
                  <a:pt x="0" y="383701"/>
                </a:moveTo>
                <a:lnTo>
                  <a:pt x="1147393" y="383701"/>
                </a:lnTo>
                <a:lnTo>
                  <a:pt x="1147393" y="0"/>
                </a:lnTo>
                <a:lnTo>
                  <a:pt x="0" y="0"/>
                </a:lnTo>
                <a:lnTo>
                  <a:pt x="0" y="383701"/>
                </a:lnTo>
                <a:close/>
              </a:path>
            </a:pathLst>
          </a:custGeom>
          <a:ln w="50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116054" y="4327619"/>
            <a:ext cx="232410" cy="0"/>
          </a:xfrm>
          <a:custGeom>
            <a:avLst/>
            <a:gdLst/>
            <a:ahLst/>
            <a:cxnLst/>
            <a:rect l="l" t="t" r="r" b="b"/>
            <a:pathLst>
              <a:path w="232409" h="0">
                <a:moveTo>
                  <a:pt x="232365" y="0"/>
                </a:moveTo>
                <a:lnTo>
                  <a:pt x="0" y="0"/>
                </a:lnTo>
              </a:path>
            </a:pathLst>
          </a:custGeom>
          <a:ln w="50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014009" y="4268865"/>
            <a:ext cx="117475" cy="118110"/>
          </a:xfrm>
          <a:custGeom>
            <a:avLst/>
            <a:gdLst/>
            <a:ahLst/>
            <a:cxnLst/>
            <a:rect l="l" t="t" r="r" b="b"/>
            <a:pathLst>
              <a:path w="117475" h="118110">
                <a:moveTo>
                  <a:pt x="117139" y="0"/>
                </a:moveTo>
                <a:lnTo>
                  <a:pt x="0" y="58754"/>
                </a:lnTo>
                <a:lnTo>
                  <a:pt x="117139" y="117509"/>
                </a:lnTo>
                <a:lnTo>
                  <a:pt x="117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7407096" y="4210529"/>
            <a:ext cx="356870" cy="2305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350">
                <a:latin typeface="Arial"/>
                <a:cs typeface="Arial"/>
              </a:rPr>
              <a:t>ESP</a:t>
            </a:r>
            <a:endParaRPr sz="1350">
              <a:latin typeface="Arial"/>
              <a:cs typeface="Arial"/>
            </a:endParaRPr>
          </a:p>
        </p:txBody>
      </p:sp>
      <p:sp>
        <p:nvSpPr>
          <p:cNvPr id="84" name="object 8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85" name="object 8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4" name="object 74"/>
          <p:cNvSpPr txBox="1"/>
          <p:nvPr/>
        </p:nvSpPr>
        <p:spPr>
          <a:xfrm>
            <a:off x="1354025" y="3402740"/>
            <a:ext cx="1894205" cy="224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064895" algn="l"/>
              </a:tabLst>
            </a:pPr>
            <a:r>
              <a:rPr dirty="0" sz="1300" spc="20" b="1">
                <a:latin typeface="Courier New"/>
                <a:cs typeface="Courier New"/>
              </a:rPr>
              <a:t>0000100</a:t>
            </a:r>
            <a:r>
              <a:rPr dirty="0" sz="1300" b="1">
                <a:latin typeface="Courier New"/>
                <a:cs typeface="Courier New"/>
              </a:rPr>
              <a:t>0</a:t>
            </a:r>
            <a:r>
              <a:rPr dirty="0" sz="1300" b="1">
                <a:latin typeface="Courier New"/>
                <a:cs typeface="Courier New"/>
              </a:rPr>
              <a:t>	</a:t>
            </a:r>
            <a:r>
              <a:rPr dirty="0" sz="1300" spc="20" b="1">
                <a:latin typeface="Courier New"/>
                <a:cs typeface="Courier New"/>
              </a:rPr>
              <a:t>00000006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354025" y="3773682"/>
            <a:ext cx="1894205" cy="224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064895" algn="l"/>
              </a:tabLst>
            </a:pPr>
            <a:r>
              <a:rPr dirty="0" sz="1300" spc="20" b="1">
                <a:latin typeface="Courier New"/>
                <a:cs typeface="Courier New"/>
              </a:rPr>
              <a:t>00000FF</a:t>
            </a:r>
            <a:r>
              <a:rPr dirty="0" sz="1300" b="1">
                <a:latin typeface="Courier New"/>
                <a:cs typeface="Courier New"/>
              </a:rPr>
              <a:t>C</a:t>
            </a:r>
            <a:r>
              <a:rPr dirty="0" sz="1300" b="1">
                <a:latin typeface="Courier New"/>
                <a:cs typeface="Courier New"/>
              </a:rPr>
              <a:t>	</a:t>
            </a:r>
            <a:r>
              <a:rPr dirty="0" baseline="-4273" sz="1950" spc="30" b="1">
                <a:latin typeface="Courier New"/>
                <a:cs typeface="Courier New"/>
              </a:rPr>
              <a:t>000000A5</a:t>
            </a:r>
            <a:endParaRPr baseline="-4273" sz="1950">
              <a:latin typeface="Courier New"/>
              <a:cs typeface="Courier New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354025" y="4156873"/>
            <a:ext cx="1894205" cy="224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064895" algn="l"/>
              </a:tabLst>
            </a:pPr>
            <a:r>
              <a:rPr dirty="0" sz="1300" spc="20" b="1">
                <a:latin typeface="Courier New"/>
                <a:cs typeface="Courier New"/>
              </a:rPr>
              <a:t>00000FF</a:t>
            </a:r>
            <a:r>
              <a:rPr dirty="0" sz="1300" b="1">
                <a:latin typeface="Courier New"/>
                <a:cs typeface="Courier New"/>
              </a:rPr>
              <a:t>8</a:t>
            </a:r>
            <a:r>
              <a:rPr dirty="0" sz="1300" b="1">
                <a:latin typeface="Courier New"/>
                <a:cs typeface="Courier New"/>
              </a:rPr>
              <a:t>	</a:t>
            </a:r>
            <a:r>
              <a:rPr dirty="0" baseline="-4273" sz="1950" spc="30" b="1">
                <a:latin typeface="Courier New"/>
                <a:cs typeface="Courier New"/>
              </a:rPr>
              <a:t>00000001</a:t>
            </a:r>
            <a:endParaRPr baseline="-4273" sz="1950">
              <a:latin typeface="Courier New"/>
              <a:cs typeface="Courier New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354025" y="4540574"/>
            <a:ext cx="1894205" cy="224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064895" algn="l"/>
              </a:tabLst>
            </a:pPr>
            <a:r>
              <a:rPr dirty="0" sz="1300" spc="20" b="1">
                <a:latin typeface="Courier New"/>
                <a:cs typeface="Courier New"/>
              </a:rPr>
              <a:t>00000FF</a:t>
            </a:r>
            <a:r>
              <a:rPr dirty="0" sz="1300" b="1">
                <a:latin typeface="Courier New"/>
                <a:cs typeface="Courier New"/>
              </a:rPr>
              <a:t>4</a:t>
            </a:r>
            <a:r>
              <a:rPr dirty="0" sz="1300" b="1">
                <a:latin typeface="Courier New"/>
                <a:cs typeface="Courier New"/>
              </a:rPr>
              <a:t>	</a:t>
            </a:r>
            <a:r>
              <a:rPr dirty="0" baseline="-4273" sz="1950" spc="30" b="1">
                <a:latin typeface="Courier New"/>
                <a:cs typeface="Courier New"/>
              </a:rPr>
              <a:t>00000002</a:t>
            </a:r>
            <a:endParaRPr baseline="-4273" sz="1950">
              <a:latin typeface="Courier New"/>
              <a:cs typeface="Courier New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354025" y="4924297"/>
            <a:ext cx="828675" cy="224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300" spc="20" b="1">
                <a:latin typeface="Courier New"/>
                <a:cs typeface="Courier New"/>
              </a:rPr>
              <a:t>00000FF0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795585" y="3402740"/>
            <a:ext cx="1894839" cy="224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065530" algn="l"/>
              </a:tabLst>
            </a:pPr>
            <a:r>
              <a:rPr dirty="0" sz="1300" spc="20" b="1">
                <a:latin typeface="Courier New"/>
                <a:cs typeface="Courier New"/>
              </a:rPr>
              <a:t>0000100</a:t>
            </a:r>
            <a:r>
              <a:rPr dirty="0" sz="1300" b="1">
                <a:latin typeface="Courier New"/>
                <a:cs typeface="Courier New"/>
              </a:rPr>
              <a:t>0</a:t>
            </a:r>
            <a:r>
              <a:rPr dirty="0" sz="1300" b="1">
                <a:latin typeface="Courier New"/>
                <a:cs typeface="Courier New"/>
              </a:rPr>
              <a:t>	</a:t>
            </a:r>
            <a:r>
              <a:rPr dirty="0" sz="1300" spc="20" b="1">
                <a:latin typeface="Courier New"/>
                <a:cs typeface="Courier New"/>
              </a:rPr>
              <a:t>00000006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795585" y="3773682"/>
            <a:ext cx="1894839" cy="224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065530" algn="l"/>
              </a:tabLst>
            </a:pPr>
            <a:r>
              <a:rPr dirty="0" sz="1300" spc="20" b="1">
                <a:latin typeface="Courier New"/>
                <a:cs typeface="Courier New"/>
              </a:rPr>
              <a:t>00000FF</a:t>
            </a:r>
            <a:r>
              <a:rPr dirty="0" sz="1300" b="1">
                <a:latin typeface="Courier New"/>
                <a:cs typeface="Courier New"/>
              </a:rPr>
              <a:t>C</a:t>
            </a:r>
            <a:r>
              <a:rPr dirty="0" sz="1300" b="1">
                <a:latin typeface="Courier New"/>
                <a:cs typeface="Courier New"/>
              </a:rPr>
              <a:t>	</a:t>
            </a:r>
            <a:r>
              <a:rPr dirty="0" baseline="-4273" sz="1950" spc="30" b="1">
                <a:latin typeface="Courier New"/>
                <a:cs typeface="Courier New"/>
              </a:rPr>
              <a:t>000000A5</a:t>
            </a:r>
            <a:endParaRPr baseline="-4273" sz="1950">
              <a:latin typeface="Courier New"/>
              <a:cs typeface="Courier New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795585" y="4156873"/>
            <a:ext cx="1894839" cy="224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065530" algn="l"/>
              </a:tabLst>
            </a:pPr>
            <a:r>
              <a:rPr dirty="0" sz="1300" spc="20" b="1">
                <a:latin typeface="Courier New"/>
                <a:cs typeface="Courier New"/>
              </a:rPr>
              <a:t>00000FF</a:t>
            </a:r>
            <a:r>
              <a:rPr dirty="0" sz="1300" b="1">
                <a:latin typeface="Courier New"/>
                <a:cs typeface="Courier New"/>
              </a:rPr>
              <a:t>8</a:t>
            </a:r>
            <a:r>
              <a:rPr dirty="0" sz="1300" b="1">
                <a:latin typeface="Courier New"/>
                <a:cs typeface="Courier New"/>
              </a:rPr>
              <a:t>	</a:t>
            </a:r>
            <a:r>
              <a:rPr dirty="0" baseline="-4273" sz="1950" spc="30" b="1">
                <a:latin typeface="Courier New"/>
                <a:cs typeface="Courier New"/>
              </a:rPr>
              <a:t>00000001</a:t>
            </a:r>
            <a:endParaRPr baseline="-4273" sz="1950">
              <a:latin typeface="Courier New"/>
              <a:cs typeface="Courier New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795585" y="4540574"/>
            <a:ext cx="828675" cy="224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300" spc="20" b="1">
                <a:latin typeface="Courier New"/>
                <a:cs typeface="Courier New"/>
              </a:rPr>
              <a:t>00000FF4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795585" y="4924297"/>
            <a:ext cx="828675" cy="224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300" spc="20" b="1">
                <a:latin typeface="Courier New"/>
                <a:cs typeface="Courier New"/>
              </a:rPr>
              <a:t>00000FF0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0032" y="158495"/>
            <a:ext cx="5611368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1204" y="264363"/>
            <a:ext cx="510095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PUSH </a:t>
            </a:r>
            <a:r>
              <a:rPr dirty="0" spc="-5"/>
              <a:t>and </a:t>
            </a:r>
            <a:r>
              <a:rPr dirty="0"/>
              <a:t>POP</a:t>
            </a:r>
            <a:r>
              <a:rPr dirty="0" spc="-145"/>
              <a:t> </a:t>
            </a:r>
            <a:r>
              <a:rPr dirty="0"/>
              <a:t>Instructions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2441194" y="1324381"/>
            <a:ext cx="2454275" cy="291465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algn="r" marL="342265" marR="195580" indent="-342265">
              <a:lnSpc>
                <a:spcPct val="100000"/>
              </a:lnSpc>
              <a:spcBef>
                <a:spcPts val="670"/>
              </a:spcBef>
              <a:buChar char="•"/>
              <a:tabLst>
                <a:tab pos="342265" algn="l"/>
                <a:tab pos="342900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PUSH</a:t>
            </a:r>
            <a:r>
              <a:rPr dirty="0" sz="24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syntax:</a:t>
            </a:r>
            <a:endParaRPr sz="2400">
              <a:latin typeface="Arial"/>
              <a:cs typeface="Arial"/>
            </a:endParaRPr>
          </a:p>
          <a:p>
            <a:pPr algn="r" lvl="1" marL="286385" marR="126364" indent="-286385">
              <a:lnSpc>
                <a:spcPct val="100000"/>
              </a:lnSpc>
              <a:spcBef>
                <a:spcPts val="525"/>
              </a:spcBef>
              <a:buChar char="•"/>
              <a:tabLst>
                <a:tab pos="286385" algn="l"/>
                <a:tab pos="287020" algn="l"/>
              </a:tabLst>
            </a:pP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PUSH</a:t>
            </a:r>
            <a:r>
              <a:rPr dirty="0" sz="22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5" i="1">
                <a:solidFill>
                  <a:srgbClr val="FFFFFF"/>
                </a:solidFill>
                <a:latin typeface="Arial"/>
                <a:cs typeface="Arial"/>
              </a:rPr>
              <a:t>r/m16</a:t>
            </a:r>
            <a:endParaRPr sz="2200">
              <a:latin typeface="Arial"/>
              <a:cs typeface="Arial"/>
            </a:endParaRPr>
          </a:p>
          <a:p>
            <a:pPr algn="r" lvl="1" marL="286385" marR="127000" indent="-286385">
              <a:lnSpc>
                <a:spcPct val="100000"/>
              </a:lnSpc>
              <a:spcBef>
                <a:spcPts val="530"/>
              </a:spcBef>
              <a:buChar char="•"/>
              <a:tabLst>
                <a:tab pos="286385" algn="l"/>
                <a:tab pos="287020" algn="l"/>
              </a:tabLst>
            </a:pPr>
            <a:r>
              <a:rPr dirty="0" sz="2200" spc="-10">
                <a:solidFill>
                  <a:srgbClr val="FFFFFF"/>
                </a:solidFill>
                <a:latin typeface="Arial"/>
                <a:cs typeface="Arial"/>
              </a:rPr>
              <a:t>PUSH</a:t>
            </a:r>
            <a:r>
              <a:rPr dirty="0" sz="2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10" i="1">
                <a:solidFill>
                  <a:srgbClr val="FFFFFF"/>
                </a:solidFill>
                <a:latin typeface="Arial"/>
                <a:cs typeface="Arial"/>
              </a:rPr>
              <a:t>r/m32</a:t>
            </a:r>
            <a:endParaRPr sz="22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3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200" spc="-10">
                <a:solidFill>
                  <a:srgbClr val="FFFFFF"/>
                </a:solidFill>
                <a:latin typeface="Arial"/>
                <a:cs typeface="Arial"/>
              </a:rPr>
              <a:t>PUSH</a:t>
            </a:r>
            <a:r>
              <a:rPr dirty="0" sz="22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10" i="1">
                <a:solidFill>
                  <a:srgbClr val="FFFFFF"/>
                </a:solidFill>
                <a:latin typeface="Arial"/>
                <a:cs typeface="Arial"/>
              </a:rPr>
              <a:t>imm32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POP</a:t>
            </a:r>
            <a:r>
              <a:rPr dirty="0" sz="24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syntax: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25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POP</a:t>
            </a:r>
            <a:r>
              <a:rPr dirty="0" sz="22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5" i="1">
                <a:solidFill>
                  <a:srgbClr val="FFFFFF"/>
                </a:solidFill>
                <a:latin typeface="Arial"/>
                <a:cs typeface="Arial"/>
              </a:rPr>
              <a:t>r/m16</a:t>
            </a:r>
            <a:endParaRPr sz="22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3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POP</a:t>
            </a:r>
            <a:r>
              <a:rPr dirty="0" sz="22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10" i="1">
                <a:solidFill>
                  <a:srgbClr val="FFFFFF"/>
                </a:solidFill>
                <a:latin typeface="Arial"/>
                <a:cs typeface="Arial"/>
              </a:rPr>
              <a:t>r/m32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6667" y="158495"/>
            <a:ext cx="4579620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37841" y="264363"/>
            <a:ext cx="406971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Using PUSH </a:t>
            </a:r>
            <a:r>
              <a:rPr dirty="0" spc="-5"/>
              <a:t>and</a:t>
            </a:r>
            <a:r>
              <a:rPr dirty="0" spc="-90"/>
              <a:t> </a:t>
            </a:r>
            <a:r>
              <a:rPr dirty="0"/>
              <a:t>POP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67410" y="2149661"/>
          <a:ext cx="7053580" cy="3277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335"/>
                <a:gridCol w="3220085"/>
                <a:gridCol w="485139"/>
                <a:gridCol w="2700655"/>
              </a:tblGrid>
              <a:tr h="1363793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push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1750" marR="59690">
                        <a:lnSpc>
                          <a:spcPct val="100000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push  push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mov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esi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7310" marR="2732405">
                        <a:lnSpc>
                          <a:spcPct val="100000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ecx  ebx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esi,OFFSET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dwordVal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1860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78765">
                        <a:lnSpc>
                          <a:spcPct val="100000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push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registers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display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some</a:t>
                      </a:r>
                      <a:r>
                        <a:rPr dirty="0" sz="1800" spc="-5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memory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96050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mov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1750" marR="59690">
                        <a:lnSpc>
                          <a:spcPct val="100000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mov  call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ecx,LENGTHOF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dwordVal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7310" marR="818515">
                        <a:lnSpc>
                          <a:spcPct val="10000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ebx,TYPE dwordVal  DumpMem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952531">
                <a:tc>
                  <a:txBody>
                    <a:bodyPr/>
                    <a:lstStyle/>
                    <a:p>
                      <a:pPr algn="just" marL="31750" marR="19621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pop  pop 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pop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06680"/>
                </a:tc>
                <a:tc>
                  <a:txBody>
                    <a:bodyPr/>
                    <a:lstStyle/>
                    <a:p>
                      <a:pPr algn="just" marL="67310" marR="273177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ebx  ecx 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esi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0668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0668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restore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registers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0668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64540" y="1183894"/>
            <a:ext cx="746887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Save and restore registers when they contain important values.  PUSH and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POP instructions occur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opposite</a:t>
            </a:r>
            <a:r>
              <a:rPr dirty="0" sz="21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-25">
                <a:solidFill>
                  <a:srgbClr val="FFFFFF"/>
                </a:solidFill>
                <a:latin typeface="Arial"/>
                <a:cs typeface="Arial"/>
              </a:rPr>
              <a:t>order.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3704" y="158495"/>
            <a:ext cx="4765548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4876" y="264363"/>
            <a:ext cx="42551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Book's </a:t>
            </a:r>
            <a:r>
              <a:rPr dirty="0" spc="-5"/>
              <a:t>Link</a:t>
            </a:r>
            <a:r>
              <a:rPr dirty="0" spc="-100"/>
              <a:t> </a:t>
            </a:r>
            <a:r>
              <a:rPr dirty="0" spc="-5"/>
              <a:t>Library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831594" y="1548663"/>
            <a:ext cx="4725670" cy="212217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solidFill>
                  <a:srgbClr val="FFFFFF"/>
                </a:solidFill>
                <a:latin typeface="Arial"/>
                <a:cs typeface="Arial"/>
              </a:rPr>
              <a:t>Link Library Overview</a:t>
            </a: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solidFill>
                  <a:srgbClr val="FFFFFF"/>
                </a:solidFill>
                <a:latin typeface="Arial"/>
                <a:cs typeface="Arial"/>
              </a:rPr>
              <a:t>Calling a Library</a:t>
            </a:r>
            <a:r>
              <a:rPr dirty="0" sz="25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Arial"/>
                <a:cs typeface="Arial"/>
              </a:rPr>
              <a:t>Procedure</a:t>
            </a: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solidFill>
                  <a:srgbClr val="FFFFFF"/>
                </a:solidFill>
                <a:latin typeface="Arial"/>
                <a:cs typeface="Arial"/>
              </a:rPr>
              <a:t>Linking to a Library</a:t>
            </a: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solidFill>
                  <a:srgbClr val="FFFFFF"/>
                </a:solidFill>
                <a:latin typeface="Arial"/>
                <a:cs typeface="Arial"/>
              </a:rPr>
              <a:t>Library Procedures –</a:t>
            </a:r>
            <a:r>
              <a:rPr dirty="0" sz="25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Arial"/>
                <a:cs typeface="Arial"/>
              </a:rPr>
              <a:t>Overview</a:t>
            </a: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solidFill>
                  <a:srgbClr val="FFFFFF"/>
                </a:solidFill>
                <a:latin typeface="Arial"/>
                <a:cs typeface="Arial"/>
              </a:rPr>
              <a:t>Six</a:t>
            </a:r>
            <a:r>
              <a:rPr dirty="0" sz="25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Arial"/>
                <a:cs typeface="Arial"/>
              </a:rPr>
              <a:t>Examples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4664" y="158495"/>
            <a:ext cx="4642103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5836" y="264363"/>
            <a:ext cx="413321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Example: Nested</a:t>
            </a:r>
            <a:r>
              <a:rPr dirty="0" spc="-120"/>
              <a:t> </a:t>
            </a:r>
            <a:r>
              <a:rPr dirty="0" spc="-5"/>
              <a:t>Loop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0113" y="2174875"/>
            <a:ext cx="15278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Courier New"/>
                <a:cs typeface="Courier New"/>
              </a:rPr>
              <a:t>mov</a:t>
            </a:r>
            <a:r>
              <a:rPr dirty="0" sz="1800" spc="-9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ecx,100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2964" y="2449195"/>
            <a:ext cx="4368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Courier New"/>
                <a:cs typeface="Courier New"/>
              </a:rPr>
              <a:t>L1: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0113" y="2723515"/>
            <a:ext cx="1119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CC66"/>
                </a:solidFill>
                <a:latin typeface="Courier New"/>
                <a:cs typeface="Courier New"/>
              </a:rPr>
              <a:t>push</a:t>
            </a:r>
            <a:r>
              <a:rPr dirty="0" sz="1800" spc="-95" b="1">
                <a:solidFill>
                  <a:srgbClr val="FFCC66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FFCC66"/>
                </a:solidFill>
                <a:latin typeface="Courier New"/>
                <a:cs typeface="Courier New"/>
              </a:rPr>
              <a:t>ecx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7307" y="2174875"/>
            <a:ext cx="316420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set outer loop</a:t>
            </a:r>
            <a:r>
              <a:rPr dirty="0" sz="1800" spc="-8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count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begin the outer</a:t>
            </a:r>
            <a:r>
              <a:rPr dirty="0" sz="1800" spc="-8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loop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FFCC66"/>
                </a:solidFill>
                <a:latin typeface="Courier New"/>
                <a:cs typeface="Courier New"/>
              </a:rPr>
              <a:t>; </a:t>
            </a:r>
            <a:r>
              <a:rPr dirty="0" sz="1800" spc="-10" b="1">
                <a:solidFill>
                  <a:srgbClr val="FFCC66"/>
                </a:solidFill>
                <a:latin typeface="Courier New"/>
                <a:cs typeface="Courier New"/>
              </a:rPr>
              <a:t>save outer loop</a:t>
            </a:r>
            <a:r>
              <a:rPr dirty="0" sz="1800" spc="-90" b="1">
                <a:solidFill>
                  <a:srgbClr val="FFCC66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CC66"/>
                </a:solidFill>
                <a:latin typeface="Courier New"/>
                <a:cs typeface="Courier New"/>
              </a:rPr>
              <a:t>count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2813" y="3272154"/>
            <a:ext cx="13798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Courier New"/>
                <a:cs typeface="Courier New"/>
              </a:rPr>
              <a:t>mov</a:t>
            </a:r>
            <a:r>
              <a:rPr dirty="0" sz="1800" spc="-9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ecx,20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5664" y="3546170"/>
            <a:ext cx="42418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Courier New"/>
                <a:cs typeface="Courier New"/>
              </a:rPr>
              <a:t>L2: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20007" y="3272154"/>
            <a:ext cx="301752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set inner loop</a:t>
            </a:r>
            <a:r>
              <a:rPr dirty="0" sz="1800" spc="-8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count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begin the inner</a:t>
            </a:r>
            <a:r>
              <a:rPr dirty="0" sz="1800" spc="-7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loop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2813" y="3821048"/>
            <a:ext cx="583882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2686685" algn="l"/>
              </a:tabLst>
            </a:pP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loop</a:t>
            </a:r>
            <a:r>
              <a:rPr dirty="0" sz="1800" spc="-5" b="1">
                <a:solidFill>
                  <a:srgbClr val="FFFFFF"/>
                </a:solidFill>
                <a:latin typeface="Courier New"/>
                <a:cs typeface="Courier New"/>
              </a:rPr>
              <a:t> L2	</a:t>
            </a:r>
            <a:r>
              <a:rPr dirty="0" sz="1800" b="1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repeat the inner</a:t>
            </a:r>
            <a:r>
              <a:rPr dirty="0" sz="1800" spc="-9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loop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0113" y="4918329"/>
            <a:ext cx="982344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CC66"/>
                </a:solidFill>
                <a:latin typeface="Courier New"/>
                <a:cs typeface="Courier New"/>
              </a:rPr>
              <a:t>pop</a:t>
            </a:r>
            <a:r>
              <a:rPr dirty="0" sz="1800" spc="-105" b="1">
                <a:solidFill>
                  <a:srgbClr val="FFCC66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CC66"/>
                </a:solidFill>
                <a:latin typeface="Courier New"/>
                <a:cs typeface="Courier New"/>
              </a:rPr>
              <a:t>ecx 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loop</a:t>
            </a:r>
            <a:r>
              <a:rPr dirty="0" sz="1800" spc="-10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Courier New"/>
                <a:cs typeface="Courier New"/>
              </a:rPr>
              <a:t>L1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07307" y="4918329"/>
            <a:ext cx="357441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CC66"/>
                </a:solidFill>
                <a:latin typeface="Courier New"/>
                <a:cs typeface="Courier New"/>
              </a:rPr>
              <a:t>; </a:t>
            </a:r>
            <a:r>
              <a:rPr dirty="0" sz="1800" spc="-10" b="1">
                <a:solidFill>
                  <a:srgbClr val="FFCC66"/>
                </a:solidFill>
                <a:latin typeface="Courier New"/>
                <a:cs typeface="Courier New"/>
              </a:rPr>
              <a:t>restore outer loop</a:t>
            </a:r>
            <a:r>
              <a:rPr dirty="0" sz="1800" spc="-85" b="1">
                <a:solidFill>
                  <a:srgbClr val="FFCC66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CC66"/>
                </a:solidFill>
                <a:latin typeface="Courier New"/>
                <a:cs typeface="Courier New"/>
              </a:rPr>
              <a:t>count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repeat the outer</a:t>
            </a:r>
            <a:r>
              <a:rPr dirty="0" sz="1800" spc="-6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loop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4540" y="1183894"/>
            <a:ext cx="6804659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When creating a nested loop, push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outer loop counter  before entering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inner</a:t>
            </a:r>
            <a:r>
              <a:rPr dirty="0" sz="21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loop:</a:t>
            </a:r>
            <a:endParaRPr sz="2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14400" y="3200400"/>
            <a:ext cx="6934200" cy="1676400"/>
          </a:xfrm>
          <a:custGeom>
            <a:avLst/>
            <a:gdLst/>
            <a:ahLst/>
            <a:cxnLst/>
            <a:rect l="l" t="t" r="r" b="b"/>
            <a:pathLst>
              <a:path w="6934200" h="1676400">
                <a:moveTo>
                  <a:pt x="0" y="1676400"/>
                </a:moveTo>
                <a:lnTo>
                  <a:pt x="6934200" y="1676400"/>
                </a:lnTo>
                <a:lnTo>
                  <a:pt x="6934200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ln w="9144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6504" y="158495"/>
            <a:ext cx="5679948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7676" y="264363"/>
            <a:ext cx="517017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Example: Reversing a</a:t>
            </a:r>
            <a:r>
              <a:rPr dirty="0" spc="-130"/>
              <a:t> </a:t>
            </a:r>
            <a:r>
              <a:rPr dirty="0" spc="-5"/>
              <a:t>String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764540" y="1327505"/>
            <a:ext cx="7487284" cy="231203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4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 loop with indexed</a:t>
            </a:r>
            <a:r>
              <a:rPr dirty="0" sz="20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addressing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4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Push each character on the</a:t>
            </a:r>
            <a:r>
              <a:rPr dirty="0" sz="20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ts val="2280"/>
              </a:lnSpc>
              <a:spcBef>
                <a:spcPts val="24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Start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at the beginning of the string, pop the stack in</a:t>
            </a:r>
            <a:r>
              <a:rPr dirty="0" sz="20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reverse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ts val="2280"/>
              </a:lnSpc>
            </a:pPr>
            <a:r>
              <a:rPr dirty="0" sz="2000" spc="-15">
                <a:solidFill>
                  <a:srgbClr val="FFFFFF"/>
                </a:solidFill>
                <a:latin typeface="Arial"/>
                <a:cs typeface="Arial"/>
              </a:rPr>
              <a:t>order,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insert each character back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into the</a:t>
            </a:r>
            <a:r>
              <a:rPr dirty="0" sz="20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string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40"/>
              </a:spcBef>
              <a:buClr>
                <a:srgbClr val="FFFFFF"/>
              </a:buClr>
              <a:buChar char="•"/>
              <a:tabLst>
                <a:tab pos="355600" algn="l"/>
                <a:tab pos="356235" algn="l"/>
              </a:tabLst>
            </a:pPr>
            <a:r>
              <a:rPr dirty="0" u="heavy" sz="2000">
                <a:solidFill>
                  <a:srgbClr val="EBFD01"/>
                </a:solidFill>
                <a:uFill>
                  <a:solidFill>
                    <a:srgbClr val="EBFD01"/>
                  </a:solidFill>
                </a:uFill>
                <a:latin typeface="Arial"/>
                <a:cs typeface="Arial"/>
              </a:rPr>
              <a:t>Source</a:t>
            </a:r>
            <a:r>
              <a:rPr dirty="0" u="heavy" sz="2000" spc="-35">
                <a:solidFill>
                  <a:srgbClr val="EBFD01"/>
                </a:solidFill>
                <a:uFill>
                  <a:solidFill>
                    <a:srgbClr val="EBFD01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>
                <a:solidFill>
                  <a:srgbClr val="EBFD01"/>
                </a:solidFill>
                <a:uFill>
                  <a:solidFill>
                    <a:srgbClr val="EBFD01"/>
                  </a:solidFill>
                </a:uFill>
                <a:latin typeface="Arial"/>
                <a:cs typeface="Arial"/>
              </a:rPr>
              <a:t>code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Q: Why must each character be put in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EAX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before it is</a:t>
            </a:r>
            <a:r>
              <a:rPr dirty="0" sz="20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pushed?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0" y="3877055"/>
            <a:ext cx="7010400" cy="923925"/>
          </a:xfrm>
          <a:prstGeom prst="rect">
            <a:avLst/>
          </a:prstGeom>
          <a:ln w="9144">
            <a:solidFill>
              <a:srgbClr val="C0C0C0"/>
            </a:solidFill>
          </a:ln>
        </p:spPr>
        <p:txBody>
          <a:bodyPr wrap="square" lIns="0" tIns="130175" rIns="0" bIns="0" rtlCol="0" vert="horz">
            <a:spAutoFit/>
          </a:bodyPr>
          <a:lstStyle/>
          <a:p>
            <a:pPr marL="91440" marR="224154">
              <a:lnSpc>
                <a:spcPct val="100000"/>
              </a:lnSpc>
              <a:spcBef>
                <a:spcPts val="1025"/>
              </a:spcBef>
            </a:pP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Because only word (16-bit) or doubleword (32-bit) values  can be pushed on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1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stack.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63823" y="158495"/>
            <a:ext cx="2843783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05378" y="264363"/>
            <a:ext cx="233362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75"/>
              <a:t>Your </a:t>
            </a:r>
            <a:r>
              <a:rPr dirty="0"/>
              <a:t>turn . .</a:t>
            </a:r>
            <a:r>
              <a:rPr dirty="0" spc="-65"/>
              <a:t> </a:t>
            </a:r>
            <a:r>
              <a:rPr dirty="0"/>
              <a:t>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764540" y="1549654"/>
            <a:ext cx="7605395" cy="23882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628015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500" spc="-5">
                <a:solidFill>
                  <a:srgbClr val="FFFFFF"/>
                </a:solidFill>
                <a:latin typeface="Arial"/>
                <a:cs typeface="Arial"/>
              </a:rPr>
              <a:t>Using the String Reverse program as a starting  point,</a:t>
            </a:r>
            <a:endParaRPr sz="2500">
              <a:latin typeface="Arial"/>
              <a:cs typeface="Arial"/>
            </a:endParaRPr>
          </a:p>
          <a:p>
            <a:pPr marL="355600" marR="1006475" indent="-343535">
              <a:lnSpc>
                <a:spcPct val="100000"/>
              </a:lnSpc>
              <a:spcBef>
                <a:spcPts val="126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#1: Modify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so the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user can input a string  containing between 1 and 50</a:t>
            </a:r>
            <a:r>
              <a:rPr dirty="0" sz="21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characters.</a:t>
            </a:r>
            <a:endParaRPr sz="21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126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#2: Modify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so it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inputs a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of 32-bit integers 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from the </a:t>
            </a:r>
            <a:r>
              <a:rPr dirty="0" sz="2100" spc="-30">
                <a:solidFill>
                  <a:srgbClr val="FFFFFF"/>
                </a:solidFill>
                <a:latin typeface="Arial"/>
                <a:cs typeface="Arial"/>
              </a:rPr>
              <a:t>user,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and then displays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integers in reverse</a:t>
            </a:r>
            <a:r>
              <a:rPr dirty="0" sz="21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-25">
                <a:solidFill>
                  <a:srgbClr val="FFFFFF"/>
                </a:solidFill>
                <a:latin typeface="Arial"/>
                <a:cs typeface="Arial"/>
              </a:rPr>
              <a:t>order.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22220" y="158495"/>
            <a:ext cx="4126991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63773" y="264363"/>
            <a:ext cx="361696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Related</a:t>
            </a:r>
            <a:r>
              <a:rPr dirty="0" spc="-75"/>
              <a:t> </a:t>
            </a:r>
            <a:r>
              <a:rPr dirty="0"/>
              <a:t>Instructions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764540" y="1324381"/>
            <a:ext cx="7025005" cy="328041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PUSHFD and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POPFD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25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200">
                <a:solidFill>
                  <a:srgbClr val="FFFFFF"/>
                </a:solidFill>
                <a:latin typeface="Arial"/>
                <a:cs typeface="Arial"/>
              </a:rPr>
              <a:t>push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and pop the EFLAGS</a:t>
            </a:r>
            <a:r>
              <a:rPr dirty="0" sz="22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register</a:t>
            </a:r>
            <a:endParaRPr sz="2200">
              <a:latin typeface="Arial"/>
              <a:cs typeface="Arial"/>
            </a:endParaRPr>
          </a:p>
          <a:p>
            <a:pPr marL="355600" marR="662940" indent="-343535">
              <a:lnSpc>
                <a:spcPct val="100000"/>
              </a:lnSpc>
              <a:spcBef>
                <a:spcPts val="58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PUSHAD pushes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32-bit general-purpose  registers on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the stack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25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order: </a:t>
            </a:r>
            <a:r>
              <a:rPr dirty="0" sz="2200" spc="-10">
                <a:solidFill>
                  <a:srgbClr val="FFFFFF"/>
                </a:solidFill>
                <a:latin typeface="Arial"/>
                <a:cs typeface="Arial"/>
              </a:rPr>
              <a:t>EAX, ECX, EDX, EBX, </a:t>
            </a:r>
            <a:r>
              <a:rPr dirty="0" sz="2200" spc="-75">
                <a:solidFill>
                  <a:srgbClr val="FFFFFF"/>
                </a:solidFill>
                <a:latin typeface="Arial"/>
                <a:cs typeface="Arial"/>
              </a:rPr>
              <a:t>ESP, EBP,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ESI,</a:t>
            </a:r>
            <a:r>
              <a:rPr dirty="0" sz="2200" spc="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EDI</a:t>
            </a:r>
            <a:endParaRPr sz="2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 spc="-40">
                <a:solidFill>
                  <a:srgbClr val="FFFFFF"/>
                </a:solidFill>
                <a:latin typeface="Arial"/>
                <a:cs typeface="Arial"/>
              </a:rPr>
              <a:t>POPAD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pops the same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registers 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off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the stack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reverse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25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PUSHA and </a:t>
            </a:r>
            <a:r>
              <a:rPr dirty="0" sz="2200" spc="-50">
                <a:solidFill>
                  <a:srgbClr val="FFFFFF"/>
                </a:solidFill>
                <a:latin typeface="Arial"/>
                <a:cs typeface="Arial"/>
              </a:rPr>
              <a:t>POPA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do the same for </a:t>
            </a:r>
            <a:r>
              <a:rPr dirty="0" sz="2200">
                <a:solidFill>
                  <a:srgbClr val="FFFFFF"/>
                </a:solidFill>
                <a:latin typeface="Arial"/>
                <a:cs typeface="Arial"/>
              </a:rPr>
              <a:t>16-bit</a:t>
            </a:r>
            <a:r>
              <a:rPr dirty="0" sz="22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registers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07435" y="158495"/>
            <a:ext cx="2956560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48990" y="264363"/>
            <a:ext cx="244729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75"/>
              <a:t>Your </a:t>
            </a:r>
            <a:r>
              <a:rPr dirty="0" spc="-30"/>
              <a:t>Turn </a:t>
            </a:r>
            <a:r>
              <a:rPr dirty="0"/>
              <a:t>. .</a:t>
            </a:r>
            <a:r>
              <a:rPr dirty="0" spc="-90"/>
              <a:t> </a:t>
            </a:r>
            <a:r>
              <a:rPr dirty="0"/>
              <a:t>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840739" y="1552152"/>
            <a:ext cx="7372350" cy="267779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Write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a program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does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following:</a:t>
            </a:r>
            <a:endParaRPr sz="2400">
              <a:latin typeface="Arial"/>
              <a:cs typeface="Arial"/>
            </a:endParaRPr>
          </a:p>
          <a:p>
            <a:pPr lvl="1" marL="756285" marR="15240" indent="-287020">
              <a:lnSpc>
                <a:spcPct val="100000"/>
              </a:lnSpc>
              <a:spcBef>
                <a:spcPts val="525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Assigns integer values to </a:t>
            </a:r>
            <a:r>
              <a:rPr dirty="0" sz="2200" spc="-10">
                <a:solidFill>
                  <a:srgbClr val="FFFFFF"/>
                </a:solidFill>
                <a:latin typeface="Arial"/>
                <a:cs typeface="Arial"/>
              </a:rPr>
              <a:t>EAX, EBX, ECX, EDX,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ESI,  and</a:t>
            </a:r>
            <a:r>
              <a:rPr dirty="0" sz="2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EDI</a:t>
            </a:r>
            <a:endParaRPr sz="2200">
              <a:latin typeface="Arial"/>
              <a:cs typeface="Arial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53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Uses PUSHAD to push the </a:t>
            </a:r>
            <a:r>
              <a:rPr dirty="0" sz="2200">
                <a:solidFill>
                  <a:srgbClr val="FFFFFF"/>
                </a:solidFill>
                <a:latin typeface="Arial"/>
                <a:cs typeface="Arial"/>
              </a:rPr>
              <a:t>general-purpose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registers  on the</a:t>
            </a:r>
            <a:r>
              <a:rPr dirty="0" sz="2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endParaRPr sz="22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25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Using a </a:t>
            </a:r>
            <a:r>
              <a:rPr dirty="0" sz="2200">
                <a:solidFill>
                  <a:srgbClr val="FFFFFF"/>
                </a:solidFill>
                <a:latin typeface="Arial"/>
                <a:cs typeface="Arial"/>
              </a:rPr>
              <a:t>loop,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your program should pop </a:t>
            </a:r>
            <a:r>
              <a:rPr dirty="0" sz="220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dirty="0" sz="2200" spc="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integer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from the stack and display it on the</a:t>
            </a:r>
            <a:r>
              <a:rPr dirty="0" sz="2200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screen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29355" y="158495"/>
            <a:ext cx="2714244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0909" y="264363"/>
            <a:ext cx="220408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What's</a:t>
            </a:r>
            <a:r>
              <a:rPr dirty="0" spc="-95"/>
              <a:t> </a:t>
            </a:r>
            <a:r>
              <a:rPr dirty="0"/>
              <a:t>Next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907794" y="1552320"/>
            <a:ext cx="5081270" cy="222123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Linking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an External</a:t>
            </a: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Library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The Book's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Link Library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FFCC66"/>
                </a:solidFill>
                <a:latin typeface="Arial"/>
                <a:cs typeface="Arial"/>
              </a:rPr>
              <a:t>Defining </a:t>
            </a:r>
            <a:r>
              <a:rPr dirty="0" sz="2400" b="1">
                <a:solidFill>
                  <a:srgbClr val="FFCC66"/>
                </a:solidFill>
                <a:latin typeface="Arial"/>
                <a:cs typeface="Arial"/>
              </a:rPr>
              <a:t>and </a:t>
            </a:r>
            <a:r>
              <a:rPr dirty="0" sz="2400" spc="-5" b="1">
                <a:solidFill>
                  <a:srgbClr val="FFCC66"/>
                </a:solidFill>
                <a:latin typeface="Arial"/>
                <a:cs typeface="Arial"/>
              </a:rPr>
              <a:t>Using</a:t>
            </a:r>
            <a:r>
              <a:rPr dirty="0" sz="2400" spc="-50" b="1">
                <a:solidFill>
                  <a:srgbClr val="FFCC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CC66"/>
                </a:solidFill>
                <a:latin typeface="Arial"/>
                <a:cs typeface="Arial"/>
              </a:rPr>
              <a:t>Procedures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Program Design Using</a:t>
            </a:r>
            <a:r>
              <a:rPr dirty="0" sz="240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Procedures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7236" y="158495"/>
            <a:ext cx="6156960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48408" y="264363"/>
            <a:ext cx="564705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Defining and </a:t>
            </a:r>
            <a:r>
              <a:rPr dirty="0"/>
              <a:t>Using</a:t>
            </a:r>
            <a:r>
              <a:rPr dirty="0" spc="-80"/>
              <a:t> </a:t>
            </a:r>
            <a:r>
              <a:rPr dirty="0"/>
              <a:t>Procedures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907794" y="1400679"/>
            <a:ext cx="4161154" cy="397637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Creating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Procedures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Documenting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Procedures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Example: SumOf</a:t>
            </a:r>
            <a:r>
              <a:rPr dirty="0" sz="2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Procedure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CALL and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RET</a:t>
            </a:r>
            <a:r>
              <a:rPr dirty="0" sz="24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Instructions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Nested Procedure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Calls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Local and Global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Labels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Procedure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Parameters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Flowchart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Symbols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USES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Operator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55164" y="158495"/>
            <a:ext cx="4261103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96336" y="264363"/>
            <a:ext cx="375031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Creating</a:t>
            </a:r>
            <a:r>
              <a:rPr dirty="0" spc="-45"/>
              <a:t> </a:t>
            </a:r>
            <a:r>
              <a:rPr dirty="0" spc="-5"/>
              <a:t>Procedures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764540" y="1132078"/>
            <a:ext cx="7576820" cy="3964304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261620" indent="-343535">
              <a:lnSpc>
                <a:spcPts val="2590"/>
              </a:lnSpc>
              <a:spcBef>
                <a:spcPts val="42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Large problems can be divided into smaller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tasks to 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them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dirty="0" sz="2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manageable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ts val="2740"/>
              </a:lnSpc>
              <a:spcBef>
                <a:spcPts val="254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FFCC66"/>
                </a:solidFill>
                <a:latin typeface="Arial"/>
                <a:cs typeface="Arial"/>
              </a:rPr>
              <a:t>procedure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is the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ASM equivalent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of a Java or</a:t>
            </a:r>
            <a:r>
              <a:rPr dirty="0" sz="2400" spc="-2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C++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740"/>
              </a:lnSpc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  <a:p>
            <a:pPr marL="355600" marR="5080" indent="-343535">
              <a:lnSpc>
                <a:spcPts val="2590"/>
              </a:lnSpc>
              <a:spcBef>
                <a:spcPts val="61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Following is an assembly language procedure named </a:t>
            </a:r>
            <a:r>
              <a:rPr dirty="0" sz="2400" spc="-5">
                <a:solidFill>
                  <a:srgbClr val="FFCC66"/>
                </a:solidFill>
                <a:latin typeface="Arial"/>
                <a:cs typeface="Arial"/>
              </a:rPr>
              <a:t> sample: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Arial"/>
              <a:cs typeface="Arial"/>
            </a:endParaRPr>
          </a:p>
          <a:p>
            <a:pPr marL="1658620">
              <a:lnSpc>
                <a:spcPct val="100000"/>
              </a:lnSpc>
            </a:pP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sample</a:t>
            </a:r>
            <a:r>
              <a:rPr dirty="0" sz="1800" spc="-8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PROC</a:t>
            </a:r>
            <a:endParaRPr sz="1800">
              <a:latin typeface="Courier New"/>
              <a:cs typeface="Courier New"/>
            </a:endParaRPr>
          </a:p>
          <a:p>
            <a:pPr marL="2115820"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2115820"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1658620" marR="4407535" indent="457200">
              <a:lnSpc>
                <a:spcPct val="100000"/>
              </a:lnSpc>
            </a:pPr>
            <a:r>
              <a:rPr dirty="0" sz="1800" spc="-5" b="1">
                <a:solidFill>
                  <a:srgbClr val="FFFFFF"/>
                </a:solidFill>
                <a:latin typeface="Courier New"/>
                <a:cs typeface="Courier New"/>
              </a:rPr>
              <a:t>ret 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sample</a:t>
            </a:r>
            <a:r>
              <a:rPr dirty="0" sz="1800" spc="-8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ENDP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6920" y="158495"/>
            <a:ext cx="5119115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8092" y="264363"/>
            <a:ext cx="460883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Documenting</a:t>
            </a:r>
            <a:r>
              <a:rPr dirty="0" spc="-75"/>
              <a:t> </a:t>
            </a:r>
            <a:r>
              <a:rPr dirty="0"/>
              <a:t>Procedures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688340" y="1183894"/>
            <a:ext cx="7496809" cy="2790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Suggested documentation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dirty="0" sz="21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procedure: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 description of all tasks accomplished by the</a:t>
            </a:r>
            <a:r>
              <a:rPr dirty="0" sz="2000" spc="-2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procedure.</a:t>
            </a:r>
            <a:endParaRPr sz="2000">
              <a:latin typeface="Arial"/>
              <a:cs typeface="Arial"/>
            </a:endParaRPr>
          </a:p>
          <a:p>
            <a:pPr marL="355600" marR="661670" indent="-343535">
              <a:lnSpc>
                <a:spcPct val="110000"/>
              </a:lnSpc>
              <a:spcBef>
                <a:spcPts val="480"/>
              </a:spcBef>
              <a:buClr>
                <a:srgbClr val="FFFFFF"/>
              </a:buClr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solidFill>
                  <a:srgbClr val="FFCC66"/>
                </a:solidFill>
                <a:latin typeface="Arial"/>
                <a:cs typeface="Arial"/>
              </a:rPr>
              <a:t>Receives: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 spc="-40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of input parameters; state their usage and  requirements.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solidFill>
                  <a:srgbClr val="FFCC66"/>
                </a:solidFill>
                <a:latin typeface="Arial"/>
                <a:cs typeface="Arial"/>
              </a:rPr>
              <a:t>Returns: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 spc="-40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description of values returned by the procedure.</a:t>
            </a:r>
            <a:endParaRPr sz="2000">
              <a:latin typeface="Arial"/>
              <a:cs typeface="Arial"/>
            </a:endParaRPr>
          </a:p>
          <a:p>
            <a:pPr marL="355600" marR="5080" indent="-343535">
              <a:lnSpc>
                <a:spcPct val="110100"/>
              </a:lnSpc>
              <a:spcBef>
                <a:spcPts val="480"/>
              </a:spcBef>
              <a:buClr>
                <a:srgbClr val="FFFFFF"/>
              </a:buClr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solidFill>
                  <a:srgbClr val="FFCC66"/>
                </a:solidFill>
                <a:latin typeface="Arial"/>
                <a:cs typeface="Arial"/>
              </a:rPr>
              <a:t>Requires: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Optional list of requirements called </a:t>
            </a:r>
            <a:r>
              <a:rPr dirty="0" sz="2000">
                <a:solidFill>
                  <a:srgbClr val="FFCC66"/>
                </a:solidFill>
                <a:latin typeface="Arial"/>
                <a:cs typeface="Arial"/>
              </a:rPr>
              <a:t>preconditions</a:t>
            </a:r>
            <a:r>
              <a:rPr dirty="0" sz="2000" spc="-140">
                <a:solidFill>
                  <a:srgbClr val="FFCC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that  must be satisfied before the procedure is</a:t>
            </a:r>
            <a:r>
              <a:rPr dirty="0" sz="20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called.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" y="4495800"/>
            <a:ext cx="7620000" cy="923925"/>
          </a:xfrm>
          <a:prstGeom prst="rect">
            <a:avLst/>
          </a:prstGeom>
          <a:ln w="9144">
            <a:solidFill>
              <a:srgbClr val="C0C0C0"/>
            </a:solidFill>
          </a:ln>
        </p:spPr>
        <p:txBody>
          <a:bodyPr wrap="square" lIns="0" tIns="13017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25"/>
              </a:spcBef>
            </a:pP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a procedure is called without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preconditions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satisfied, it</a:t>
            </a:r>
            <a:r>
              <a:rPr dirty="0" sz="2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endParaRPr sz="21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probably not produce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expected</a:t>
            </a:r>
            <a:r>
              <a:rPr dirty="0" sz="21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output.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9176" y="158495"/>
            <a:ext cx="5593080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0348" y="264363"/>
            <a:ext cx="50831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Example: SumOf</a:t>
            </a:r>
            <a:r>
              <a:rPr dirty="0" spc="-90"/>
              <a:t> </a:t>
            </a:r>
            <a:r>
              <a:rPr dirty="0" spc="-5"/>
              <a:t>Procedure</a:t>
            </a:r>
          </a:p>
        </p:txBody>
      </p:sp>
      <p:sp>
        <p:nvSpPr>
          <p:cNvPr id="4" name="object 4"/>
          <p:cNvSpPr/>
          <p:nvPr/>
        </p:nvSpPr>
        <p:spPr>
          <a:xfrm>
            <a:off x="944880" y="1661862"/>
            <a:ext cx="730885" cy="0"/>
          </a:xfrm>
          <a:custGeom>
            <a:avLst/>
            <a:gdLst/>
            <a:ahLst/>
            <a:cxnLst/>
            <a:rect l="l" t="t" r="r" b="b"/>
            <a:pathLst>
              <a:path w="730885" h="0">
                <a:moveTo>
                  <a:pt x="0" y="0"/>
                </a:moveTo>
                <a:lnTo>
                  <a:pt x="730502" y="0"/>
                </a:lnTo>
              </a:path>
            </a:pathLst>
          </a:custGeom>
          <a:ln w="18444">
            <a:solidFill>
              <a:srgbClr val="FEFEFE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77408" y="1661862"/>
            <a:ext cx="608965" cy="0"/>
          </a:xfrm>
          <a:custGeom>
            <a:avLst/>
            <a:gdLst/>
            <a:ahLst/>
            <a:cxnLst/>
            <a:rect l="l" t="t" r="r" b="b"/>
            <a:pathLst>
              <a:path w="608964" h="0">
                <a:moveTo>
                  <a:pt x="0" y="0"/>
                </a:moveTo>
                <a:lnTo>
                  <a:pt x="608906" y="0"/>
                </a:lnTo>
              </a:path>
            </a:pathLst>
          </a:custGeom>
          <a:ln w="18444">
            <a:solidFill>
              <a:srgbClr val="FEFEFE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87917" y="1661862"/>
            <a:ext cx="852805" cy="0"/>
          </a:xfrm>
          <a:custGeom>
            <a:avLst/>
            <a:gdLst/>
            <a:ahLst/>
            <a:cxnLst/>
            <a:rect l="l" t="t" r="r" b="b"/>
            <a:pathLst>
              <a:path w="852805" h="0">
                <a:moveTo>
                  <a:pt x="0" y="0"/>
                </a:moveTo>
                <a:lnTo>
                  <a:pt x="852542" y="0"/>
                </a:lnTo>
              </a:path>
            </a:pathLst>
          </a:custGeom>
          <a:ln w="18444">
            <a:solidFill>
              <a:srgbClr val="FEFEFE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42061" y="1661862"/>
            <a:ext cx="608965" cy="0"/>
          </a:xfrm>
          <a:custGeom>
            <a:avLst/>
            <a:gdLst/>
            <a:ahLst/>
            <a:cxnLst/>
            <a:rect l="l" t="t" r="r" b="b"/>
            <a:pathLst>
              <a:path w="608964" h="0">
                <a:moveTo>
                  <a:pt x="0" y="0"/>
                </a:moveTo>
                <a:lnTo>
                  <a:pt x="608906" y="0"/>
                </a:lnTo>
              </a:path>
            </a:pathLst>
          </a:custGeom>
          <a:ln w="18444">
            <a:solidFill>
              <a:srgbClr val="FEFEFE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752569" y="1661862"/>
            <a:ext cx="852805" cy="0"/>
          </a:xfrm>
          <a:custGeom>
            <a:avLst/>
            <a:gdLst/>
            <a:ahLst/>
            <a:cxnLst/>
            <a:rect l="l" t="t" r="r" b="b"/>
            <a:pathLst>
              <a:path w="852804" h="0">
                <a:moveTo>
                  <a:pt x="0" y="0"/>
                </a:moveTo>
                <a:lnTo>
                  <a:pt x="852542" y="0"/>
                </a:lnTo>
              </a:path>
            </a:pathLst>
          </a:custGeom>
          <a:ln w="18444">
            <a:solidFill>
              <a:srgbClr val="FEFEFE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06713" y="1661862"/>
            <a:ext cx="608965" cy="0"/>
          </a:xfrm>
          <a:custGeom>
            <a:avLst/>
            <a:gdLst/>
            <a:ahLst/>
            <a:cxnLst/>
            <a:rect l="l" t="t" r="r" b="b"/>
            <a:pathLst>
              <a:path w="608964" h="0">
                <a:moveTo>
                  <a:pt x="0" y="0"/>
                </a:moveTo>
                <a:lnTo>
                  <a:pt x="608906" y="0"/>
                </a:lnTo>
              </a:path>
            </a:pathLst>
          </a:custGeom>
          <a:ln w="18444">
            <a:solidFill>
              <a:srgbClr val="FEFEFE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217222" y="1661862"/>
            <a:ext cx="852805" cy="0"/>
          </a:xfrm>
          <a:custGeom>
            <a:avLst/>
            <a:gdLst/>
            <a:ahLst/>
            <a:cxnLst/>
            <a:rect l="l" t="t" r="r" b="b"/>
            <a:pathLst>
              <a:path w="852804" h="0">
                <a:moveTo>
                  <a:pt x="0" y="0"/>
                </a:moveTo>
                <a:lnTo>
                  <a:pt x="852542" y="0"/>
                </a:lnTo>
              </a:path>
            </a:pathLst>
          </a:custGeom>
          <a:ln w="18444">
            <a:solidFill>
              <a:srgbClr val="FEFEFE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71366" y="1661862"/>
            <a:ext cx="608965" cy="0"/>
          </a:xfrm>
          <a:custGeom>
            <a:avLst/>
            <a:gdLst/>
            <a:ahLst/>
            <a:cxnLst/>
            <a:rect l="l" t="t" r="r" b="b"/>
            <a:pathLst>
              <a:path w="608965" h="0">
                <a:moveTo>
                  <a:pt x="0" y="0"/>
                </a:moveTo>
                <a:lnTo>
                  <a:pt x="608906" y="0"/>
                </a:lnTo>
              </a:path>
            </a:pathLst>
          </a:custGeom>
          <a:ln w="18444">
            <a:solidFill>
              <a:srgbClr val="FEFEFE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681874" y="1661862"/>
            <a:ext cx="852805" cy="0"/>
          </a:xfrm>
          <a:custGeom>
            <a:avLst/>
            <a:gdLst/>
            <a:ahLst/>
            <a:cxnLst/>
            <a:rect l="l" t="t" r="r" b="b"/>
            <a:pathLst>
              <a:path w="852804" h="0">
                <a:moveTo>
                  <a:pt x="0" y="0"/>
                </a:moveTo>
                <a:lnTo>
                  <a:pt x="852542" y="0"/>
                </a:lnTo>
              </a:path>
            </a:pathLst>
          </a:custGeom>
          <a:ln w="18444">
            <a:solidFill>
              <a:srgbClr val="FEFEFE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536019" y="1661862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270" y="0"/>
                </a:lnTo>
              </a:path>
            </a:pathLst>
          </a:custGeom>
          <a:ln w="18444">
            <a:solidFill>
              <a:srgbClr val="FEFEFE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44880" y="3857057"/>
            <a:ext cx="730885" cy="0"/>
          </a:xfrm>
          <a:custGeom>
            <a:avLst/>
            <a:gdLst/>
            <a:ahLst/>
            <a:cxnLst/>
            <a:rect l="l" t="t" r="r" b="b"/>
            <a:pathLst>
              <a:path w="730885" h="0">
                <a:moveTo>
                  <a:pt x="0" y="0"/>
                </a:moveTo>
                <a:lnTo>
                  <a:pt x="730502" y="0"/>
                </a:lnTo>
              </a:path>
            </a:pathLst>
          </a:custGeom>
          <a:ln w="18444">
            <a:solidFill>
              <a:srgbClr val="FEFEFE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77408" y="3857057"/>
            <a:ext cx="608965" cy="0"/>
          </a:xfrm>
          <a:custGeom>
            <a:avLst/>
            <a:gdLst/>
            <a:ahLst/>
            <a:cxnLst/>
            <a:rect l="l" t="t" r="r" b="b"/>
            <a:pathLst>
              <a:path w="608964" h="0">
                <a:moveTo>
                  <a:pt x="0" y="0"/>
                </a:moveTo>
                <a:lnTo>
                  <a:pt x="608906" y="0"/>
                </a:lnTo>
              </a:path>
            </a:pathLst>
          </a:custGeom>
          <a:ln w="18444">
            <a:solidFill>
              <a:srgbClr val="FEFEFE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287917" y="3857057"/>
            <a:ext cx="852805" cy="0"/>
          </a:xfrm>
          <a:custGeom>
            <a:avLst/>
            <a:gdLst/>
            <a:ahLst/>
            <a:cxnLst/>
            <a:rect l="l" t="t" r="r" b="b"/>
            <a:pathLst>
              <a:path w="852805" h="0">
                <a:moveTo>
                  <a:pt x="0" y="0"/>
                </a:moveTo>
                <a:lnTo>
                  <a:pt x="852542" y="0"/>
                </a:lnTo>
              </a:path>
            </a:pathLst>
          </a:custGeom>
          <a:ln w="18444">
            <a:solidFill>
              <a:srgbClr val="FEFEFE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42061" y="3857057"/>
            <a:ext cx="608965" cy="0"/>
          </a:xfrm>
          <a:custGeom>
            <a:avLst/>
            <a:gdLst/>
            <a:ahLst/>
            <a:cxnLst/>
            <a:rect l="l" t="t" r="r" b="b"/>
            <a:pathLst>
              <a:path w="608964" h="0">
                <a:moveTo>
                  <a:pt x="0" y="0"/>
                </a:moveTo>
                <a:lnTo>
                  <a:pt x="608906" y="0"/>
                </a:lnTo>
              </a:path>
            </a:pathLst>
          </a:custGeom>
          <a:ln w="18444">
            <a:solidFill>
              <a:srgbClr val="FEFEFE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52569" y="3857057"/>
            <a:ext cx="852805" cy="0"/>
          </a:xfrm>
          <a:custGeom>
            <a:avLst/>
            <a:gdLst/>
            <a:ahLst/>
            <a:cxnLst/>
            <a:rect l="l" t="t" r="r" b="b"/>
            <a:pathLst>
              <a:path w="852804" h="0">
                <a:moveTo>
                  <a:pt x="0" y="0"/>
                </a:moveTo>
                <a:lnTo>
                  <a:pt x="852542" y="0"/>
                </a:lnTo>
              </a:path>
            </a:pathLst>
          </a:custGeom>
          <a:ln w="18444">
            <a:solidFill>
              <a:srgbClr val="FEFEFE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606713" y="3857057"/>
            <a:ext cx="608965" cy="0"/>
          </a:xfrm>
          <a:custGeom>
            <a:avLst/>
            <a:gdLst/>
            <a:ahLst/>
            <a:cxnLst/>
            <a:rect l="l" t="t" r="r" b="b"/>
            <a:pathLst>
              <a:path w="608964" h="0">
                <a:moveTo>
                  <a:pt x="0" y="0"/>
                </a:moveTo>
                <a:lnTo>
                  <a:pt x="608906" y="0"/>
                </a:lnTo>
              </a:path>
            </a:pathLst>
          </a:custGeom>
          <a:ln w="18444">
            <a:solidFill>
              <a:srgbClr val="FEFEFE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217222" y="3857057"/>
            <a:ext cx="852805" cy="0"/>
          </a:xfrm>
          <a:custGeom>
            <a:avLst/>
            <a:gdLst/>
            <a:ahLst/>
            <a:cxnLst/>
            <a:rect l="l" t="t" r="r" b="b"/>
            <a:pathLst>
              <a:path w="852804" h="0">
                <a:moveTo>
                  <a:pt x="0" y="0"/>
                </a:moveTo>
                <a:lnTo>
                  <a:pt x="852542" y="0"/>
                </a:lnTo>
              </a:path>
            </a:pathLst>
          </a:custGeom>
          <a:ln w="18444">
            <a:solidFill>
              <a:srgbClr val="FEFEFE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071366" y="3857057"/>
            <a:ext cx="608965" cy="0"/>
          </a:xfrm>
          <a:custGeom>
            <a:avLst/>
            <a:gdLst/>
            <a:ahLst/>
            <a:cxnLst/>
            <a:rect l="l" t="t" r="r" b="b"/>
            <a:pathLst>
              <a:path w="608965" h="0">
                <a:moveTo>
                  <a:pt x="0" y="0"/>
                </a:moveTo>
                <a:lnTo>
                  <a:pt x="608906" y="0"/>
                </a:lnTo>
              </a:path>
            </a:pathLst>
          </a:custGeom>
          <a:ln w="18444">
            <a:solidFill>
              <a:srgbClr val="FEFEFE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681874" y="3857057"/>
            <a:ext cx="852805" cy="0"/>
          </a:xfrm>
          <a:custGeom>
            <a:avLst/>
            <a:gdLst/>
            <a:ahLst/>
            <a:cxnLst/>
            <a:rect l="l" t="t" r="r" b="b"/>
            <a:pathLst>
              <a:path w="852804" h="0">
                <a:moveTo>
                  <a:pt x="0" y="0"/>
                </a:moveTo>
                <a:lnTo>
                  <a:pt x="852542" y="0"/>
                </a:lnTo>
              </a:path>
            </a:pathLst>
          </a:custGeom>
          <a:ln w="18444">
            <a:solidFill>
              <a:srgbClr val="FEFEFE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536019" y="3857057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270" y="0"/>
                </a:lnTo>
              </a:path>
            </a:pathLst>
          </a:custGeom>
          <a:ln w="18444">
            <a:solidFill>
              <a:srgbClr val="FEFEFE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810259" y="1503934"/>
            <a:ext cx="7218045" cy="3439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7204709" algn="l"/>
              </a:tabLst>
            </a:pP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; 	</a:t>
            </a:r>
            <a:r>
              <a:rPr dirty="0" sz="160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SumOf PROC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; Calculates and returns the </a:t>
            </a:r>
            <a:r>
              <a:rPr dirty="0" sz="1600" b="1">
                <a:solidFill>
                  <a:srgbClr val="FFFFFF"/>
                </a:solidFill>
                <a:latin typeface="Courier New"/>
                <a:cs typeface="Courier New"/>
              </a:rPr>
              <a:t>sum </a:t>
            </a: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of three </a:t>
            </a:r>
            <a:r>
              <a:rPr dirty="0" sz="1600" spc="5" b="1">
                <a:solidFill>
                  <a:srgbClr val="FFFFFF"/>
                </a:solidFill>
                <a:latin typeface="Courier New"/>
                <a:cs typeface="Courier New"/>
              </a:rPr>
              <a:t>32-bit</a:t>
            </a:r>
            <a:r>
              <a:rPr dirty="0" sz="1600" spc="5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integers.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; Receives: EAX, EBX, ECX, the three integers. May</a:t>
            </a:r>
            <a:r>
              <a:rPr dirty="0" sz="1600" spc="6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; signed or</a:t>
            </a:r>
            <a:r>
              <a:rPr dirty="0" sz="1600" spc="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unsigned.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; Returns: EAX = sum, </a:t>
            </a:r>
            <a:r>
              <a:rPr dirty="0" sz="1600" b="1">
                <a:solidFill>
                  <a:srgbClr val="FFFFFF"/>
                </a:solidFill>
                <a:latin typeface="Courier New"/>
                <a:cs typeface="Courier New"/>
              </a:rPr>
              <a:t>and </a:t>
            </a: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the status flags</a:t>
            </a:r>
            <a:r>
              <a:rPr dirty="0" sz="1600" spc="4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(Carry,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; Overflow, etc.) are</a:t>
            </a:r>
            <a:r>
              <a:rPr dirty="0" sz="1600" spc="1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changed.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; Requires:</a:t>
            </a:r>
            <a:r>
              <a:rPr dirty="0" sz="1600" spc="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ourier New"/>
                <a:cs typeface="Courier New"/>
              </a:rPr>
              <a:t>nothing</a:t>
            </a:r>
            <a:endParaRPr sz="1600">
              <a:latin typeface="Courier New"/>
              <a:cs typeface="Courier New"/>
            </a:endParaRPr>
          </a:p>
          <a:p>
            <a:pPr marL="469900" marR="5080" indent="-457834">
              <a:lnSpc>
                <a:spcPct val="100000"/>
              </a:lnSpc>
              <a:tabLst>
                <a:tab pos="7204709" algn="l"/>
              </a:tabLst>
            </a:pP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; 		</a:t>
            </a:r>
            <a:r>
              <a:rPr dirty="0" sz="160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add eax,ebx</a:t>
            </a:r>
            <a:endParaRPr sz="1600">
              <a:latin typeface="Courier New"/>
              <a:cs typeface="Courier New"/>
            </a:endParaRPr>
          </a:p>
          <a:p>
            <a:pPr marL="469900" marR="5398770">
              <a:lnSpc>
                <a:spcPct val="100000"/>
              </a:lnSpc>
            </a:pP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add</a:t>
            </a:r>
            <a:r>
              <a:rPr dirty="0" sz="1600" spc="-8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eax,ecx  ret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SumOf ENDP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5248" y="158495"/>
            <a:ext cx="4442459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6420" y="264363"/>
            <a:ext cx="393319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Link </a:t>
            </a:r>
            <a:r>
              <a:rPr dirty="0" spc="-5"/>
              <a:t>Library</a:t>
            </a:r>
            <a:r>
              <a:rPr dirty="0" spc="-70"/>
              <a:t> </a:t>
            </a:r>
            <a:r>
              <a:rPr dirty="0"/>
              <a:t>Overview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764540" y="1168653"/>
            <a:ext cx="7520305" cy="3543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file containing procedures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have been compiled  into machine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2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constructed from one or more OBJ</a:t>
            </a:r>
            <a:r>
              <a:rPr dirty="0" sz="2200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FFFFFF"/>
                </a:solidFill>
                <a:latin typeface="Arial"/>
                <a:cs typeface="Arial"/>
              </a:rPr>
              <a:t>files</a:t>
            </a:r>
            <a:endParaRPr sz="2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8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 spc="-13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build a </a:t>
            </a:r>
            <a:r>
              <a:rPr dirty="0" sz="2400" spc="-25">
                <a:solidFill>
                  <a:srgbClr val="FFFFFF"/>
                </a:solidFill>
                <a:latin typeface="Arial"/>
                <a:cs typeface="Arial"/>
              </a:rPr>
              <a:t>library,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. .</a:t>
            </a:r>
            <a:r>
              <a:rPr dirty="0" sz="2400" spc="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25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start with one or more ASM source</a:t>
            </a:r>
            <a:r>
              <a:rPr dirty="0" sz="2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files</a:t>
            </a:r>
            <a:endParaRPr sz="22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3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assemble each into an OBJ</a:t>
            </a:r>
            <a:r>
              <a:rPr dirty="0" sz="22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22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3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create an empty library file (extension</a:t>
            </a:r>
            <a:r>
              <a:rPr dirty="0" sz="220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.LIB)</a:t>
            </a:r>
            <a:endParaRPr sz="2200">
              <a:latin typeface="Arial"/>
              <a:cs typeface="Arial"/>
            </a:endParaRPr>
          </a:p>
          <a:p>
            <a:pPr lvl="1" marL="756285" marR="1101090" indent="-287020">
              <a:lnSpc>
                <a:spcPct val="100000"/>
              </a:lnSpc>
              <a:spcBef>
                <a:spcPts val="525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add the OBJ file(s) to the library file, using the  Microsoft LIB</a:t>
            </a:r>
            <a:r>
              <a:rPr dirty="0" sz="22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FFFFFF"/>
                </a:solidFill>
                <a:latin typeface="Arial"/>
                <a:cs typeface="Arial"/>
              </a:rPr>
              <a:t>utility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5181600"/>
            <a:ext cx="7239000" cy="541020"/>
          </a:xfrm>
          <a:prstGeom prst="rect">
            <a:avLst/>
          </a:prstGeom>
          <a:ln w="9144">
            <a:solidFill>
              <a:srgbClr val="C0C0C0"/>
            </a:solidFill>
          </a:ln>
        </p:spPr>
        <p:txBody>
          <a:bodyPr wrap="square" lIns="0" tIns="13271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45"/>
              </a:spcBef>
            </a:pPr>
            <a:r>
              <a:rPr dirty="0" sz="1700" spc="-45">
                <a:solidFill>
                  <a:srgbClr val="FFFFFF"/>
                </a:solidFill>
                <a:latin typeface="Arial"/>
                <a:cs typeface="Arial"/>
              </a:rPr>
              <a:t>Take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a quick look at Irvine32.asm in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the \Irvine\Examples\Lib32</a:t>
            </a:r>
            <a:r>
              <a:rPr dirty="0" sz="1700" spc="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15">
                <a:solidFill>
                  <a:srgbClr val="FFFFFF"/>
                </a:solidFill>
                <a:latin typeface="Arial"/>
                <a:cs typeface="Arial"/>
              </a:rPr>
              <a:t>folder.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8423" y="158495"/>
            <a:ext cx="5436108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9597" y="264363"/>
            <a:ext cx="492633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CALL </a:t>
            </a:r>
            <a:r>
              <a:rPr dirty="0" spc="-5"/>
              <a:t>and </a:t>
            </a:r>
            <a:r>
              <a:rPr dirty="0"/>
              <a:t>RET</a:t>
            </a:r>
            <a:r>
              <a:rPr dirty="0" spc="-280"/>
              <a:t> </a:t>
            </a:r>
            <a:r>
              <a:rPr dirty="0"/>
              <a:t>Instructions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764540" y="1552152"/>
            <a:ext cx="7091680" cy="211074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CALL instruction calls a</a:t>
            </a:r>
            <a:r>
              <a:rPr dirty="0" sz="24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procedure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25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pushes </a:t>
            </a:r>
            <a:r>
              <a:rPr dirty="0" sz="2200" spc="-10">
                <a:solidFill>
                  <a:srgbClr val="FFFFFF"/>
                </a:solidFill>
                <a:latin typeface="Arial"/>
                <a:cs typeface="Arial"/>
              </a:rPr>
              <a:t>offset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of next instruction on the</a:t>
            </a:r>
            <a:r>
              <a:rPr dirty="0" sz="220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endParaRPr sz="22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3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copies the address of the called procedure into</a:t>
            </a:r>
            <a:r>
              <a:rPr dirty="0" sz="2200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EIP</a:t>
            </a:r>
            <a:endParaRPr sz="2200">
              <a:latin typeface="Arial"/>
              <a:cs typeface="Arial"/>
            </a:endParaRPr>
          </a:p>
          <a:p>
            <a:pPr marL="434975" indent="-422909">
              <a:lnSpc>
                <a:spcPct val="100000"/>
              </a:lnSpc>
              <a:spcBef>
                <a:spcPts val="580"/>
              </a:spcBef>
              <a:buChar char="•"/>
              <a:tabLst>
                <a:tab pos="434975" algn="l"/>
                <a:tab pos="435609" algn="l"/>
              </a:tabLst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The RET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instruction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returns from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4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procedure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25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pops top of stack into</a:t>
            </a:r>
            <a:r>
              <a:rPr dirty="0" sz="22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rial"/>
                <a:cs typeface="Arial"/>
              </a:rPr>
              <a:t>EIP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69007" y="158495"/>
            <a:ext cx="1552956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85516" y="158495"/>
            <a:ext cx="672083" cy="9022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21151" y="158495"/>
            <a:ext cx="3034283" cy="9022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62244" y="286511"/>
            <a:ext cx="1380744" cy="6888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0180" y="264363"/>
            <a:ext cx="47250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CALL-RET </a:t>
            </a:r>
            <a:r>
              <a:rPr dirty="0" spc="-5"/>
              <a:t>Example </a:t>
            </a:r>
            <a:r>
              <a:rPr dirty="0" sz="2400"/>
              <a:t>(1 of</a:t>
            </a:r>
            <a:r>
              <a:rPr dirty="0" sz="2400" spc="-375"/>
              <a:t> </a:t>
            </a:r>
            <a:r>
              <a:rPr dirty="0" sz="2400"/>
              <a:t>2)</a:t>
            </a:r>
            <a:endParaRPr sz="2400"/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3505200" y="1371600"/>
            <a:ext cx="4800600" cy="4038600"/>
          </a:xfrm>
          <a:prstGeom prst="rect">
            <a:avLst/>
          </a:prstGeom>
          <a:ln w="9144">
            <a:solidFill>
              <a:srgbClr val="C0C0C0"/>
            </a:solidFill>
          </a:ln>
        </p:spPr>
        <p:txBody>
          <a:bodyPr wrap="square" lIns="0" tIns="53340" rIns="0" bIns="0" rtlCol="0" vert="horz">
            <a:spAutoFit/>
          </a:bodyPr>
          <a:lstStyle/>
          <a:p>
            <a:pPr marL="137795">
              <a:lnSpc>
                <a:spcPct val="100000"/>
              </a:lnSpc>
              <a:spcBef>
                <a:spcPts val="420"/>
              </a:spcBef>
            </a:pP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main</a:t>
            </a:r>
            <a:r>
              <a:rPr dirty="0" sz="18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PROC</a:t>
            </a:r>
            <a:endParaRPr sz="1800">
              <a:latin typeface="Courier New"/>
              <a:cs typeface="Courier New"/>
            </a:endParaRPr>
          </a:p>
          <a:p>
            <a:pPr marL="594995">
              <a:lnSpc>
                <a:spcPct val="100000"/>
              </a:lnSpc>
            </a:pP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00000020 call</a:t>
            </a:r>
            <a:r>
              <a:rPr dirty="0" sz="1800" spc="-3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MySub</a:t>
            </a:r>
            <a:endParaRPr sz="1800">
              <a:latin typeface="Courier New"/>
              <a:cs typeface="Courier New"/>
            </a:endParaRPr>
          </a:p>
          <a:p>
            <a:pPr marL="594995">
              <a:lnSpc>
                <a:spcPct val="100000"/>
              </a:lnSpc>
            </a:pP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00000025 mov</a:t>
            </a:r>
            <a:r>
              <a:rPr dirty="0" sz="18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eax,ebx</a:t>
            </a:r>
            <a:endParaRPr sz="1800">
              <a:latin typeface="Courier New"/>
              <a:cs typeface="Courier New"/>
            </a:endParaRPr>
          </a:p>
          <a:p>
            <a:pPr marL="594995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594995"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137795">
              <a:lnSpc>
                <a:spcPct val="100000"/>
              </a:lnSpc>
            </a:pP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main</a:t>
            </a:r>
            <a:r>
              <a:rPr dirty="0" sz="18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ENDP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37795">
              <a:lnSpc>
                <a:spcPct val="100000"/>
              </a:lnSpc>
            </a:pP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MySub</a:t>
            </a:r>
            <a:r>
              <a:rPr dirty="0" sz="18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PROC</a:t>
            </a:r>
            <a:endParaRPr sz="1800">
              <a:latin typeface="Courier New"/>
              <a:cs typeface="Courier New"/>
            </a:endParaRPr>
          </a:p>
          <a:p>
            <a:pPr marL="594995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00000040 mov</a:t>
            </a:r>
            <a:r>
              <a:rPr dirty="0" sz="18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eax,edx</a:t>
            </a:r>
            <a:endParaRPr sz="1800">
              <a:latin typeface="Courier New"/>
              <a:cs typeface="Courier New"/>
            </a:endParaRPr>
          </a:p>
          <a:p>
            <a:pPr marL="594995"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594995"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137795" marR="3288029" indent="457200">
              <a:lnSpc>
                <a:spcPct val="100000"/>
              </a:lnSpc>
            </a:pPr>
            <a:r>
              <a:rPr dirty="0" sz="1800" spc="-5" b="1">
                <a:solidFill>
                  <a:srgbClr val="FFFFFF"/>
                </a:solidFill>
                <a:latin typeface="Courier New"/>
                <a:cs typeface="Courier New"/>
              </a:rPr>
              <a:t>ret 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MySub</a:t>
            </a:r>
            <a:r>
              <a:rPr dirty="0" sz="1800" spc="-8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ENDP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140" y="1870913"/>
            <a:ext cx="2635250" cy="10636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0000025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700" spc="-10">
                <a:solidFill>
                  <a:srgbClr val="FFFFFF"/>
                </a:solidFill>
                <a:latin typeface="Arial"/>
                <a:cs typeface="Arial"/>
              </a:rPr>
              <a:t>offset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the  instruction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immediately 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following the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CALL 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instruction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340" y="3700652"/>
            <a:ext cx="2407285" cy="803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00000040 is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700" spc="-10">
                <a:solidFill>
                  <a:srgbClr val="FFFFFF"/>
                </a:solidFill>
                <a:latin typeface="Arial"/>
                <a:cs typeface="Arial"/>
              </a:rPr>
              <a:t>offset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the first instruction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inside 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MySub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69007" y="158495"/>
            <a:ext cx="1552956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85516" y="158495"/>
            <a:ext cx="672083" cy="9022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21151" y="158495"/>
            <a:ext cx="3034283" cy="9022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62244" y="286511"/>
            <a:ext cx="1380744" cy="6888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0180" y="264363"/>
            <a:ext cx="47250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CALL-RET </a:t>
            </a:r>
            <a:r>
              <a:rPr dirty="0" spc="-5"/>
              <a:t>Example </a:t>
            </a:r>
            <a:r>
              <a:rPr dirty="0" sz="2400"/>
              <a:t>(2 of</a:t>
            </a:r>
            <a:r>
              <a:rPr dirty="0" sz="2400" spc="-375"/>
              <a:t> </a:t>
            </a:r>
            <a:r>
              <a:rPr dirty="0" sz="2400"/>
              <a:t>2)</a:t>
            </a:r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2971800" y="1371600"/>
            <a:ext cx="5105400" cy="1600200"/>
          </a:xfrm>
          <a:custGeom>
            <a:avLst/>
            <a:gdLst/>
            <a:ahLst/>
            <a:cxnLst/>
            <a:rect l="l" t="t" r="r" b="b"/>
            <a:pathLst>
              <a:path w="5105400" h="1600200">
                <a:moveTo>
                  <a:pt x="0" y="1600200"/>
                </a:moveTo>
                <a:lnTo>
                  <a:pt x="5105400" y="1600200"/>
                </a:lnTo>
                <a:lnTo>
                  <a:pt x="5105400" y="0"/>
                </a:lnTo>
                <a:lnTo>
                  <a:pt x="0" y="0"/>
                </a:lnTo>
                <a:lnTo>
                  <a:pt x="0" y="160020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55516" y="1907588"/>
            <a:ext cx="1390650" cy="109220"/>
          </a:xfrm>
          <a:custGeom>
            <a:avLst/>
            <a:gdLst/>
            <a:ahLst/>
            <a:cxnLst/>
            <a:rect l="l" t="t" r="r" b="b"/>
            <a:pathLst>
              <a:path w="1390650" h="109219">
                <a:moveTo>
                  <a:pt x="1281701" y="0"/>
                </a:moveTo>
                <a:lnTo>
                  <a:pt x="0" y="0"/>
                </a:lnTo>
                <a:lnTo>
                  <a:pt x="105335" y="108814"/>
                </a:lnTo>
                <a:lnTo>
                  <a:pt x="1390442" y="108814"/>
                </a:lnTo>
                <a:lnTo>
                  <a:pt x="128170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55516" y="1907587"/>
            <a:ext cx="1390650" cy="109220"/>
          </a:xfrm>
          <a:custGeom>
            <a:avLst/>
            <a:gdLst/>
            <a:ahLst/>
            <a:cxnLst/>
            <a:rect l="l" t="t" r="r" b="b"/>
            <a:pathLst>
              <a:path w="1390650" h="109219">
                <a:moveTo>
                  <a:pt x="1281701" y="0"/>
                </a:moveTo>
                <a:lnTo>
                  <a:pt x="0" y="0"/>
                </a:lnTo>
                <a:lnTo>
                  <a:pt x="105335" y="108815"/>
                </a:lnTo>
                <a:lnTo>
                  <a:pt x="1390442" y="108815"/>
                </a:lnTo>
                <a:lnTo>
                  <a:pt x="1281701" y="0"/>
                </a:lnTo>
                <a:close/>
              </a:path>
            </a:pathLst>
          </a:custGeom>
          <a:ln w="56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37217" y="1479157"/>
            <a:ext cx="109220" cy="537845"/>
          </a:xfrm>
          <a:custGeom>
            <a:avLst/>
            <a:gdLst/>
            <a:ahLst/>
            <a:cxnLst/>
            <a:rect l="l" t="t" r="r" b="b"/>
            <a:pathLst>
              <a:path w="109220" h="537844">
                <a:moveTo>
                  <a:pt x="0" y="0"/>
                </a:moveTo>
                <a:lnTo>
                  <a:pt x="0" y="428430"/>
                </a:lnTo>
                <a:lnTo>
                  <a:pt x="108741" y="537245"/>
                </a:lnTo>
                <a:lnTo>
                  <a:pt x="108741" y="10881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37217" y="1479157"/>
            <a:ext cx="109220" cy="537845"/>
          </a:xfrm>
          <a:custGeom>
            <a:avLst/>
            <a:gdLst/>
            <a:ahLst/>
            <a:cxnLst/>
            <a:rect l="l" t="t" r="r" b="b"/>
            <a:pathLst>
              <a:path w="109220" h="537844">
                <a:moveTo>
                  <a:pt x="108741" y="537245"/>
                </a:moveTo>
                <a:lnTo>
                  <a:pt x="0" y="428430"/>
                </a:lnTo>
                <a:lnTo>
                  <a:pt x="0" y="0"/>
                </a:lnTo>
                <a:lnTo>
                  <a:pt x="108741" y="108815"/>
                </a:lnTo>
                <a:lnTo>
                  <a:pt x="108741" y="537245"/>
                </a:lnTo>
                <a:close/>
              </a:path>
            </a:pathLst>
          </a:custGeom>
          <a:ln w="56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55516" y="1479157"/>
            <a:ext cx="1282065" cy="428625"/>
          </a:xfrm>
          <a:custGeom>
            <a:avLst/>
            <a:gdLst/>
            <a:ahLst/>
            <a:cxnLst/>
            <a:rect l="l" t="t" r="r" b="b"/>
            <a:pathLst>
              <a:path w="1282064" h="428625">
                <a:moveTo>
                  <a:pt x="0" y="428430"/>
                </a:moveTo>
                <a:lnTo>
                  <a:pt x="1281694" y="428430"/>
                </a:lnTo>
                <a:lnTo>
                  <a:pt x="1281694" y="0"/>
                </a:lnTo>
                <a:lnTo>
                  <a:pt x="0" y="0"/>
                </a:lnTo>
                <a:lnTo>
                  <a:pt x="0" y="42843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55516" y="1479157"/>
            <a:ext cx="1282065" cy="428625"/>
          </a:xfrm>
          <a:custGeom>
            <a:avLst/>
            <a:gdLst/>
            <a:ahLst/>
            <a:cxnLst/>
            <a:rect l="l" t="t" r="r" b="b"/>
            <a:pathLst>
              <a:path w="1282064" h="428625">
                <a:moveTo>
                  <a:pt x="0" y="428430"/>
                </a:moveTo>
                <a:lnTo>
                  <a:pt x="1281694" y="428430"/>
                </a:lnTo>
                <a:lnTo>
                  <a:pt x="1281694" y="0"/>
                </a:lnTo>
                <a:lnTo>
                  <a:pt x="0" y="0"/>
                </a:lnTo>
                <a:lnTo>
                  <a:pt x="0" y="428430"/>
                </a:lnTo>
                <a:close/>
              </a:path>
            </a:pathLst>
          </a:custGeom>
          <a:ln w="56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340566" y="1552287"/>
            <a:ext cx="923925" cy="248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450" spc="20">
                <a:latin typeface="Courier New"/>
                <a:cs typeface="Courier New"/>
              </a:rPr>
              <a:t>00000025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55516" y="2336018"/>
            <a:ext cx="1390650" cy="109220"/>
          </a:xfrm>
          <a:custGeom>
            <a:avLst/>
            <a:gdLst/>
            <a:ahLst/>
            <a:cxnLst/>
            <a:rect l="l" t="t" r="r" b="b"/>
            <a:pathLst>
              <a:path w="1390650" h="109219">
                <a:moveTo>
                  <a:pt x="1281701" y="0"/>
                </a:moveTo>
                <a:lnTo>
                  <a:pt x="0" y="0"/>
                </a:lnTo>
                <a:lnTo>
                  <a:pt x="105335" y="108814"/>
                </a:lnTo>
                <a:lnTo>
                  <a:pt x="1390442" y="108814"/>
                </a:lnTo>
                <a:lnTo>
                  <a:pt x="128170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155516" y="2336018"/>
            <a:ext cx="1390650" cy="109220"/>
          </a:xfrm>
          <a:custGeom>
            <a:avLst/>
            <a:gdLst/>
            <a:ahLst/>
            <a:cxnLst/>
            <a:rect l="l" t="t" r="r" b="b"/>
            <a:pathLst>
              <a:path w="1390650" h="109219">
                <a:moveTo>
                  <a:pt x="1281701" y="0"/>
                </a:moveTo>
                <a:lnTo>
                  <a:pt x="0" y="0"/>
                </a:lnTo>
                <a:lnTo>
                  <a:pt x="105335" y="108815"/>
                </a:lnTo>
                <a:lnTo>
                  <a:pt x="1390442" y="108815"/>
                </a:lnTo>
                <a:lnTo>
                  <a:pt x="1281701" y="0"/>
                </a:lnTo>
                <a:close/>
              </a:path>
            </a:pathLst>
          </a:custGeom>
          <a:ln w="56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37217" y="1907588"/>
            <a:ext cx="109220" cy="537845"/>
          </a:xfrm>
          <a:custGeom>
            <a:avLst/>
            <a:gdLst/>
            <a:ahLst/>
            <a:cxnLst/>
            <a:rect l="l" t="t" r="r" b="b"/>
            <a:pathLst>
              <a:path w="109220" h="537844">
                <a:moveTo>
                  <a:pt x="0" y="0"/>
                </a:moveTo>
                <a:lnTo>
                  <a:pt x="0" y="428430"/>
                </a:lnTo>
                <a:lnTo>
                  <a:pt x="108741" y="537245"/>
                </a:lnTo>
                <a:lnTo>
                  <a:pt x="108741" y="10881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437217" y="1907587"/>
            <a:ext cx="109220" cy="537845"/>
          </a:xfrm>
          <a:custGeom>
            <a:avLst/>
            <a:gdLst/>
            <a:ahLst/>
            <a:cxnLst/>
            <a:rect l="l" t="t" r="r" b="b"/>
            <a:pathLst>
              <a:path w="109220" h="537844">
                <a:moveTo>
                  <a:pt x="108741" y="537245"/>
                </a:moveTo>
                <a:lnTo>
                  <a:pt x="0" y="428430"/>
                </a:lnTo>
                <a:lnTo>
                  <a:pt x="0" y="0"/>
                </a:lnTo>
                <a:lnTo>
                  <a:pt x="108741" y="108815"/>
                </a:lnTo>
                <a:lnTo>
                  <a:pt x="108741" y="537245"/>
                </a:lnTo>
                <a:close/>
              </a:path>
            </a:pathLst>
          </a:custGeom>
          <a:ln w="56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55516" y="1907588"/>
            <a:ext cx="1282065" cy="428625"/>
          </a:xfrm>
          <a:custGeom>
            <a:avLst/>
            <a:gdLst/>
            <a:ahLst/>
            <a:cxnLst/>
            <a:rect l="l" t="t" r="r" b="b"/>
            <a:pathLst>
              <a:path w="1282064" h="428625">
                <a:moveTo>
                  <a:pt x="0" y="428430"/>
                </a:moveTo>
                <a:lnTo>
                  <a:pt x="1281694" y="428430"/>
                </a:lnTo>
                <a:lnTo>
                  <a:pt x="1281694" y="0"/>
                </a:lnTo>
                <a:lnTo>
                  <a:pt x="0" y="0"/>
                </a:lnTo>
                <a:lnTo>
                  <a:pt x="0" y="428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155516" y="1907587"/>
            <a:ext cx="1282065" cy="428625"/>
          </a:xfrm>
          <a:custGeom>
            <a:avLst/>
            <a:gdLst/>
            <a:ahLst/>
            <a:cxnLst/>
            <a:rect l="l" t="t" r="r" b="b"/>
            <a:pathLst>
              <a:path w="1282064" h="428625">
                <a:moveTo>
                  <a:pt x="0" y="428430"/>
                </a:moveTo>
                <a:lnTo>
                  <a:pt x="1281694" y="428430"/>
                </a:lnTo>
                <a:lnTo>
                  <a:pt x="1281694" y="0"/>
                </a:lnTo>
                <a:lnTo>
                  <a:pt x="0" y="0"/>
                </a:lnTo>
                <a:lnTo>
                  <a:pt x="0" y="428430"/>
                </a:lnTo>
                <a:close/>
              </a:path>
            </a:pathLst>
          </a:custGeom>
          <a:ln w="56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155516" y="2764459"/>
            <a:ext cx="1390650" cy="109220"/>
          </a:xfrm>
          <a:custGeom>
            <a:avLst/>
            <a:gdLst/>
            <a:ahLst/>
            <a:cxnLst/>
            <a:rect l="l" t="t" r="r" b="b"/>
            <a:pathLst>
              <a:path w="1390650" h="109219">
                <a:moveTo>
                  <a:pt x="1281701" y="0"/>
                </a:moveTo>
                <a:lnTo>
                  <a:pt x="0" y="0"/>
                </a:lnTo>
                <a:lnTo>
                  <a:pt x="105335" y="108819"/>
                </a:lnTo>
                <a:lnTo>
                  <a:pt x="1390442" y="108819"/>
                </a:lnTo>
                <a:lnTo>
                  <a:pt x="128170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155516" y="2764459"/>
            <a:ext cx="1390650" cy="109220"/>
          </a:xfrm>
          <a:custGeom>
            <a:avLst/>
            <a:gdLst/>
            <a:ahLst/>
            <a:cxnLst/>
            <a:rect l="l" t="t" r="r" b="b"/>
            <a:pathLst>
              <a:path w="1390650" h="109219">
                <a:moveTo>
                  <a:pt x="1281701" y="0"/>
                </a:moveTo>
                <a:lnTo>
                  <a:pt x="0" y="0"/>
                </a:lnTo>
                <a:lnTo>
                  <a:pt x="105335" y="108819"/>
                </a:lnTo>
                <a:lnTo>
                  <a:pt x="1390442" y="108819"/>
                </a:lnTo>
                <a:lnTo>
                  <a:pt x="1281701" y="0"/>
                </a:lnTo>
                <a:close/>
              </a:path>
            </a:pathLst>
          </a:custGeom>
          <a:ln w="56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437217" y="2336018"/>
            <a:ext cx="109220" cy="537845"/>
          </a:xfrm>
          <a:custGeom>
            <a:avLst/>
            <a:gdLst/>
            <a:ahLst/>
            <a:cxnLst/>
            <a:rect l="l" t="t" r="r" b="b"/>
            <a:pathLst>
              <a:path w="109220" h="537844">
                <a:moveTo>
                  <a:pt x="0" y="0"/>
                </a:moveTo>
                <a:lnTo>
                  <a:pt x="0" y="428440"/>
                </a:lnTo>
                <a:lnTo>
                  <a:pt x="108741" y="537260"/>
                </a:lnTo>
                <a:lnTo>
                  <a:pt x="108741" y="10881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437217" y="2336018"/>
            <a:ext cx="109220" cy="537845"/>
          </a:xfrm>
          <a:custGeom>
            <a:avLst/>
            <a:gdLst/>
            <a:ahLst/>
            <a:cxnLst/>
            <a:rect l="l" t="t" r="r" b="b"/>
            <a:pathLst>
              <a:path w="109220" h="537844">
                <a:moveTo>
                  <a:pt x="108741" y="537260"/>
                </a:moveTo>
                <a:lnTo>
                  <a:pt x="0" y="428440"/>
                </a:lnTo>
                <a:lnTo>
                  <a:pt x="0" y="0"/>
                </a:lnTo>
                <a:lnTo>
                  <a:pt x="108741" y="108815"/>
                </a:lnTo>
                <a:lnTo>
                  <a:pt x="108741" y="537260"/>
                </a:lnTo>
                <a:close/>
              </a:path>
            </a:pathLst>
          </a:custGeom>
          <a:ln w="56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55516" y="2336028"/>
            <a:ext cx="1282065" cy="428625"/>
          </a:xfrm>
          <a:custGeom>
            <a:avLst/>
            <a:gdLst/>
            <a:ahLst/>
            <a:cxnLst/>
            <a:rect l="l" t="t" r="r" b="b"/>
            <a:pathLst>
              <a:path w="1282064" h="428625">
                <a:moveTo>
                  <a:pt x="0" y="428430"/>
                </a:moveTo>
                <a:lnTo>
                  <a:pt x="1281694" y="428430"/>
                </a:lnTo>
                <a:lnTo>
                  <a:pt x="1281694" y="0"/>
                </a:lnTo>
                <a:lnTo>
                  <a:pt x="0" y="0"/>
                </a:lnTo>
                <a:lnTo>
                  <a:pt x="0" y="428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155516" y="2336028"/>
            <a:ext cx="1282065" cy="428625"/>
          </a:xfrm>
          <a:custGeom>
            <a:avLst/>
            <a:gdLst/>
            <a:ahLst/>
            <a:cxnLst/>
            <a:rect l="l" t="t" r="r" b="b"/>
            <a:pathLst>
              <a:path w="1282064" h="428625">
                <a:moveTo>
                  <a:pt x="0" y="428430"/>
                </a:moveTo>
                <a:lnTo>
                  <a:pt x="1281694" y="428430"/>
                </a:lnTo>
                <a:lnTo>
                  <a:pt x="1281694" y="0"/>
                </a:lnTo>
                <a:lnTo>
                  <a:pt x="0" y="0"/>
                </a:lnTo>
                <a:lnTo>
                  <a:pt x="0" y="428430"/>
                </a:lnTo>
                <a:close/>
              </a:path>
            </a:pathLst>
          </a:custGeom>
          <a:ln w="56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765175" y="1693372"/>
            <a:ext cx="313690" cy="0"/>
          </a:xfrm>
          <a:custGeom>
            <a:avLst/>
            <a:gdLst/>
            <a:ahLst/>
            <a:cxnLst/>
            <a:rect l="l" t="t" r="r" b="b"/>
            <a:pathLst>
              <a:path w="313689" h="0">
                <a:moveTo>
                  <a:pt x="313162" y="0"/>
                </a:moveTo>
                <a:lnTo>
                  <a:pt x="0" y="0"/>
                </a:lnTo>
              </a:path>
            </a:pathLst>
          </a:custGeom>
          <a:ln w="56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651304" y="1627855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4">
                <a:moveTo>
                  <a:pt x="130945" y="0"/>
                </a:moveTo>
                <a:lnTo>
                  <a:pt x="0" y="65516"/>
                </a:lnTo>
                <a:lnTo>
                  <a:pt x="130945" y="131033"/>
                </a:lnTo>
                <a:lnTo>
                  <a:pt x="1309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172284" y="1560852"/>
            <a:ext cx="397510" cy="254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500">
                <a:latin typeface="Arial"/>
                <a:cs typeface="Arial"/>
              </a:rPr>
              <a:t>ESP</a:t>
            </a:r>
            <a:endParaRPr sz="15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952825" y="2061084"/>
            <a:ext cx="322580" cy="254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500">
                <a:latin typeface="Arial"/>
                <a:cs typeface="Arial"/>
              </a:rPr>
              <a:t>E</a:t>
            </a:r>
            <a:r>
              <a:rPr dirty="0" sz="1500" spc="5">
                <a:latin typeface="Arial"/>
                <a:cs typeface="Arial"/>
              </a:rPr>
              <a:t>I</a:t>
            </a:r>
            <a:r>
              <a:rPr dirty="0" sz="1500">
                <a:latin typeface="Arial"/>
                <a:cs typeface="Arial"/>
              </a:rPr>
              <a:t>P</a:t>
            </a:r>
            <a:endParaRPr sz="15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360555" y="1907588"/>
            <a:ext cx="1604010" cy="109220"/>
          </a:xfrm>
          <a:custGeom>
            <a:avLst/>
            <a:gdLst/>
            <a:ahLst/>
            <a:cxnLst/>
            <a:rect l="l" t="t" r="r" b="b"/>
            <a:pathLst>
              <a:path w="1604009" h="109219">
                <a:moveTo>
                  <a:pt x="1498013" y="0"/>
                </a:moveTo>
                <a:lnTo>
                  <a:pt x="0" y="0"/>
                </a:lnTo>
                <a:lnTo>
                  <a:pt x="108290" y="108814"/>
                </a:lnTo>
                <a:lnTo>
                  <a:pt x="1603453" y="108814"/>
                </a:lnTo>
                <a:lnTo>
                  <a:pt x="149801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360554" y="1907587"/>
            <a:ext cx="1604010" cy="109220"/>
          </a:xfrm>
          <a:custGeom>
            <a:avLst/>
            <a:gdLst/>
            <a:ahLst/>
            <a:cxnLst/>
            <a:rect l="l" t="t" r="r" b="b"/>
            <a:pathLst>
              <a:path w="1604009" h="109219">
                <a:moveTo>
                  <a:pt x="1498013" y="0"/>
                </a:moveTo>
                <a:lnTo>
                  <a:pt x="0" y="0"/>
                </a:lnTo>
                <a:lnTo>
                  <a:pt x="108290" y="108815"/>
                </a:lnTo>
                <a:lnTo>
                  <a:pt x="1603453" y="108815"/>
                </a:lnTo>
                <a:lnTo>
                  <a:pt x="1498013" y="0"/>
                </a:lnTo>
                <a:close/>
              </a:path>
            </a:pathLst>
          </a:custGeom>
          <a:ln w="56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858568" y="1479157"/>
            <a:ext cx="106045" cy="537845"/>
          </a:xfrm>
          <a:custGeom>
            <a:avLst/>
            <a:gdLst/>
            <a:ahLst/>
            <a:cxnLst/>
            <a:rect l="l" t="t" r="r" b="b"/>
            <a:pathLst>
              <a:path w="106045" h="537844">
                <a:moveTo>
                  <a:pt x="0" y="0"/>
                </a:moveTo>
                <a:lnTo>
                  <a:pt x="0" y="428430"/>
                </a:lnTo>
                <a:lnTo>
                  <a:pt x="105440" y="537245"/>
                </a:lnTo>
                <a:lnTo>
                  <a:pt x="105440" y="10881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858568" y="1479157"/>
            <a:ext cx="106045" cy="537845"/>
          </a:xfrm>
          <a:custGeom>
            <a:avLst/>
            <a:gdLst/>
            <a:ahLst/>
            <a:cxnLst/>
            <a:rect l="l" t="t" r="r" b="b"/>
            <a:pathLst>
              <a:path w="106045" h="537844">
                <a:moveTo>
                  <a:pt x="105440" y="537245"/>
                </a:moveTo>
                <a:lnTo>
                  <a:pt x="0" y="428430"/>
                </a:lnTo>
                <a:lnTo>
                  <a:pt x="0" y="0"/>
                </a:lnTo>
                <a:lnTo>
                  <a:pt x="105440" y="108815"/>
                </a:lnTo>
                <a:lnTo>
                  <a:pt x="105440" y="537245"/>
                </a:lnTo>
                <a:close/>
              </a:path>
            </a:pathLst>
          </a:custGeom>
          <a:ln w="56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6360554" y="1479157"/>
            <a:ext cx="1498600" cy="428625"/>
          </a:xfrm>
          <a:prstGeom prst="rect">
            <a:avLst/>
          </a:prstGeom>
          <a:solidFill>
            <a:srgbClr val="FFFFFF"/>
          </a:solidFill>
          <a:ln w="5685">
            <a:solidFill>
              <a:srgbClr val="000000"/>
            </a:solidFill>
          </a:ln>
        </p:spPr>
        <p:txBody>
          <a:bodyPr wrap="square" lIns="0" tIns="86995" rIns="0" bIns="0" rtlCol="0" vert="horz">
            <a:spAutoFit/>
          </a:bodyPr>
          <a:lstStyle/>
          <a:p>
            <a:pPr marL="292735">
              <a:lnSpc>
                <a:spcPct val="100000"/>
              </a:lnSpc>
              <a:spcBef>
                <a:spcPts val="685"/>
              </a:spcBef>
            </a:pPr>
            <a:r>
              <a:rPr dirty="0" sz="1450" spc="20">
                <a:latin typeface="Courier New"/>
                <a:cs typeface="Courier New"/>
              </a:rPr>
              <a:t>00000040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5940" y="1644141"/>
            <a:ext cx="1965960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FFFFFF"/>
                </a:solidFill>
                <a:latin typeface="Arial"/>
                <a:cs typeface="Arial"/>
              </a:rPr>
              <a:t>The CALL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instruction  </a:t>
            </a:r>
            <a:r>
              <a:rPr dirty="0" sz="1500" spc="-5">
                <a:solidFill>
                  <a:srgbClr val="FFFFFF"/>
                </a:solidFill>
                <a:latin typeface="Arial"/>
                <a:cs typeface="Arial"/>
              </a:rPr>
              <a:t>pushes 00000025 onto 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the stack, </a:t>
            </a:r>
            <a:r>
              <a:rPr dirty="0" sz="1500" spc="-5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loads  00000040 into</a:t>
            </a:r>
            <a:r>
              <a:rPr dirty="0" sz="15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EIP</a:t>
            </a:r>
            <a:endParaRPr sz="15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971800" y="3505200"/>
            <a:ext cx="5029200" cy="2133600"/>
          </a:xfrm>
          <a:custGeom>
            <a:avLst/>
            <a:gdLst/>
            <a:ahLst/>
            <a:cxnLst/>
            <a:rect l="l" t="t" r="r" b="b"/>
            <a:pathLst>
              <a:path w="5029200" h="2133600">
                <a:moveTo>
                  <a:pt x="0" y="2133600"/>
                </a:moveTo>
                <a:lnTo>
                  <a:pt x="5029200" y="2133600"/>
                </a:lnTo>
                <a:lnTo>
                  <a:pt x="5029200" y="0"/>
                </a:lnTo>
                <a:lnTo>
                  <a:pt x="0" y="0"/>
                </a:lnTo>
                <a:lnTo>
                  <a:pt x="0" y="213360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155926" y="4509657"/>
            <a:ext cx="1409065" cy="109855"/>
          </a:xfrm>
          <a:custGeom>
            <a:avLst/>
            <a:gdLst/>
            <a:ahLst/>
            <a:cxnLst/>
            <a:rect l="l" t="t" r="r" b="b"/>
            <a:pathLst>
              <a:path w="1409064" h="109854">
                <a:moveTo>
                  <a:pt x="1301342" y="0"/>
                </a:moveTo>
                <a:lnTo>
                  <a:pt x="0" y="0"/>
                </a:lnTo>
                <a:lnTo>
                  <a:pt x="109599" y="109741"/>
                </a:lnTo>
                <a:lnTo>
                  <a:pt x="1408643" y="109741"/>
                </a:lnTo>
                <a:lnTo>
                  <a:pt x="130134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155926" y="4509657"/>
            <a:ext cx="1409065" cy="109855"/>
          </a:xfrm>
          <a:custGeom>
            <a:avLst/>
            <a:gdLst/>
            <a:ahLst/>
            <a:cxnLst/>
            <a:rect l="l" t="t" r="r" b="b"/>
            <a:pathLst>
              <a:path w="1409064" h="109854">
                <a:moveTo>
                  <a:pt x="1301342" y="0"/>
                </a:moveTo>
                <a:lnTo>
                  <a:pt x="0" y="0"/>
                </a:lnTo>
                <a:lnTo>
                  <a:pt x="109599" y="109741"/>
                </a:lnTo>
                <a:lnTo>
                  <a:pt x="1408643" y="109741"/>
                </a:lnTo>
                <a:lnTo>
                  <a:pt x="1301342" y="0"/>
                </a:lnTo>
                <a:close/>
              </a:path>
            </a:pathLst>
          </a:custGeom>
          <a:ln w="5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457268" y="4075306"/>
            <a:ext cx="107314" cy="544195"/>
          </a:xfrm>
          <a:custGeom>
            <a:avLst/>
            <a:gdLst/>
            <a:ahLst/>
            <a:cxnLst/>
            <a:rect l="l" t="t" r="r" b="b"/>
            <a:pathLst>
              <a:path w="107314" h="544195">
                <a:moveTo>
                  <a:pt x="0" y="0"/>
                </a:moveTo>
                <a:lnTo>
                  <a:pt x="0" y="434350"/>
                </a:lnTo>
                <a:lnTo>
                  <a:pt x="107301" y="544092"/>
                </a:lnTo>
                <a:lnTo>
                  <a:pt x="107301" y="10974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457268" y="4075306"/>
            <a:ext cx="107314" cy="544195"/>
          </a:xfrm>
          <a:custGeom>
            <a:avLst/>
            <a:gdLst/>
            <a:ahLst/>
            <a:cxnLst/>
            <a:rect l="l" t="t" r="r" b="b"/>
            <a:pathLst>
              <a:path w="107314" h="544195">
                <a:moveTo>
                  <a:pt x="107301" y="544092"/>
                </a:moveTo>
                <a:lnTo>
                  <a:pt x="0" y="434350"/>
                </a:lnTo>
                <a:lnTo>
                  <a:pt x="0" y="0"/>
                </a:lnTo>
                <a:lnTo>
                  <a:pt x="107301" y="109741"/>
                </a:lnTo>
                <a:lnTo>
                  <a:pt x="107301" y="544092"/>
                </a:lnTo>
                <a:close/>
              </a:path>
            </a:pathLst>
          </a:custGeom>
          <a:ln w="57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155926" y="4075306"/>
            <a:ext cx="1301750" cy="434975"/>
          </a:xfrm>
          <a:custGeom>
            <a:avLst/>
            <a:gdLst/>
            <a:ahLst/>
            <a:cxnLst/>
            <a:rect l="l" t="t" r="r" b="b"/>
            <a:pathLst>
              <a:path w="1301750" h="434975">
                <a:moveTo>
                  <a:pt x="0" y="434350"/>
                </a:moveTo>
                <a:lnTo>
                  <a:pt x="1301359" y="434350"/>
                </a:lnTo>
                <a:lnTo>
                  <a:pt x="1301359" y="0"/>
                </a:lnTo>
                <a:lnTo>
                  <a:pt x="0" y="0"/>
                </a:lnTo>
                <a:lnTo>
                  <a:pt x="0" y="43435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155926" y="4075306"/>
            <a:ext cx="1301750" cy="434975"/>
          </a:xfrm>
          <a:custGeom>
            <a:avLst/>
            <a:gdLst/>
            <a:ahLst/>
            <a:cxnLst/>
            <a:rect l="l" t="t" r="r" b="b"/>
            <a:pathLst>
              <a:path w="1301750" h="434975">
                <a:moveTo>
                  <a:pt x="0" y="434350"/>
                </a:moveTo>
                <a:lnTo>
                  <a:pt x="1301358" y="434350"/>
                </a:lnTo>
                <a:lnTo>
                  <a:pt x="1301358" y="0"/>
                </a:lnTo>
                <a:lnTo>
                  <a:pt x="0" y="0"/>
                </a:lnTo>
                <a:lnTo>
                  <a:pt x="0" y="434350"/>
                </a:lnTo>
                <a:close/>
              </a:path>
            </a:pathLst>
          </a:custGeom>
          <a:ln w="5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3343398" y="4149623"/>
            <a:ext cx="935990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450" spc="30">
                <a:latin typeface="Courier New"/>
                <a:cs typeface="Courier New"/>
              </a:rPr>
              <a:t>00000025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155926" y="4943431"/>
            <a:ext cx="1409065" cy="109855"/>
          </a:xfrm>
          <a:custGeom>
            <a:avLst/>
            <a:gdLst/>
            <a:ahLst/>
            <a:cxnLst/>
            <a:rect l="l" t="t" r="r" b="b"/>
            <a:pathLst>
              <a:path w="1409064" h="109854">
                <a:moveTo>
                  <a:pt x="1301342" y="0"/>
                </a:moveTo>
                <a:lnTo>
                  <a:pt x="0" y="0"/>
                </a:lnTo>
                <a:lnTo>
                  <a:pt x="109599" y="109741"/>
                </a:lnTo>
                <a:lnTo>
                  <a:pt x="1408643" y="109741"/>
                </a:lnTo>
                <a:lnTo>
                  <a:pt x="130134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155926" y="4943431"/>
            <a:ext cx="1409065" cy="109855"/>
          </a:xfrm>
          <a:custGeom>
            <a:avLst/>
            <a:gdLst/>
            <a:ahLst/>
            <a:cxnLst/>
            <a:rect l="l" t="t" r="r" b="b"/>
            <a:pathLst>
              <a:path w="1409064" h="109854">
                <a:moveTo>
                  <a:pt x="1301342" y="0"/>
                </a:moveTo>
                <a:lnTo>
                  <a:pt x="0" y="0"/>
                </a:lnTo>
                <a:lnTo>
                  <a:pt x="109599" y="109741"/>
                </a:lnTo>
                <a:lnTo>
                  <a:pt x="1408643" y="109741"/>
                </a:lnTo>
                <a:lnTo>
                  <a:pt x="1301342" y="0"/>
                </a:lnTo>
                <a:close/>
              </a:path>
            </a:pathLst>
          </a:custGeom>
          <a:ln w="5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457268" y="4509657"/>
            <a:ext cx="107314" cy="543560"/>
          </a:xfrm>
          <a:custGeom>
            <a:avLst/>
            <a:gdLst/>
            <a:ahLst/>
            <a:cxnLst/>
            <a:rect l="l" t="t" r="r" b="b"/>
            <a:pathLst>
              <a:path w="107314" h="543560">
                <a:moveTo>
                  <a:pt x="0" y="0"/>
                </a:moveTo>
                <a:lnTo>
                  <a:pt x="0" y="433773"/>
                </a:lnTo>
                <a:lnTo>
                  <a:pt x="107301" y="543515"/>
                </a:lnTo>
                <a:lnTo>
                  <a:pt x="107301" y="10974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457268" y="4509657"/>
            <a:ext cx="107314" cy="543560"/>
          </a:xfrm>
          <a:custGeom>
            <a:avLst/>
            <a:gdLst/>
            <a:ahLst/>
            <a:cxnLst/>
            <a:rect l="l" t="t" r="r" b="b"/>
            <a:pathLst>
              <a:path w="107314" h="543560">
                <a:moveTo>
                  <a:pt x="107301" y="543515"/>
                </a:moveTo>
                <a:lnTo>
                  <a:pt x="0" y="433773"/>
                </a:lnTo>
                <a:lnTo>
                  <a:pt x="0" y="0"/>
                </a:lnTo>
                <a:lnTo>
                  <a:pt x="107301" y="109741"/>
                </a:lnTo>
                <a:lnTo>
                  <a:pt x="107301" y="543515"/>
                </a:lnTo>
                <a:close/>
              </a:path>
            </a:pathLst>
          </a:custGeom>
          <a:ln w="57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155926" y="4509657"/>
            <a:ext cx="1301750" cy="434340"/>
          </a:xfrm>
          <a:custGeom>
            <a:avLst/>
            <a:gdLst/>
            <a:ahLst/>
            <a:cxnLst/>
            <a:rect l="l" t="t" r="r" b="b"/>
            <a:pathLst>
              <a:path w="1301750" h="434339">
                <a:moveTo>
                  <a:pt x="0" y="433773"/>
                </a:moveTo>
                <a:lnTo>
                  <a:pt x="1301359" y="433773"/>
                </a:lnTo>
                <a:lnTo>
                  <a:pt x="1301359" y="0"/>
                </a:lnTo>
                <a:lnTo>
                  <a:pt x="0" y="0"/>
                </a:lnTo>
                <a:lnTo>
                  <a:pt x="0" y="4337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155926" y="4509657"/>
            <a:ext cx="1301750" cy="434340"/>
          </a:xfrm>
          <a:custGeom>
            <a:avLst/>
            <a:gdLst/>
            <a:ahLst/>
            <a:cxnLst/>
            <a:rect l="l" t="t" r="r" b="b"/>
            <a:pathLst>
              <a:path w="1301750" h="434339">
                <a:moveTo>
                  <a:pt x="0" y="433773"/>
                </a:moveTo>
                <a:lnTo>
                  <a:pt x="1301358" y="433773"/>
                </a:lnTo>
                <a:lnTo>
                  <a:pt x="1301358" y="0"/>
                </a:lnTo>
                <a:lnTo>
                  <a:pt x="0" y="0"/>
                </a:lnTo>
                <a:lnTo>
                  <a:pt x="0" y="433773"/>
                </a:lnTo>
                <a:close/>
              </a:path>
            </a:pathLst>
          </a:custGeom>
          <a:ln w="5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155926" y="5377791"/>
            <a:ext cx="1409065" cy="109855"/>
          </a:xfrm>
          <a:custGeom>
            <a:avLst/>
            <a:gdLst/>
            <a:ahLst/>
            <a:cxnLst/>
            <a:rect l="l" t="t" r="r" b="b"/>
            <a:pathLst>
              <a:path w="1409064" h="109854">
                <a:moveTo>
                  <a:pt x="1301342" y="0"/>
                </a:moveTo>
                <a:lnTo>
                  <a:pt x="0" y="0"/>
                </a:lnTo>
                <a:lnTo>
                  <a:pt x="109599" y="109746"/>
                </a:lnTo>
                <a:lnTo>
                  <a:pt x="1408643" y="109746"/>
                </a:lnTo>
                <a:lnTo>
                  <a:pt x="130134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155926" y="5377791"/>
            <a:ext cx="1409065" cy="109855"/>
          </a:xfrm>
          <a:custGeom>
            <a:avLst/>
            <a:gdLst/>
            <a:ahLst/>
            <a:cxnLst/>
            <a:rect l="l" t="t" r="r" b="b"/>
            <a:pathLst>
              <a:path w="1409064" h="109854">
                <a:moveTo>
                  <a:pt x="1301342" y="0"/>
                </a:moveTo>
                <a:lnTo>
                  <a:pt x="0" y="0"/>
                </a:lnTo>
                <a:lnTo>
                  <a:pt x="109599" y="109746"/>
                </a:lnTo>
                <a:lnTo>
                  <a:pt x="1408643" y="109746"/>
                </a:lnTo>
                <a:lnTo>
                  <a:pt x="1301342" y="0"/>
                </a:lnTo>
                <a:close/>
              </a:path>
            </a:pathLst>
          </a:custGeom>
          <a:ln w="5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457268" y="4943431"/>
            <a:ext cx="107314" cy="544195"/>
          </a:xfrm>
          <a:custGeom>
            <a:avLst/>
            <a:gdLst/>
            <a:ahLst/>
            <a:cxnLst/>
            <a:rect l="l" t="t" r="r" b="b"/>
            <a:pathLst>
              <a:path w="107314" h="544195">
                <a:moveTo>
                  <a:pt x="0" y="0"/>
                </a:moveTo>
                <a:lnTo>
                  <a:pt x="0" y="434360"/>
                </a:lnTo>
                <a:lnTo>
                  <a:pt x="107301" y="544106"/>
                </a:lnTo>
                <a:lnTo>
                  <a:pt x="107301" y="10974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457268" y="4943431"/>
            <a:ext cx="107314" cy="544195"/>
          </a:xfrm>
          <a:custGeom>
            <a:avLst/>
            <a:gdLst/>
            <a:ahLst/>
            <a:cxnLst/>
            <a:rect l="l" t="t" r="r" b="b"/>
            <a:pathLst>
              <a:path w="107314" h="544195">
                <a:moveTo>
                  <a:pt x="107301" y="544106"/>
                </a:moveTo>
                <a:lnTo>
                  <a:pt x="0" y="434360"/>
                </a:lnTo>
                <a:lnTo>
                  <a:pt x="0" y="0"/>
                </a:lnTo>
                <a:lnTo>
                  <a:pt x="107301" y="109741"/>
                </a:lnTo>
                <a:lnTo>
                  <a:pt x="107301" y="544106"/>
                </a:lnTo>
                <a:close/>
              </a:path>
            </a:pathLst>
          </a:custGeom>
          <a:ln w="57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155926" y="4943440"/>
            <a:ext cx="1301750" cy="434975"/>
          </a:xfrm>
          <a:custGeom>
            <a:avLst/>
            <a:gdLst/>
            <a:ahLst/>
            <a:cxnLst/>
            <a:rect l="l" t="t" r="r" b="b"/>
            <a:pathLst>
              <a:path w="1301750" h="434975">
                <a:moveTo>
                  <a:pt x="0" y="434350"/>
                </a:moveTo>
                <a:lnTo>
                  <a:pt x="1301359" y="434350"/>
                </a:lnTo>
                <a:lnTo>
                  <a:pt x="1301359" y="0"/>
                </a:lnTo>
                <a:lnTo>
                  <a:pt x="0" y="0"/>
                </a:lnTo>
                <a:lnTo>
                  <a:pt x="0" y="4343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155926" y="4943440"/>
            <a:ext cx="1301750" cy="434975"/>
          </a:xfrm>
          <a:custGeom>
            <a:avLst/>
            <a:gdLst/>
            <a:ahLst/>
            <a:cxnLst/>
            <a:rect l="l" t="t" r="r" b="b"/>
            <a:pathLst>
              <a:path w="1301750" h="434975">
                <a:moveTo>
                  <a:pt x="0" y="434350"/>
                </a:moveTo>
                <a:lnTo>
                  <a:pt x="1301358" y="434350"/>
                </a:lnTo>
                <a:lnTo>
                  <a:pt x="1301358" y="0"/>
                </a:lnTo>
                <a:lnTo>
                  <a:pt x="0" y="0"/>
                </a:lnTo>
                <a:lnTo>
                  <a:pt x="0" y="434350"/>
                </a:lnTo>
                <a:close/>
              </a:path>
            </a:pathLst>
          </a:custGeom>
          <a:ln w="5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789542" y="4292481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 h="0">
                <a:moveTo>
                  <a:pt x="317262" y="0"/>
                </a:moveTo>
                <a:lnTo>
                  <a:pt x="0" y="0"/>
                </a:lnTo>
              </a:path>
            </a:pathLst>
          </a:custGeom>
          <a:ln w="5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674181" y="4226059"/>
            <a:ext cx="132715" cy="133350"/>
          </a:xfrm>
          <a:custGeom>
            <a:avLst/>
            <a:gdLst/>
            <a:ahLst/>
            <a:cxnLst/>
            <a:rect l="l" t="t" r="r" b="b"/>
            <a:pathLst>
              <a:path w="132714" h="133350">
                <a:moveTo>
                  <a:pt x="132659" y="0"/>
                </a:moveTo>
                <a:lnTo>
                  <a:pt x="0" y="66421"/>
                </a:lnTo>
                <a:lnTo>
                  <a:pt x="132659" y="132843"/>
                </a:lnTo>
                <a:lnTo>
                  <a:pt x="1326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5201981" y="4158306"/>
            <a:ext cx="402590" cy="2578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500" spc="15">
                <a:latin typeface="Arial"/>
                <a:cs typeface="Arial"/>
              </a:rPr>
              <a:t>ESP</a:t>
            </a:r>
            <a:endParaRPr sz="15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844155" y="4656194"/>
            <a:ext cx="326390" cy="2578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500" spc="15">
                <a:latin typeface="Arial"/>
                <a:cs typeface="Arial"/>
              </a:rPr>
              <a:t>E</a:t>
            </a:r>
            <a:r>
              <a:rPr dirty="0" sz="1500" spc="10">
                <a:latin typeface="Arial"/>
                <a:cs typeface="Arial"/>
              </a:rPr>
              <a:t>I</a:t>
            </a:r>
            <a:r>
              <a:rPr dirty="0" sz="1500" spc="15">
                <a:latin typeface="Arial"/>
                <a:cs typeface="Arial"/>
              </a:rPr>
              <a:t>P</a:t>
            </a:r>
            <a:endParaRPr sz="15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189037" y="4509657"/>
            <a:ext cx="1624965" cy="109855"/>
          </a:xfrm>
          <a:custGeom>
            <a:avLst/>
            <a:gdLst/>
            <a:ahLst/>
            <a:cxnLst/>
            <a:rect l="l" t="t" r="r" b="b"/>
            <a:pathLst>
              <a:path w="1624965" h="109854">
                <a:moveTo>
                  <a:pt x="1515216" y="0"/>
                </a:moveTo>
                <a:lnTo>
                  <a:pt x="0" y="0"/>
                </a:lnTo>
                <a:lnTo>
                  <a:pt x="106580" y="109741"/>
                </a:lnTo>
                <a:lnTo>
                  <a:pt x="1624924" y="109741"/>
                </a:lnTo>
                <a:lnTo>
                  <a:pt x="1515216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189037" y="4509657"/>
            <a:ext cx="1624965" cy="109855"/>
          </a:xfrm>
          <a:custGeom>
            <a:avLst/>
            <a:gdLst/>
            <a:ahLst/>
            <a:cxnLst/>
            <a:rect l="l" t="t" r="r" b="b"/>
            <a:pathLst>
              <a:path w="1624965" h="109854">
                <a:moveTo>
                  <a:pt x="1515216" y="0"/>
                </a:moveTo>
                <a:lnTo>
                  <a:pt x="0" y="0"/>
                </a:lnTo>
                <a:lnTo>
                  <a:pt x="106580" y="109741"/>
                </a:lnTo>
                <a:lnTo>
                  <a:pt x="1624924" y="109741"/>
                </a:lnTo>
                <a:lnTo>
                  <a:pt x="1515216" y="0"/>
                </a:lnTo>
                <a:close/>
              </a:path>
            </a:pathLst>
          </a:custGeom>
          <a:ln w="5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704254" y="4075306"/>
            <a:ext cx="109855" cy="544195"/>
          </a:xfrm>
          <a:custGeom>
            <a:avLst/>
            <a:gdLst/>
            <a:ahLst/>
            <a:cxnLst/>
            <a:rect l="l" t="t" r="r" b="b"/>
            <a:pathLst>
              <a:path w="109854" h="544195">
                <a:moveTo>
                  <a:pt x="0" y="0"/>
                </a:moveTo>
                <a:lnTo>
                  <a:pt x="0" y="434350"/>
                </a:lnTo>
                <a:lnTo>
                  <a:pt x="109707" y="544092"/>
                </a:lnTo>
                <a:lnTo>
                  <a:pt x="109707" y="109741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704253" y="4075306"/>
            <a:ext cx="109855" cy="544195"/>
          </a:xfrm>
          <a:custGeom>
            <a:avLst/>
            <a:gdLst/>
            <a:ahLst/>
            <a:cxnLst/>
            <a:rect l="l" t="t" r="r" b="b"/>
            <a:pathLst>
              <a:path w="109854" h="544195">
                <a:moveTo>
                  <a:pt x="109707" y="544092"/>
                </a:moveTo>
                <a:lnTo>
                  <a:pt x="0" y="434350"/>
                </a:lnTo>
                <a:lnTo>
                  <a:pt x="0" y="0"/>
                </a:lnTo>
                <a:lnTo>
                  <a:pt x="109707" y="109741"/>
                </a:lnTo>
                <a:lnTo>
                  <a:pt x="109707" y="544092"/>
                </a:lnTo>
                <a:close/>
              </a:path>
            </a:pathLst>
          </a:custGeom>
          <a:ln w="57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189037" y="4075306"/>
            <a:ext cx="1515745" cy="434975"/>
          </a:xfrm>
          <a:custGeom>
            <a:avLst/>
            <a:gdLst/>
            <a:ahLst/>
            <a:cxnLst/>
            <a:rect l="l" t="t" r="r" b="b"/>
            <a:pathLst>
              <a:path w="1515745" h="434975">
                <a:moveTo>
                  <a:pt x="0" y="434350"/>
                </a:moveTo>
                <a:lnTo>
                  <a:pt x="1515361" y="434350"/>
                </a:lnTo>
                <a:lnTo>
                  <a:pt x="1515361" y="0"/>
                </a:lnTo>
                <a:lnTo>
                  <a:pt x="0" y="0"/>
                </a:lnTo>
                <a:lnTo>
                  <a:pt x="0" y="4343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189037" y="4075306"/>
            <a:ext cx="1515745" cy="434975"/>
          </a:xfrm>
          <a:custGeom>
            <a:avLst/>
            <a:gdLst/>
            <a:ahLst/>
            <a:cxnLst/>
            <a:rect l="l" t="t" r="r" b="b"/>
            <a:pathLst>
              <a:path w="1515745" h="434975">
                <a:moveTo>
                  <a:pt x="0" y="434350"/>
                </a:moveTo>
                <a:lnTo>
                  <a:pt x="1515361" y="434350"/>
                </a:lnTo>
                <a:lnTo>
                  <a:pt x="1515361" y="0"/>
                </a:lnTo>
                <a:lnTo>
                  <a:pt x="0" y="0"/>
                </a:lnTo>
                <a:lnTo>
                  <a:pt x="0" y="434350"/>
                </a:lnTo>
                <a:close/>
              </a:path>
            </a:pathLst>
          </a:custGeom>
          <a:ln w="5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6483756" y="4149623"/>
            <a:ext cx="935990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450" spc="30">
                <a:latin typeface="Courier New"/>
                <a:cs typeface="Courier New"/>
              </a:rPr>
              <a:t>00000025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805446" y="3640932"/>
            <a:ext cx="0" cy="434975"/>
          </a:xfrm>
          <a:custGeom>
            <a:avLst/>
            <a:gdLst/>
            <a:ahLst/>
            <a:cxnLst/>
            <a:rect l="l" t="t" r="r" b="b"/>
            <a:pathLst>
              <a:path w="0" h="434975">
                <a:moveTo>
                  <a:pt x="0" y="434374"/>
                </a:moveTo>
                <a:lnTo>
                  <a:pt x="0" y="0"/>
                </a:lnTo>
              </a:path>
            </a:pathLst>
          </a:custGeom>
          <a:ln w="173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805446" y="3640932"/>
            <a:ext cx="3140075" cy="0"/>
          </a:xfrm>
          <a:custGeom>
            <a:avLst/>
            <a:gdLst/>
            <a:ahLst/>
            <a:cxnLst/>
            <a:rect l="l" t="t" r="r" b="b"/>
            <a:pathLst>
              <a:path w="3140075" h="0">
                <a:moveTo>
                  <a:pt x="0" y="0"/>
                </a:moveTo>
                <a:lnTo>
                  <a:pt x="3139756" y="0"/>
                </a:lnTo>
              </a:path>
            </a:pathLst>
          </a:custGeom>
          <a:ln w="17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945202" y="3640932"/>
            <a:ext cx="0" cy="434975"/>
          </a:xfrm>
          <a:custGeom>
            <a:avLst/>
            <a:gdLst/>
            <a:ahLst/>
            <a:cxnLst/>
            <a:rect l="l" t="t" r="r" b="b"/>
            <a:pathLst>
              <a:path w="0" h="434975">
                <a:moveTo>
                  <a:pt x="0" y="0"/>
                </a:moveTo>
                <a:lnTo>
                  <a:pt x="0" y="434374"/>
                </a:lnTo>
              </a:path>
            </a:pathLst>
          </a:custGeom>
          <a:ln w="173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867252" y="3997321"/>
            <a:ext cx="156210" cy="78105"/>
          </a:xfrm>
          <a:custGeom>
            <a:avLst/>
            <a:gdLst/>
            <a:ahLst/>
            <a:cxnLst/>
            <a:rect l="l" t="t" r="r" b="b"/>
            <a:pathLst>
              <a:path w="156209" h="78104">
                <a:moveTo>
                  <a:pt x="0" y="0"/>
                </a:moveTo>
                <a:lnTo>
                  <a:pt x="77950" y="77985"/>
                </a:lnTo>
                <a:lnTo>
                  <a:pt x="155900" y="0"/>
                </a:lnTo>
              </a:path>
            </a:pathLst>
          </a:custGeom>
          <a:ln w="172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535940" y="4083177"/>
            <a:ext cx="2091689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FFFFFF"/>
                </a:solidFill>
                <a:latin typeface="Arial"/>
                <a:cs typeface="Arial"/>
              </a:rPr>
              <a:t>The RET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instruction  </a:t>
            </a:r>
            <a:r>
              <a:rPr dirty="0" sz="1500" spc="-5">
                <a:solidFill>
                  <a:srgbClr val="FFFFFF"/>
                </a:solidFill>
                <a:latin typeface="Arial"/>
                <a:cs typeface="Arial"/>
              </a:rPr>
              <a:t>pops 00000025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dirty="0" sz="15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the  stack into</a:t>
            </a:r>
            <a:r>
              <a:rPr dirty="0" sz="15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Arial"/>
                <a:cs typeface="Arial"/>
              </a:rPr>
              <a:t>EIP</a:t>
            </a:r>
            <a:endParaRPr sz="1500">
              <a:latin typeface="Arial"/>
              <a:cs typeface="Arial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75" name="object 7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3" name="object 73"/>
          <p:cNvSpPr txBox="1"/>
          <p:nvPr/>
        </p:nvSpPr>
        <p:spPr>
          <a:xfrm>
            <a:off x="3839717" y="5683707"/>
            <a:ext cx="3447415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(stack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shown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before RET</a:t>
            </a:r>
            <a:r>
              <a:rPr dirty="0" sz="17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executes)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74748" y="158495"/>
            <a:ext cx="4823459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5920" y="264363"/>
            <a:ext cx="431228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Nested Procedure</a:t>
            </a:r>
            <a:r>
              <a:rPr dirty="0" spc="-125"/>
              <a:t> </a:t>
            </a:r>
            <a:r>
              <a:rPr dirty="0" spc="-5"/>
              <a:t>Calls</a:t>
            </a:r>
          </a:p>
        </p:txBody>
      </p:sp>
      <p:sp>
        <p:nvSpPr>
          <p:cNvPr id="4" name="object 4"/>
          <p:cNvSpPr/>
          <p:nvPr/>
        </p:nvSpPr>
        <p:spPr>
          <a:xfrm>
            <a:off x="914400" y="914400"/>
            <a:ext cx="2133600" cy="5257800"/>
          </a:xfrm>
          <a:custGeom>
            <a:avLst/>
            <a:gdLst/>
            <a:ahLst/>
            <a:cxnLst/>
            <a:rect l="l" t="t" r="r" b="b"/>
            <a:pathLst>
              <a:path w="2133600" h="5257800">
                <a:moveTo>
                  <a:pt x="0" y="5257800"/>
                </a:moveTo>
                <a:lnTo>
                  <a:pt x="2133600" y="5257800"/>
                </a:lnTo>
                <a:lnTo>
                  <a:pt x="2133600" y="0"/>
                </a:lnTo>
                <a:lnTo>
                  <a:pt x="0" y="0"/>
                </a:lnTo>
                <a:lnTo>
                  <a:pt x="0" y="525780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14400" y="1002984"/>
            <a:ext cx="2133600" cy="49555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14325">
              <a:lnSpc>
                <a:spcPct val="100000"/>
              </a:lnSpc>
              <a:spcBef>
                <a:spcPts val="90"/>
              </a:spcBef>
            </a:pPr>
            <a:r>
              <a:rPr dirty="0" sz="1200" spc="10" b="1">
                <a:latin typeface="Courier New"/>
                <a:cs typeface="Courier New"/>
              </a:rPr>
              <a:t>main</a:t>
            </a:r>
            <a:r>
              <a:rPr dirty="0" sz="1200" spc="45" b="1">
                <a:latin typeface="Courier New"/>
                <a:cs typeface="Courier New"/>
              </a:rPr>
              <a:t> </a:t>
            </a:r>
            <a:r>
              <a:rPr dirty="0" sz="1200" spc="20" b="1">
                <a:latin typeface="Courier New"/>
                <a:cs typeface="Courier New"/>
              </a:rPr>
              <a:t>PROC</a:t>
            </a:r>
            <a:endParaRPr sz="12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60"/>
              </a:spcBef>
            </a:pPr>
            <a:r>
              <a:rPr dirty="0" sz="1200" spc="-5" b="1"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50"/>
              </a:spcBef>
            </a:pPr>
            <a:r>
              <a:rPr dirty="0" sz="1200" spc="-5" b="1"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 marL="598805" marR="674370">
              <a:lnSpc>
                <a:spcPct val="103800"/>
              </a:lnSpc>
              <a:spcBef>
                <a:spcPts val="5"/>
              </a:spcBef>
            </a:pPr>
            <a:r>
              <a:rPr dirty="0" sz="1200" spc="10" b="1">
                <a:latin typeface="Courier New"/>
                <a:cs typeface="Courier New"/>
              </a:rPr>
              <a:t>call </a:t>
            </a:r>
            <a:r>
              <a:rPr dirty="0" sz="1200" spc="20" b="1">
                <a:latin typeface="Courier New"/>
                <a:cs typeface="Courier New"/>
              </a:rPr>
              <a:t>Sub1  exit</a:t>
            </a:r>
            <a:endParaRPr sz="1200">
              <a:latin typeface="Courier New"/>
              <a:cs typeface="Courier New"/>
            </a:endParaRPr>
          </a:p>
          <a:p>
            <a:pPr marL="314325">
              <a:lnSpc>
                <a:spcPct val="100000"/>
              </a:lnSpc>
              <a:spcBef>
                <a:spcPts val="55"/>
              </a:spcBef>
            </a:pPr>
            <a:r>
              <a:rPr dirty="0" sz="1200" spc="10" b="1">
                <a:latin typeface="Courier New"/>
                <a:cs typeface="Courier New"/>
              </a:rPr>
              <a:t>main</a:t>
            </a:r>
            <a:r>
              <a:rPr dirty="0" sz="1200" spc="-25" b="1">
                <a:latin typeface="Courier New"/>
                <a:cs typeface="Courier New"/>
              </a:rPr>
              <a:t> </a:t>
            </a:r>
            <a:r>
              <a:rPr dirty="0" sz="1200" spc="20" b="1">
                <a:latin typeface="Courier New"/>
                <a:cs typeface="Courier New"/>
              </a:rPr>
              <a:t>ENDP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Courier New"/>
              <a:cs typeface="Courier New"/>
            </a:endParaRPr>
          </a:p>
          <a:p>
            <a:pPr marL="314325">
              <a:lnSpc>
                <a:spcPct val="100000"/>
              </a:lnSpc>
            </a:pPr>
            <a:r>
              <a:rPr dirty="0" sz="1200" spc="10" b="1">
                <a:latin typeface="Courier New"/>
                <a:cs typeface="Courier New"/>
              </a:rPr>
              <a:t>Sub1</a:t>
            </a:r>
            <a:r>
              <a:rPr dirty="0" sz="1200" spc="-25" b="1">
                <a:latin typeface="Courier New"/>
                <a:cs typeface="Courier New"/>
              </a:rPr>
              <a:t> </a:t>
            </a:r>
            <a:r>
              <a:rPr dirty="0" sz="1200" spc="20" b="1">
                <a:latin typeface="Courier New"/>
                <a:cs typeface="Courier New"/>
              </a:rPr>
              <a:t>PROC</a:t>
            </a:r>
            <a:endParaRPr sz="12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55"/>
              </a:spcBef>
            </a:pPr>
            <a:r>
              <a:rPr dirty="0" sz="1200" spc="-5" b="1"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60"/>
              </a:spcBef>
            </a:pPr>
            <a:r>
              <a:rPr dirty="0" sz="1200" spc="-5" b="1"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 marL="598805" marR="674370">
              <a:lnSpc>
                <a:spcPct val="103800"/>
              </a:lnSpc>
            </a:pPr>
            <a:r>
              <a:rPr dirty="0" sz="1200" spc="10" b="1">
                <a:latin typeface="Courier New"/>
                <a:cs typeface="Courier New"/>
              </a:rPr>
              <a:t>call </a:t>
            </a:r>
            <a:r>
              <a:rPr dirty="0" sz="1200" spc="20" b="1">
                <a:latin typeface="Courier New"/>
                <a:cs typeface="Courier New"/>
              </a:rPr>
              <a:t>Sub2  ret</a:t>
            </a:r>
            <a:endParaRPr sz="1200">
              <a:latin typeface="Courier New"/>
              <a:cs typeface="Courier New"/>
            </a:endParaRPr>
          </a:p>
          <a:p>
            <a:pPr marL="314325">
              <a:lnSpc>
                <a:spcPct val="100000"/>
              </a:lnSpc>
              <a:spcBef>
                <a:spcPts val="55"/>
              </a:spcBef>
            </a:pPr>
            <a:r>
              <a:rPr dirty="0" sz="1200" spc="10" b="1">
                <a:latin typeface="Courier New"/>
                <a:cs typeface="Courier New"/>
              </a:rPr>
              <a:t>Sub1</a:t>
            </a:r>
            <a:r>
              <a:rPr dirty="0" sz="1200" spc="-25" b="1">
                <a:latin typeface="Courier New"/>
                <a:cs typeface="Courier New"/>
              </a:rPr>
              <a:t> </a:t>
            </a:r>
            <a:r>
              <a:rPr dirty="0" sz="1200" spc="20" b="1">
                <a:latin typeface="Courier New"/>
                <a:cs typeface="Courier New"/>
              </a:rPr>
              <a:t>ENDP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Courier New"/>
              <a:cs typeface="Courier New"/>
            </a:endParaRPr>
          </a:p>
          <a:p>
            <a:pPr marL="314325">
              <a:lnSpc>
                <a:spcPct val="100000"/>
              </a:lnSpc>
            </a:pPr>
            <a:r>
              <a:rPr dirty="0" sz="1200" spc="10" b="1">
                <a:latin typeface="Courier New"/>
                <a:cs typeface="Courier New"/>
              </a:rPr>
              <a:t>Sub2</a:t>
            </a:r>
            <a:r>
              <a:rPr dirty="0" sz="1200" spc="-25" b="1">
                <a:latin typeface="Courier New"/>
                <a:cs typeface="Courier New"/>
              </a:rPr>
              <a:t> </a:t>
            </a:r>
            <a:r>
              <a:rPr dirty="0" sz="1200" spc="20" b="1">
                <a:latin typeface="Courier New"/>
                <a:cs typeface="Courier New"/>
              </a:rPr>
              <a:t>PROC</a:t>
            </a:r>
            <a:endParaRPr sz="12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60"/>
              </a:spcBef>
            </a:pPr>
            <a:r>
              <a:rPr dirty="0" sz="1200" spc="-5" b="1"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55"/>
              </a:spcBef>
            </a:pPr>
            <a:r>
              <a:rPr dirty="0" sz="1200" spc="-5" b="1"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 marL="598805" marR="674370">
              <a:lnSpc>
                <a:spcPct val="103800"/>
              </a:lnSpc>
            </a:pPr>
            <a:r>
              <a:rPr dirty="0" sz="1200" spc="10" b="1">
                <a:latin typeface="Courier New"/>
                <a:cs typeface="Courier New"/>
              </a:rPr>
              <a:t>call </a:t>
            </a:r>
            <a:r>
              <a:rPr dirty="0" sz="1200" spc="20" b="1">
                <a:latin typeface="Courier New"/>
                <a:cs typeface="Courier New"/>
              </a:rPr>
              <a:t>Sub3  ret</a:t>
            </a:r>
            <a:endParaRPr sz="1200">
              <a:latin typeface="Courier New"/>
              <a:cs typeface="Courier New"/>
            </a:endParaRPr>
          </a:p>
          <a:p>
            <a:pPr marL="314325">
              <a:lnSpc>
                <a:spcPct val="100000"/>
              </a:lnSpc>
              <a:spcBef>
                <a:spcPts val="55"/>
              </a:spcBef>
            </a:pPr>
            <a:r>
              <a:rPr dirty="0" sz="1200" spc="10" b="1">
                <a:latin typeface="Courier New"/>
                <a:cs typeface="Courier New"/>
              </a:rPr>
              <a:t>Sub2</a:t>
            </a:r>
            <a:r>
              <a:rPr dirty="0" sz="1200" spc="-25" b="1">
                <a:latin typeface="Courier New"/>
                <a:cs typeface="Courier New"/>
              </a:rPr>
              <a:t> </a:t>
            </a:r>
            <a:r>
              <a:rPr dirty="0" sz="1200" spc="20" b="1">
                <a:latin typeface="Courier New"/>
                <a:cs typeface="Courier New"/>
              </a:rPr>
              <a:t>ENDP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Courier New"/>
              <a:cs typeface="Courier New"/>
            </a:endParaRPr>
          </a:p>
          <a:p>
            <a:pPr marL="314325">
              <a:lnSpc>
                <a:spcPct val="100000"/>
              </a:lnSpc>
            </a:pPr>
            <a:r>
              <a:rPr dirty="0" sz="1200" spc="10" b="1">
                <a:latin typeface="Courier New"/>
                <a:cs typeface="Courier New"/>
              </a:rPr>
              <a:t>Sub3</a:t>
            </a:r>
            <a:r>
              <a:rPr dirty="0" sz="1200" spc="-25" b="1">
                <a:latin typeface="Courier New"/>
                <a:cs typeface="Courier New"/>
              </a:rPr>
              <a:t> </a:t>
            </a:r>
            <a:r>
              <a:rPr dirty="0" sz="1200" spc="20" b="1">
                <a:latin typeface="Courier New"/>
                <a:cs typeface="Courier New"/>
              </a:rPr>
              <a:t>PROC</a:t>
            </a:r>
            <a:endParaRPr sz="12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55"/>
              </a:spcBef>
            </a:pPr>
            <a:r>
              <a:rPr dirty="0" sz="1200" spc="-5" b="1"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55"/>
              </a:spcBef>
            </a:pPr>
            <a:r>
              <a:rPr dirty="0" sz="1200" spc="-5" b="1"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 marL="314325" marR="958850" indent="283845">
              <a:lnSpc>
                <a:spcPct val="103800"/>
              </a:lnSpc>
            </a:pPr>
            <a:r>
              <a:rPr dirty="0" sz="1200" spc="20" b="1">
                <a:latin typeface="Courier New"/>
                <a:cs typeface="Courier New"/>
              </a:rPr>
              <a:t>ret  </a:t>
            </a:r>
            <a:r>
              <a:rPr dirty="0" sz="1200" spc="10" b="1">
                <a:latin typeface="Courier New"/>
                <a:cs typeface="Courier New"/>
              </a:rPr>
              <a:t>Sub3</a:t>
            </a:r>
            <a:r>
              <a:rPr dirty="0" sz="1200" spc="-25" b="1">
                <a:latin typeface="Courier New"/>
                <a:cs typeface="Courier New"/>
              </a:rPr>
              <a:t> </a:t>
            </a:r>
            <a:r>
              <a:rPr dirty="0" sz="1200" spc="20" b="1">
                <a:latin typeface="Courier New"/>
                <a:cs typeface="Courier New"/>
              </a:rPr>
              <a:t>ENDP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22383" y="1682165"/>
            <a:ext cx="665480" cy="737235"/>
          </a:xfrm>
          <a:custGeom>
            <a:avLst/>
            <a:gdLst/>
            <a:ahLst/>
            <a:cxnLst/>
            <a:rect l="l" t="t" r="r" b="b"/>
            <a:pathLst>
              <a:path w="665480" h="737235">
                <a:moveTo>
                  <a:pt x="295832" y="0"/>
                </a:moveTo>
                <a:lnTo>
                  <a:pt x="362073" y="15330"/>
                </a:lnTo>
                <a:lnTo>
                  <a:pt x="420842" y="30502"/>
                </a:lnTo>
                <a:lnTo>
                  <a:pt x="473923" y="49467"/>
                </a:lnTo>
                <a:lnTo>
                  <a:pt x="521159" y="66536"/>
                </a:lnTo>
                <a:lnTo>
                  <a:pt x="560970" y="87398"/>
                </a:lnTo>
                <a:lnTo>
                  <a:pt x="595093" y="108260"/>
                </a:lnTo>
                <a:lnTo>
                  <a:pt x="642487" y="153934"/>
                </a:lnTo>
                <a:lnTo>
                  <a:pt x="665078" y="205141"/>
                </a:lnTo>
                <a:lnTo>
                  <a:pt x="665078" y="231692"/>
                </a:lnTo>
                <a:lnTo>
                  <a:pt x="648017" y="290643"/>
                </a:lnTo>
                <a:lnTo>
                  <a:pt x="604572" y="353228"/>
                </a:lnTo>
                <a:lnTo>
                  <a:pt x="574240" y="385469"/>
                </a:lnTo>
                <a:lnTo>
                  <a:pt x="536325" y="419607"/>
                </a:lnTo>
                <a:lnTo>
                  <a:pt x="492723" y="455799"/>
                </a:lnTo>
                <a:lnTo>
                  <a:pt x="441695" y="491833"/>
                </a:lnTo>
                <a:lnTo>
                  <a:pt x="384822" y="529763"/>
                </a:lnTo>
                <a:lnTo>
                  <a:pt x="320446" y="569749"/>
                </a:lnTo>
                <a:lnTo>
                  <a:pt x="250382" y="609576"/>
                </a:lnTo>
                <a:lnTo>
                  <a:pt x="172719" y="651299"/>
                </a:lnTo>
                <a:lnTo>
                  <a:pt x="89021" y="693023"/>
                </a:lnTo>
                <a:lnTo>
                  <a:pt x="0" y="736801"/>
                </a:lnTo>
              </a:path>
            </a:pathLst>
          </a:custGeom>
          <a:ln w="37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63678" y="2371396"/>
            <a:ext cx="96588" cy="77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24279" y="4371444"/>
            <a:ext cx="663575" cy="704850"/>
          </a:xfrm>
          <a:custGeom>
            <a:avLst/>
            <a:gdLst/>
            <a:ahLst/>
            <a:cxnLst/>
            <a:rect l="l" t="t" r="r" b="b"/>
            <a:pathLst>
              <a:path w="663575" h="704850">
                <a:moveTo>
                  <a:pt x="293937" y="0"/>
                </a:moveTo>
                <a:lnTo>
                  <a:pt x="360178" y="19123"/>
                </a:lnTo>
                <a:lnTo>
                  <a:pt x="418946" y="38088"/>
                </a:lnTo>
                <a:lnTo>
                  <a:pt x="472027" y="58950"/>
                </a:lnTo>
                <a:lnTo>
                  <a:pt x="519263" y="79812"/>
                </a:lnTo>
                <a:lnTo>
                  <a:pt x="559074" y="102570"/>
                </a:lnTo>
                <a:lnTo>
                  <a:pt x="593198" y="125329"/>
                </a:lnTo>
                <a:lnTo>
                  <a:pt x="640592" y="172900"/>
                </a:lnTo>
                <a:lnTo>
                  <a:pt x="663183" y="224106"/>
                </a:lnTo>
                <a:lnTo>
                  <a:pt x="663183" y="250689"/>
                </a:lnTo>
                <a:lnTo>
                  <a:pt x="646121" y="307648"/>
                </a:lnTo>
                <a:lnTo>
                  <a:pt x="604572" y="366504"/>
                </a:lnTo>
                <a:lnTo>
                  <a:pt x="572344" y="396880"/>
                </a:lnTo>
                <a:lnTo>
                  <a:pt x="534429" y="427256"/>
                </a:lnTo>
                <a:lnTo>
                  <a:pt x="490827" y="459544"/>
                </a:lnTo>
                <a:lnTo>
                  <a:pt x="439799" y="491817"/>
                </a:lnTo>
                <a:lnTo>
                  <a:pt x="382927" y="525986"/>
                </a:lnTo>
                <a:lnTo>
                  <a:pt x="318550" y="560171"/>
                </a:lnTo>
                <a:lnTo>
                  <a:pt x="248486" y="596237"/>
                </a:lnTo>
                <a:lnTo>
                  <a:pt x="172719" y="630422"/>
                </a:lnTo>
                <a:lnTo>
                  <a:pt x="89021" y="668384"/>
                </a:lnTo>
                <a:lnTo>
                  <a:pt x="0" y="704465"/>
                </a:lnTo>
              </a:path>
            </a:pathLst>
          </a:custGeom>
          <a:ln w="37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63678" y="5028450"/>
            <a:ext cx="96588" cy="82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22383" y="3017322"/>
            <a:ext cx="636905" cy="756285"/>
          </a:xfrm>
          <a:custGeom>
            <a:avLst/>
            <a:gdLst/>
            <a:ahLst/>
            <a:cxnLst/>
            <a:rect l="l" t="t" r="r" b="b"/>
            <a:pathLst>
              <a:path w="636905" h="756285">
                <a:moveTo>
                  <a:pt x="278786" y="0"/>
                </a:moveTo>
                <a:lnTo>
                  <a:pt x="341283" y="19123"/>
                </a:lnTo>
                <a:lnTo>
                  <a:pt x="399988" y="38088"/>
                </a:lnTo>
                <a:lnTo>
                  <a:pt x="451174" y="58950"/>
                </a:lnTo>
                <a:lnTo>
                  <a:pt x="494618" y="79812"/>
                </a:lnTo>
                <a:lnTo>
                  <a:pt x="534429" y="102570"/>
                </a:lnTo>
                <a:lnTo>
                  <a:pt x="566657" y="125329"/>
                </a:lnTo>
                <a:lnTo>
                  <a:pt x="614051" y="174796"/>
                </a:lnTo>
                <a:lnTo>
                  <a:pt x="634904" y="227899"/>
                </a:lnTo>
                <a:lnTo>
                  <a:pt x="636800" y="256347"/>
                </a:lnTo>
                <a:lnTo>
                  <a:pt x="631113" y="284795"/>
                </a:lnTo>
                <a:lnTo>
                  <a:pt x="602676" y="347539"/>
                </a:lnTo>
                <a:lnTo>
                  <a:pt x="579927" y="379780"/>
                </a:lnTo>
                <a:lnTo>
                  <a:pt x="549595" y="412021"/>
                </a:lnTo>
                <a:lnTo>
                  <a:pt x="513576" y="446316"/>
                </a:lnTo>
                <a:lnTo>
                  <a:pt x="470131" y="482350"/>
                </a:lnTo>
                <a:lnTo>
                  <a:pt x="422738" y="518384"/>
                </a:lnTo>
                <a:lnTo>
                  <a:pt x="367761" y="554418"/>
                </a:lnTo>
                <a:lnTo>
                  <a:pt x="307191" y="592507"/>
                </a:lnTo>
                <a:lnTo>
                  <a:pt x="239007" y="632334"/>
                </a:lnTo>
                <a:lnTo>
                  <a:pt x="164772" y="672161"/>
                </a:lnTo>
                <a:lnTo>
                  <a:pt x="85230" y="713885"/>
                </a:lnTo>
                <a:lnTo>
                  <a:pt x="0" y="755767"/>
                </a:lnTo>
              </a:path>
            </a:pathLst>
          </a:custGeom>
          <a:ln w="37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63678" y="3723621"/>
            <a:ext cx="96588" cy="79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96658" y="1129327"/>
            <a:ext cx="0" cy="953769"/>
          </a:xfrm>
          <a:custGeom>
            <a:avLst/>
            <a:gdLst/>
            <a:ahLst/>
            <a:cxnLst/>
            <a:rect l="l" t="t" r="r" b="b"/>
            <a:pathLst>
              <a:path w="0" h="953769">
                <a:moveTo>
                  <a:pt x="0" y="0"/>
                </a:moveTo>
                <a:lnTo>
                  <a:pt x="0" y="953480"/>
                </a:lnTo>
              </a:path>
            </a:pathLst>
          </a:custGeom>
          <a:ln w="37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96658" y="1129327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 h="0">
                <a:moveTo>
                  <a:pt x="0" y="0"/>
                </a:moveTo>
                <a:lnTo>
                  <a:pt x="70073" y="0"/>
                </a:lnTo>
              </a:path>
            </a:pathLst>
          </a:custGeom>
          <a:ln w="37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96658" y="2082807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 h="0">
                <a:moveTo>
                  <a:pt x="0" y="0"/>
                </a:moveTo>
                <a:lnTo>
                  <a:pt x="70073" y="0"/>
                </a:lnTo>
              </a:path>
            </a:pathLst>
          </a:custGeom>
          <a:ln w="37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96658" y="2449312"/>
            <a:ext cx="0" cy="953769"/>
          </a:xfrm>
          <a:custGeom>
            <a:avLst/>
            <a:gdLst/>
            <a:ahLst/>
            <a:cxnLst/>
            <a:rect l="l" t="t" r="r" b="b"/>
            <a:pathLst>
              <a:path w="0" h="953770">
                <a:moveTo>
                  <a:pt x="0" y="0"/>
                </a:moveTo>
                <a:lnTo>
                  <a:pt x="0" y="953480"/>
                </a:lnTo>
              </a:path>
            </a:pathLst>
          </a:custGeom>
          <a:ln w="37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96658" y="2449312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 h="0">
                <a:moveTo>
                  <a:pt x="0" y="0"/>
                </a:moveTo>
                <a:lnTo>
                  <a:pt x="70073" y="0"/>
                </a:lnTo>
              </a:path>
            </a:pathLst>
          </a:custGeom>
          <a:ln w="37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96658" y="3402792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 h="0">
                <a:moveTo>
                  <a:pt x="0" y="0"/>
                </a:moveTo>
                <a:lnTo>
                  <a:pt x="70073" y="0"/>
                </a:lnTo>
              </a:path>
            </a:pathLst>
          </a:custGeom>
          <a:ln w="37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94763" y="3774986"/>
            <a:ext cx="0" cy="951865"/>
          </a:xfrm>
          <a:custGeom>
            <a:avLst/>
            <a:gdLst/>
            <a:ahLst/>
            <a:cxnLst/>
            <a:rect l="l" t="t" r="r" b="b"/>
            <a:pathLst>
              <a:path w="0" h="951864">
                <a:moveTo>
                  <a:pt x="0" y="0"/>
                </a:moveTo>
                <a:lnTo>
                  <a:pt x="0" y="951568"/>
                </a:lnTo>
              </a:path>
            </a:pathLst>
          </a:custGeom>
          <a:ln w="37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94763" y="3774986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 h="0">
                <a:moveTo>
                  <a:pt x="0" y="0"/>
                </a:moveTo>
                <a:lnTo>
                  <a:pt x="70071" y="0"/>
                </a:lnTo>
              </a:path>
            </a:pathLst>
          </a:custGeom>
          <a:ln w="37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94763" y="4726554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 h="0">
                <a:moveTo>
                  <a:pt x="0" y="0"/>
                </a:moveTo>
                <a:lnTo>
                  <a:pt x="70071" y="0"/>
                </a:lnTo>
              </a:path>
            </a:pathLst>
          </a:custGeom>
          <a:ln w="37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96658" y="5085788"/>
            <a:ext cx="0" cy="786130"/>
          </a:xfrm>
          <a:custGeom>
            <a:avLst/>
            <a:gdLst/>
            <a:ahLst/>
            <a:cxnLst/>
            <a:rect l="l" t="t" r="r" b="b"/>
            <a:pathLst>
              <a:path w="0" h="786129">
                <a:moveTo>
                  <a:pt x="0" y="0"/>
                </a:moveTo>
                <a:lnTo>
                  <a:pt x="0" y="786048"/>
                </a:lnTo>
              </a:path>
            </a:pathLst>
          </a:custGeom>
          <a:ln w="37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96658" y="5085788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 h="0">
                <a:moveTo>
                  <a:pt x="0" y="0"/>
                </a:moveTo>
                <a:lnTo>
                  <a:pt x="70073" y="0"/>
                </a:lnTo>
              </a:path>
            </a:pathLst>
          </a:custGeom>
          <a:ln w="37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96658" y="5869940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 h="0">
                <a:moveTo>
                  <a:pt x="0" y="0"/>
                </a:moveTo>
                <a:lnTo>
                  <a:pt x="70073" y="0"/>
                </a:lnTo>
              </a:path>
            </a:pathLst>
          </a:custGeom>
          <a:ln w="37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14800" y="2514600"/>
            <a:ext cx="3276600" cy="2286000"/>
          </a:xfrm>
          <a:custGeom>
            <a:avLst/>
            <a:gdLst/>
            <a:ahLst/>
            <a:cxnLst/>
            <a:rect l="l" t="t" r="r" b="b"/>
            <a:pathLst>
              <a:path w="3276600" h="2286000">
                <a:moveTo>
                  <a:pt x="0" y="2286000"/>
                </a:moveTo>
                <a:lnTo>
                  <a:pt x="3276600" y="2286000"/>
                </a:lnTo>
                <a:lnTo>
                  <a:pt x="3276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300611" y="3157891"/>
            <a:ext cx="1939925" cy="116205"/>
          </a:xfrm>
          <a:custGeom>
            <a:avLst/>
            <a:gdLst/>
            <a:ahLst/>
            <a:cxnLst/>
            <a:rect l="l" t="t" r="r" b="b"/>
            <a:pathLst>
              <a:path w="1939925" h="116204">
                <a:moveTo>
                  <a:pt x="1827342" y="0"/>
                </a:moveTo>
                <a:lnTo>
                  <a:pt x="0" y="0"/>
                </a:lnTo>
                <a:lnTo>
                  <a:pt x="115423" y="115710"/>
                </a:lnTo>
                <a:lnTo>
                  <a:pt x="1939712" y="115710"/>
                </a:lnTo>
                <a:lnTo>
                  <a:pt x="182734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300611" y="3157891"/>
            <a:ext cx="1939925" cy="116205"/>
          </a:xfrm>
          <a:custGeom>
            <a:avLst/>
            <a:gdLst/>
            <a:ahLst/>
            <a:cxnLst/>
            <a:rect l="l" t="t" r="r" b="b"/>
            <a:pathLst>
              <a:path w="1939925" h="116204">
                <a:moveTo>
                  <a:pt x="1827342" y="0"/>
                </a:moveTo>
                <a:lnTo>
                  <a:pt x="0" y="0"/>
                </a:lnTo>
                <a:lnTo>
                  <a:pt x="115423" y="115710"/>
                </a:lnTo>
                <a:lnTo>
                  <a:pt x="1939712" y="115710"/>
                </a:lnTo>
                <a:lnTo>
                  <a:pt x="1827342" y="0"/>
                </a:lnTo>
                <a:close/>
              </a:path>
            </a:pathLst>
          </a:custGeom>
          <a:ln w="60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127954" y="2700499"/>
            <a:ext cx="112395" cy="573405"/>
          </a:xfrm>
          <a:custGeom>
            <a:avLst/>
            <a:gdLst/>
            <a:ahLst/>
            <a:cxnLst/>
            <a:rect l="l" t="t" r="r" b="b"/>
            <a:pathLst>
              <a:path w="112395" h="573404">
                <a:moveTo>
                  <a:pt x="0" y="0"/>
                </a:moveTo>
                <a:lnTo>
                  <a:pt x="0" y="457391"/>
                </a:lnTo>
                <a:lnTo>
                  <a:pt x="112369" y="573101"/>
                </a:lnTo>
                <a:lnTo>
                  <a:pt x="112369" y="115735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127954" y="2700499"/>
            <a:ext cx="112395" cy="573405"/>
          </a:xfrm>
          <a:custGeom>
            <a:avLst/>
            <a:gdLst/>
            <a:ahLst/>
            <a:cxnLst/>
            <a:rect l="l" t="t" r="r" b="b"/>
            <a:pathLst>
              <a:path w="112395" h="573404">
                <a:moveTo>
                  <a:pt x="112369" y="573101"/>
                </a:moveTo>
                <a:lnTo>
                  <a:pt x="0" y="457391"/>
                </a:lnTo>
                <a:lnTo>
                  <a:pt x="0" y="0"/>
                </a:lnTo>
                <a:lnTo>
                  <a:pt x="112369" y="115735"/>
                </a:lnTo>
                <a:lnTo>
                  <a:pt x="112369" y="573101"/>
                </a:lnTo>
                <a:close/>
              </a:path>
            </a:pathLst>
          </a:custGeom>
          <a:ln w="60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300611" y="2700525"/>
            <a:ext cx="1827530" cy="457834"/>
          </a:xfrm>
          <a:custGeom>
            <a:avLst/>
            <a:gdLst/>
            <a:ahLst/>
            <a:cxnLst/>
            <a:rect l="l" t="t" r="r" b="b"/>
            <a:pathLst>
              <a:path w="1827529" h="457835">
                <a:moveTo>
                  <a:pt x="0" y="457365"/>
                </a:moveTo>
                <a:lnTo>
                  <a:pt x="1827335" y="457365"/>
                </a:lnTo>
                <a:lnTo>
                  <a:pt x="1827335" y="0"/>
                </a:lnTo>
                <a:lnTo>
                  <a:pt x="0" y="0"/>
                </a:lnTo>
                <a:lnTo>
                  <a:pt x="0" y="45736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00611" y="2700525"/>
            <a:ext cx="1827530" cy="457834"/>
          </a:xfrm>
          <a:custGeom>
            <a:avLst/>
            <a:gdLst/>
            <a:ahLst/>
            <a:cxnLst/>
            <a:rect l="l" t="t" r="r" b="b"/>
            <a:pathLst>
              <a:path w="1827529" h="457835">
                <a:moveTo>
                  <a:pt x="0" y="457365"/>
                </a:moveTo>
                <a:lnTo>
                  <a:pt x="1827335" y="457365"/>
                </a:lnTo>
                <a:lnTo>
                  <a:pt x="1827335" y="0"/>
                </a:lnTo>
                <a:lnTo>
                  <a:pt x="0" y="0"/>
                </a:lnTo>
                <a:lnTo>
                  <a:pt x="0" y="457365"/>
                </a:lnTo>
                <a:close/>
              </a:path>
            </a:pathLst>
          </a:custGeom>
          <a:ln w="60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00611" y="3614648"/>
            <a:ext cx="1939925" cy="116205"/>
          </a:xfrm>
          <a:custGeom>
            <a:avLst/>
            <a:gdLst/>
            <a:ahLst/>
            <a:cxnLst/>
            <a:rect l="l" t="t" r="r" b="b"/>
            <a:pathLst>
              <a:path w="1939925" h="116204">
                <a:moveTo>
                  <a:pt x="1827342" y="0"/>
                </a:moveTo>
                <a:lnTo>
                  <a:pt x="0" y="0"/>
                </a:lnTo>
                <a:lnTo>
                  <a:pt x="115423" y="115710"/>
                </a:lnTo>
                <a:lnTo>
                  <a:pt x="1939712" y="115710"/>
                </a:lnTo>
                <a:lnTo>
                  <a:pt x="182734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300611" y="3614648"/>
            <a:ext cx="1939925" cy="116205"/>
          </a:xfrm>
          <a:custGeom>
            <a:avLst/>
            <a:gdLst/>
            <a:ahLst/>
            <a:cxnLst/>
            <a:rect l="l" t="t" r="r" b="b"/>
            <a:pathLst>
              <a:path w="1939925" h="116204">
                <a:moveTo>
                  <a:pt x="1827342" y="0"/>
                </a:moveTo>
                <a:lnTo>
                  <a:pt x="0" y="0"/>
                </a:lnTo>
                <a:lnTo>
                  <a:pt x="115423" y="115710"/>
                </a:lnTo>
                <a:lnTo>
                  <a:pt x="1939712" y="115710"/>
                </a:lnTo>
                <a:lnTo>
                  <a:pt x="1827342" y="0"/>
                </a:lnTo>
                <a:close/>
              </a:path>
            </a:pathLst>
          </a:custGeom>
          <a:ln w="60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127954" y="3157891"/>
            <a:ext cx="112395" cy="572770"/>
          </a:xfrm>
          <a:custGeom>
            <a:avLst/>
            <a:gdLst/>
            <a:ahLst/>
            <a:cxnLst/>
            <a:rect l="l" t="t" r="r" b="b"/>
            <a:pathLst>
              <a:path w="112395" h="572770">
                <a:moveTo>
                  <a:pt x="0" y="0"/>
                </a:moveTo>
                <a:lnTo>
                  <a:pt x="0" y="456757"/>
                </a:lnTo>
                <a:lnTo>
                  <a:pt x="112369" y="572467"/>
                </a:lnTo>
                <a:lnTo>
                  <a:pt x="112369" y="11571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127954" y="3157891"/>
            <a:ext cx="112395" cy="572770"/>
          </a:xfrm>
          <a:custGeom>
            <a:avLst/>
            <a:gdLst/>
            <a:ahLst/>
            <a:cxnLst/>
            <a:rect l="l" t="t" r="r" b="b"/>
            <a:pathLst>
              <a:path w="112395" h="572770">
                <a:moveTo>
                  <a:pt x="112369" y="572467"/>
                </a:moveTo>
                <a:lnTo>
                  <a:pt x="0" y="456757"/>
                </a:lnTo>
                <a:lnTo>
                  <a:pt x="0" y="0"/>
                </a:lnTo>
                <a:lnTo>
                  <a:pt x="112369" y="115710"/>
                </a:lnTo>
                <a:lnTo>
                  <a:pt x="112369" y="572467"/>
                </a:lnTo>
                <a:close/>
              </a:path>
            </a:pathLst>
          </a:custGeom>
          <a:ln w="60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300611" y="3157891"/>
            <a:ext cx="1827530" cy="457200"/>
          </a:xfrm>
          <a:custGeom>
            <a:avLst/>
            <a:gdLst/>
            <a:ahLst/>
            <a:cxnLst/>
            <a:rect l="l" t="t" r="r" b="b"/>
            <a:pathLst>
              <a:path w="1827529" h="457200">
                <a:moveTo>
                  <a:pt x="0" y="456757"/>
                </a:moveTo>
                <a:lnTo>
                  <a:pt x="1827335" y="456757"/>
                </a:lnTo>
                <a:lnTo>
                  <a:pt x="1827335" y="0"/>
                </a:lnTo>
                <a:lnTo>
                  <a:pt x="0" y="0"/>
                </a:lnTo>
                <a:lnTo>
                  <a:pt x="0" y="45675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300611" y="3157891"/>
            <a:ext cx="1827530" cy="457200"/>
          </a:xfrm>
          <a:custGeom>
            <a:avLst/>
            <a:gdLst/>
            <a:ahLst/>
            <a:cxnLst/>
            <a:rect l="l" t="t" r="r" b="b"/>
            <a:pathLst>
              <a:path w="1827529" h="457200">
                <a:moveTo>
                  <a:pt x="0" y="456757"/>
                </a:moveTo>
                <a:lnTo>
                  <a:pt x="1827335" y="456757"/>
                </a:lnTo>
                <a:lnTo>
                  <a:pt x="1827335" y="0"/>
                </a:lnTo>
                <a:lnTo>
                  <a:pt x="0" y="0"/>
                </a:lnTo>
                <a:lnTo>
                  <a:pt x="0" y="456757"/>
                </a:lnTo>
                <a:close/>
              </a:path>
            </a:pathLst>
          </a:custGeom>
          <a:ln w="60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300611" y="4072014"/>
            <a:ext cx="1939925" cy="116205"/>
          </a:xfrm>
          <a:custGeom>
            <a:avLst/>
            <a:gdLst/>
            <a:ahLst/>
            <a:cxnLst/>
            <a:rect l="l" t="t" r="r" b="b"/>
            <a:pathLst>
              <a:path w="1939925" h="116204">
                <a:moveTo>
                  <a:pt x="1827342" y="0"/>
                </a:moveTo>
                <a:lnTo>
                  <a:pt x="0" y="0"/>
                </a:lnTo>
                <a:lnTo>
                  <a:pt x="115423" y="115710"/>
                </a:lnTo>
                <a:lnTo>
                  <a:pt x="1939712" y="115710"/>
                </a:lnTo>
                <a:lnTo>
                  <a:pt x="182734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300611" y="4072014"/>
            <a:ext cx="1939925" cy="116205"/>
          </a:xfrm>
          <a:custGeom>
            <a:avLst/>
            <a:gdLst/>
            <a:ahLst/>
            <a:cxnLst/>
            <a:rect l="l" t="t" r="r" b="b"/>
            <a:pathLst>
              <a:path w="1939925" h="116204">
                <a:moveTo>
                  <a:pt x="1827342" y="0"/>
                </a:moveTo>
                <a:lnTo>
                  <a:pt x="0" y="0"/>
                </a:lnTo>
                <a:lnTo>
                  <a:pt x="115423" y="115710"/>
                </a:lnTo>
                <a:lnTo>
                  <a:pt x="1939712" y="115710"/>
                </a:lnTo>
                <a:lnTo>
                  <a:pt x="1827342" y="0"/>
                </a:lnTo>
                <a:close/>
              </a:path>
            </a:pathLst>
          </a:custGeom>
          <a:ln w="60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127954" y="3614648"/>
            <a:ext cx="112395" cy="573405"/>
          </a:xfrm>
          <a:custGeom>
            <a:avLst/>
            <a:gdLst/>
            <a:ahLst/>
            <a:cxnLst/>
            <a:rect l="l" t="t" r="r" b="b"/>
            <a:pathLst>
              <a:path w="112395" h="573404">
                <a:moveTo>
                  <a:pt x="0" y="0"/>
                </a:moveTo>
                <a:lnTo>
                  <a:pt x="0" y="457365"/>
                </a:lnTo>
                <a:lnTo>
                  <a:pt x="112369" y="573076"/>
                </a:lnTo>
                <a:lnTo>
                  <a:pt x="112369" y="11571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127954" y="3614648"/>
            <a:ext cx="112395" cy="573405"/>
          </a:xfrm>
          <a:custGeom>
            <a:avLst/>
            <a:gdLst/>
            <a:ahLst/>
            <a:cxnLst/>
            <a:rect l="l" t="t" r="r" b="b"/>
            <a:pathLst>
              <a:path w="112395" h="573404">
                <a:moveTo>
                  <a:pt x="112369" y="573076"/>
                </a:moveTo>
                <a:lnTo>
                  <a:pt x="0" y="457365"/>
                </a:lnTo>
                <a:lnTo>
                  <a:pt x="0" y="0"/>
                </a:lnTo>
                <a:lnTo>
                  <a:pt x="112369" y="115710"/>
                </a:lnTo>
                <a:lnTo>
                  <a:pt x="112369" y="573076"/>
                </a:lnTo>
                <a:close/>
              </a:path>
            </a:pathLst>
          </a:custGeom>
          <a:ln w="60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300611" y="3614648"/>
            <a:ext cx="1827530" cy="457834"/>
          </a:xfrm>
          <a:custGeom>
            <a:avLst/>
            <a:gdLst/>
            <a:ahLst/>
            <a:cxnLst/>
            <a:rect l="l" t="t" r="r" b="b"/>
            <a:pathLst>
              <a:path w="1827529" h="457835">
                <a:moveTo>
                  <a:pt x="0" y="457365"/>
                </a:moveTo>
                <a:lnTo>
                  <a:pt x="1827335" y="457365"/>
                </a:lnTo>
                <a:lnTo>
                  <a:pt x="1827335" y="0"/>
                </a:lnTo>
                <a:lnTo>
                  <a:pt x="0" y="0"/>
                </a:lnTo>
                <a:lnTo>
                  <a:pt x="0" y="45736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300611" y="3614648"/>
            <a:ext cx="1827530" cy="457834"/>
          </a:xfrm>
          <a:custGeom>
            <a:avLst/>
            <a:gdLst/>
            <a:ahLst/>
            <a:cxnLst/>
            <a:rect l="l" t="t" r="r" b="b"/>
            <a:pathLst>
              <a:path w="1827529" h="457835">
                <a:moveTo>
                  <a:pt x="0" y="457365"/>
                </a:moveTo>
                <a:lnTo>
                  <a:pt x="1827335" y="457365"/>
                </a:lnTo>
                <a:lnTo>
                  <a:pt x="1827335" y="0"/>
                </a:lnTo>
                <a:lnTo>
                  <a:pt x="0" y="0"/>
                </a:lnTo>
                <a:lnTo>
                  <a:pt x="0" y="457365"/>
                </a:lnTo>
                <a:close/>
              </a:path>
            </a:pathLst>
          </a:custGeom>
          <a:ln w="60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4647484" y="2773496"/>
            <a:ext cx="1143000" cy="1184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Arial"/>
                <a:cs typeface="Arial"/>
              </a:rPr>
              <a:t>(ret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main)</a:t>
            </a:r>
            <a:endParaRPr sz="1600">
              <a:latin typeface="Arial"/>
              <a:cs typeface="Arial"/>
            </a:endParaRPr>
          </a:p>
          <a:p>
            <a:pPr marR="5080">
              <a:lnSpc>
                <a:spcPct val="187600"/>
              </a:lnSpc>
            </a:pPr>
            <a:r>
              <a:rPr dirty="0" sz="1600" spc="-10">
                <a:latin typeface="Arial"/>
                <a:cs typeface="Arial"/>
              </a:rPr>
              <a:t>(ret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Sub1)  </a:t>
            </a:r>
            <a:r>
              <a:rPr dirty="0" sz="1600" spc="-10">
                <a:latin typeface="Arial"/>
                <a:cs typeface="Arial"/>
              </a:rPr>
              <a:t>(ret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Sub2)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300611" y="4528782"/>
            <a:ext cx="1939925" cy="116205"/>
          </a:xfrm>
          <a:custGeom>
            <a:avLst/>
            <a:gdLst/>
            <a:ahLst/>
            <a:cxnLst/>
            <a:rect l="l" t="t" r="r" b="b"/>
            <a:pathLst>
              <a:path w="1939925" h="116204">
                <a:moveTo>
                  <a:pt x="1827342" y="0"/>
                </a:moveTo>
                <a:lnTo>
                  <a:pt x="0" y="0"/>
                </a:lnTo>
                <a:lnTo>
                  <a:pt x="115423" y="115715"/>
                </a:lnTo>
                <a:lnTo>
                  <a:pt x="1939712" y="115715"/>
                </a:lnTo>
                <a:lnTo>
                  <a:pt x="182734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300611" y="4528782"/>
            <a:ext cx="1939925" cy="116205"/>
          </a:xfrm>
          <a:custGeom>
            <a:avLst/>
            <a:gdLst/>
            <a:ahLst/>
            <a:cxnLst/>
            <a:rect l="l" t="t" r="r" b="b"/>
            <a:pathLst>
              <a:path w="1939925" h="116204">
                <a:moveTo>
                  <a:pt x="1827342" y="0"/>
                </a:moveTo>
                <a:lnTo>
                  <a:pt x="0" y="0"/>
                </a:lnTo>
                <a:lnTo>
                  <a:pt x="115423" y="115715"/>
                </a:lnTo>
                <a:lnTo>
                  <a:pt x="1939712" y="115715"/>
                </a:lnTo>
                <a:lnTo>
                  <a:pt x="1827342" y="0"/>
                </a:lnTo>
                <a:close/>
              </a:path>
            </a:pathLst>
          </a:custGeom>
          <a:ln w="60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127954" y="4072014"/>
            <a:ext cx="112395" cy="572770"/>
          </a:xfrm>
          <a:custGeom>
            <a:avLst/>
            <a:gdLst/>
            <a:ahLst/>
            <a:cxnLst/>
            <a:rect l="l" t="t" r="r" b="b"/>
            <a:pathLst>
              <a:path w="112395" h="572770">
                <a:moveTo>
                  <a:pt x="0" y="0"/>
                </a:moveTo>
                <a:lnTo>
                  <a:pt x="0" y="456767"/>
                </a:lnTo>
                <a:lnTo>
                  <a:pt x="112369" y="572483"/>
                </a:lnTo>
                <a:lnTo>
                  <a:pt x="112369" y="11571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127954" y="4072014"/>
            <a:ext cx="112395" cy="572770"/>
          </a:xfrm>
          <a:custGeom>
            <a:avLst/>
            <a:gdLst/>
            <a:ahLst/>
            <a:cxnLst/>
            <a:rect l="l" t="t" r="r" b="b"/>
            <a:pathLst>
              <a:path w="112395" h="572770">
                <a:moveTo>
                  <a:pt x="112369" y="572483"/>
                </a:moveTo>
                <a:lnTo>
                  <a:pt x="0" y="456767"/>
                </a:lnTo>
                <a:lnTo>
                  <a:pt x="0" y="0"/>
                </a:lnTo>
                <a:lnTo>
                  <a:pt x="112369" y="115710"/>
                </a:lnTo>
                <a:lnTo>
                  <a:pt x="112369" y="572483"/>
                </a:lnTo>
                <a:close/>
              </a:path>
            </a:pathLst>
          </a:custGeom>
          <a:ln w="60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300611" y="4072024"/>
            <a:ext cx="1827530" cy="457200"/>
          </a:xfrm>
          <a:custGeom>
            <a:avLst/>
            <a:gdLst/>
            <a:ahLst/>
            <a:cxnLst/>
            <a:rect l="l" t="t" r="r" b="b"/>
            <a:pathLst>
              <a:path w="1827529" h="457200">
                <a:moveTo>
                  <a:pt x="0" y="456757"/>
                </a:moveTo>
                <a:lnTo>
                  <a:pt x="1827335" y="456757"/>
                </a:lnTo>
                <a:lnTo>
                  <a:pt x="1827335" y="0"/>
                </a:lnTo>
                <a:lnTo>
                  <a:pt x="0" y="0"/>
                </a:lnTo>
                <a:lnTo>
                  <a:pt x="0" y="4567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300611" y="4072025"/>
            <a:ext cx="1827530" cy="457200"/>
          </a:xfrm>
          <a:custGeom>
            <a:avLst/>
            <a:gdLst/>
            <a:ahLst/>
            <a:cxnLst/>
            <a:rect l="l" t="t" r="r" b="b"/>
            <a:pathLst>
              <a:path w="1827529" h="457200">
                <a:moveTo>
                  <a:pt x="0" y="456757"/>
                </a:moveTo>
                <a:lnTo>
                  <a:pt x="1827335" y="456757"/>
                </a:lnTo>
                <a:lnTo>
                  <a:pt x="1827335" y="0"/>
                </a:lnTo>
                <a:lnTo>
                  <a:pt x="0" y="0"/>
                </a:lnTo>
                <a:lnTo>
                  <a:pt x="0" y="456757"/>
                </a:lnTo>
                <a:close/>
              </a:path>
            </a:pathLst>
          </a:custGeom>
          <a:ln w="60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355760" y="3833902"/>
            <a:ext cx="140335" cy="140970"/>
          </a:xfrm>
          <a:custGeom>
            <a:avLst/>
            <a:gdLst/>
            <a:ahLst/>
            <a:cxnLst/>
            <a:rect l="l" t="t" r="r" b="b"/>
            <a:pathLst>
              <a:path w="140335" h="140970">
                <a:moveTo>
                  <a:pt x="139708" y="0"/>
                </a:moveTo>
                <a:lnTo>
                  <a:pt x="0" y="70642"/>
                </a:lnTo>
                <a:lnTo>
                  <a:pt x="139708" y="140677"/>
                </a:lnTo>
                <a:lnTo>
                  <a:pt x="1397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6451851" y="3764371"/>
            <a:ext cx="90868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409575" algn="l"/>
              </a:tabLst>
            </a:pPr>
            <a:r>
              <a:rPr dirty="0" u="sng" baseline="20833" sz="24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baseline="20833" sz="24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dirty="0" baseline="20833" sz="2400" spc="-75">
                <a:latin typeface="Arial"/>
                <a:cs typeface="Arial"/>
              </a:rPr>
              <a:t> </a:t>
            </a:r>
            <a:r>
              <a:rPr dirty="0" sz="1600" spc="5">
                <a:latin typeface="Arial"/>
                <a:cs typeface="Arial"/>
              </a:rPr>
              <a:t>ESP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2" name="object 52"/>
          <p:cNvSpPr txBox="1"/>
          <p:nvPr/>
        </p:nvSpPr>
        <p:spPr>
          <a:xfrm>
            <a:off x="4041775" y="1414017"/>
            <a:ext cx="3274695" cy="894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By the time Sub3 is called, the  stack contains all three return  addresses: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41220" y="158495"/>
            <a:ext cx="4890515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82392" y="264363"/>
            <a:ext cx="437959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Local and Global</a:t>
            </a:r>
            <a:r>
              <a:rPr dirty="0" spc="-65"/>
              <a:t> </a:t>
            </a:r>
            <a:r>
              <a:rPr dirty="0" spc="-5"/>
              <a:t>Labels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53463" y="2378261"/>
          <a:ext cx="5634355" cy="807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9360"/>
                <a:gridCol w="1396364"/>
                <a:gridCol w="956310"/>
                <a:gridCol w="782320"/>
              </a:tblGrid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PROC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4319">
                <a:tc>
                  <a:txBody>
                    <a:bodyPr/>
                    <a:lstStyle/>
                    <a:p>
                      <a:pPr marL="488950">
                        <a:lnSpc>
                          <a:spcPts val="1920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jmp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920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error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L1::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920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global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label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572513" y="3150234"/>
            <a:ext cx="125603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exit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main</a:t>
            </a:r>
            <a:r>
              <a:rPr dirty="0" sz="1800" spc="-8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ENDP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30748" y="4247769"/>
            <a:ext cx="18008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local</a:t>
            </a:r>
            <a:r>
              <a:rPr dirty="0" sz="1800" spc="-10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label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r>
              <a:rPr dirty="0" sz="1800" spc="-1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ok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2513" y="3973448"/>
            <a:ext cx="1302385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2069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sub2</a:t>
            </a:r>
            <a:r>
              <a:rPr dirty="0" sz="1800" spc="-8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PROC  </a:t>
            </a:r>
            <a:r>
              <a:rPr dirty="0" sz="1800" spc="-5" b="1">
                <a:solidFill>
                  <a:srgbClr val="FFFFFF"/>
                </a:solidFill>
                <a:latin typeface="Courier New"/>
                <a:cs typeface="Courier New"/>
              </a:rPr>
              <a:t>L2:</a:t>
            </a:r>
            <a:endParaRPr sz="1800">
              <a:latin typeface="Courier New"/>
              <a:cs typeface="Courier New"/>
            </a:endParaRPr>
          </a:p>
          <a:p>
            <a:pPr marL="469900" marR="5080">
              <a:lnSpc>
                <a:spcPct val="100000"/>
              </a:lnSpc>
            </a:pPr>
            <a:r>
              <a:rPr dirty="0" sz="1800" spc="-5" b="1">
                <a:solidFill>
                  <a:srgbClr val="FFFFFF"/>
                </a:solidFill>
                <a:latin typeface="Courier New"/>
                <a:cs typeface="Courier New"/>
              </a:rPr>
              <a:t>jmp</a:t>
            </a:r>
            <a:r>
              <a:rPr dirty="0" sz="1800" spc="-10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L1  </a:t>
            </a:r>
            <a:r>
              <a:rPr dirty="0" sz="1800" spc="-5" b="1">
                <a:solidFill>
                  <a:srgbClr val="FFFFFF"/>
                </a:solidFill>
                <a:latin typeface="Courier New"/>
                <a:cs typeface="Courier New"/>
              </a:rPr>
              <a:t>ret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sub2</a:t>
            </a:r>
            <a:r>
              <a:rPr dirty="0" sz="1800" spc="-6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ENDP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540" y="1183894"/>
            <a:ext cx="670052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A local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label is visible only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to statements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inside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1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same  procedure.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global label is visible</a:t>
            </a:r>
            <a:r>
              <a:rPr dirty="0" sz="2100" spc="-25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-10">
                <a:solidFill>
                  <a:srgbClr val="FFFFFF"/>
                </a:solidFill>
                <a:latin typeface="Arial"/>
                <a:cs typeface="Arial"/>
              </a:rPr>
              <a:t>everywhere.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0" y="158495"/>
            <a:ext cx="4620768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978652" y="286511"/>
            <a:ext cx="1380744" cy="6888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93773" y="264363"/>
            <a:ext cx="515810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Procedure </a:t>
            </a:r>
            <a:r>
              <a:rPr dirty="0" spc="-5"/>
              <a:t>Parameters </a:t>
            </a:r>
            <a:r>
              <a:rPr dirty="0" sz="2400"/>
              <a:t>(1 of</a:t>
            </a:r>
            <a:r>
              <a:rPr dirty="0" sz="2400" spc="-330"/>
              <a:t> </a:t>
            </a:r>
            <a:r>
              <a:rPr dirty="0" sz="2400"/>
              <a:t>3)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764540" y="1625854"/>
            <a:ext cx="7336790" cy="2265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942975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500" spc="-5">
                <a:solidFill>
                  <a:srgbClr val="FFFFFF"/>
                </a:solidFill>
                <a:latin typeface="Arial"/>
                <a:cs typeface="Arial"/>
              </a:rPr>
              <a:t>A good procedure might be usable in</a:t>
            </a:r>
            <a:r>
              <a:rPr dirty="0" sz="250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Arial"/>
                <a:cs typeface="Arial"/>
              </a:rPr>
              <a:t>many  </a:t>
            </a:r>
            <a:r>
              <a:rPr dirty="0" sz="2500" spc="-1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dirty="0" sz="25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Arial"/>
                <a:cs typeface="Arial"/>
              </a:rPr>
              <a:t>programs</a:t>
            </a:r>
            <a:endParaRPr sz="25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138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but not if it refers to specific variable</a:t>
            </a:r>
            <a:r>
              <a:rPr dirty="0" sz="23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names</a:t>
            </a:r>
            <a:endParaRPr sz="23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150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500" spc="-5">
                <a:solidFill>
                  <a:srgbClr val="FFFFFF"/>
                </a:solidFill>
                <a:latin typeface="Arial"/>
                <a:cs typeface="Arial"/>
              </a:rPr>
              <a:t>Parameters help to make procedures flexible  because parameter values can change at</a:t>
            </a:r>
            <a:r>
              <a:rPr dirty="0" sz="2500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Arial"/>
                <a:cs typeface="Arial"/>
              </a:rPr>
              <a:t>runtime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0" y="158495"/>
            <a:ext cx="4620768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978652" y="286511"/>
            <a:ext cx="1380744" cy="6888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93773" y="264363"/>
            <a:ext cx="515810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Procedure </a:t>
            </a:r>
            <a:r>
              <a:rPr dirty="0" spc="-5"/>
              <a:t>Parameters </a:t>
            </a:r>
            <a:r>
              <a:rPr dirty="0" sz="2400"/>
              <a:t>(2 of</a:t>
            </a:r>
            <a:r>
              <a:rPr dirty="0" sz="2400" spc="-330"/>
              <a:t> </a:t>
            </a:r>
            <a:r>
              <a:rPr dirty="0" sz="2400"/>
              <a:t>3)</a:t>
            </a:r>
            <a:endParaRPr sz="2400"/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48663" y="2175801"/>
          <a:ext cx="6165850" cy="717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834"/>
                <a:gridCol w="1586230"/>
                <a:gridCol w="1037589"/>
                <a:gridCol w="318770"/>
                <a:gridCol w="2763520"/>
              </a:tblGrid>
              <a:tr h="236726">
                <a:tc>
                  <a:txBody>
                    <a:bodyPr/>
                    <a:lstStyle/>
                    <a:p>
                      <a:pPr marL="31750">
                        <a:lnSpc>
                          <a:spcPts val="1650"/>
                        </a:lnSpc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mov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0"/>
                        </a:lnSpc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esi,0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ts val="1650"/>
                        </a:lnSpc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650"/>
                        </a:lnSpc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array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index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05"/>
                        </a:lnSpc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mov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5"/>
                        </a:lnSpc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eax,0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ts val="1705"/>
                        </a:lnSpc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705"/>
                        </a:lnSpc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set the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sum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r>
                        <a:rPr dirty="0" sz="1600" spc="-3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zero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36726">
                <a:tc>
                  <a:txBody>
                    <a:bodyPr/>
                    <a:lstStyle/>
                    <a:p>
                      <a:pPr marL="31750">
                        <a:lnSpc>
                          <a:spcPts val="1705"/>
                        </a:lnSpc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mov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5"/>
                        </a:lnSpc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ecx,LENGTHOF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5"/>
                        </a:lnSpc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myarray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6675">
                        <a:lnSpc>
                          <a:spcPts val="1705"/>
                        </a:lnSpc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1705"/>
                        </a:lnSpc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set number of</a:t>
                      </a:r>
                      <a:r>
                        <a:rPr dirty="0" sz="1600" spc="-3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elements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10259" y="3104514"/>
            <a:ext cx="292608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L1: add</a:t>
            </a:r>
            <a:r>
              <a:rPr dirty="0" sz="1600" spc="-26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eax,</a:t>
            </a:r>
            <a:r>
              <a:rPr dirty="0" sz="1600" spc="-5" b="1">
                <a:solidFill>
                  <a:srgbClr val="FFCC66"/>
                </a:solidFill>
                <a:latin typeface="Courier New"/>
                <a:cs typeface="Courier New"/>
              </a:rPr>
              <a:t>myArray</a:t>
            </a: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[esi]  add</a:t>
            </a:r>
            <a:r>
              <a:rPr dirty="0" sz="1600" spc="-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esi,4</a:t>
            </a:r>
            <a:endParaRPr sz="16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loop</a:t>
            </a:r>
            <a:r>
              <a:rPr dirty="0" sz="1600" spc="-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L1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68495" y="3104514"/>
            <a:ext cx="307657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; add each integer to</a:t>
            </a:r>
            <a:r>
              <a:rPr dirty="0" sz="1600" spc="-3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ourier New"/>
                <a:cs typeface="Courier New"/>
              </a:rPr>
              <a:t>sum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; point to next</a:t>
            </a:r>
            <a:r>
              <a:rPr dirty="0" sz="1600" spc="-4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integer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; repeat for array</a:t>
            </a:r>
            <a:r>
              <a:rPr dirty="0" sz="1600" spc="-3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ourier New"/>
                <a:cs typeface="Courier New"/>
              </a:rPr>
              <a:t>size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68495" y="4080128"/>
            <a:ext cx="18554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; store the</a:t>
            </a:r>
            <a:r>
              <a:rPr dirty="0" sz="1600" spc="-5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sum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259" y="4080128"/>
            <a:ext cx="219265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mov</a:t>
            </a:r>
            <a:r>
              <a:rPr dirty="0" sz="1600" spc="-6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FFCC66"/>
                </a:solidFill>
                <a:latin typeface="Courier New"/>
                <a:cs typeface="Courier New"/>
              </a:rPr>
              <a:t>theSum</a:t>
            </a: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,eax  ret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ArraySum</a:t>
            </a:r>
            <a:r>
              <a:rPr dirty="0" sz="1600" spc="-1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ENDP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540" y="955294"/>
            <a:ext cx="6904990" cy="1198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The ArraySum procedure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calculates the sum of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dirty="0" sz="2100" spc="-35">
                <a:solidFill>
                  <a:srgbClr val="FFFFFF"/>
                </a:solidFill>
                <a:latin typeface="Arial"/>
                <a:cs typeface="Arial"/>
              </a:rPr>
              <a:t>array.</a:t>
            </a:r>
            <a:r>
              <a:rPr dirty="0" sz="2100" spc="-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It 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makes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references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specific variable</a:t>
            </a:r>
            <a:r>
              <a:rPr dirty="0" sz="21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names: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Arial"/>
              <a:cs typeface="Arial"/>
            </a:endParaRPr>
          </a:p>
          <a:p>
            <a:pPr marL="57785">
              <a:lnSpc>
                <a:spcPct val="100000"/>
              </a:lnSpc>
            </a:pP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ArraySum</a:t>
            </a:r>
            <a:r>
              <a:rPr dirty="0" sz="1600" spc="-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ourier New"/>
                <a:cs typeface="Courier New"/>
              </a:rPr>
              <a:t>PROC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444" y="5225033"/>
            <a:ext cx="6645275" cy="603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What if you wanted to calculate the sum of </a:t>
            </a:r>
            <a:r>
              <a:rPr dirty="0" sz="1900" spc="-1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or three arrays  within the same</a:t>
            </a:r>
            <a:r>
              <a:rPr dirty="0" sz="1900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program?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0" y="158495"/>
            <a:ext cx="4620768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978652" y="286511"/>
            <a:ext cx="1380744" cy="6888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93773" y="264363"/>
            <a:ext cx="515810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Procedure </a:t>
            </a:r>
            <a:r>
              <a:rPr dirty="0" spc="-5"/>
              <a:t>Parameters </a:t>
            </a:r>
            <a:r>
              <a:rPr dirty="0" sz="2400"/>
              <a:t>(3 of</a:t>
            </a:r>
            <a:r>
              <a:rPr dirty="0" sz="2400" spc="-330"/>
              <a:t> </a:t>
            </a:r>
            <a:r>
              <a:rPr dirty="0" sz="2400"/>
              <a:t>3)</a:t>
            </a:r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1021384" y="3247203"/>
            <a:ext cx="730885" cy="0"/>
          </a:xfrm>
          <a:custGeom>
            <a:avLst/>
            <a:gdLst/>
            <a:ahLst/>
            <a:cxnLst/>
            <a:rect l="l" t="t" r="r" b="b"/>
            <a:pathLst>
              <a:path w="730885" h="0">
                <a:moveTo>
                  <a:pt x="0" y="0"/>
                </a:moveTo>
                <a:lnTo>
                  <a:pt x="730502" y="0"/>
                </a:lnTo>
              </a:path>
            </a:pathLst>
          </a:custGeom>
          <a:ln w="18444">
            <a:solidFill>
              <a:srgbClr val="FEFEFE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53913" y="3247203"/>
            <a:ext cx="608965" cy="0"/>
          </a:xfrm>
          <a:custGeom>
            <a:avLst/>
            <a:gdLst/>
            <a:ahLst/>
            <a:cxnLst/>
            <a:rect l="l" t="t" r="r" b="b"/>
            <a:pathLst>
              <a:path w="608964" h="0">
                <a:moveTo>
                  <a:pt x="0" y="0"/>
                </a:moveTo>
                <a:lnTo>
                  <a:pt x="608906" y="0"/>
                </a:lnTo>
              </a:path>
            </a:pathLst>
          </a:custGeom>
          <a:ln w="18444">
            <a:solidFill>
              <a:srgbClr val="FEFEFE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64422" y="3247203"/>
            <a:ext cx="852805" cy="0"/>
          </a:xfrm>
          <a:custGeom>
            <a:avLst/>
            <a:gdLst/>
            <a:ahLst/>
            <a:cxnLst/>
            <a:rect l="l" t="t" r="r" b="b"/>
            <a:pathLst>
              <a:path w="852805" h="0">
                <a:moveTo>
                  <a:pt x="0" y="0"/>
                </a:moveTo>
                <a:lnTo>
                  <a:pt x="852542" y="0"/>
                </a:lnTo>
              </a:path>
            </a:pathLst>
          </a:custGeom>
          <a:ln w="18444">
            <a:solidFill>
              <a:srgbClr val="FEFEFE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18566" y="3247203"/>
            <a:ext cx="608965" cy="0"/>
          </a:xfrm>
          <a:custGeom>
            <a:avLst/>
            <a:gdLst/>
            <a:ahLst/>
            <a:cxnLst/>
            <a:rect l="l" t="t" r="r" b="b"/>
            <a:pathLst>
              <a:path w="608964" h="0">
                <a:moveTo>
                  <a:pt x="0" y="0"/>
                </a:moveTo>
                <a:lnTo>
                  <a:pt x="608906" y="0"/>
                </a:lnTo>
              </a:path>
            </a:pathLst>
          </a:custGeom>
          <a:ln w="18444">
            <a:solidFill>
              <a:srgbClr val="FEFEFE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29074" y="3247203"/>
            <a:ext cx="852805" cy="0"/>
          </a:xfrm>
          <a:custGeom>
            <a:avLst/>
            <a:gdLst/>
            <a:ahLst/>
            <a:cxnLst/>
            <a:rect l="l" t="t" r="r" b="b"/>
            <a:pathLst>
              <a:path w="852804" h="0">
                <a:moveTo>
                  <a:pt x="0" y="0"/>
                </a:moveTo>
                <a:lnTo>
                  <a:pt x="852542" y="0"/>
                </a:lnTo>
              </a:path>
            </a:pathLst>
          </a:custGeom>
          <a:ln w="18444">
            <a:solidFill>
              <a:srgbClr val="FEFEFE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83218" y="3247203"/>
            <a:ext cx="608965" cy="0"/>
          </a:xfrm>
          <a:custGeom>
            <a:avLst/>
            <a:gdLst/>
            <a:ahLst/>
            <a:cxnLst/>
            <a:rect l="l" t="t" r="r" b="b"/>
            <a:pathLst>
              <a:path w="608964" h="0">
                <a:moveTo>
                  <a:pt x="0" y="0"/>
                </a:moveTo>
                <a:lnTo>
                  <a:pt x="608906" y="0"/>
                </a:lnTo>
              </a:path>
            </a:pathLst>
          </a:custGeom>
          <a:ln w="18444">
            <a:solidFill>
              <a:srgbClr val="FEFEFE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293726" y="3247203"/>
            <a:ext cx="852805" cy="0"/>
          </a:xfrm>
          <a:custGeom>
            <a:avLst/>
            <a:gdLst/>
            <a:ahLst/>
            <a:cxnLst/>
            <a:rect l="l" t="t" r="r" b="b"/>
            <a:pathLst>
              <a:path w="852804" h="0">
                <a:moveTo>
                  <a:pt x="0" y="0"/>
                </a:moveTo>
                <a:lnTo>
                  <a:pt x="852542" y="0"/>
                </a:lnTo>
              </a:path>
            </a:pathLst>
          </a:custGeom>
          <a:ln w="18444">
            <a:solidFill>
              <a:srgbClr val="FEFEFE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147871" y="3247203"/>
            <a:ext cx="608965" cy="0"/>
          </a:xfrm>
          <a:custGeom>
            <a:avLst/>
            <a:gdLst/>
            <a:ahLst/>
            <a:cxnLst/>
            <a:rect l="l" t="t" r="r" b="b"/>
            <a:pathLst>
              <a:path w="608965" h="0">
                <a:moveTo>
                  <a:pt x="0" y="0"/>
                </a:moveTo>
                <a:lnTo>
                  <a:pt x="608906" y="0"/>
                </a:lnTo>
              </a:path>
            </a:pathLst>
          </a:custGeom>
          <a:ln w="18444">
            <a:solidFill>
              <a:srgbClr val="FEFEFE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58379" y="3247203"/>
            <a:ext cx="730885" cy="0"/>
          </a:xfrm>
          <a:custGeom>
            <a:avLst/>
            <a:gdLst/>
            <a:ahLst/>
            <a:cxnLst/>
            <a:rect l="l" t="t" r="r" b="b"/>
            <a:pathLst>
              <a:path w="730884" h="0">
                <a:moveTo>
                  <a:pt x="0" y="0"/>
                </a:moveTo>
                <a:lnTo>
                  <a:pt x="730502" y="0"/>
                </a:lnTo>
              </a:path>
            </a:pathLst>
          </a:custGeom>
          <a:ln w="18444">
            <a:solidFill>
              <a:srgbClr val="FEFEFE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86460" y="3821048"/>
            <a:ext cx="2069464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L1: add</a:t>
            </a:r>
            <a:r>
              <a:rPr dirty="0" sz="1600" spc="-29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eax,[esi]  add esi,4  loop</a:t>
            </a:r>
            <a:r>
              <a:rPr dirty="0" sz="1600" spc="-1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L1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15" name="object 15"/>
          <p:cNvSpPr txBox="1"/>
          <p:nvPr/>
        </p:nvSpPr>
        <p:spPr>
          <a:xfrm>
            <a:off x="4544695" y="3821048"/>
            <a:ext cx="307657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; add each integer to</a:t>
            </a:r>
            <a:r>
              <a:rPr dirty="0" sz="1600" spc="-3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ourier New"/>
                <a:cs typeface="Courier New"/>
              </a:rPr>
              <a:t>sum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; point to next</a:t>
            </a:r>
            <a:r>
              <a:rPr dirty="0" sz="1600" spc="-4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integer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; repeat for array</a:t>
            </a:r>
            <a:r>
              <a:rPr dirty="0" sz="1600" spc="-3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ourier New"/>
                <a:cs typeface="Courier New"/>
              </a:rPr>
              <a:t>size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6460" y="4796409"/>
            <a:ext cx="161290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ret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ArraySum</a:t>
            </a:r>
            <a:r>
              <a:rPr dirty="0" sz="1600" spc="-8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ourier New"/>
                <a:cs typeface="Courier New"/>
              </a:rPr>
              <a:t>ENDP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4540" y="1107694"/>
            <a:ext cx="7176770" cy="2494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This version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ArraySum returns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the sum of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dirty="0" sz="21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doubleword  array whose address is in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ESI. The sum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is returned in</a:t>
            </a:r>
            <a:r>
              <a:rPr dirty="0" sz="21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EAX: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00">
              <a:latin typeface="Arial"/>
              <a:cs typeface="Arial"/>
            </a:endParaRPr>
          </a:p>
          <a:p>
            <a:pPr marL="133985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ArraySum PROC</a:t>
            </a:r>
            <a:endParaRPr sz="1600">
              <a:latin typeface="Courier New"/>
              <a:cs typeface="Courier New"/>
            </a:endParaRPr>
          </a:p>
          <a:p>
            <a:pPr marL="133985">
              <a:lnSpc>
                <a:spcPct val="100000"/>
              </a:lnSpc>
            </a:pP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; Receives: ESI points </a:t>
            </a:r>
            <a:r>
              <a:rPr dirty="0" sz="1600" b="1">
                <a:solidFill>
                  <a:srgbClr val="FFFFFF"/>
                </a:solidFill>
                <a:latin typeface="Courier New"/>
                <a:cs typeface="Courier New"/>
              </a:rPr>
              <a:t>to </a:t>
            </a: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an array </a:t>
            </a:r>
            <a:r>
              <a:rPr dirty="0" sz="1600" b="1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dirty="0" sz="1600" spc="3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doublewords,</a:t>
            </a:r>
            <a:endParaRPr sz="1600">
              <a:latin typeface="Courier New"/>
              <a:cs typeface="Courier New"/>
            </a:endParaRPr>
          </a:p>
          <a:p>
            <a:pPr marL="133985">
              <a:lnSpc>
                <a:spcPct val="100000"/>
              </a:lnSpc>
              <a:tabLst>
                <a:tab pos="621665" algn="l"/>
              </a:tabLst>
            </a:pP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;	ECX = number of array</a:t>
            </a:r>
            <a:r>
              <a:rPr dirty="0" sz="1600" spc="3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elements.</a:t>
            </a:r>
            <a:endParaRPr sz="1600">
              <a:latin typeface="Courier New"/>
              <a:cs typeface="Courier New"/>
            </a:endParaRPr>
          </a:p>
          <a:p>
            <a:pPr marL="133985">
              <a:lnSpc>
                <a:spcPct val="100000"/>
              </a:lnSpc>
            </a:pP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; Returns: EAX =</a:t>
            </a:r>
            <a:r>
              <a:rPr dirty="0" sz="1600" spc="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ourier New"/>
                <a:cs typeface="Courier New"/>
              </a:rPr>
              <a:t>sum</a:t>
            </a:r>
            <a:endParaRPr sz="1600">
              <a:latin typeface="Courier New"/>
              <a:cs typeface="Courier New"/>
            </a:endParaRPr>
          </a:p>
          <a:p>
            <a:pPr marL="591820" marR="329565" indent="-457834">
              <a:lnSpc>
                <a:spcPct val="100000"/>
              </a:lnSpc>
              <a:tabLst>
                <a:tab pos="3792220" algn="l"/>
                <a:tab pos="6837680" algn="l"/>
              </a:tabLst>
            </a:pP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; 			</a:t>
            </a:r>
            <a:r>
              <a:rPr dirty="0" sz="160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mov</a:t>
            </a:r>
            <a:r>
              <a:rPr dirty="0" sz="1600" spc="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eax,0	; set the </a:t>
            </a:r>
            <a:r>
              <a:rPr dirty="0" sz="1600" b="1">
                <a:solidFill>
                  <a:srgbClr val="FFFFFF"/>
                </a:solidFill>
                <a:latin typeface="Courier New"/>
                <a:cs typeface="Courier New"/>
              </a:rPr>
              <a:t>sum </a:t>
            </a: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dirty="0" sz="16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zero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2992" y="158495"/>
            <a:ext cx="3966972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4545" y="264363"/>
            <a:ext cx="345567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Flowchart</a:t>
            </a:r>
            <a:r>
              <a:rPr dirty="0" spc="-90"/>
              <a:t> </a:t>
            </a:r>
            <a:r>
              <a:rPr dirty="0" spc="-5"/>
              <a:t>Symbols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1168653"/>
            <a:ext cx="728472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following symbols are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basic building blocks  of flowcharts: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29000" y="1905000"/>
            <a:ext cx="3962400" cy="3275329"/>
          </a:xfrm>
          <a:custGeom>
            <a:avLst/>
            <a:gdLst/>
            <a:ahLst/>
            <a:cxnLst/>
            <a:rect l="l" t="t" r="r" b="b"/>
            <a:pathLst>
              <a:path w="3962400" h="3275329">
                <a:moveTo>
                  <a:pt x="0" y="3275076"/>
                </a:moveTo>
                <a:lnTo>
                  <a:pt x="3962400" y="3275076"/>
                </a:lnTo>
                <a:lnTo>
                  <a:pt x="3962400" y="0"/>
                </a:lnTo>
                <a:lnTo>
                  <a:pt x="0" y="0"/>
                </a:lnTo>
                <a:lnTo>
                  <a:pt x="0" y="3275076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79984" y="2082903"/>
            <a:ext cx="1042669" cy="347980"/>
          </a:xfrm>
          <a:custGeom>
            <a:avLst/>
            <a:gdLst/>
            <a:ahLst/>
            <a:cxnLst/>
            <a:rect l="l" t="t" r="r" b="b"/>
            <a:pathLst>
              <a:path w="1042670" h="347980">
                <a:moveTo>
                  <a:pt x="869127" y="0"/>
                </a:moveTo>
                <a:lnTo>
                  <a:pt x="173640" y="0"/>
                </a:lnTo>
                <a:lnTo>
                  <a:pt x="136697" y="4624"/>
                </a:lnTo>
                <a:lnTo>
                  <a:pt x="99291" y="18497"/>
                </a:lnTo>
                <a:lnTo>
                  <a:pt x="66952" y="39307"/>
                </a:lnTo>
                <a:lnTo>
                  <a:pt x="39254" y="67053"/>
                </a:lnTo>
                <a:lnTo>
                  <a:pt x="18471" y="99616"/>
                </a:lnTo>
                <a:lnTo>
                  <a:pt x="4622" y="136611"/>
                </a:lnTo>
                <a:lnTo>
                  <a:pt x="0" y="173606"/>
                </a:lnTo>
                <a:lnTo>
                  <a:pt x="4622" y="212913"/>
                </a:lnTo>
                <a:lnTo>
                  <a:pt x="18471" y="249908"/>
                </a:lnTo>
                <a:lnTo>
                  <a:pt x="39254" y="282472"/>
                </a:lnTo>
                <a:lnTo>
                  <a:pt x="66952" y="310603"/>
                </a:lnTo>
                <a:lnTo>
                  <a:pt x="99291" y="331413"/>
                </a:lnTo>
                <a:lnTo>
                  <a:pt x="136697" y="342974"/>
                </a:lnTo>
                <a:lnTo>
                  <a:pt x="173640" y="347598"/>
                </a:lnTo>
                <a:lnTo>
                  <a:pt x="869127" y="347598"/>
                </a:lnTo>
                <a:lnTo>
                  <a:pt x="943032" y="331413"/>
                </a:lnTo>
                <a:lnTo>
                  <a:pt x="975353" y="310603"/>
                </a:lnTo>
                <a:lnTo>
                  <a:pt x="1003070" y="282472"/>
                </a:lnTo>
                <a:lnTo>
                  <a:pt x="1023834" y="249908"/>
                </a:lnTo>
                <a:lnTo>
                  <a:pt x="1037702" y="212913"/>
                </a:lnTo>
                <a:lnTo>
                  <a:pt x="1042324" y="173606"/>
                </a:lnTo>
                <a:lnTo>
                  <a:pt x="1037702" y="136611"/>
                </a:lnTo>
                <a:lnTo>
                  <a:pt x="1023834" y="99616"/>
                </a:lnTo>
                <a:lnTo>
                  <a:pt x="1003070" y="67053"/>
                </a:lnTo>
                <a:lnTo>
                  <a:pt x="975353" y="39307"/>
                </a:lnTo>
                <a:lnTo>
                  <a:pt x="943032" y="18497"/>
                </a:lnTo>
                <a:lnTo>
                  <a:pt x="906089" y="4624"/>
                </a:lnTo>
                <a:lnTo>
                  <a:pt x="8691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79984" y="2082903"/>
            <a:ext cx="1042669" cy="347980"/>
          </a:xfrm>
          <a:custGeom>
            <a:avLst/>
            <a:gdLst/>
            <a:ahLst/>
            <a:cxnLst/>
            <a:rect l="l" t="t" r="r" b="b"/>
            <a:pathLst>
              <a:path w="1042670" h="347980">
                <a:moveTo>
                  <a:pt x="173640" y="347598"/>
                </a:moveTo>
                <a:lnTo>
                  <a:pt x="869127" y="347598"/>
                </a:lnTo>
                <a:lnTo>
                  <a:pt x="906089" y="342974"/>
                </a:lnTo>
                <a:lnTo>
                  <a:pt x="943032" y="331413"/>
                </a:lnTo>
                <a:lnTo>
                  <a:pt x="975353" y="310603"/>
                </a:lnTo>
                <a:lnTo>
                  <a:pt x="1003070" y="282471"/>
                </a:lnTo>
                <a:lnTo>
                  <a:pt x="1023834" y="249908"/>
                </a:lnTo>
                <a:lnTo>
                  <a:pt x="1037702" y="212913"/>
                </a:lnTo>
                <a:lnTo>
                  <a:pt x="1042324" y="173606"/>
                </a:lnTo>
                <a:lnTo>
                  <a:pt x="1037702" y="136611"/>
                </a:lnTo>
                <a:lnTo>
                  <a:pt x="1023834" y="99616"/>
                </a:lnTo>
                <a:lnTo>
                  <a:pt x="1003070" y="67053"/>
                </a:lnTo>
                <a:lnTo>
                  <a:pt x="975353" y="39307"/>
                </a:lnTo>
                <a:lnTo>
                  <a:pt x="943032" y="18497"/>
                </a:lnTo>
                <a:lnTo>
                  <a:pt x="906089" y="4624"/>
                </a:lnTo>
                <a:lnTo>
                  <a:pt x="869127" y="0"/>
                </a:lnTo>
                <a:lnTo>
                  <a:pt x="173640" y="0"/>
                </a:lnTo>
                <a:lnTo>
                  <a:pt x="99291" y="18497"/>
                </a:lnTo>
                <a:lnTo>
                  <a:pt x="66952" y="39307"/>
                </a:lnTo>
                <a:lnTo>
                  <a:pt x="39254" y="67053"/>
                </a:lnTo>
                <a:lnTo>
                  <a:pt x="18471" y="99616"/>
                </a:lnTo>
                <a:lnTo>
                  <a:pt x="4622" y="136611"/>
                </a:lnTo>
                <a:lnTo>
                  <a:pt x="0" y="173606"/>
                </a:lnTo>
                <a:lnTo>
                  <a:pt x="4622" y="212913"/>
                </a:lnTo>
                <a:lnTo>
                  <a:pt x="18471" y="249908"/>
                </a:lnTo>
                <a:lnTo>
                  <a:pt x="39254" y="282471"/>
                </a:lnTo>
                <a:lnTo>
                  <a:pt x="66952" y="310603"/>
                </a:lnTo>
                <a:lnTo>
                  <a:pt x="99291" y="331413"/>
                </a:lnTo>
                <a:lnTo>
                  <a:pt x="136697" y="342974"/>
                </a:lnTo>
                <a:lnTo>
                  <a:pt x="173640" y="347598"/>
                </a:lnTo>
                <a:close/>
              </a:path>
            </a:pathLst>
          </a:custGeom>
          <a:ln w="4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906292" y="2135289"/>
            <a:ext cx="789940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Arial"/>
                <a:cs typeface="Arial"/>
              </a:rPr>
              <a:t>begin /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end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06800" y="2909721"/>
            <a:ext cx="1388745" cy="695325"/>
          </a:xfrm>
          <a:prstGeom prst="rect">
            <a:avLst/>
          </a:prstGeom>
          <a:solidFill>
            <a:srgbClr val="FFFFFF"/>
          </a:solidFill>
          <a:ln w="4619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207645">
              <a:lnSpc>
                <a:spcPct val="100000"/>
              </a:lnSpc>
            </a:pPr>
            <a:r>
              <a:rPr dirty="0" sz="1200" spc="5">
                <a:latin typeface="Arial"/>
                <a:cs typeface="Arial"/>
              </a:rPr>
              <a:t>process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(task)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17126" y="3815732"/>
            <a:ext cx="1155700" cy="868680"/>
          </a:xfrm>
          <a:custGeom>
            <a:avLst/>
            <a:gdLst/>
            <a:ahLst/>
            <a:cxnLst/>
            <a:rect l="l" t="t" r="r" b="b"/>
            <a:pathLst>
              <a:path w="1155700" h="868679">
                <a:moveTo>
                  <a:pt x="577646" y="0"/>
                </a:moveTo>
                <a:lnTo>
                  <a:pt x="0" y="435191"/>
                </a:lnTo>
                <a:lnTo>
                  <a:pt x="577646" y="868514"/>
                </a:lnTo>
                <a:lnTo>
                  <a:pt x="1155484" y="435191"/>
                </a:lnTo>
                <a:lnTo>
                  <a:pt x="5776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617126" y="3815732"/>
            <a:ext cx="1155700" cy="868680"/>
          </a:xfrm>
          <a:custGeom>
            <a:avLst/>
            <a:gdLst/>
            <a:ahLst/>
            <a:cxnLst/>
            <a:rect l="l" t="t" r="r" b="b"/>
            <a:pathLst>
              <a:path w="1155700" h="868679">
                <a:moveTo>
                  <a:pt x="0" y="435191"/>
                </a:moveTo>
                <a:lnTo>
                  <a:pt x="577646" y="0"/>
                </a:lnTo>
                <a:lnTo>
                  <a:pt x="1155484" y="435191"/>
                </a:lnTo>
                <a:lnTo>
                  <a:pt x="577646" y="868514"/>
                </a:lnTo>
                <a:lnTo>
                  <a:pt x="0" y="435191"/>
                </a:lnTo>
                <a:close/>
              </a:path>
            </a:pathLst>
          </a:custGeom>
          <a:ln w="4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898160" y="4130223"/>
            <a:ext cx="594360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Arial"/>
                <a:cs typeface="Arial"/>
              </a:rPr>
              <a:t>decision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604490" y="4079632"/>
          <a:ext cx="1395730" cy="699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355"/>
                <a:gridCol w="1042669"/>
                <a:gridCol w="173355"/>
              </a:tblGrid>
              <a:tr h="6948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04495" marR="165735" indent="-228600">
                        <a:lnSpc>
                          <a:spcPct val="101299"/>
                        </a:lnSpc>
                        <a:spcBef>
                          <a:spcPts val="115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edu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e  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call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46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6759910" y="4041782"/>
            <a:ext cx="384175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u="sng" sz="1200" spc="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 spc="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 spc="-8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 spc="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dirty="0" u="sng" sz="1200" spc="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42427" y="4197686"/>
            <a:ext cx="106322" cy="106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194772" y="4684247"/>
            <a:ext cx="0" cy="278765"/>
          </a:xfrm>
          <a:custGeom>
            <a:avLst/>
            <a:gdLst/>
            <a:ahLst/>
            <a:cxnLst/>
            <a:rect l="l" t="t" r="r" b="b"/>
            <a:pathLst>
              <a:path w="0" h="278764">
                <a:moveTo>
                  <a:pt x="0" y="0"/>
                </a:moveTo>
                <a:lnTo>
                  <a:pt x="0" y="278232"/>
                </a:lnTo>
              </a:path>
            </a:pathLst>
          </a:custGeom>
          <a:ln w="46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141803" y="4937026"/>
            <a:ext cx="106129" cy="106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327494" y="4739465"/>
            <a:ext cx="196850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>
                <a:latin typeface="Arial"/>
                <a:cs typeface="Arial"/>
              </a:rPr>
              <a:t>no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01635" y="2082903"/>
            <a:ext cx="1386840" cy="695325"/>
          </a:xfrm>
          <a:custGeom>
            <a:avLst/>
            <a:gdLst/>
            <a:ahLst/>
            <a:cxnLst/>
            <a:rect l="l" t="t" r="r" b="b"/>
            <a:pathLst>
              <a:path w="1386840" h="695325">
                <a:moveTo>
                  <a:pt x="1386350" y="0"/>
                </a:moveTo>
                <a:lnTo>
                  <a:pt x="0" y="347598"/>
                </a:lnTo>
                <a:lnTo>
                  <a:pt x="0" y="694811"/>
                </a:lnTo>
                <a:lnTo>
                  <a:pt x="1386350" y="694811"/>
                </a:lnTo>
                <a:lnTo>
                  <a:pt x="13863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501635" y="2082903"/>
            <a:ext cx="1386840" cy="695325"/>
          </a:xfrm>
          <a:custGeom>
            <a:avLst/>
            <a:gdLst/>
            <a:ahLst/>
            <a:cxnLst/>
            <a:rect l="l" t="t" r="r" b="b"/>
            <a:pathLst>
              <a:path w="1386840" h="695325">
                <a:moveTo>
                  <a:pt x="0" y="694811"/>
                </a:moveTo>
                <a:lnTo>
                  <a:pt x="1386350" y="694811"/>
                </a:lnTo>
                <a:lnTo>
                  <a:pt x="1386350" y="0"/>
                </a:lnTo>
                <a:lnTo>
                  <a:pt x="0" y="347598"/>
                </a:lnTo>
                <a:lnTo>
                  <a:pt x="0" y="694811"/>
                </a:lnTo>
                <a:close/>
              </a:path>
            </a:pathLst>
          </a:custGeom>
          <a:ln w="4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738291" y="2483080"/>
            <a:ext cx="908685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Arial"/>
                <a:cs typeface="Arial"/>
              </a:rPr>
              <a:t>manual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input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501635" y="2951321"/>
            <a:ext cx="1400810" cy="697865"/>
          </a:xfrm>
          <a:custGeom>
            <a:avLst/>
            <a:gdLst/>
            <a:ahLst/>
            <a:cxnLst/>
            <a:rect l="l" t="t" r="r" b="b"/>
            <a:pathLst>
              <a:path w="1400809" h="697864">
                <a:moveTo>
                  <a:pt x="1227059" y="0"/>
                </a:moveTo>
                <a:lnTo>
                  <a:pt x="432338" y="0"/>
                </a:lnTo>
                <a:lnTo>
                  <a:pt x="367621" y="13873"/>
                </a:lnTo>
                <a:lnTo>
                  <a:pt x="302903" y="32563"/>
                </a:lnTo>
                <a:lnTo>
                  <a:pt x="244733" y="58382"/>
                </a:lnTo>
                <a:lnTo>
                  <a:pt x="189261" y="88441"/>
                </a:lnTo>
                <a:lnTo>
                  <a:pt x="138604" y="123316"/>
                </a:lnTo>
                <a:lnTo>
                  <a:pt x="96999" y="162623"/>
                </a:lnTo>
                <a:lnTo>
                  <a:pt x="60018" y="204243"/>
                </a:lnTo>
                <a:lnTo>
                  <a:pt x="32281" y="250486"/>
                </a:lnTo>
                <a:lnTo>
                  <a:pt x="11479" y="299235"/>
                </a:lnTo>
                <a:lnTo>
                  <a:pt x="0" y="350064"/>
                </a:lnTo>
                <a:lnTo>
                  <a:pt x="11479" y="398678"/>
                </a:lnTo>
                <a:lnTo>
                  <a:pt x="32281" y="447292"/>
                </a:lnTo>
                <a:lnTo>
                  <a:pt x="60018" y="493593"/>
                </a:lnTo>
                <a:lnTo>
                  <a:pt x="96999" y="535251"/>
                </a:lnTo>
                <a:lnTo>
                  <a:pt x="138604" y="574616"/>
                </a:lnTo>
                <a:lnTo>
                  <a:pt x="189261" y="609337"/>
                </a:lnTo>
                <a:lnTo>
                  <a:pt x="244733" y="639415"/>
                </a:lnTo>
                <a:lnTo>
                  <a:pt x="302903" y="664888"/>
                </a:lnTo>
                <a:lnTo>
                  <a:pt x="367621" y="683405"/>
                </a:lnTo>
                <a:lnTo>
                  <a:pt x="432338" y="697759"/>
                </a:lnTo>
                <a:lnTo>
                  <a:pt x="1227059" y="697759"/>
                </a:lnTo>
                <a:lnTo>
                  <a:pt x="1275598" y="650995"/>
                </a:lnTo>
                <a:lnTo>
                  <a:pt x="1314698" y="600069"/>
                </a:lnTo>
                <a:lnTo>
                  <a:pt x="1349369" y="546831"/>
                </a:lnTo>
                <a:lnTo>
                  <a:pt x="1374794" y="493593"/>
                </a:lnTo>
                <a:lnTo>
                  <a:pt x="1390973" y="435712"/>
                </a:lnTo>
                <a:lnTo>
                  <a:pt x="1400218" y="377849"/>
                </a:lnTo>
                <a:lnTo>
                  <a:pt x="1400218" y="319987"/>
                </a:lnTo>
                <a:lnTo>
                  <a:pt x="1390973" y="262047"/>
                </a:lnTo>
                <a:lnTo>
                  <a:pt x="1374794" y="204243"/>
                </a:lnTo>
                <a:lnTo>
                  <a:pt x="1349369" y="151062"/>
                </a:lnTo>
                <a:lnTo>
                  <a:pt x="1314698" y="97689"/>
                </a:lnTo>
                <a:lnTo>
                  <a:pt x="1275598" y="46436"/>
                </a:lnTo>
                <a:lnTo>
                  <a:pt x="12270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501635" y="2951321"/>
            <a:ext cx="1400810" cy="697865"/>
          </a:xfrm>
          <a:custGeom>
            <a:avLst/>
            <a:gdLst/>
            <a:ahLst/>
            <a:cxnLst/>
            <a:rect l="l" t="t" r="r" b="b"/>
            <a:pathLst>
              <a:path w="1400809" h="697864">
                <a:moveTo>
                  <a:pt x="432338" y="0"/>
                </a:moveTo>
                <a:lnTo>
                  <a:pt x="1227059" y="0"/>
                </a:lnTo>
                <a:lnTo>
                  <a:pt x="1275598" y="46436"/>
                </a:lnTo>
                <a:lnTo>
                  <a:pt x="1314698" y="97689"/>
                </a:lnTo>
                <a:lnTo>
                  <a:pt x="1349369" y="151062"/>
                </a:lnTo>
                <a:lnTo>
                  <a:pt x="1374794" y="204243"/>
                </a:lnTo>
                <a:lnTo>
                  <a:pt x="1390973" y="262047"/>
                </a:lnTo>
                <a:lnTo>
                  <a:pt x="1400218" y="319987"/>
                </a:lnTo>
                <a:lnTo>
                  <a:pt x="1400218" y="377849"/>
                </a:lnTo>
                <a:lnTo>
                  <a:pt x="1390973" y="435712"/>
                </a:lnTo>
                <a:lnTo>
                  <a:pt x="1374794" y="493593"/>
                </a:lnTo>
                <a:lnTo>
                  <a:pt x="1349369" y="546831"/>
                </a:lnTo>
                <a:lnTo>
                  <a:pt x="1314698" y="600069"/>
                </a:lnTo>
                <a:lnTo>
                  <a:pt x="1275598" y="650995"/>
                </a:lnTo>
                <a:lnTo>
                  <a:pt x="1227059" y="697759"/>
                </a:lnTo>
                <a:lnTo>
                  <a:pt x="432338" y="697759"/>
                </a:lnTo>
                <a:lnTo>
                  <a:pt x="367621" y="683404"/>
                </a:lnTo>
                <a:lnTo>
                  <a:pt x="302903" y="664888"/>
                </a:lnTo>
                <a:lnTo>
                  <a:pt x="244733" y="639415"/>
                </a:lnTo>
                <a:lnTo>
                  <a:pt x="189261" y="609337"/>
                </a:lnTo>
                <a:lnTo>
                  <a:pt x="138604" y="574616"/>
                </a:lnTo>
                <a:lnTo>
                  <a:pt x="96999" y="535251"/>
                </a:lnTo>
                <a:lnTo>
                  <a:pt x="60018" y="493593"/>
                </a:lnTo>
                <a:lnTo>
                  <a:pt x="32281" y="447292"/>
                </a:lnTo>
                <a:lnTo>
                  <a:pt x="11479" y="398678"/>
                </a:lnTo>
                <a:lnTo>
                  <a:pt x="0" y="350064"/>
                </a:lnTo>
                <a:lnTo>
                  <a:pt x="11479" y="299235"/>
                </a:lnTo>
                <a:lnTo>
                  <a:pt x="32281" y="250486"/>
                </a:lnTo>
                <a:lnTo>
                  <a:pt x="60018" y="204243"/>
                </a:lnTo>
                <a:lnTo>
                  <a:pt x="96999" y="162623"/>
                </a:lnTo>
                <a:lnTo>
                  <a:pt x="138604" y="123316"/>
                </a:lnTo>
                <a:lnTo>
                  <a:pt x="189261" y="88441"/>
                </a:lnTo>
                <a:lnTo>
                  <a:pt x="244733" y="58382"/>
                </a:lnTo>
                <a:lnTo>
                  <a:pt x="302903" y="32563"/>
                </a:lnTo>
                <a:lnTo>
                  <a:pt x="367621" y="13873"/>
                </a:lnTo>
                <a:lnTo>
                  <a:pt x="432338" y="0"/>
                </a:lnTo>
                <a:close/>
              </a:path>
            </a:pathLst>
          </a:custGeom>
          <a:ln w="4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946506" y="3180224"/>
            <a:ext cx="507365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>
                <a:latin typeface="Arial"/>
                <a:cs typeface="Arial"/>
              </a:rPr>
              <a:t>d</a:t>
            </a:r>
            <a:r>
              <a:rPr dirty="0" sz="1200">
                <a:latin typeface="Arial"/>
                <a:cs typeface="Arial"/>
              </a:rPr>
              <a:t>i</a:t>
            </a:r>
            <a:r>
              <a:rPr dirty="0" sz="1200" spc="10">
                <a:latin typeface="Arial"/>
                <a:cs typeface="Arial"/>
              </a:rPr>
              <a:t>s</a:t>
            </a:r>
            <a:r>
              <a:rPr dirty="0" sz="1200">
                <a:latin typeface="Arial"/>
                <a:cs typeface="Arial"/>
              </a:rPr>
              <a:t>p</a:t>
            </a:r>
            <a:r>
              <a:rPr dirty="0" sz="1200" spc="5">
                <a:latin typeface="Arial"/>
                <a:cs typeface="Arial"/>
              </a:rPr>
              <a:t>lay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5" name="object 25"/>
          <p:cNvSpPr txBox="1"/>
          <p:nvPr/>
        </p:nvSpPr>
        <p:spPr>
          <a:xfrm>
            <a:off x="764540" y="5810808"/>
            <a:ext cx="689483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(Includes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symbols not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listed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on page 166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of the</a:t>
            </a:r>
            <a:r>
              <a:rPr dirty="0" sz="21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book.)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055" y="699516"/>
            <a:ext cx="2994660" cy="902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48055" y="1187196"/>
            <a:ext cx="3107436" cy="902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8055" y="1674876"/>
            <a:ext cx="2410968" cy="902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88949" y="805941"/>
            <a:ext cx="2489835" cy="1489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FFCC66"/>
                </a:solidFill>
                <a:latin typeface="Arial"/>
                <a:cs typeface="Arial"/>
              </a:rPr>
              <a:t>Flowchart for  the</a:t>
            </a:r>
            <a:r>
              <a:rPr dirty="0" sz="3200" spc="-270">
                <a:solidFill>
                  <a:srgbClr val="FFCC66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CC66"/>
                </a:solidFill>
                <a:latin typeface="Arial"/>
                <a:cs typeface="Arial"/>
              </a:rPr>
              <a:t>ArraySum  Procedure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38600" y="228600"/>
            <a:ext cx="4191000" cy="5867400"/>
          </a:xfrm>
          <a:custGeom>
            <a:avLst/>
            <a:gdLst/>
            <a:ahLst/>
            <a:cxnLst/>
            <a:rect l="l" t="t" r="r" b="b"/>
            <a:pathLst>
              <a:path w="4191000" h="5867400">
                <a:moveTo>
                  <a:pt x="0" y="5867400"/>
                </a:moveTo>
                <a:lnTo>
                  <a:pt x="4191000" y="5867400"/>
                </a:lnTo>
                <a:lnTo>
                  <a:pt x="4191000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44013" y="782992"/>
            <a:ext cx="855980" cy="286385"/>
          </a:xfrm>
          <a:custGeom>
            <a:avLst/>
            <a:gdLst/>
            <a:ahLst/>
            <a:cxnLst/>
            <a:rect l="l" t="t" r="r" b="b"/>
            <a:pathLst>
              <a:path w="855979" h="286384">
                <a:moveTo>
                  <a:pt x="713264" y="0"/>
                </a:moveTo>
                <a:lnTo>
                  <a:pt x="142589" y="0"/>
                </a:lnTo>
                <a:lnTo>
                  <a:pt x="110272" y="1902"/>
                </a:lnTo>
                <a:lnTo>
                  <a:pt x="53233" y="30603"/>
                </a:lnTo>
                <a:lnTo>
                  <a:pt x="13320" y="80075"/>
                </a:lnTo>
                <a:lnTo>
                  <a:pt x="0" y="142867"/>
                </a:lnTo>
                <a:lnTo>
                  <a:pt x="3805" y="173788"/>
                </a:lnTo>
                <a:lnTo>
                  <a:pt x="30430" y="230872"/>
                </a:lnTo>
                <a:lnTo>
                  <a:pt x="79857" y="270989"/>
                </a:lnTo>
                <a:lnTo>
                  <a:pt x="142589" y="286211"/>
                </a:lnTo>
                <a:lnTo>
                  <a:pt x="713264" y="286211"/>
                </a:lnTo>
                <a:lnTo>
                  <a:pt x="774125" y="270989"/>
                </a:lnTo>
                <a:lnTo>
                  <a:pt x="823600" y="230872"/>
                </a:lnTo>
                <a:lnTo>
                  <a:pt x="851984" y="173788"/>
                </a:lnTo>
                <a:lnTo>
                  <a:pt x="855790" y="142867"/>
                </a:lnTo>
                <a:lnTo>
                  <a:pt x="851984" y="110520"/>
                </a:lnTo>
                <a:lnTo>
                  <a:pt x="823600" y="53436"/>
                </a:lnTo>
                <a:lnTo>
                  <a:pt x="774125" y="13478"/>
                </a:lnTo>
                <a:lnTo>
                  <a:pt x="7132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44013" y="782992"/>
            <a:ext cx="855980" cy="286385"/>
          </a:xfrm>
          <a:custGeom>
            <a:avLst/>
            <a:gdLst/>
            <a:ahLst/>
            <a:cxnLst/>
            <a:rect l="l" t="t" r="r" b="b"/>
            <a:pathLst>
              <a:path w="855979" h="286384">
                <a:moveTo>
                  <a:pt x="142589" y="286211"/>
                </a:moveTo>
                <a:lnTo>
                  <a:pt x="713264" y="286211"/>
                </a:lnTo>
                <a:lnTo>
                  <a:pt x="743679" y="282406"/>
                </a:lnTo>
                <a:lnTo>
                  <a:pt x="800765" y="253864"/>
                </a:lnTo>
                <a:lnTo>
                  <a:pt x="840567" y="204233"/>
                </a:lnTo>
                <a:lnTo>
                  <a:pt x="855790" y="142868"/>
                </a:lnTo>
                <a:lnTo>
                  <a:pt x="851984" y="110520"/>
                </a:lnTo>
                <a:lnTo>
                  <a:pt x="823600" y="53436"/>
                </a:lnTo>
                <a:lnTo>
                  <a:pt x="774125" y="13478"/>
                </a:lnTo>
                <a:lnTo>
                  <a:pt x="713264" y="0"/>
                </a:lnTo>
                <a:lnTo>
                  <a:pt x="142589" y="0"/>
                </a:lnTo>
                <a:lnTo>
                  <a:pt x="79857" y="13478"/>
                </a:lnTo>
                <a:lnTo>
                  <a:pt x="30430" y="53436"/>
                </a:lnTo>
                <a:lnTo>
                  <a:pt x="3805" y="110520"/>
                </a:lnTo>
                <a:lnTo>
                  <a:pt x="0" y="142868"/>
                </a:lnTo>
                <a:lnTo>
                  <a:pt x="3805" y="173788"/>
                </a:lnTo>
                <a:lnTo>
                  <a:pt x="30430" y="230872"/>
                </a:lnTo>
                <a:lnTo>
                  <a:pt x="79857" y="270989"/>
                </a:lnTo>
                <a:lnTo>
                  <a:pt x="142589" y="286211"/>
                </a:lnTo>
                <a:close/>
              </a:path>
            </a:pathLst>
          </a:custGeom>
          <a:ln w="3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371750" y="1069203"/>
            <a:ext cx="0" cy="219075"/>
          </a:xfrm>
          <a:custGeom>
            <a:avLst/>
            <a:gdLst/>
            <a:ahLst/>
            <a:cxnLst/>
            <a:rect l="l" t="t" r="r" b="b"/>
            <a:pathLst>
              <a:path w="0" h="219075">
                <a:moveTo>
                  <a:pt x="0" y="0"/>
                </a:moveTo>
                <a:lnTo>
                  <a:pt x="0" y="218979"/>
                </a:lnTo>
              </a:path>
            </a:pathLst>
          </a:custGeom>
          <a:ln w="3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28031" y="1267252"/>
            <a:ext cx="87630" cy="88265"/>
          </a:xfrm>
          <a:custGeom>
            <a:avLst/>
            <a:gdLst/>
            <a:ahLst/>
            <a:cxnLst/>
            <a:rect l="l" t="t" r="r" b="b"/>
            <a:pathLst>
              <a:path w="87629" h="88265">
                <a:moveTo>
                  <a:pt x="0" y="0"/>
                </a:moveTo>
                <a:lnTo>
                  <a:pt x="43718" y="87687"/>
                </a:lnTo>
                <a:lnTo>
                  <a:pt x="82694" y="9513"/>
                </a:lnTo>
                <a:lnTo>
                  <a:pt x="30414" y="9513"/>
                </a:lnTo>
                <a:lnTo>
                  <a:pt x="24705" y="7611"/>
                </a:lnTo>
                <a:lnTo>
                  <a:pt x="18997" y="7611"/>
                </a:lnTo>
                <a:lnTo>
                  <a:pt x="13304" y="5708"/>
                </a:lnTo>
                <a:lnTo>
                  <a:pt x="9498" y="3805"/>
                </a:lnTo>
                <a:lnTo>
                  <a:pt x="3789" y="1902"/>
                </a:lnTo>
                <a:lnTo>
                  <a:pt x="0" y="0"/>
                </a:lnTo>
                <a:close/>
              </a:path>
              <a:path w="87629" h="88265">
                <a:moveTo>
                  <a:pt x="87437" y="0"/>
                </a:moveTo>
                <a:lnTo>
                  <a:pt x="81744" y="1902"/>
                </a:lnTo>
                <a:lnTo>
                  <a:pt x="77938" y="3805"/>
                </a:lnTo>
                <a:lnTo>
                  <a:pt x="66537" y="7611"/>
                </a:lnTo>
                <a:lnTo>
                  <a:pt x="60828" y="7611"/>
                </a:lnTo>
                <a:lnTo>
                  <a:pt x="57023" y="9513"/>
                </a:lnTo>
                <a:lnTo>
                  <a:pt x="82694" y="9513"/>
                </a:lnTo>
                <a:lnTo>
                  <a:pt x="8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801439" y="1354939"/>
            <a:ext cx="1141095" cy="285750"/>
          </a:xfrm>
          <a:custGeom>
            <a:avLst/>
            <a:gdLst/>
            <a:ahLst/>
            <a:cxnLst/>
            <a:rect l="l" t="t" r="r" b="b"/>
            <a:pathLst>
              <a:path w="1141095" h="285750">
                <a:moveTo>
                  <a:pt x="0" y="285735"/>
                </a:moveTo>
                <a:lnTo>
                  <a:pt x="1140985" y="285735"/>
                </a:lnTo>
                <a:lnTo>
                  <a:pt x="1140985" y="0"/>
                </a:lnTo>
                <a:lnTo>
                  <a:pt x="0" y="0"/>
                </a:lnTo>
                <a:lnTo>
                  <a:pt x="0" y="285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801439" y="1354939"/>
            <a:ext cx="1141095" cy="285750"/>
          </a:xfrm>
          <a:custGeom>
            <a:avLst/>
            <a:gdLst/>
            <a:ahLst/>
            <a:cxnLst/>
            <a:rect l="l" t="t" r="r" b="b"/>
            <a:pathLst>
              <a:path w="1141095" h="285750">
                <a:moveTo>
                  <a:pt x="0" y="285736"/>
                </a:moveTo>
                <a:lnTo>
                  <a:pt x="1140985" y="285736"/>
                </a:lnTo>
                <a:lnTo>
                  <a:pt x="1140985" y="0"/>
                </a:lnTo>
                <a:lnTo>
                  <a:pt x="0" y="0"/>
                </a:lnTo>
                <a:lnTo>
                  <a:pt x="0" y="285736"/>
                </a:lnTo>
                <a:close/>
              </a:path>
            </a:pathLst>
          </a:custGeom>
          <a:ln w="3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01439" y="1926348"/>
            <a:ext cx="1141095" cy="286385"/>
          </a:xfrm>
          <a:custGeom>
            <a:avLst/>
            <a:gdLst/>
            <a:ahLst/>
            <a:cxnLst/>
            <a:rect l="l" t="t" r="r" b="b"/>
            <a:pathLst>
              <a:path w="1141095" h="286385">
                <a:moveTo>
                  <a:pt x="0" y="286116"/>
                </a:moveTo>
                <a:lnTo>
                  <a:pt x="1140985" y="286116"/>
                </a:lnTo>
                <a:lnTo>
                  <a:pt x="1140985" y="0"/>
                </a:lnTo>
                <a:lnTo>
                  <a:pt x="0" y="0"/>
                </a:lnTo>
                <a:lnTo>
                  <a:pt x="0" y="2861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801439" y="1926348"/>
            <a:ext cx="1141095" cy="286385"/>
          </a:xfrm>
          <a:custGeom>
            <a:avLst/>
            <a:gdLst/>
            <a:ahLst/>
            <a:cxnLst/>
            <a:rect l="l" t="t" r="r" b="b"/>
            <a:pathLst>
              <a:path w="1141095" h="286385">
                <a:moveTo>
                  <a:pt x="0" y="286116"/>
                </a:moveTo>
                <a:lnTo>
                  <a:pt x="1140985" y="286116"/>
                </a:lnTo>
                <a:lnTo>
                  <a:pt x="1140985" y="0"/>
                </a:lnTo>
                <a:lnTo>
                  <a:pt x="0" y="0"/>
                </a:lnTo>
                <a:lnTo>
                  <a:pt x="0" y="286116"/>
                </a:lnTo>
                <a:close/>
              </a:path>
            </a:pathLst>
          </a:custGeom>
          <a:ln w="3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801439" y="2498201"/>
            <a:ext cx="1141095" cy="285750"/>
          </a:xfrm>
          <a:custGeom>
            <a:avLst/>
            <a:gdLst/>
            <a:ahLst/>
            <a:cxnLst/>
            <a:rect l="l" t="t" r="r" b="b"/>
            <a:pathLst>
              <a:path w="1141095" h="285750">
                <a:moveTo>
                  <a:pt x="0" y="285735"/>
                </a:moveTo>
                <a:lnTo>
                  <a:pt x="1140985" y="285735"/>
                </a:lnTo>
                <a:lnTo>
                  <a:pt x="1140985" y="0"/>
                </a:lnTo>
                <a:lnTo>
                  <a:pt x="0" y="0"/>
                </a:lnTo>
                <a:lnTo>
                  <a:pt x="0" y="285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801439" y="2498201"/>
            <a:ext cx="1141095" cy="285750"/>
          </a:xfrm>
          <a:custGeom>
            <a:avLst/>
            <a:gdLst/>
            <a:ahLst/>
            <a:cxnLst/>
            <a:rect l="l" t="t" r="r" b="b"/>
            <a:pathLst>
              <a:path w="1141095" h="285750">
                <a:moveTo>
                  <a:pt x="0" y="285736"/>
                </a:moveTo>
                <a:lnTo>
                  <a:pt x="1140985" y="285736"/>
                </a:lnTo>
                <a:lnTo>
                  <a:pt x="1140985" y="0"/>
                </a:lnTo>
                <a:lnTo>
                  <a:pt x="0" y="0"/>
                </a:lnTo>
                <a:lnTo>
                  <a:pt x="0" y="285736"/>
                </a:lnTo>
                <a:close/>
              </a:path>
            </a:pathLst>
          </a:custGeom>
          <a:ln w="3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801439" y="3069672"/>
            <a:ext cx="1141095" cy="285750"/>
          </a:xfrm>
          <a:custGeom>
            <a:avLst/>
            <a:gdLst/>
            <a:ahLst/>
            <a:cxnLst/>
            <a:rect l="l" t="t" r="r" b="b"/>
            <a:pathLst>
              <a:path w="1141095" h="285750">
                <a:moveTo>
                  <a:pt x="0" y="285735"/>
                </a:moveTo>
                <a:lnTo>
                  <a:pt x="1140985" y="285735"/>
                </a:lnTo>
                <a:lnTo>
                  <a:pt x="1140985" y="0"/>
                </a:lnTo>
                <a:lnTo>
                  <a:pt x="0" y="0"/>
                </a:lnTo>
                <a:lnTo>
                  <a:pt x="0" y="285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01439" y="3069672"/>
            <a:ext cx="1141095" cy="285750"/>
          </a:xfrm>
          <a:custGeom>
            <a:avLst/>
            <a:gdLst/>
            <a:ahLst/>
            <a:cxnLst/>
            <a:rect l="l" t="t" r="r" b="b"/>
            <a:pathLst>
              <a:path w="1141095" h="285750">
                <a:moveTo>
                  <a:pt x="0" y="285736"/>
                </a:moveTo>
                <a:lnTo>
                  <a:pt x="1140985" y="285736"/>
                </a:lnTo>
                <a:lnTo>
                  <a:pt x="1140985" y="0"/>
                </a:lnTo>
                <a:lnTo>
                  <a:pt x="0" y="0"/>
                </a:lnTo>
                <a:lnTo>
                  <a:pt x="0" y="285736"/>
                </a:lnTo>
                <a:close/>
              </a:path>
            </a:pathLst>
          </a:custGeom>
          <a:ln w="3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91554" y="4213092"/>
            <a:ext cx="761365" cy="572135"/>
          </a:xfrm>
          <a:custGeom>
            <a:avLst/>
            <a:gdLst/>
            <a:ahLst/>
            <a:cxnLst/>
            <a:rect l="l" t="t" r="r" b="b"/>
            <a:pathLst>
              <a:path w="761364" h="572135">
                <a:moveTo>
                  <a:pt x="380196" y="0"/>
                </a:moveTo>
                <a:lnTo>
                  <a:pt x="0" y="285735"/>
                </a:lnTo>
                <a:lnTo>
                  <a:pt x="380196" y="571852"/>
                </a:lnTo>
                <a:lnTo>
                  <a:pt x="760836" y="285735"/>
                </a:lnTo>
                <a:lnTo>
                  <a:pt x="3801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91554" y="4213092"/>
            <a:ext cx="761365" cy="572135"/>
          </a:xfrm>
          <a:custGeom>
            <a:avLst/>
            <a:gdLst/>
            <a:ahLst/>
            <a:cxnLst/>
            <a:rect l="l" t="t" r="r" b="b"/>
            <a:pathLst>
              <a:path w="761364" h="572135">
                <a:moveTo>
                  <a:pt x="0" y="285736"/>
                </a:moveTo>
                <a:lnTo>
                  <a:pt x="380196" y="0"/>
                </a:lnTo>
                <a:lnTo>
                  <a:pt x="760836" y="285736"/>
                </a:lnTo>
                <a:lnTo>
                  <a:pt x="380196" y="571852"/>
                </a:lnTo>
                <a:lnTo>
                  <a:pt x="0" y="285736"/>
                </a:lnTo>
                <a:close/>
              </a:path>
            </a:pathLst>
          </a:custGeom>
          <a:ln w="3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801439" y="3641620"/>
            <a:ext cx="1141095" cy="285750"/>
          </a:xfrm>
          <a:custGeom>
            <a:avLst/>
            <a:gdLst/>
            <a:ahLst/>
            <a:cxnLst/>
            <a:rect l="l" t="t" r="r" b="b"/>
            <a:pathLst>
              <a:path w="1141095" h="285750">
                <a:moveTo>
                  <a:pt x="0" y="285735"/>
                </a:moveTo>
                <a:lnTo>
                  <a:pt x="1140985" y="285735"/>
                </a:lnTo>
                <a:lnTo>
                  <a:pt x="1140985" y="0"/>
                </a:lnTo>
                <a:lnTo>
                  <a:pt x="0" y="0"/>
                </a:lnTo>
                <a:lnTo>
                  <a:pt x="0" y="285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801439" y="3641620"/>
            <a:ext cx="1141095" cy="285750"/>
          </a:xfrm>
          <a:custGeom>
            <a:avLst/>
            <a:gdLst/>
            <a:ahLst/>
            <a:cxnLst/>
            <a:rect l="l" t="t" r="r" b="b"/>
            <a:pathLst>
              <a:path w="1141095" h="285750">
                <a:moveTo>
                  <a:pt x="0" y="285736"/>
                </a:moveTo>
                <a:lnTo>
                  <a:pt x="1140985" y="285736"/>
                </a:lnTo>
                <a:lnTo>
                  <a:pt x="1140985" y="0"/>
                </a:lnTo>
                <a:lnTo>
                  <a:pt x="0" y="0"/>
                </a:lnTo>
                <a:lnTo>
                  <a:pt x="0" y="285736"/>
                </a:lnTo>
                <a:close/>
              </a:path>
            </a:pathLst>
          </a:custGeom>
          <a:ln w="3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230761" y="2355332"/>
            <a:ext cx="0" cy="2143760"/>
          </a:xfrm>
          <a:custGeom>
            <a:avLst/>
            <a:gdLst/>
            <a:ahLst/>
            <a:cxnLst/>
            <a:rect l="l" t="t" r="r" b="b"/>
            <a:pathLst>
              <a:path w="0" h="2143760">
                <a:moveTo>
                  <a:pt x="0" y="0"/>
                </a:moveTo>
                <a:lnTo>
                  <a:pt x="0" y="2143495"/>
                </a:lnTo>
              </a:path>
            </a:pathLst>
          </a:custGeom>
          <a:ln w="3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371750" y="1640675"/>
            <a:ext cx="0" cy="219075"/>
          </a:xfrm>
          <a:custGeom>
            <a:avLst/>
            <a:gdLst/>
            <a:ahLst/>
            <a:cxnLst/>
            <a:rect l="l" t="t" r="r" b="b"/>
            <a:pathLst>
              <a:path w="0" h="219075">
                <a:moveTo>
                  <a:pt x="0" y="0"/>
                </a:moveTo>
                <a:lnTo>
                  <a:pt x="0" y="218979"/>
                </a:lnTo>
              </a:path>
            </a:pathLst>
          </a:custGeom>
          <a:ln w="3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328031" y="1838724"/>
            <a:ext cx="87630" cy="88265"/>
          </a:xfrm>
          <a:custGeom>
            <a:avLst/>
            <a:gdLst/>
            <a:ahLst/>
            <a:cxnLst/>
            <a:rect l="l" t="t" r="r" b="b"/>
            <a:pathLst>
              <a:path w="87629" h="88264">
                <a:moveTo>
                  <a:pt x="0" y="0"/>
                </a:moveTo>
                <a:lnTo>
                  <a:pt x="43718" y="87687"/>
                </a:lnTo>
                <a:lnTo>
                  <a:pt x="82694" y="9513"/>
                </a:lnTo>
                <a:lnTo>
                  <a:pt x="30414" y="9513"/>
                </a:lnTo>
                <a:lnTo>
                  <a:pt x="24705" y="7611"/>
                </a:lnTo>
                <a:lnTo>
                  <a:pt x="18997" y="7611"/>
                </a:lnTo>
                <a:lnTo>
                  <a:pt x="13304" y="5708"/>
                </a:lnTo>
                <a:lnTo>
                  <a:pt x="9498" y="3805"/>
                </a:lnTo>
                <a:lnTo>
                  <a:pt x="3789" y="1902"/>
                </a:lnTo>
                <a:lnTo>
                  <a:pt x="0" y="0"/>
                </a:lnTo>
                <a:close/>
              </a:path>
              <a:path w="87629" h="88264">
                <a:moveTo>
                  <a:pt x="87437" y="0"/>
                </a:moveTo>
                <a:lnTo>
                  <a:pt x="81744" y="1902"/>
                </a:lnTo>
                <a:lnTo>
                  <a:pt x="77938" y="3805"/>
                </a:lnTo>
                <a:lnTo>
                  <a:pt x="66537" y="7611"/>
                </a:lnTo>
                <a:lnTo>
                  <a:pt x="60828" y="7611"/>
                </a:lnTo>
                <a:lnTo>
                  <a:pt x="57023" y="9513"/>
                </a:lnTo>
                <a:lnTo>
                  <a:pt x="82694" y="9513"/>
                </a:lnTo>
                <a:lnTo>
                  <a:pt x="8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371750" y="2212464"/>
            <a:ext cx="0" cy="219710"/>
          </a:xfrm>
          <a:custGeom>
            <a:avLst/>
            <a:gdLst/>
            <a:ahLst/>
            <a:cxnLst/>
            <a:rect l="l" t="t" r="r" b="b"/>
            <a:pathLst>
              <a:path w="0" h="219710">
                <a:moveTo>
                  <a:pt x="0" y="0"/>
                </a:moveTo>
                <a:lnTo>
                  <a:pt x="0" y="219138"/>
                </a:lnTo>
              </a:path>
            </a:pathLst>
          </a:custGeom>
          <a:ln w="3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328031" y="2410672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30">
                <a:moveTo>
                  <a:pt x="0" y="0"/>
                </a:moveTo>
                <a:lnTo>
                  <a:pt x="43718" y="87528"/>
                </a:lnTo>
                <a:lnTo>
                  <a:pt x="82685" y="9513"/>
                </a:lnTo>
                <a:lnTo>
                  <a:pt x="30414" y="9513"/>
                </a:lnTo>
                <a:lnTo>
                  <a:pt x="24705" y="7611"/>
                </a:lnTo>
                <a:lnTo>
                  <a:pt x="18997" y="7611"/>
                </a:lnTo>
                <a:lnTo>
                  <a:pt x="13304" y="5708"/>
                </a:lnTo>
                <a:lnTo>
                  <a:pt x="9498" y="3805"/>
                </a:lnTo>
                <a:lnTo>
                  <a:pt x="3789" y="1902"/>
                </a:lnTo>
                <a:lnTo>
                  <a:pt x="0" y="0"/>
                </a:lnTo>
                <a:close/>
              </a:path>
              <a:path w="87629" h="87630">
                <a:moveTo>
                  <a:pt x="87437" y="0"/>
                </a:moveTo>
                <a:lnTo>
                  <a:pt x="81744" y="1902"/>
                </a:lnTo>
                <a:lnTo>
                  <a:pt x="77938" y="3805"/>
                </a:lnTo>
                <a:lnTo>
                  <a:pt x="66537" y="7611"/>
                </a:lnTo>
                <a:lnTo>
                  <a:pt x="60828" y="7611"/>
                </a:lnTo>
                <a:lnTo>
                  <a:pt x="57023" y="9513"/>
                </a:lnTo>
                <a:lnTo>
                  <a:pt x="82685" y="9513"/>
                </a:lnTo>
                <a:lnTo>
                  <a:pt x="8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371750" y="2783936"/>
            <a:ext cx="0" cy="219710"/>
          </a:xfrm>
          <a:custGeom>
            <a:avLst/>
            <a:gdLst/>
            <a:ahLst/>
            <a:cxnLst/>
            <a:rect l="l" t="t" r="r" b="b"/>
            <a:pathLst>
              <a:path w="0" h="219710">
                <a:moveTo>
                  <a:pt x="0" y="0"/>
                </a:moveTo>
                <a:lnTo>
                  <a:pt x="0" y="219138"/>
                </a:lnTo>
              </a:path>
            </a:pathLst>
          </a:custGeom>
          <a:ln w="3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328031" y="2982144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30">
                <a:moveTo>
                  <a:pt x="0" y="0"/>
                </a:moveTo>
                <a:lnTo>
                  <a:pt x="43718" y="87528"/>
                </a:lnTo>
                <a:lnTo>
                  <a:pt x="82685" y="9513"/>
                </a:lnTo>
                <a:lnTo>
                  <a:pt x="30414" y="9513"/>
                </a:lnTo>
                <a:lnTo>
                  <a:pt x="24705" y="7611"/>
                </a:lnTo>
                <a:lnTo>
                  <a:pt x="18997" y="7611"/>
                </a:lnTo>
                <a:lnTo>
                  <a:pt x="13304" y="5708"/>
                </a:lnTo>
                <a:lnTo>
                  <a:pt x="9498" y="3805"/>
                </a:lnTo>
                <a:lnTo>
                  <a:pt x="3789" y="1902"/>
                </a:lnTo>
                <a:lnTo>
                  <a:pt x="0" y="0"/>
                </a:lnTo>
                <a:close/>
              </a:path>
              <a:path w="87629" h="87630">
                <a:moveTo>
                  <a:pt x="87437" y="0"/>
                </a:moveTo>
                <a:lnTo>
                  <a:pt x="81744" y="1902"/>
                </a:lnTo>
                <a:lnTo>
                  <a:pt x="77938" y="3805"/>
                </a:lnTo>
                <a:lnTo>
                  <a:pt x="66537" y="7611"/>
                </a:lnTo>
                <a:lnTo>
                  <a:pt x="60828" y="7611"/>
                </a:lnTo>
                <a:lnTo>
                  <a:pt x="57023" y="9513"/>
                </a:lnTo>
                <a:lnTo>
                  <a:pt x="82685" y="9513"/>
                </a:lnTo>
                <a:lnTo>
                  <a:pt x="8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371750" y="3355408"/>
            <a:ext cx="0" cy="219710"/>
          </a:xfrm>
          <a:custGeom>
            <a:avLst/>
            <a:gdLst/>
            <a:ahLst/>
            <a:cxnLst/>
            <a:rect l="l" t="t" r="r" b="b"/>
            <a:pathLst>
              <a:path w="0" h="219710">
                <a:moveTo>
                  <a:pt x="0" y="0"/>
                </a:moveTo>
                <a:lnTo>
                  <a:pt x="0" y="219455"/>
                </a:lnTo>
              </a:path>
            </a:pathLst>
          </a:custGeom>
          <a:ln w="3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328031" y="3553933"/>
            <a:ext cx="87630" cy="88265"/>
          </a:xfrm>
          <a:custGeom>
            <a:avLst/>
            <a:gdLst/>
            <a:ahLst/>
            <a:cxnLst/>
            <a:rect l="l" t="t" r="r" b="b"/>
            <a:pathLst>
              <a:path w="87629" h="88264">
                <a:moveTo>
                  <a:pt x="0" y="0"/>
                </a:moveTo>
                <a:lnTo>
                  <a:pt x="43718" y="87687"/>
                </a:lnTo>
                <a:lnTo>
                  <a:pt x="82694" y="9513"/>
                </a:lnTo>
                <a:lnTo>
                  <a:pt x="30414" y="9513"/>
                </a:lnTo>
                <a:lnTo>
                  <a:pt x="24705" y="7611"/>
                </a:lnTo>
                <a:lnTo>
                  <a:pt x="18997" y="7611"/>
                </a:lnTo>
                <a:lnTo>
                  <a:pt x="13304" y="5708"/>
                </a:lnTo>
                <a:lnTo>
                  <a:pt x="9498" y="3805"/>
                </a:lnTo>
                <a:lnTo>
                  <a:pt x="3789" y="1902"/>
                </a:lnTo>
                <a:lnTo>
                  <a:pt x="0" y="0"/>
                </a:lnTo>
                <a:close/>
              </a:path>
              <a:path w="87629" h="88264">
                <a:moveTo>
                  <a:pt x="87437" y="0"/>
                </a:moveTo>
                <a:lnTo>
                  <a:pt x="81744" y="1902"/>
                </a:lnTo>
                <a:lnTo>
                  <a:pt x="77938" y="3805"/>
                </a:lnTo>
                <a:lnTo>
                  <a:pt x="66537" y="7611"/>
                </a:lnTo>
                <a:lnTo>
                  <a:pt x="60828" y="7611"/>
                </a:lnTo>
                <a:lnTo>
                  <a:pt x="57023" y="9513"/>
                </a:lnTo>
                <a:lnTo>
                  <a:pt x="82694" y="9513"/>
                </a:lnTo>
                <a:lnTo>
                  <a:pt x="8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371750" y="3927356"/>
            <a:ext cx="0" cy="219075"/>
          </a:xfrm>
          <a:custGeom>
            <a:avLst/>
            <a:gdLst/>
            <a:ahLst/>
            <a:cxnLst/>
            <a:rect l="l" t="t" r="r" b="b"/>
            <a:pathLst>
              <a:path w="0" h="219075">
                <a:moveTo>
                  <a:pt x="0" y="0"/>
                </a:moveTo>
                <a:lnTo>
                  <a:pt x="0" y="218979"/>
                </a:lnTo>
              </a:path>
            </a:pathLst>
          </a:custGeom>
          <a:ln w="3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328031" y="4125405"/>
            <a:ext cx="87630" cy="88265"/>
          </a:xfrm>
          <a:custGeom>
            <a:avLst/>
            <a:gdLst/>
            <a:ahLst/>
            <a:cxnLst/>
            <a:rect l="l" t="t" r="r" b="b"/>
            <a:pathLst>
              <a:path w="87629" h="88264">
                <a:moveTo>
                  <a:pt x="0" y="0"/>
                </a:moveTo>
                <a:lnTo>
                  <a:pt x="43718" y="87687"/>
                </a:lnTo>
                <a:lnTo>
                  <a:pt x="82694" y="9513"/>
                </a:lnTo>
                <a:lnTo>
                  <a:pt x="30414" y="9513"/>
                </a:lnTo>
                <a:lnTo>
                  <a:pt x="24705" y="7611"/>
                </a:lnTo>
                <a:lnTo>
                  <a:pt x="18997" y="7611"/>
                </a:lnTo>
                <a:lnTo>
                  <a:pt x="13304" y="5708"/>
                </a:lnTo>
                <a:lnTo>
                  <a:pt x="9498" y="3805"/>
                </a:lnTo>
                <a:lnTo>
                  <a:pt x="3789" y="1902"/>
                </a:lnTo>
                <a:lnTo>
                  <a:pt x="0" y="0"/>
                </a:lnTo>
                <a:close/>
              </a:path>
              <a:path w="87629" h="88264">
                <a:moveTo>
                  <a:pt x="87437" y="0"/>
                </a:moveTo>
                <a:lnTo>
                  <a:pt x="81744" y="1902"/>
                </a:lnTo>
                <a:lnTo>
                  <a:pt x="77938" y="3805"/>
                </a:lnTo>
                <a:lnTo>
                  <a:pt x="66537" y="7611"/>
                </a:lnTo>
                <a:lnTo>
                  <a:pt x="60828" y="7611"/>
                </a:lnTo>
                <a:lnTo>
                  <a:pt x="57023" y="9513"/>
                </a:lnTo>
                <a:lnTo>
                  <a:pt x="82694" y="9513"/>
                </a:lnTo>
                <a:lnTo>
                  <a:pt x="8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230761" y="2355332"/>
            <a:ext cx="1075055" cy="0"/>
          </a:xfrm>
          <a:custGeom>
            <a:avLst/>
            <a:gdLst/>
            <a:ahLst/>
            <a:cxnLst/>
            <a:rect l="l" t="t" r="r" b="b"/>
            <a:pathLst>
              <a:path w="1075054" h="0">
                <a:moveTo>
                  <a:pt x="0" y="0"/>
                </a:moveTo>
                <a:lnTo>
                  <a:pt x="1074451" y="0"/>
                </a:lnTo>
              </a:path>
            </a:pathLst>
          </a:custGeom>
          <a:ln w="3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284297" y="2311568"/>
            <a:ext cx="87453" cy="876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30761" y="4455016"/>
            <a:ext cx="87440" cy="876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371750" y="4784945"/>
            <a:ext cx="3810" cy="224790"/>
          </a:xfrm>
          <a:custGeom>
            <a:avLst/>
            <a:gdLst/>
            <a:ahLst/>
            <a:cxnLst/>
            <a:rect l="l" t="t" r="r" b="b"/>
            <a:pathLst>
              <a:path w="3810" h="224789">
                <a:moveTo>
                  <a:pt x="0" y="0"/>
                </a:moveTo>
                <a:lnTo>
                  <a:pt x="3805" y="224783"/>
                </a:lnTo>
              </a:path>
            </a:pathLst>
          </a:custGeom>
          <a:ln w="3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329934" y="4986863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29">
                <a:moveTo>
                  <a:pt x="0" y="1902"/>
                </a:moveTo>
                <a:lnTo>
                  <a:pt x="45621" y="87623"/>
                </a:lnTo>
                <a:lnTo>
                  <a:pt x="81981" y="11432"/>
                </a:lnTo>
                <a:lnTo>
                  <a:pt x="36107" y="11432"/>
                </a:lnTo>
                <a:lnTo>
                  <a:pt x="30414" y="9529"/>
                </a:lnTo>
                <a:lnTo>
                  <a:pt x="26608" y="9529"/>
                </a:lnTo>
                <a:lnTo>
                  <a:pt x="20900" y="7627"/>
                </a:lnTo>
                <a:lnTo>
                  <a:pt x="15207" y="7627"/>
                </a:lnTo>
                <a:lnTo>
                  <a:pt x="11401" y="5724"/>
                </a:lnTo>
                <a:lnTo>
                  <a:pt x="0" y="1902"/>
                </a:lnTo>
                <a:close/>
              </a:path>
              <a:path w="87629" h="87629">
                <a:moveTo>
                  <a:pt x="87437" y="0"/>
                </a:moveTo>
                <a:lnTo>
                  <a:pt x="83631" y="1902"/>
                </a:lnTo>
                <a:lnTo>
                  <a:pt x="77938" y="3805"/>
                </a:lnTo>
                <a:lnTo>
                  <a:pt x="74133" y="5724"/>
                </a:lnTo>
                <a:lnTo>
                  <a:pt x="62731" y="9529"/>
                </a:lnTo>
                <a:lnTo>
                  <a:pt x="57023" y="9529"/>
                </a:lnTo>
                <a:lnTo>
                  <a:pt x="53217" y="11432"/>
                </a:lnTo>
                <a:lnTo>
                  <a:pt x="81981" y="11432"/>
                </a:lnTo>
                <a:lnTo>
                  <a:pt x="8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805245" y="5074502"/>
            <a:ext cx="1141095" cy="285750"/>
          </a:xfrm>
          <a:custGeom>
            <a:avLst/>
            <a:gdLst/>
            <a:ahLst/>
            <a:cxnLst/>
            <a:rect l="l" t="t" r="r" b="b"/>
            <a:pathLst>
              <a:path w="1141095" h="285750">
                <a:moveTo>
                  <a:pt x="0" y="285735"/>
                </a:moveTo>
                <a:lnTo>
                  <a:pt x="1140985" y="285735"/>
                </a:lnTo>
                <a:lnTo>
                  <a:pt x="1140985" y="0"/>
                </a:lnTo>
                <a:lnTo>
                  <a:pt x="0" y="0"/>
                </a:lnTo>
                <a:lnTo>
                  <a:pt x="0" y="285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805245" y="5074502"/>
            <a:ext cx="1141095" cy="285750"/>
          </a:xfrm>
          <a:custGeom>
            <a:avLst/>
            <a:gdLst/>
            <a:ahLst/>
            <a:cxnLst/>
            <a:rect l="l" t="t" r="r" b="b"/>
            <a:pathLst>
              <a:path w="1141095" h="285750">
                <a:moveTo>
                  <a:pt x="0" y="285736"/>
                </a:moveTo>
                <a:lnTo>
                  <a:pt x="1140985" y="285736"/>
                </a:lnTo>
                <a:lnTo>
                  <a:pt x="1140985" y="0"/>
                </a:lnTo>
                <a:lnTo>
                  <a:pt x="0" y="0"/>
                </a:lnTo>
                <a:lnTo>
                  <a:pt x="0" y="285736"/>
                </a:lnTo>
                <a:close/>
              </a:path>
            </a:pathLst>
          </a:custGeom>
          <a:ln w="3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947819" y="5642169"/>
            <a:ext cx="855980" cy="285750"/>
          </a:xfrm>
          <a:custGeom>
            <a:avLst/>
            <a:gdLst/>
            <a:ahLst/>
            <a:cxnLst/>
            <a:rect l="l" t="t" r="r" b="b"/>
            <a:pathLst>
              <a:path w="855979" h="285750">
                <a:moveTo>
                  <a:pt x="713264" y="0"/>
                </a:moveTo>
                <a:lnTo>
                  <a:pt x="142573" y="0"/>
                </a:lnTo>
                <a:lnTo>
                  <a:pt x="110256" y="3805"/>
                </a:lnTo>
                <a:lnTo>
                  <a:pt x="53233" y="30476"/>
                </a:lnTo>
                <a:lnTo>
                  <a:pt x="13304" y="81899"/>
                </a:lnTo>
                <a:lnTo>
                  <a:pt x="0" y="142864"/>
                </a:lnTo>
                <a:lnTo>
                  <a:pt x="3805" y="175248"/>
                </a:lnTo>
                <a:lnTo>
                  <a:pt x="30414" y="232395"/>
                </a:lnTo>
                <a:lnTo>
                  <a:pt x="79841" y="272400"/>
                </a:lnTo>
                <a:lnTo>
                  <a:pt x="142573" y="285734"/>
                </a:lnTo>
                <a:lnTo>
                  <a:pt x="713264" y="285734"/>
                </a:lnTo>
                <a:lnTo>
                  <a:pt x="776028" y="272400"/>
                </a:lnTo>
                <a:lnTo>
                  <a:pt x="825344" y="232395"/>
                </a:lnTo>
                <a:lnTo>
                  <a:pt x="851984" y="175248"/>
                </a:lnTo>
                <a:lnTo>
                  <a:pt x="855790" y="142864"/>
                </a:lnTo>
                <a:lnTo>
                  <a:pt x="851984" y="110472"/>
                </a:lnTo>
                <a:lnTo>
                  <a:pt x="825344" y="53325"/>
                </a:lnTo>
                <a:lnTo>
                  <a:pt x="776028" y="15238"/>
                </a:lnTo>
                <a:lnTo>
                  <a:pt x="7132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947819" y="5642169"/>
            <a:ext cx="855980" cy="285750"/>
          </a:xfrm>
          <a:custGeom>
            <a:avLst/>
            <a:gdLst/>
            <a:ahLst/>
            <a:cxnLst/>
            <a:rect l="l" t="t" r="r" b="b"/>
            <a:pathLst>
              <a:path w="855979" h="285750">
                <a:moveTo>
                  <a:pt x="142573" y="285734"/>
                </a:moveTo>
                <a:lnTo>
                  <a:pt x="713264" y="285734"/>
                </a:lnTo>
                <a:lnTo>
                  <a:pt x="745581" y="281924"/>
                </a:lnTo>
                <a:lnTo>
                  <a:pt x="802668" y="255254"/>
                </a:lnTo>
                <a:lnTo>
                  <a:pt x="842470" y="205726"/>
                </a:lnTo>
                <a:lnTo>
                  <a:pt x="855790" y="142864"/>
                </a:lnTo>
                <a:lnTo>
                  <a:pt x="851984" y="110472"/>
                </a:lnTo>
                <a:lnTo>
                  <a:pt x="825344" y="53325"/>
                </a:lnTo>
                <a:lnTo>
                  <a:pt x="776028" y="15238"/>
                </a:lnTo>
                <a:lnTo>
                  <a:pt x="713264" y="0"/>
                </a:lnTo>
                <a:lnTo>
                  <a:pt x="142573" y="0"/>
                </a:lnTo>
                <a:lnTo>
                  <a:pt x="79841" y="15238"/>
                </a:lnTo>
                <a:lnTo>
                  <a:pt x="30414" y="53325"/>
                </a:lnTo>
                <a:lnTo>
                  <a:pt x="3805" y="110472"/>
                </a:lnTo>
                <a:lnTo>
                  <a:pt x="0" y="142864"/>
                </a:lnTo>
                <a:lnTo>
                  <a:pt x="3805" y="175248"/>
                </a:lnTo>
                <a:lnTo>
                  <a:pt x="30414" y="232395"/>
                </a:lnTo>
                <a:lnTo>
                  <a:pt x="79841" y="272400"/>
                </a:lnTo>
                <a:lnTo>
                  <a:pt x="142573" y="285734"/>
                </a:lnTo>
                <a:close/>
              </a:path>
            </a:pathLst>
          </a:custGeom>
          <a:ln w="3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375555" y="5360238"/>
            <a:ext cx="3810" cy="224790"/>
          </a:xfrm>
          <a:custGeom>
            <a:avLst/>
            <a:gdLst/>
            <a:ahLst/>
            <a:cxnLst/>
            <a:rect l="l" t="t" r="r" b="b"/>
            <a:pathLst>
              <a:path w="3810" h="224789">
                <a:moveTo>
                  <a:pt x="0" y="0"/>
                </a:moveTo>
                <a:lnTo>
                  <a:pt x="3789" y="224783"/>
                </a:lnTo>
              </a:path>
            </a:pathLst>
          </a:custGeom>
          <a:ln w="3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335627" y="5562156"/>
            <a:ext cx="87630" cy="89535"/>
          </a:xfrm>
          <a:custGeom>
            <a:avLst/>
            <a:gdLst/>
            <a:ahLst/>
            <a:cxnLst/>
            <a:rect l="l" t="t" r="r" b="b"/>
            <a:pathLst>
              <a:path w="87629" h="89535">
                <a:moveTo>
                  <a:pt x="0" y="1902"/>
                </a:moveTo>
                <a:lnTo>
                  <a:pt x="43718" y="89526"/>
                </a:lnTo>
                <a:lnTo>
                  <a:pt x="81868" y="11432"/>
                </a:lnTo>
                <a:lnTo>
                  <a:pt x="30414" y="11432"/>
                </a:lnTo>
                <a:lnTo>
                  <a:pt x="24721" y="9529"/>
                </a:lnTo>
                <a:lnTo>
                  <a:pt x="19012" y="9529"/>
                </a:lnTo>
                <a:lnTo>
                  <a:pt x="15207" y="7627"/>
                </a:lnTo>
                <a:lnTo>
                  <a:pt x="3805" y="3805"/>
                </a:lnTo>
                <a:lnTo>
                  <a:pt x="0" y="1902"/>
                </a:lnTo>
                <a:close/>
              </a:path>
              <a:path w="87629" h="89535">
                <a:moveTo>
                  <a:pt x="87453" y="0"/>
                </a:moveTo>
                <a:lnTo>
                  <a:pt x="81744" y="3805"/>
                </a:lnTo>
                <a:lnTo>
                  <a:pt x="77938" y="5708"/>
                </a:lnTo>
                <a:lnTo>
                  <a:pt x="72246" y="7627"/>
                </a:lnTo>
                <a:lnTo>
                  <a:pt x="66537" y="7627"/>
                </a:lnTo>
                <a:lnTo>
                  <a:pt x="62731" y="9529"/>
                </a:lnTo>
                <a:lnTo>
                  <a:pt x="57038" y="11432"/>
                </a:lnTo>
                <a:lnTo>
                  <a:pt x="81868" y="11432"/>
                </a:lnTo>
                <a:lnTo>
                  <a:pt x="874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6512752" y="2355396"/>
            <a:ext cx="1612900" cy="2071370"/>
          </a:xfrm>
          <a:prstGeom prst="rect">
            <a:avLst/>
          </a:prstGeom>
          <a:solidFill>
            <a:srgbClr val="D7D7D7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335915" marR="508000">
              <a:lnSpc>
                <a:spcPct val="105300"/>
              </a:lnSpc>
              <a:tabLst>
                <a:tab pos="716280" algn="l"/>
              </a:tabLst>
            </a:pPr>
            <a:r>
              <a:rPr dirty="0" sz="950" spc="20" b="1">
                <a:latin typeface="Courier New"/>
                <a:cs typeface="Courier New"/>
              </a:rPr>
              <a:t>push esi  push ecx  </a:t>
            </a:r>
            <a:r>
              <a:rPr dirty="0" sz="950" spc="20" b="1">
                <a:latin typeface="Courier New"/>
                <a:cs typeface="Courier New"/>
              </a:rPr>
              <a:t>mo</a:t>
            </a:r>
            <a:r>
              <a:rPr dirty="0" sz="950" spc="10" b="1">
                <a:latin typeface="Courier New"/>
                <a:cs typeface="Courier New"/>
              </a:rPr>
              <a:t>v</a:t>
            </a:r>
            <a:r>
              <a:rPr dirty="0" sz="950" b="1">
                <a:latin typeface="Courier New"/>
                <a:cs typeface="Courier New"/>
              </a:rPr>
              <a:t>	</a:t>
            </a:r>
            <a:r>
              <a:rPr dirty="0" sz="950" spc="20" b="1">
                <a:latin typeface="Courier New"/>
                <a:cs typeface="Courier New"/>
              </a:rPr>
              <a:t>eax,0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Courier New"/>
              <a:cs typeface="Courier New"/>
            </a:endParaRPr>
          </a:p>
          <a:p>
            <a:pPr marL="31750">
              <a:lnSpc>
                <a:spcPct val="100000"/>
              </a:lnSpc>
            </a:pPr>
            <a:r>
              <a:rPr dirty="0" sz="950" spc="20" b="1">
                <a:latin typeface="Courier New"/>
                <a:cs typeface="Courier New"/>
              </a:rPr>
              <a:t>AS1:</a:t>
            </a:r>
            <a:endParaRPr sz="950">
              <a:latin typeface="Courier New"/>
              <a:cs typeface="Courier New"/>
            </a:endParaRPr>
          </a:p>
          <a:p>
            <a:pPr marL="335915" marR="203835">
              <a:lnSpc>
                <a:spcPts val="1200"/>
              </a:lnSpc>
              <a:spcBef>
                <a:spcPts val="50"/>
              </a:spcBef>
              <a:tabLst>
                <a:tab pos="716280" algn="l"/>
              </a:tabLst>
            </a:pPr>
            <a:r>
              <a:rPr dirty="0" sz="950" spc="20" b="1">
                <a:latin typeface="Courier New"/>
                <a:cs typeface="Courier New"/>
              </a:rPr>
              <a:t>ad</a:t>
            </a:r>
            <a:r>
              <a:rPr dirty="0" sz="950" spc="10" b="1">
                <a:latin typeface="Courier New"/>
                <a:cs typeface="Courier New"/>
              </a:rPr>
              <a:t>d</a:t>
            </a:r>
            <a:r>
              <a:rPr dirty="0" sz="950" b="1">
                <a:latin typeface="Courier New"/>
                <a:cs typeface="Courier New"/>
              </a:rPr>
              <a:t>	</a:t>
            </a:r>
            <a:r>
              <a:rPr dirty="0" sz="950" spc="20" b="1">
                <a:latin typeface="Courier New"/>
                <a:cs typeface="Courier New"/>
              </a:rPr>
              <a:t>eax,[esi]  </a:t>
            </a:r>
            <a:r>
              <a:rPr dirty="0" sz="950" spc="20" b="1">
                <a:latin typeface="Courier New"/>
                <a:cs typeface="Courier New"/>
              </a:rPr>
              <a:t>add	esi,4  loop</a:t>
            </a:r>
            <a:r>
              <a:rPr dirty="0" sz="950" spc="25" b="1">
                <a:latin typeface="Courier New"/>
                <a:cs typeface="Courier New"/>
              </a:rPr>
              <a:t> </a:t>
            </a:r>
            <a:r>
              <a:rPr dirty="0" sz="950" spc="20" b="1">
                <a:latin typeface="Courier New"/>
                <a:cs typeface="Courier New"/>
              </a:rPr>
              <a:t>AS1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Courier New"/>
              <a:cs typeface="Courier New"/>
            </a:endParaRPr>
          </a:p>
          <a:p>
            <a:pPr marL="335915">
              <a:lnSpc>
                <a:spcPct val="100000"/>
              </a:lnSpc>
              <a:spcBef>
                <a:spcPts val="5"/>
              </a:spcBef>
              <a:tabLst>
                <a:tab pos="716280" algn="l"/>
              </a:tabLst>
            </a:pPr>
            <a:r>
              <a:rPr dirty="0" sz="950" spc="20" b="1">
                <a:latin typeface="Courier New"/>
                <a:cs typeface="Courier New"/>
              </a:rPr>
              <a:t>pop	ecx</a:t>
            </a:r>
            <a:endParaRPr sz="950">
              <a:latin typeface="Courier New"/>
              <a:cs typeface="Courier New"/>
            </a:endParaRPr>
          </a:p>
          <a:p>
            <a:pPr marL="335915">
              <a:lnSpc>
                <a:spcPct val="100000"/>
              </a:lnSpc>
              <a:spcBef>
                <a:spcPts val="60"/>
              </a:spcBef>
              <a:tabLst>
                <a:tab pos="716280" algn="l"/>
              </a:tabLst>
            </a:pPr>
            <a:r>
              <a:rPr dirty="0" sz="950" spc="20" b="1">
                <a:latin typeface="Courier New"/>
                <a:cs typeface="Courier New"/>
              </a:rPr>
              <a:t>pop	esi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6" name="object 46"/>
          <p:cNvSpPr txBox="1"/>
          <p:nvPr/>
        </p:nvSpPr>
        <p:spPr>
          <a:xfrm>
            <a:off x="4013200" y="313445"/>
            <a:ext cx="4241800" cy="55479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713740">
              <a:lnSpc>
                <a:spcPct val="100000"/>
              </a:lnSpc>
              <a:spcBef>
                <a:spcPts val="120"/>
              </a:spcBef>
            </a:pPr>
            <a:r>
              <a:rPr dirty="0" sz="1100" spc="10" b="1">
                <a:latin typeface="Arial"/>
                <a:cs typeface="Arial"/>
              </a:rPr>
              <a:t>ArraySum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10" b="1">
                <a:latin typeface="Arial"/>
                <a:cs typeface="Arial"/>
              </a:rPr>
              <a:t>Procedure</a:t>
            </a:r>
            <a:endParaRPr sz="1100">
              <a:latin typeface="Arial"/>
              <a:cs typeface="Arial"/>
            </a:endParaRPr>
          </a:p>
          <a:p>
            <a:pPr marL="983615" marR="2504440" indent="218440">
              <a:lnSpc>
                <a:spcPts val="4500"/>
              </a:lnSpc>
              <a:spcBef>
                <a:spcPts val="85"/>
              </a:spcBef>
            </a:pPr>
            <a:r>
              <a:rPr dirty="0" sz="1000" spc="-5">
                <a:latin typeface="Arial"/>
                <a:cs typeface="Arial"/>
              </a:rPr>
              <a:t>begin  </a:t>
            </a:r>
            <a:r>
              <a:rPr dirty="0" sz="1000">
                <a:latin typeface="Arial"/>
                <a:cs typeface="Arial"/>
              </a:rPr>
              <a:t>push esi,</a:t>
            </a:r>
            <a:r>
              <a:rPr dirty="0" sz="1000" spc="-8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ecx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Arial"/>
              <a:cs typeface="Arial"/>
            </a:endParaRPr>
          </a:p>
          <a:p>
            <a:pPr algn="ctr" marR="1517650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eax </a:t>
            </a:r>
            <a:r>
              <a:rPr dirty="0" sz="1000">
                <a:latin typeface="Arial"/>
                <a:cs typeface="Arial"/>
              </a:rPr>
              <a:t>=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"/>
              <a:cs typeface="Arial"/>
            </a:endParaRPr>
          </a:p>
          <a:p>
            <a:pPr marL="1412875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AS1: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Arial"/>
              <a:cs typeface="Arial"/>
            </a:endParaRPr>
          </a:p>
          <a:p>
            <a:pPr algn="ctr" marR="1520190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add</a:t>
            </a:r>
            <a:r>
              <a:rPr dirty="0" sz="1000" spc="-7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eax,[esi]</a:t>
            </a:r>
            <a:endParaRPr sz="1000">
              <a:latin typeface="Arial"/>
              <a:cs typeface="Arial"/>
            </a:endParaRPr>
          </a:p>
          <a:p>
            <a:pPr algn="ctr" marL="977900" marR="2496185" indent="-1270">
              <a:lnSpc>
                <a:spcPts val="4500"/>
              </a:lnSpc>
              <a:spcBef>
                <a:spcPts val="700"/>
              </a:spcBef>
            </a:pPr>
            <a:r>
              <a:rPr dirty="0" sz="1000" spc="-5">
                <a:latin typeface="Arial"/>
                <a:cs typeface="Arial"/>
              </a:rPr>
              <a:t>add </a:t>
            </a:r>
            <a:r>
              <a:rPr dirty="0" sz="1000">
                <a:latin typeface="Arial"/>
                <a:cs typeface="Arial"/>
              </a:rPr>
              <a:t>esi, 4  ecx = ecx </a:t>
            </a:r>
            <a:r>
              <a:rPr dirty="0" sz="1000">
                <a:latin typeface="Symbol"/>
                <a:cs typeface="Symbol"/>
              </a:rPr>
              <a:t>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L="281940">
              <a:lnSpc>
                <a:spcPct val="100000"/>
              </a:lnSpc>
              <a:spcBef>
                <a:spcPts val="965"/>
              </a:spcBef>
              <a:tabLst>
                <a:tab pos="580390" algn="l"/>
                <a:tab pos="977900" algn="l"/>
                <a:tab pos="1115060" algn="l"/>
              </a:tabLst>
            </a:pPr>
            <a:r>
              <a:rPr dirty="0" u="sng" baseline="30555" sz="15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baseline="30555" sz="15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yes	</a:t>
            </a:r>
            <a:r>
              <a:rPr dirty="0" baseline="30555" sz="1500">
                <a:latin typeface="Arial"/>
                <a:cs typeface="Arial"/>
              </a:rPr>
              <a:t>	</a:t>
            </a:r>
            <a:r>
              <a:rPr dirty="0" sz="1000">
                <a:latin typeface="Arial"/>
                <a:cs typeface="Arial"/>
              </a:rPr>
              <a:t>ecx &gt;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0?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Arial"/>
              <a:cs typeface="Arial"/>
            </a:endParaRPr>
          </a:p>
          <a:p>
            <a:pPr marL="1181735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no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Arial"/>
              <a:cs typeface="Arial"/>
            </a:endParaRPr>
          </a:p>
          <a:p>
            <a:pPr algn="ctr" marR="1508125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Arial"/>
                <a:cs typeface="Arial"/>
              </a:rPr>
              <a:t>pop </a:t>
            </a:r>
            <a:r>
              <a:rPr dirty="0" sz="1000">
                <a:latin typeface="Arial"/>
                <a:cs typeface="Arial"/>
              </a:rPr>
              <a:t>ecx,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esi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algn="ctr" marR="1507490">
              <a:lnSpc>
                <a:spcPct val="100000"/>
              </a:lnSpc>
              <a:spcBef>
                <a:spcPts val="740"/>
              </a:spcBef>
            </a:pPr>
            <a:r>
              <a:rPr dirty="0" sz="1000" spc="-5">
                <a:latin typeface="Arial"/>
                <a:cs typeface="Arial"/>
              </a:rPr>
              <a:t>end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7755" y="158495"/>
            <a:ext cx="5455920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8929" y="264363"/>
            <a:ext cx="49466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Calling </a:t>
            </a:r>
            <a:r>
              <a:rPr dirty="0"/>
              <a:t>a </a:t>
            </a:r>
            <a:r>
              <a:rPr dirty="0" spc="-5"/>
              <a:t>Library</a:t>
            </a:r>
            <a:r>
              <a:rPr dirty="0" spc="-65"/>
              <a:t> </a:t>
            </a:r>
            <a:r>
              <a:rPr dirty="0"/>
              <a:t>Procedure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29664" y="3765355"/>
          <a:ext cx="5584825" cy="807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9680"/>
                <a:gridCol w="918844"/>
                <a:gridCol w="2146935"/>
              </a:tblGrid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mov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eax,1234h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860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input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argument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call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WriteHex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920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show hex</a:t>
                      </a:r>
                      <a:r>
                        <a:rPr dirty="0" sz="1800" spc="-9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number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call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Crlf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920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end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line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64540" y="1183894"/>
            <a:ext cx="7383145" cy="2555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9235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Call a library procedure using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CALL instruction. Some  procedures require input arguments.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INCLUDE directive  copies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in the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procedure prototypes</a:t>
            </a:r>
            <a:r>
              <a:rPr dirty="0" sz="21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(declarations).</a:t>
            </a:r>
            <a:endParaRPr sz="21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26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following example displays "1234" on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1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console: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 marL="439420">
              <a:lnSpc>
                <a:spcPct val="100000"/>
              </a:lnSpc>
              <a:spcBef>
                <a:spcPts val="1614"/>
              </a:spcBef>
            </a:pP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INCLUDE</a:t>
            </a:r>
            <a:r>
              <a:rPr dirty="0" sz="18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Irvine32.inc</a:t>
            </a:r>
            <a:endParaRPr sz="18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</a:pP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.code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63823" y="158495"/>
            <a:ext cx="2843783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05378" y="264363"/>
            <a:ext cx="233362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75"/>
              <a:t>Your </a:t>
            </a:r>
            <a:r>
              <a:rPr dirty="0"/>
              <a:t>turn . .</a:t>
            </a:r>
            <a:r>
              <a:rPr dirty="0" spc="-65"/>
              <a:t> </a:t>
            </a:r>
            <a:r>
              <a:rPr dirty="0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4394" y="1321053"/>
            <a:ext cx="6137275" cy="3609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Draw a flowchart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expresses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following  pseudocode: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Arial"/>
              <a:cs typeface="Arial"/>
            </a:endParaRPr>
          </a:p>
          <a:p>
            <a:pPr marL="469900" marR="1772920">
              <a:lnSpc>
                <a:spcPct val="120000"/>
              </a:lnSpc>
            </a:pP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input exam grade from the user  if( grade &gt; 70</a:t>
            </a:r>
            <a:r>
              <a:rPr dirty="0" sz="22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25"/>
              </a:spcBef>
            </a:pP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r>
              <a:rPr dirty="0" sz="2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FFFFFF"/>
                </a:solidFill>
                <a:latin typeface="Arial"/>
                <a:cs typeface="Arial"/>
              </a:rPr>
              <a:t>"Pass"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</a:pP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else</a:t>
            </a:r>
            <a:endParaRPr sz="2200">
              <a:latin typeface="Arial"/>
              <a:cs typeface="Arial"/>
            </a:endParaRPr>
          </a:p>
          <a:p>
            <a:pPr marL="469900" marR="3776979" indent="286385">
              <a:lnSpc>
                <a:spcPct val="120000"/>
              </a:lnSpc>
            </a:pP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r>
              <a:rPr dirty="0" sz="2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"Fail"  endif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15000" y="5524500"/>
            <a:ext cx="2590800" cy="76200"/>
          </a:xfrm>
          <a:custGeom>
            <a:avLst/>
            <a:gdLst/>
            <a:ahLst/>
            <a:cxnLst/>
            <a:rect l="l" t="t" r="r" b="b"/>
            <a:pathLst>
              <a:path w="2590800" h="76200">
                <a:moveTo>
                  <a:pt x="2514600" y="0"/>
                </a:moveTo>
                <a:lnTo>
                  <a:pt x="2514600" y="76200"/>
                </a:lnTo>
                <a:lnTo>
                  <a:pt x="2578100" y="44450"/>
                </a:lnTo>
                <a:lnTo>
                  <a:pt x="2527300" y="44450"/>
                </a:lnTo>
                <a:lnTo>
                  <a:pt x="2527300" y="31750"/>
                </a:lnTo>
                <a:lnTo>
                  <a:pt x="2578100" y="31750"/>
                </a:lnTo>
                <a:lnTo>
                  <a:pt x="2514600" y="0"/>
                </a:lnTo>
                <a:close/>
              </a:path>
              <a:path w="2590800" h="76200">
                <a:moveTo>
                  <a:pt x="2514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514600" y="44450"/>
                </a:lnTo>
                <a:lnTo>
                  <a:pt x="2514600" y="31750"/>
                </a:lnTo>
                <a:close/>
              </a:path>
              <a:path w="2590800" h="76200">
                <a:moveTo>
                  <a:pt x="2578100" y="31750"/>
                </a:moveTo>
                <a:lnTo>
                  <a:pt x="2527300" y="31750"/>
                </a:lnTo>
                <a:lnTo>
                  <a:pt x="2527300" y="44450"/>
                </a:lnTo>
                <a:lnTo>
                  <a:pt x="2578100" y="44450"/>
                </a:lnTo>
                <a:lnTo>
                  <a:pt x="2590800" y="38100"/>
                </a:lnTo>
                <a:lnTo>
                  <a:pt x="2578100" y="31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2083" y="234695"/>
            <a:ext cx="2950464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3282" y="341121"/>
            <a:ext cx="243967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. . .</a:t>
            </a:r>
            <a:r>
              <a:rPr dirty="0" spc="-80"/>
              <a:t> </a:t>
            </a:r>
            <a:r>
              <a:rPr dirty="0" spc="-5"/>
              <a:t>(Solution)</a:t>
            </a:r>
          </a:p>
        </p:txBody>
      </p:sp>
      <p:sp>
        <p:nvSpPr>
          <p:cNvPr id="4" name="object 4"/>
          <p:cNvSpPr/>
          <p:nvPr/>
        </p:nvSpPr>
        <p:spPr>
          <a:xfrm>
            <a:off x="3733800" y="457200"/>
            <a:ext cx="4724400" cy="5562600"/>
          </a:xfrm>
          <a:custGeom>
            <a:avLst/>
            <a:gdLst/>
            <a:ahLst/>
            <a:cxnLst/>
            <a:rect l="l" t="t" r="r" b="b"/>
            <a:pathLst>
              <a:path w="4724400" h="5562600">
                <a:moveTo>
                  <a:pt x="0" y="5562600"/>
                </a:moveTo>
                <a:lnTo>
                  <a:pt x="4724400" y="5562600"/>
                </a:lnTo>
                <a:lnTo>
                  <a:pt x="4724400" y="0"/>
                </a:lnTo>
                <a:lnTo>
                  <a:pt x="0" y="0"/>
                </a:lnTo>
                <a:lnTo>
                  <a:pt x="0" y="556260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64035" y="555741"/>
            <a:ext cx="1064260" cy="400050"/>
          </a:xfrm>
          <a:custGeom>
            <a:avLst/>
            <a:gdLst/>
            <a:ahLst/>
            <a:cxnLst/>
            <a:rect l="l" t="t" r="r" b="b"/>
            <a:pathLst>
              <a:path w="1064259" h="400050">
                <a:moveTo>
                  <a:pt x="863579" y="0"/>
                </a:moveTo>
                <a:lnTo>
                  <a:pt x="198611" y="0"/>
                </a:lnTo>
                <a:lnTo>
                  <a:pt x="160072" y="4058"/>
                </a:lnTo>
                <a:lnTo>
                  <a:pt x="89079" y="32463"/>
                </a:lnTo>
                <a:lnTo>
                  <a:pt x="58822" y="58840"/>
                </a:lnTo>
                <a:lnTo>
                  <a:pt x="32453" y="89275"/>
                </a:lnTo>
                <a:lnTo>
                  <a:pt x="14198" y="123937"/>
                </a:lnTo>
                <a:lnTo>
                  <a:pt x="0" y="199009"/>
                </a:lnTo>
                <a:lnTo>
                  <a:pt x="4056" y="239589"/>
                </a:lnTo>
                <a:lnTo>
                  <a:pt x="32453" y="310773"/>
                </a:lnTo>
                <a:lnTo>
                  <a:pt x="58822" y="341208"/>
                </a:lnTo>
                <a:lnTo>
                  <a:pt x="89079" y="365556"/>
                </a:lnTo>
                <a:lnTo>
                  <a:pt x="123561" y="383816"/>
                </a:lnTo>
                <a:lnTo>
                  <a:pt x="160072" y="395990"/>
                </a:lnTo>
                <a:lnTo>
                  <a:pt x="198611" y="400048"/>
                </a:lnTo>
                <a:lnTo>
                  <a:pt x="863579" y="400048"/>
                </a:lnTo>
                <a:lnTo>
                  <a:pt x="904147" y="395990"/>
                </a:lnTo>
                <a:lnTo>
                  <a:pt x="940657" y="383816"/>
                </a:lnTo>
                <a:lnTo>
                  <a:pt x="975140" y="365555"/>
                </a:lnTo>
                <a:lnTo>
                  <a:pt x="1005565" y="341208"/>
                </a:lnTo>
                <a:lnTo>
                  <a:pt x="1029737" y="310773"/>
                </a:lnTo>
                <a:lnTo>
                  <a:pt x="1047992" y="276280"/>
                </a:lnTo>
                <a:lnTo>
                  <a:pt x="1060162" y="239589"/>
                </a:lnTo>
                <a:lnTo>
                  <a:pt x="1064219" y="199009"/>
                </a:lnTo>
                <a:lnTo>
                  <a:pt x="1060162" y="160459"/>
                </a:lnTo>
                <a:lnTo>
                  <a:pt x="1047992" y="123937"/>
                </a:lnTo>
                <a:lnTo>
                  <a:pt x="1029737" y="89275"/>
                </a:lnTo>
                <a:lnTo>
                  <a:pt x="1005565" y="58840"/>
                </a:lnTo>
                <a:lnTo>
                  <a:pt x="975140" y="32463"/>
                </a:lnTo>
                <a:lnTo>
                  <a:pt x="940657" y="14202"/>
                </a:lnTo>
                <a:lnTo>
                  <a:pt x="8635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64035" y="555742"/>
            <a:ext cx="1064260" cy="400050"/>
          </a:xfrm>
          <a:custGeom>
            <a:avLst/>
            <a:gdLst/>
            <a:ahLst/>
            <a:cxnLst/>
            <a:rect l="l" t="t" r="r" b="b"/>
            <a:pathLst>
              <a:path w="1064259" h="400050">
                <a:moveTo>
                  <a:pt x="198611" y="400048"/>
                </a:moveTo>
                <a:lnTo>
                  <a:pt x="863579" y="400048"/>
                </a:lnTo>
                <a:lnTo>
                  <a:pt x="904147" y="395990"/>
                </a:lnTo>
                <a:lnTo>
                  <a:pt x="940657" y="383816"/>
                </a:lnTo>
                <a:lnTo>
                  <a:pt x="975140" y="365555"/>
                </a:lnTo>
                <a:lnTo>
                  <a:pt x="1005565" y="341208"/>
                </a:lnTo>
                <a:lnTo>
                  <a:pt x="1029737" y="310773"/>
                </a:lnTo>
                <a:lnTo>
                  <a:pt x="1047992" y="276280"/>
                </a:lnTo>
                <a:lnTo>
                  <a:pt x="1060162" y="239589"/>
                </a:lnTo>
                <a:lnTo>
                  <a:pt x="1064219" y="199009"/>
                </a:lnTo>
                <a:lnTo>
                  <a:pt x="1060162" y="160459"/>
                </a:lnTo>
                <a:lnTo>
                  <a:pt x="1047992" y="123937"/>
                </a:lnTo>
                <a:lnTo>
                  <a:pt x="1029737" y="89275"/>
                </a:lnTo>
                <a:lnTo>
                  <a:pt x="1005565" y="58840"/>
                </a:lnTo>
                <a:lnTo>
                  <a:pt x="975140" y="32463"/>
                </a:lnTo>
                <a:lnTo>
                  <a:pt x="940657" y="14202"/>
                </a:lnTo>
                <a:lnTo>
                  <a:pt x="863579" y="0"/>
                </a:lnTo>
                <a:lnTo>
                  <a:pt x="198611" y="0"/>
                </a:lnTo>
                <a:lnTo>
                  <a:pt x="160072" y="4058"/>
                </a:lnTo>
                <a:lnTo>
                  <a:pt x="89079" y="32463"/>
                </a:lnTo>
                <a:lnTo>
                  <a:pt x="58822" y="58840"/>
                </a:lnTo>
                <a:lnTo>
                  <a:pt x="32453" y="89275"/>
                </a:lnTo>
                <a:lnTo>
                  <a:pt x="14198" y="123937"/>
                </a:lnTo>
                <a:lnTo>
                  <a:pt x="0" y="199009"/>
                </a:lnTo>
                <a:lnTo>
                  <a:pt x="4056" y="239589"/>
                </a:lnTo>
                <a:lnTo>
                  <a:pt x="32453" y="310773"/>
                </a:lnTo>
                <a:lnTo>
                  <a:pt x="58822" y="341208"/>
                </a:lnTo>
                <a:lnTo>
                  <a:pt x="89079" y="365556"/>
                </a:lnTo>
                <a:lnTo>
                  <a:pt x="123561" y="383816"/>
                </a:lnTo>
                <a:lnTo>
                  <a:pt x="160072" y="395990"/>
                </a:lnTo>
                <a:lnTo>
                  <a:pt x="198611" y="400048"/>
                </a:lnTo>
                <a:close/>
              </a:path>
            </a:pathLst>
          </a:custGeom>
          <a:ln w="40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930832" y="646823"/>
            <a:ext cx="343535" cy="1885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050" spc="5">
                <a:latin typeface="Arial"/>
                <a:cs typeface="Arial"/>
              </a:rPr>
              <a:t>beg</a:t>
            </a:r>
            <a:r>
              <a:rPr dirty="0" sz="1050" spc="5">
                <a:latin typeface="Arial"/>
                <a:cs typeface="Arial"/>
              </a:rPr>
              <a:t>in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87024" y="2642217"/>
            <a:ext cx="1216660" cy="914400"/>
          </a:xfrm>
          <a:custGeom>
            <a:avLst/>
            <a:gdLst/>
            <a:ahLst/>
            <a:cxnLst/>
            <a:rect l="l" t="t" r="r" b="b"/>
            <a:pathLst>
              <a:path w="1216659" h="914400">
                <a:moveTo>
                  <a:pt x="608275" y="0"/>
                </a:moveTo>
                <a:lnTo>
                  <a:pt x="0" y="457029"/>
                </a:lnTo>
                <a:lnTo>
                  <a:pt x="608275" y="914059"/>
                </a:lnTo>
                <a:lnTo>
                  <a:pt x="1216618" y="457029"/>
                </a:lnTo>
                <a:lnTo>
                  <a:pt x="6082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487024" y="2642217"/>
            <a:ext cx="1216660" cy="914400"/>
          </a:xfrm>
          <a:custGeom>
            <a:avLst/>
            <a:gdLst/>
            <a:ahLst/>
            <a:cxnLst/>
            <a:rect l="l" t="t" r="r" b="b"/>
            <a:pathLst>
              <a:path w="1216659" h="914400">
                <a:moveTo>
                  <a:pt x="0" y="457029"/>
                </a:moveTo>
                <a:lnTo>
                  <a:pt x="608275" y="0"/>
                </a:lnTo>
                <a:lnTo>
                  <a:pt x="1216617" y="457029"/>
                </a:lnTo>
                <a:lnTo>
                  <a:pt x="608275" y="914059"/>
                </a:lnTo>
                <a:lnTo>
                  <a:pt x="0" y="457029"/>
                </a:lnTo>
                <a:close/>
              </a:path>
            </a:pathLst>
          </a:custGeom>
          <a:ln w="40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734249" y="2991318"/>
            <a:ext cx="738505" cy="1885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050">
                <a:latin typeface="Arial"/>
                <a:cs typeface="Arial"/>
              </a:rPr>
              <a:t>grade </a:t>
            </a:r>
            <a:r>
              <a:rPr dirty="0" sz="1050" spc="10">
                <a:latin typeface="Arial"/>
                <a:cs typeface="Arial"/>
              </a:rPr>
              <a:t>&gt;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5">
                <a:latin typeface="Arial"/>
                <a:cs typeface="Arial"/>
              </a:rPr>
              <a:t>70?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02894" y="3556276"/>
            <a:ext cx="1217295" cy="915035"/>
          </a:xfrm>
          <a:custGeom>
            <a:avLst/>
            <a:gdLst/>
            <a:ahLst/>
            <a:cxnLst/>
            <a:rect l="l" t="t" r="r" b="b"/>
            <a:pathLst>
              <a:path w="1217295" h="915035">
                <a:moveTo>
                  <a:pt x="989676" y="0"/>
                </a:moveTo>
                <a:lnTo>
                  <a:pt x="571832" y="0"/>
                </a:lnTo>
                <a:lnTo>
                  <a:pt x="508952" y="4058"/>
                </a:lnTo>
                <a:lnTo>
                  <a:pt x="448270" y="14710"/>
                </a:lnTo>
                <a:lnTo>
                  <a:pt x="387419" y="32971"/>
                </a:lnTo>
                <a:lnTo>
                  <a:pt x="330624" y="57318"/>
                </a:lnTo>
                <a:lnTo>
                  <a:pt x="273999" y="89782"/>
                </a:lnTo>
                <a:lnTo>
                  <a:pt x="221261" y="126304"/>
                </a:lnTo>
                <a:lnTo>
                  <a:pt x="172580" y="171111"/>
                </a:lnTo>
                <a:lnTo>
                  <a:pt x="127618" y="219807"/>
                </a:lnTo>
                <a:lnTo>
                  <a:pt x="89079" y="272560"/>
                </a:lnTo>
                <a:lnTo>
                  <a:pt x="54597" y="331570"/>
                </a:lnTo>
                <a:lnTo>
                  <a:pt x="24340" y="392440"/>
                </a:lnTo>
                <a:lnTo>
                  <a:pt x="0" y="457367"/>
                </a:lnTo>
                <a:lnTo>
                  <a:pt x="24340" y="522464"/>
                </a:lnTo>
                <a:lnTo>
                  <a:pt x="54597" y="583334"/>
                </a:lnTo>
                <a:lnTo>
                  <a:pt x="89079" y="642293"/>
                </a:lnTo>
                <a:lnTo>
                  <a:pt x="127618" y="695114"/>
                </a:lnTo>
                <a:lnTo>
                  <a:pt x="172580" y="743860"/>
                </a:lnTo>
                <a:lnTo>
                  <a:pt x="221261" y="786520"/>
                </a:lnTo>
                <a:lnTo>
                  <a:pt x="273999" y="825104"/>
                </a:lnTo>
                <a:lnTo>
                  <a:pt x="330624" y="855573"/>
                </a:lnTo>
                <a:lnTo>
                  <a:pt x="387419" y="881984"/>
                </a:lnTo>
                <a:lnTo>
                  <a:pt x="448270" y="900261"/>
                </a:lnTo>
                <a:lnTo>
                  <a:pt x="508952" y="910423"/>
                </a:lnTo>
                <a:lnTo>
                  <a:pt x="571832" y="914481"/>
                </a:lnTo>
                <a:lnTo>
                  <a:pt x="989676" y="914481"/>
                </a:lnTo>
                <a:lnTo>
                  <a:pt x="1036329" y="877926"/>
                </a:lnTo>
                <a:lnTo>
                  <a:pt x="1078756" y="835266"/>
                </a:lnTo>
                <a:lnTo>
                  <a:pt x="1117295" y="786520"/>
                </a:lnTo>
                <a:lnTo>
                  <a:pt x="1149749" y="733698"/>
                </a:lnTo>
                <a:lnTo>
                  <a:pt x="1176118" y="676819"/>
                </a:lnTo>
                <a:lnTo>
                  <a:pt x="1196401" y="615966"/>
                </a:lnTo>
                <a:lnTo>
                  <a:pt x="1210600" y="552899"/>
                </a:lnTo>
                <a:lnTo>
                  <a:pt x="1216685" y="490000"/>
                </a:lnTo>
                <a:lnTo>
                  <a:pt x="1216685" y="424903"/>
                </a:lnTo>
                <a:lnTo>
                  <a:pt x="1210600" y="359976"/>
                </a:lnTo>
                <a:lnTo>
                  <a:pt x="1196401" y="298937"/>
                </a:lnTo>
                <a:lnTo>
                  <a:pt x="1176118" y="238067"/>
                </a:lnTo>
                <a:lnTo>
                  <a:pt x="1149749" y="181256"/>
                </a:lnTo>
                <a:lnTo>
                  <a:pt x="1117295" y="128333"/>
                </a:lnTo>
                <a:lnTo>
                  <a:pt x="1078756" y="79637"/>
                </a:lnTo>
                <a:lnTo>
                  <a:pt x="1036329" y="37029"/>
                </a:lnTo>
                <a:lnTo>
                  <a:pt x="9896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102894" y="3556276"/>
            <a:ext cx="1217295" cy="915035"/>
          </a:xfrm>
          <a:custGeom>
            <a:avLst/>
            <a:gdLst/>
            <a:ahLst/>
            <a:cxnLst/>
            <a:rect l="l" t="t" r="r" b="b"/>
            <a:pathLst>
              <a:path w="1217295" h="915035">
                <a:moveTo>
                  <a:pt x="571832" y="0"/>
                </a:moveTo>
                <a:lnTo>
                  <a:pt x="989676" y="0"/>
                </a:lnTo>
                <a:lnTo>
                  <a:pt x="1036329" y="37029"/>
                </a:lnTo>
                <a:lnTo>
                  <a:pt x="1078756" y="79637"/>
                </a:lnTo>
                <a:lnTo>
                  <a:pt x="1117295" y="128333"/>
                </a:lnTo>
                <a:lnTo>
                  <a:pt x="1149749" y="181256"/>
                </a:lnTo>
                <a:lnTo>
                  <a:pt x="1176118" y="238067"/>
                </a:lnTo>
                <a:lnTo>
                  <a:pt x="1196401" y="298937"/>
                </a:lnTo>
                <a:lnTo>
                  <a:pt x="1210600" y="359976"/>
                </a:lnTo>
                <a:lnTo>
                  <a:pt x="1216685" y="424903"/>
                </a:lnTo>
                <a:lnTo>
                  <a:pt x="1216685" y="490000"/>
                </a:lnTo>
                <a:lnTo>
                  <a:pt x="1210600" y="552899"/>
                </a:lnTo>
                <a:lnTo>
                  <a:pt x="1196401" y="615966"/>
                </a:lnTo>
                <a:lnTo>
                  <a:pt x="1176118" y="676819"/>
                </a:lnTo>
                <a:lnTo>
                  <a:pt x="1149749" y="733698"/>
                </a:lnTo>
                <a:lnTo>
                  <a:pt x="1117295" y="786520"/>
                </a:lnTo>
                <a:lnTo>
                  <a:pt x="1078756" y="835266"/>
                </a:lnTo>
                <a:lnTo>
                  <a:pt x="1036329" y="877926"/>
                </a:lnTo>
                <a:lnTo>
                  <a:pt x="989676" y="914481"/>
                </a:lnTo>
                <a:lnTo>
                  <a:pt x="571832" y="914481"/>
                </a:lnTo>
                <a:lnTo>
                  <a:pt x="508952" y="910423"/>
                </a:lnTo>
                <a:lnTo>
                  <a:pt x="448270" y="900261"/>
                </a:lnTo>
                <a:lnTo>
                  <a:pt x="387419" y="881984"/>
                </a:lnTo>
                <a:lnTo>
                  <a:pt x="330624" y="855573"/>
                </a:lnTo>
                <a:lnTo>
                  <a:pt x="273999" y="825104"/>
                </a:lnTo>
                <a:lnTo>
                  <a:pt x="221261" y="786520"/>
                </a:lnTo>
                <a:lnTo>
                  <a:pt x="172580" y="743860"/>
                </a:lnTo>
                <a:lnTo>
                  <a:pt x="127618" y="695114"/>
                </a:lnTo>
                <a:lnTo>
                  <a:pt x="89079" y="642293"/>
                </a:lnTo>
                <a:lnTo>
                  <a:pt x="54597" y="583334"/>
                </a:lnTo>
                <a:lnTo>
                  <a:pt x="24340" y="522464"/>
                </a:lnTo>
                <a:lnTo>
                  <a:pt x="0" y="457367"/>
                </a:lnTo>
                <a:lnTo>
                  <a:pt x="24340" y="392440"/>
                </a:lnTo>
                <a:lnTo>
                  <a:pt x="54597" y="331570"/>
                </a:lnTo>
                <a:lnTo>
                  <a:pt x="89079" y="272560"/>
                </a:lnTo>
                <a:lnTo>
                  <a:pt x="127618" y="219807"/>
                </a:lnTo>
                <a:lnTo>
                  <a:pt x="172580" y="171111"/>
                </a:lnTo>
                <a:lnTo>
                  <a:pt x="221261" y="126304"/>
                </a:lnTo>
                <a:lnTo>
                  <a:pt x="273999" y="89782"/>
                </a:lnTo>
                <a:lnTo>
                  <a:pt x="330624" y="57318"/>
                </a:lnTo>
                <a:lnTo>
                  <a:pt x="387419" y="32971"/>
                </a:lnTo>
                <a:lnTo>
                  <a:pt x="448270" y="14710"/>
                </a:lnTo>
                <a:lnTo>
                  <a:pt x="508952" y="4058"/>
                </a:lnTo>
                <a:lnTo>
                  <a:pt x="571832" y="0"/>
                </a:lnTo>
                <a:close/>
              </a:path>
            </a:pathLst>
          </a:custGeom>
          <a:ln w="40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281560" y="3905884"/>
            <a:ext cx="873125" cy="1885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050" spc="5">
                <a:latin typeface="Arial"/>
                <a:cs typeface="Arial"/>
              </a:rPr>
              <a:t>display</a:t>
            </a:r>
            <a:r>
              <a:rPr dirty="0" sz="1050" spc="-6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"Pass"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34316" y="3556277"/>
            <a:ext cx="1214755" cy="915035"/>
          </a:xfrm>
          <a:custGeom>
            <a:avLst/>
            <a:gdLst/>
            <a:ahLst/>
            <a:cxnLst/>
            <a:rect l="l" t="t" r="r" b="b"/>
            <a:pathLst>
              <a:path w="1214754" h="915035">
                <a:moveTo>
                  <a:pt x="987655" y="0"/>
                </a:moveTo>
                <a:lnTo>
                  <a:pt x="569810" y="0"/>
                </a:lnTo>
                <a:lnTo>
                  <a:pt x="506998" y="4058"/>
                </a:lnTo>
                <a:lnTo>
                  <a:pt x="446214" y="14710"/>
                </a:lnTo>
                <a:lnTo>
                  <a:pt x="385414" y="32971"/>
                </a:lnTo>
                <a:lnTo>
                  <a:pt x="328670" y="57318"/>
                </a:lnTo>
                <a:lnTo>
                  <a:pt x="271538" y="89782"/>
                </a:lnTo>
                <a:lnTo>
                  <a:pt x="220879" y="126304"/>
                </a:lnTo>
                <a:lnTo>
                  <a:pt x="170221" y="171111"/>
                </a:lnTo>
                <a:lnTo>
                  <a:pt x="127660" y="219807"/>
                </a:lnTo>
                <a:lnTo>
                  <a:pt x="87133" y="272560"/>
                </a:lnTo>
                <a:lnTo>
                  <a:pt x="52685" y="331570"/>
                </a:lnTo>
                <a:lnTo>
                  <a:pt x="22290" y="392440"/>
                </a:lnTo>
                <a:lnTo>
                  <a:pt x="0" y="457367"/>
                </a:lnTo>
                <a:lnTo>
                  <a:pt x="22290" y="522464"/>
                </a:lnTo>
                <a:lnTo>
                  <a:pt x="52685" y="583334"/>
                </a:lnTo>
                <a:lnTo>
                  <a:pt x="87133" y="642293"/>
                </a:lnTo>
                <a:lnTo>
                  <a:pt x="127660" y="695114"/>
                </a:lnTo>
                <a:lnTo>
                  <a:pt x="170221" y="743860"/>
                </a:lnTo>
                <a:lnTo>
                  <a:pt x="220879" y="786520"/>
                </a:lnTo>
                <a:lnTo>
                  <a:pt x="271538" y="825104"/>
                </a:lnTo>
                <a:lnTo>
                  <a:pt x="328670" y="855573"/>
                </a:lnTo>
                <a:lnTo>
                  <a:pt x="385414" y="881984"/>
                </a:lnTo>
                <a:lnTo>
                  <a:pt x="446214" y="900261"/>
                </a:lnTo>
                <a:lnTo>
                  <a:pt x="506998" y="910423"/>
                </a:lnTo>
                <a:lnTo>
                  <a:pt x="569810" y="914481"/>
                </a:lnTo>
                <a:lnTo>
                  <a:pt x="987655" y="914481"/>
                </a:lnTo>
                <a:lnTo>
                  <a:pt x="1034257" y="877926"/>
                </a:lnTo>
                <a:lnTo>
                  <a:pt x="1076819" y="835266"/>
                </a:lnTo>
                <a:lnTo>
                  <a:pt x="1115324" y="786520"/>
                </a:lnTo>
                <a:lnTo>
                  <a:pt x="1147744" y="733698"/>
                </a:lnTo>
                <a:lnTo>
                  <a:pt x="1174079" y="676819"/>
                </a:lnTo>
                <a:lnTo>
                  <a:pt x="1194346" y="615966"/>
                </a:lnTo>
                <a:lnTo>
                  <a:pt x="1208528" y="552899"/>
                </a:lnTo>
                <a:lnTo>
                  <a:pt x="1214613" y="490000"/>
                </a:lnTo>
                <a:lnTo>
                  <a:pt x="1214613" y="424903"/>
                </a:lnTo>
                <a:lnTo>
                  <a:pt x="1208528" y="359976"/>
                </a:lnTo>
                <a:lnTo>
                  <a:pt x="1194346" y="298937"/>
                </a:lnTo>
                <a:lnTo>
                  <a:pt x="1174079" y="238067"/>
                </a:lnTo>
                <a:lnTo>
                  <a:pt x="1147744" y="181256"/>
                </a:lnTo>
                <a:lnTo>
                  <a:pt x="1115324" y="128333"/>
                </a:lnTo>
                <a:lnTo>
                  <a:pt x="1076819" y="79637"/>
                </a:lnTo>
                <a:lnTo>
                  <a:pt x="1034257" y="37029"/>
                </a:lnTo>
                <a:lnTo>
                  <a:pt x="9876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834316" y="3556277"/>
            <a:ext cx="1214755" cy="915035"/>
          </a:xfrm>
          <a:custGeom>
            <a:avLst/>
            <a:gdLst/>
            <a:ahLst/>
            <a:cxnLst/>
            <a:rect l="l" t="t" r="r" b="b"/>
            <a:pathLst>
              <a:path w="1214754" h="915035">
                <a:moveTo>
                  <a:pt x="569810" y="0"/>
                </a:moveTo>
                <a:lnTo>
                  <a:pt x="987655" y="0"/>
                </a:lnTo>
                <a:lnTo>
                  <a:pt x="1034257" y="37029"/>
                </a:lnTo>
                <a:lnTo>
                  <a:pt x="1076819" y="79637"/>
                </a:lnTo>
                <a:lnTo>
                  <a:pt x="1115324" y="128333"/>
                </a:lnTo>
                <a:lnTo>
                  <a:pt x="1147744" y="181256"/>
                </a:lnTo>
                <a:lnTo>
                  <a:pt x="1174079" y="238067"/>
                </a:lnTo>
                <a:lnTo>
                  <a:pt x="1194346" y="298937"/>
                </a:lnTo>
                <a:lnTo>
                  <a:pt x="1208528" y="359976"/>
                </a:lnTo>
                <a:lnTo>
                  <a:pt x="1214613" y="424903"/>
                </a:lnTo>
                <a:lnTo>
                  <a:pt x="1214613" y="490000"/>
                </a:lnTo>
                <a:lnTo>
                  <a:pt x="1208528" y="552899"/>
                </a:lnTo>
                <a:lnTo>
                  <a:pt x="1194346" y="615966"/>
                </a:lnTo>
                <a:lnTo>
                  <a:pt x="1174079" y="676819"/>
                </a:lnTo>
                <a:lnTo>
                  <a:pt x="1147744" y="733698"/>
                </a:lnTo>
                <a:lnTo>
                  <a:pt x="1115324" y="786520"/>
                </a:lnTo>
                <a:lnTo>
                  <a:pt x="1076819" y="835266"/>
                </a:lnTo>
                <a:lnTo>
                  <a:pt x="1034257" y="877926"/>
                </a:lnTo>
                <a:lnTo>
                  <a:pt x="987655" y="914481"/>
                </a:lnTo>
                <a:lnTo>
                  <a:pt x="569810" y="914481"/>
                </a:lnTo>
                <a:lnTo>
                  <a:pt x="506998" y="910423"/>
                </a:lnTo>
                <a:lnTo>
                  <a:pt x="446214" y="900261"/>
                </a:lnTo>
                <a:lnTo>
                  <a:pt x="385414" y="881984"/>
                </a:lnTo>
                <a:lnTo>
                  <a:pt x="328670" y="855573"/>
                </a:lnTo>
                <a:lnTo>
                  <a:pt x="271538" y="825104"/>
                </a:lnTo>
                <a:lnTo>
                  <a:pt x="220879" y="786520"/>
                </a:lnTo>
                <a:lnTo>
                  <a:pt x="170221" y="743860"/>
                </a:lnTo>
                <a:lnTo>
                  <a:pt x="127660" y="695114"/>
                </a:lnTo>
                <a:lnTo>
                  <a:pt x="87133" y="642293"/>
                </a:lnTo>
                <a:lnTo>
                  <a:pt x="52685" y="583334"/>
                </a:lnTo>
                <a:lnTo>
                  <a:pt x="22290" y="522464"/>
                </a:lnTo>
                <a:lnTo>
                  <a:pt x="0" y="457367"/>
                </a:lnTo>
                <a:lnTo>
                  <a:pt x="22290" y="392440"/>
                </a:lnTo>
                <a:lnTo>
                  <a:pt x="52685" y="331570"/>
                </a:lnTo>
                <a:lnTo>
                  <a:pt x="87133" y="272560"/>
                </a:lnTo>
                <a:lnTo>
                  <a:pt x="127660" y="219807"/>
                </a:lnTo>
                <a:lnTo>
                  <a:pt x="170221" y="171111"/>
                </a:lnTo>
                <a:lnTo>
                  <a:pt x="220879" y="126304"/>
                </a:lnTo>
                <a:lnTo>
                  <a:pt x="271538" y="89782"/>
                </a:lnTo>
                <a:lnTo>
                  <a:pt x="328670" y="57318"/>
                </a:lnTo>
                <a:lnTo>
                  <a:pt x="385414" y="32971"/>
                </a:lnTo>
                <a:lnTo>
                  <a:pt x="446214" y="14710"/>
                </a:lnTo>
                <a:lnTo>
                  <a:pt x="506998" y="4058"/>
                </a:lnTo>
                <a:lnTo>
                  <a:pt x="569810" y="0"/>
                </a:lnTo>
                <a:close/>
              </a:path>
            </a:pathLst>
          </a:custGeom>
          <a:ln w="40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053168" y="3905885"/>
            <a:ext cx="788035" cy="1885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050" spc="5">
                <a:latin typeface="Arial"/>
                <a:cs typeface="Arial"/>
              </a:rPr>
              <a:t>display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5">
                <a:latin typeface="Arial"/>
                <a:cs typeface="Arial"/>
              </a:rPr>
              <a:t>"Fail"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95300" y="955790"/>
            <a:ext cx="0" cy="662940"/>
          </a:xfrm>
          <a:custGeom>
            <a:avLst/>
            <a:gdLst/>
            <a:ahLst/>
            <a:cxnLst/>
            <a:rect l="l" t="t" r="r" b="b"/>
            <a:pathLst>
              <a:path w="0" h="662940">
                <a:moveTo>
                  <a:pt x="0" y="0"/>
                </a:moveTo>
                <a:lnTo>
                  <a:pt x="0" y="662633"/>
                </a:lnTo>
              </a:path>
            </a:pathLst>
          </a:custGeom>
          <a:ln w="40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048816" y="1596105"/>
            <a:ext cx="93136" cy="935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095300" y="2146637"/>
            <a:ext cx="0" cy="424815"/>
          </a:xfrm>
          <a:custGeom>
            <a:avLst/>
            <a:gdLst/>
            <a:ahLst/>
            <a:cxnLst/>
            <a:rect l="l" t="t" r="r" b="b"/>
            <a:pathLst>
              <a:path w="0" h="424814">
                <a:moveTo>
                  <a:pt x="0" y="0"/>
                </a:moveTo>
                <a:lnTo>
                  <a:pt x="0" y="424396"/>
                </a:lnTo>
              </a:path>
            </a:pathLst>
          </a:custGeom>
          <a:ln w="40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048816" y="2548715"/>
            <a:ext cx="93136" cy="935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442632" y="3099247"/>
            <a:ext cx="1044575" cy="0"/>
          </a:xfrm>
          <a:custGeom>
            <a:avLst/>
            <a:gdLst/>
            <a:ahLst/>
            <a:cxnLst/>
            <a:rect l="l" t="t" r="r" b="b"/>
            <a:pathLst>
              <a:path w="1044575" h="0">
                <a:moveTo>
                  <a:pt x="1044392" y="0"/>
                </a:moveTo>
                <a:lnTo>
                  <a:pt x="0" y="0"/>
                </a:lnTo>
              </a:path>
            </a:pathLst>
          </a:custGeom>
          <a:ln w="40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442632" y="3099247"/>
            <a:ext cx="0" cy="386080"/>
          </a:xfrm>
          <a:custGeom>
            <a:avLst/>
            <a:gdLst/>
            <a:ahLst/>
            <a:cxnLst/>
            <a:rect l="l" t="t" r="r" b="b"/>
            <a:pathLst>
              <a:path w="0" h="386079">
                <a:moveTo>
                  <a:pt x="0" y="0"/>
                </a:moveTo>
                <a:lnTo>
                  <a:pt x="0" y="386014"/>
                </a:lnTo>
              </a:path>
            </a:pathLst>
          </a:custGeom>
          <a:ln w="40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396030" y="3462774"/>
            <a:ext cx="93203" cy="935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703642" y="3099247"/>
            <a:ext cx="1007744" cy="386080"/>
          </a:xfrm>
          <a:custGeom>
            <a:avLst/>
            <a:gdLst/>
            <a:ahLst/>
            <a:cxnLst/>
            <a:rect l="l" t="t" r="r" b="b"/>
            <a:pathLst>
              <a:path w="1007745" h="386079">
                <a:moveTo>
                  <a:pt x="0" y="0"/>
                </a:moveTo>
                <a:lnTo>
                  <a:pt x="1007594" y="0"/>
                </a:lnTo>
                <a:lnTo>
                  <a:pt x="1007594" y="386014"/>
                </a:lnTo>
              </a:path>
            </a:pathLst>
          </a:custGeom>
          <a:ln w="40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664584" y="3462774"/>
            <a:ext cx="93136" cy="935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442632" y="4470758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046"/>
                </a:lnTo>
              </a:path>
            </a:pathLst>
          </a:custGeom>
          <a:ln w="40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711237" y="4470758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046"/>
                </a:lnTo>
              </a:path>
            </a:pathLst>
          </a:custGeom>
          <a:ln w="40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42632" y="4927805"/>
            <a:ext cx="1525270" cy="0"/>
          </a:xfrm>
          <a:custGeom>
            <a:avLst/>
            <a:gdLst/>
            <a:ahLst/>
            <a:cxnLst/>
            <a:rect l="l" t="t" r="r" b="b"/>
            <a:pathLst>
              <a:path w="1525270" h="0">
                <a:moveTo>
                  <a:pt x="0" y="0"/>
                </a:moveTo>
                <a:lnTo>
                  <a:pt x="1524710" y="0"/>
                </a:lnTo>
              </a:path>
            </a:pathLst>
          </a:custGeom>
          <a:ln w="40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945031" y="4881070"/>
            <a:ext cx="93643" cy="934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61457" y="4927805"/>
            <a:ext cx="1450340" cy="0"/>
          </a:xfrm>
          <a:custGeom>
            <a:avLst/>
            <a:gdLst/>
            <a:ahLst/>
            <a:cxnLst/>
            <a:rect l="l" t="t" r="r" b="b"/>
            <a:pathLst>
              <a:path w="1450340" h="0">
                <a:moveTo>
                  <a:pt x="1449779" y="0"/>
                </a:moveTo>
                <a:lnTo>
                  <a:pt x="0" y="0"/>
                </a:lnTo>
              </a:path>
            </a:pathLst>
          </a:custGeom>
          <a:ln w="40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036647" y="4848575"/>
            <a:ext cx="247121" cy="1564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115583" y="5002962"/>
            <a:ext cx="0" cy="387985"/>
          </a:xfrm>
          <a:custGeom>
            <a:avLst/>
            <a:gdLst/>
            <a:ahLst/>
            <a:cxnLst/>
            <a:rect l="l" t="t" r="r" b="b"/>
            <a:pathLst>
              <a:path w="0" h="387985">
                <a:moveTo>
                  <a:pt x="0" y="0"/>
                </a:moveTo>
                <a:lnTo>
                  <a:pt x="0" y="387959"/>
                </a:lnTo>
              </a:path>
            </a:pathLst>
          </a:custGeom>
          <a:ln w="40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068931" y="5366556"/>
            <a:ext cx="93305" cy="9343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596489" y="5459991"/>
            <a:ext cx="1036319" cy="390525"/>
          </a:xfrm>
          <a:custGeom>
            <a:avLst/>
            <a:gdLst/>
            <a:ahLst/>
            <a:cxnLst/>
            <a:rect l="l" t="t" r="r" b="b"/>
            <a:pathLst>
              <a:path w="1036320" h="390525">
                <a:moveTo>
                  <a:pt x="841267" y="0"/>
                </a:moveTo>
                <a:lnTo>
                  <a:pt x="194554" y="0"/>
                </a:lnTo>
                <a:lnTo>
                  <a:pt x="156015" y="4058"/>
                </a:lnTo>
                <a:lnTo>
                  <a:pt x="119504" y="16248"/>
                </a:lnTo>
                <a:lnTo>
                  <a:pt x="56625" y="58908"/>
                </a:lnTo>
                <a:lnTo>
                  <a:pt x="16226" y="121874"/>
                </a:lnTo>
                <a:lnTo>
                  <a:pt x="4056" y="158852"/>
                </a:lnTo>
                <a:lnTo>
                  <a:pt x="0" y="195408"/>
                </a:lnTo>
                <a:lnTo>
                  <a:pt x="4056" y="233993"/>
                </a:lnTo>
                <a:lnTo>
                  <a:pt x="16226" y="270563"/>
                </a:lnTo>
                <a:lnTo>
                  <a:pt x="32453" y="305095"/>
                </a:lnTo>
                <a:lnTo>
                  <a:pt x="87050" y="357908"/>
                </a:lnTo>
                <a:lnTo>
                  <a:pt x="156015" y="386346"/>
                </a:lnTo>
                <a:lnTo>
                  <a:pt x="194554" y="390409"/>
                </a:lnTo>
                <a:lnTo>
                  <a:pt x="841267" y="390409"/>
                </a:lnTo>
                <a:lnTo>
                  <a:pt x="879806" y="386346"/>
                </a:lnTo>
                <a:lnTo>
                  <a:pt x="950799" y="357908"/>
                </a:lnTo>
                <a:lnTo>
                  <a:pt x="1003368" y="305095"/>
                </a:lnTo>
                <a:lnTo>
                  <a:pt x="1021623" y="270563"/>
                </a:lnTo>
                <a:lnTo>
                  <a:pt x="1035822" y="195408"/>
                </a:lnTo>
                <a:lnTo>
                  <a:pt x="1031765" y="158852"/>
                </a:lnTo>
                <a:lnTo>
                  <a:pt x="1021623" y="121874"/>
                </a:lnTo>
                <a:lnTo>
                  <a:pt x="1003368" y="87347"/>
                </a:lnTo>
                <a:lnTo>
                  <a:pt x="950799" y="34526"/>
                </a:lnTo>
                <a:lnTo>
                  <a:pt x="916317" y="16248"/>
                </a:lnTo>
                <a:lnTo>
                  <a:pt x="879806" y="4057"/>
                </a:lnTo>
                <a:lnTo>
                  <a:pt x="8412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596489" y="5459991"/>
            <a:ext cx="1036319" cy="390525"/>
          </a:xfrm>
          <a:custGeom>
            <a:avLst/>
            <a:gdLst/>
            <a:ahLst/>
            <a:cxnLst/>
            <a:rect l="l" t="t" r="r" b="b"/>
            <a:pathLst>
              <a:path w="1036320" h="390525">
                <a:moveTo>
                  <a:pt x="194554" y="390409"/>
                </a:moveTo>
                <a:lnTo>
                  <a:pt x="841267" y="390409"/>
                </a:lnTo>
                <a:lnTo>
                  <a:pt x="879806" y="386346"/>
                </a:lnTo>
                <a:lnTo>
                  <a:pt x="950799" y="357908"/>
                </a:lnTo>
                <a:lnTo>
                  <a:pt x="1003368" y="305095"/>
                </a:lnTo>
                <a:lnTo>
                  <a:pt x="1021623" y="270563"/>
                </a:lnTo>
                <a:lnTo>
                  <a:pt x="1035822" y="195408"/>
                </a:lnTo>
                <a:lnTo>
                  <a:pt x="1031765" y="158852"/>
                </a:lnTo>
                <a:lnTo>
                  <a:pt x="1021623" y="121874"/>
                </a:lnTo>
                <a:lnTo>
                  <a:pt x="1003368" y="87347"/>
                </a:lnTo>
                <a:lnTo>
                  <a:pt x="950799" y="34526"/>
                </a:lnTo>
                <a:lnTo>
                  <a:pt x="916317" y="16248"/>
                </a:lnTo>
                <a:lnTo>
                  <a:pt x="879806" y="4057"/>
                </a:lnTo>
                <a:lnTo>
                  <a:pt x="841267" y="0"/>
                </a:lnTo>
                <a:lnTo>
                  <a:pt x="194554" y="0"/>
                </a:lnTo>
                <a:lnTo>
                  <a:pt x="156015" y="4058"/>
                </a:lnTo>
                <a:lnTo>
                  <a:pt x="119504" y="16248"/>
                </a:lnTo>
                <a:lnTo>
                  <a:pt x="56625" y="58908"/>
                </a:lnTo>
                <a:lnTo>
                  <a:pt x="16226" y="121874"/>
                </a:lnTo>
                <a:lnTo>
                  <a:pt x="4056" y="158852"/>
                </a:lnTo>
                <a:lnTo>
                  <a:pt x="0" y="195408"/>
                </a:lnTo>
                <a:lnTo>
                  <a:pt x="4056" y="233993"/>
                </a:lnTo>
                <a:lnTo>
                  <a:pt x="16226" y="270563"/>
                </a:lnTo>
                <a:lnTo>
                  <a:pt x="32453" y="305095"/>
                </a:lnTo>
                <a:lnTo>
                  <a:pt x="87050" y="357908"/>
                </a:lnTo>
                <a:lnTo>
                  <a:pt x="156015" y="386346"/>
                </a:lnTo>
                <a:lnTo>
                  <a:pt x="194554" y="390409"/>
                </a:lnTo>
                <a:close/>
              </a:path>
            </a:pathLst>
          </a:custGeom>
          <a:ln w="40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6001656" y="5547522"/>
            <a:ext cx="238125" cy="1885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050" spc="5">
                <a:latin typeface="Arial"/>
                <a:cs typeface="Arial"/>
              </a:rPr>
              <a:t>end</a:t>
            </a:r>
            <a:endParaRPr sz="10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354909" y="1536757"/>
            <a:ext cx="1482725" cy="610235"/>
          </a:xfrm>
          <a:custGeom>
            <a:avLst/>
            <a:gdLst/>
            <a:ahLst/>
            <a:cxnLst/>
            <a:rect l="l" t="t" r="r" b="b"/>
            <a:pathLst>
              <a:path w="1482725" h="610235">
                <a:moveTo>
                  <a:pt x="1482436" y="0"/>
                </a:moveTo>
                <a:lnTo>
                  <a:pt x="0" y="305193"/>
                </a:lnTo>
                <a:lnTo>
                  <a:pt x="0" y="609880"/>
                </a:lnTo>
                <a:lnTo>
                  <a:pt x="1482436" y="609879"/>
                </a:lnTo>
                <a:lnTo>
                  <a:pt x="14824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354909" y="1536757"/>
            <a:ext cx="1482725" cy="610235"/>
          </a:xfrm>
          <a:custGeom>
            <a:avLst/>
            <a:gdLst/>
            <a:ahLst/>
            <a:cxnLst/>
            <a:rect l="l" t="t" r="r" b="b"/>
            <a:pathLst>
              <a:path w="1482725" h="610235">
                <a:moveTo>
                  <a:pt x="0" y="609880"/>
                </a:moveTo>
                <a:lnTo>
                  <a:pt x="1482436" y="609879"/>
                </a:lnTo>
                <a:lnTo>
                  <a:pt x="1482436" y="0"/>
                </a:lnTo>
                <a:lnTo>
                  <a:pt x="0" y="305193"/>
                </a:lnTo>
                <a:lnTo>
                  <a:pt x="0" y="609880"/>
                </a:lnTo>
                <a:close/>
              </a:path>
            </a:pathLst>
          </a:custGeom>
          <a:ln w="40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572149" y="1886365"/>
            <a:ext cx="1058545" cy="1885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050" spc="5">
                <a:latin typeface="Arial"/>
                <a:cs typeface="Arial"/>
              </a:rPr>
              <a:t>input </a:t>
            </a:r>
            <a:r>
              <a:rPr dirty="0" sz="1050">
                <a:latin typeface="Arial"/>
                <a:cs typeface="Arial"/>
              </a:rPr>
              <a:t>exam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grade</a:t>
            </a:r>
            <a:endParaRPr sz="105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0" name="object 40"/>
          <p:cNvSpPr txBox="1"/>
          <p:nvPr/>
        </p:nvSpPr>
        <p:spPr>
          <a:xfrm>
            <a:off x="7074496" y="2838975"/>
            <a:ext cx="222885" cy="1885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050" spc="-5">
                <a:latin typeface="Arial"/>
                <a:cs typeface="Arial"/>
              </a:rPr>
              <a:t>y</a:t>
            </a:r>
            <a:r>
              <a:rPr dirty="0" sz="1050" spc="5">
                <a:latin typeface="Arial"/>
                <a:cs typeface="Arial"/>
              </a:rPr>
              <a:t>e</a:t>
            </a:r>
            <a:r>
              <a:rPr dirty="0" sz="1050" spc="5">
                <a:latin typeface="Arial"/>
                <a:cs typeface="Arial"/>
              </a:rPr>
              <a:t>s</a:t>
            </a:r>
            <a:endParaRPr sz="10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898982" y="2838975"/>
            <a:ext cx="163195" cy="1885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050" spc="5">
                <a:latin typeface="Arial"/>
                <a:cs typeface="Arial"/>
              </a:rPr>
              <a:t>no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63823" y="158495"/>
            <a:ext cx="2843783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05378" y="264363"/>
            <a:ext cx="233362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75"/>
              <a:t>Your </a:t>
            </a:r>
            <a:r>
              <a:rPr dirty="0"/>
              <a:t>turn . .</a:t>
            </a:r>
            <a:r>
              <a:rPr dirty="0" spc="-65"/>
              <a:t> </a:t>
            </a:r>
            <a:r>
              <a:rPr dirty="0"/>
              <a:t>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764540" y="1549653"/>
            <a:ext cx="7487284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Modify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flowchart in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previous slide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allow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continue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input exam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scores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until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dirty="0" sz="2400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–1 is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entered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6267" y="158495"/>
            <a:ext cx="3360420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47822" y="264363"/>
            <a:ext cx="285051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USES</a:t>
            </a:r>
            <a:r>
              <a:rPr dirty="0" spc="-50"/>
              <a:t> </a:t>
            </a:r>
            <a:r>
              <a:rPr dirty="0" spc="-5"/>
              <a:t>Operator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764540" y="940053"/>
            <a:ext cx="57219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Lists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registers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will be</a:t>
            </a:r>
            <a:r>
              <a:rPr dirty="0" sz="24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preserved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8348" y="1839214"/>
            <a:ext cx="28930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set the sum </a:t>
            </a:r>
            <a:r>
              <a:rPr dirty="0" sz="1800" spc="-5" b="1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dirty="0" sz="1800" spc="-9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zero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2964" y="1564894"/>
            <a:ext cx="357441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ArraySum PROC USES esi ecx  </a:t>
            </a:r>
            <a:r>
              <a:rPr dirty="0" sz="1800" spc="-5" b="1">
                <a:solidFill>
                  <a:srgbClr val="FFFFFF"/>
                </a:solidFill>
                <a:latin typeface="Courier New"/>
                <a:cs typeface="Courier New"/>
              </a:rPr>
              <a:t>mov</a:t>
            </a:r>
            <a:r>
              <a:rPr dirty="0" sz="18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eax,0</a:t>
            </a:r>
            <a:endParaRPr sz="18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etc.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2964" y="2670175"/>
            <a:ext cx="5669280" cy="3127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MASM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generates the code shown in</a:t>
            </a:r>
            <a:r>
              <a:rPr dirty="0" sz="2400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CC66"/>
                </a:solidFill>
                <a:latin typeface="Arial"/>
                <a:cs typeface="Arial"/>
              </a:rPr>
              <a:t>gold:</a:t>
            </a:r>
            <a:endParaRPr sz="2400">
              <a:latin typeface="Arial"/>
              <a:cs typeface="Arial"/>
            </a:endParaRPr>
          </a:p>
          <a:p>
            <a:pPr marL="469265" marR="3873500" indent="-457200">
              <a:lnSpc>
                <a:spcPct val="100000"/>
              </a:lnSpc>
              <a:spcBef>
                <a:spcPts val="2100"/>
              </a:spcBef>
            </a:pP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ArraySum</a:t>
            </a:r>
            <a:r>
              <a:rPr dirty="0" sz="1800" spc="-9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PROC  </a:t>
            </a:r>
            <a:r>
              <a:rPr dirty="0" sz="1800" spc="-10" b="1">
                <a:solidFill>
                  <a:srgbClr val="FFCC66"/>
                </a:solidFill>
                <a:latin typeface="Courier New"/>
                <a:cs typeface="Courier New"/>
              </a:rPr>
              <a:t>push </a:t>
            </a:r>
            <a:r>
              <a:rPr dirty="0" sz="1800" spc="-5" b="1">
                <a:solidFill>
                  <a:srgbClr val="FFCC66"/>
                </a:solidFill>
                <a:latin typeface="Courier New"/>
                <a:cs typeface="Courier New"/>
              </a:rPr>
              <a:t>esi  </a:t>
            </a:r>
            <a:r>
              <a:rPr dirty="0" sz="1800" spc="-10" b="1">
                <a:solidFill>
                  <a:srgbClr val="FFCC66"/>
                </a:solidFill>
                <a:latin typeface="Courier New"/>
                <a:cs typeface="Courier New"/>
              </a:rPr>
              <a:t>push</a:t>
            </a:r>
            <a:r>
              <a:rPr dirty="0" sz="1800" spc="-50" b="1">
                <a:solidFill>
                  <a:srgbClr val="FFCC66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FFCC66"/>
                </a:solidFill>
                <a:latin typeface="Courier New"/>
                <a:cs typeface="Courier New"/>
              </a:rPr>
              <a:t>ecx</a:t>
            </a:r>
            <a:endParaRPr sz="18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algn="just" marL="469265" marR="4234180">
              <a:lnSpc>
                <a:spcPct val="100000"/>
              </a:lnSpc>
            </a:pPr>
            <a:r>
              <a:rPr dirty="0" sz="1800" spc="-5" b="1">
                <a:solidFill>
                  <a:srgbClr val="FFCC66"/>
                </a:solidFill>
                <a:latin typeface="Courier New"/>
                <a:cs typeface="Courier New"/>
              </a:rPr>
              <a:t>pop</a:t>
            </a:r>
            <a:r>
              <a:rPr dirty="0" sz="1800" spc="-105" b="1">
                <a:solidFill>
                  <a:srgbClr val="FFCC66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CC66"/>
                </a:solidFill>
                <a:latin typeface="Courier New"/>
                <a:cs typeface="Courier New"/>
              </a:rPr>
              <a:t>ecx  </a:t>
            </a:r>
            <a:r>
              <a:rPr dirty="0" sz="1800" spc="-5" b="1">
                <a:solidFill>
                  <a:srgbClr val="FFCC66"/>
                </a:solidFill>
                <a:latin typeface="Courier New"/>
                <a:cs typeface="Courier New"/>
              </a:rPr>
              <a:t>pop</a:t>
            </a:r>
            <a:r>
              <a:rPr dirty="0" sz="1800" spc="-105" b="1">
                <a:solidFill>
                  <a:srgbClr val="FFCC66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CC66"/>
                </a:solidFill>
                <a:latin typeface="Courier New"/>
                <a:cs typeface="Courier New"/>
              </a:rPr>
              <a:t>esi  </a:t>
            </a:r>
            <a:r>
              <a:rPr dirty="0" sz="1800" spc="-5" b="1">
                <a:solidFill>
                  <a:srgbClr val="FFFFFF"/>
                </a:solidFill>
                <a:latin typeface="Courier New"/>
                <a:cs typeface="Courier New"/>
              </a:rPr>
              <a:t>ret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ArraySum</a:t>
            </a:r>
            <a:r>
              <a:rPr dirty="0" sz="18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ENDP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5751" y="158495"/>
            <a:ext cx="5521452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6925" y="264363"/>
            <a:ext cx="501269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When not to push </a:t>
            </a:r>
            <a:r>
              <a:rPr dirty="0"/>
              <a:t>a</a:t>
            </a:r>
            <a:r>
              <a:rPr dirty="0" spc="-85"/>
              <a:t> </a:t>
            </a:r>
            <a:r>
              <a:rPr dirty="0"/>
              <a:t>register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96314" y="2606861"/>
          <a:ext cx="6860540" cy="1631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0355"/>
                <a:gridCol w="1054734"/>
                <a:gridCol w="2964180"/>
              </a:tblGrid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SumOf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PROC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860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sum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of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three</a:t>
                      </a:r>
                      <a:r>
                        <a:rPr dirty="0" sz="1800" spc="-9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integers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74319">
                <a:tc>
                  <a:txBody>
                    <a:bodyPr/>
                    <a:lstStyle/>
                    <a:p>
                      <a:pPr marL="488315">
                        <a:lnSpc>
                          <a:spcPts val="192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push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eax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920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74320">
                <a:tc>
                  <a:txBody>
                    <a:bodyPr/>
                    <a:lstStyle/>
                    <a:p>
                      <a:pPr algn="r" marR="841375">
                        <a:lnSpc>
                          <a:spcPts val="1920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add</a:t>
                      </a:r>
                      <a:r>
                        <a:rPr dirty="0" sz="1800" spc="-1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eax,ebx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920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74447">
                <a:tc>
                  <a:txBody>
                    <a:bodyPr/>
                    <a:lstStyle/>
                    <a:p>
                      <a:pPr algn="r" marR="841375">
                        <a:lnSpc>
                          <a:spcPts val="1920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add</a:t>
                      </a:r>
                      <a:r>
                        <a:rPr dirty="0" sz="1800" spc="-1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eax,ecx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920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74446">
                <a:tc>
                  <a:txBody>
                    <a:bodyPr/>
                    <a:lstStyle/>
                    <a:p>
                      <a:pPr marL="488315">
                        <a:lnSpc>
                          <a:spcPts val="1920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pop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eax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920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66640">
                <a:tc>
                  <a:txBody>
                    <a:bodyPr/>
                    <a:lstStyle/>
                    <a:p>
                      <a:pPr marL="488315">
                        <a:lnSpc>
                          <a:spcPts val="1920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ret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15364" y="4202048"/>
            <a:ext cx="13925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SumOf</a:t>
            </a:r>
            <a:r>
              <a:rPr dirty="0" sz="1800" spc="-8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ENDP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1183894"/>
            <a:ext cx="7527290" cy="986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sum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three registers is stored in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EAX </a:t>
            </a:r>
            <a:r>
              <a:rPr dirty="0" sz="2100" spc="-1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line (3), but  the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POP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instruction replaces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starting value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of EAX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on 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line</a:t>
            </a:r>
            <a:r>
              <a:rPr dirty="0" sz="2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(4):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29355" y="158495"/>
            <a:ext cx="2714244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0909" y="264363"/>
            <a:ext cx="220408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What's</a:t>
            </a:r>
            <a:r>
              <a:rPr dirty="0" spc="-95"/>
              <a:t> </a:t>
            </a:r>
            <a:r>
              <a:rPr dirty="0"/>
              <a:t>Next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907794" y="1552320"/>
            <a:ext cx="5412105" cy="222123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Linking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an External</a:t>
            </a:r>
            <a:r>
              <a:rPr dirty="0" sz="24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Library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The Book's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Link Library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Defining and Using</a:t>
            </a:r>
            <a:r>
              <a:rPr dirty="0" sz="2400" spc="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Procedures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FFCC66"/>
                </a:solidFill>
                <a:latin typeface="Arial"/>
                <a:cs typeface="Arial"/>
              </a:rPr>
              <a:t>Program Design Using Procedures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1100" y="158495"/>
            <a:ext cx="6810756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2272" y="264363"/>
            <a:ext cx="62998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Program Design Using</a:t>
            </a:r>
            <a:r>
              <a:rPr dirty="0" spc="-160"/>
              <a:t> </a:t>
            </a:r>
            <a:r>
              <a:rPr dirty="0"/>
              <a:t>Procedures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840739" y="1701749"/>
            <a:ext cx="7609205" cy="2366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 spc="-40">
                <a:solidFill>
                  <a:srgbClr val="FFFFFF"/>
                </a:solidFill>
                <a:latin typeface="Arial"/>
                <a:cs typeface="Arial"/>
              </a:rPr>
              <a:t>Top-Down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Design (</a:t>
            </a:r>
            <a:r>
              <a:rPr dirty="0" sz="2400" spc="-5">
                <a:solidFill>
                  <a:srgbClr val="FFCC66"/>
                </a:solidFill>
                <a:latin typeface="Arial"/>
                <a:cs typeface="Arial"/>
              </a:rPr>
              <a:t>functional decomposition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dirty="0" sz="2400" spc="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involves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the following: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25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design your program before starting to</a:t>
            </a:r>
            <a:r>
              <a:rPr dirty="0" sz="2200" spc="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22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25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break large tasks into smaller</a:t>
            </a:r>
            <a:r>
              <a:rPr dirty="0" sz="22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ones</a:t>
            </a:r>
            <a:endParaRPr sz="22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3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use a hierarchical structure based on procedure</a:t>
            </a:r>
            <a:r>
              <a:rPr dirty="0" sz="2200" spc="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FFFFFF"/>
                </a:solidFill>
                <a:latin typeface="Arial"/>
                <a:cs typeface="Arial"/>
              </a:rPr>
              <a:t>calls</a:t>
            </a:r>
            <a:endParaRPr sz="22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3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test individual procedures</a:t>
            </a:r>
            <a:r>
              <a:rPr dirty="0" sz="22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separately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5108" y="158495"/>
            <a:ext cx="5634227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486144" y="286511"/>
            <a:ext cx="1379220" cy="6888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86280" y="264363"/>
            <a:ext cx="617156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Integer Summation </a:t>
            </a:r>
            <a:r>
              <a:rPr dirty="0"/>
              <a:t>Program </a:t>
            </a:r>
            <a:r>
              <a:rPr dirty="0" sz="2400"/>
              <a:t>(1 of</a:t>
            </a:r>
            <a:r>
              <a:rPr dirty="0" sz="2400" spc="-330"/>
              <a:t> </a:t>
            </a:r>
            <a:r>
              <a:rPr dirty="0" sz="2400"/>
              <a:t>4)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1145844" y="1488694"/>
            <a:ext cx="6652895" cy="36150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100" spc="-5" i="1">
                <a:solidFill>
                  <a:srgbClr val="FFFFFF"/>
                </a:solidFill>
                <a:latin typeface="Arial"/>
                <a:cs typeface="Arial"/>
              </a:rPr>
              <a:t>Description: </a:t>
            </a:r>
            <a:r>
              <a:rPr dirty="0" sz="2100" spc="-10">
                <a:solidFill>
                  <a:srgbClr val="FFFFFF"/>
                </a:solidFill>
                <a:latin typeface="Arial"/>
                <a:cs typeface="Arial"/>
              </a:rPr>
              <a:t>Write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a program that prompts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multiple 32-bit integers, stores them in an </a:t>
            </a:r>
            <a:r>
              <a:rPr dirty="0" sz="2100" spc="-35">
                <a:solidFill>
                  <a:srgbClr val="FFFFFF"/>
                </a:solidFill>
                <a:latin typeface="Arial"/>
                <a:cs typeface="Arial"/>
              </a:rPr>
              <a:t>array, 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calculates the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sum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of the </a:t>
            </a:r>
            <a:r>
              <a:rPr dirty="0" sz="2100" spc="-35">
                <a:solidFill>
                  <a:srgbClr val="FFFFFF"/>
                </a:solidFill>
                <a:latin typeface="Arial"/>
                <a:cs typeface="Arial"/>
              </a:rPr>
              <a:t>array,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and displays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sum on  the screen.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 marL="393065">
              <a:lnSpc>
                <a:spcPct val="100000"/>
              </a:lnSpc>
              <a:spcBef>
                <a:spcPts val="1675"/>
              </a:spcBef>
            </a:pP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Main</a:t>
            </a:r>
            <a:r>
              <a:rPr dirty="0" sz="2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steps:</a:t>
            </a:r>
            <a:endParaRPr sz="2100">
              <a:latin typeface="Arial"/>
              <a:cs typeface="Arial"/>
            </a:endParaRPr>
          </a:p>
          <a:p>
            <a:pPr marL="794385" indent="-401955">
              <a:lnSpc>
                <a:spcPct val="100000"/>
              </a:lnSpc>
              <a:spcBef>
                <a:spcPts val="1265"/>
              </a:spcBef>
              <a:buChar char="•"/>
              <a:tabLst>
                <a:tab pos="794385" algn="l"/>
                <a:tab pos="795020" algn="l"/>
              </a:tabLst>
            </a:pP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Prompt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for multiple</a:t>
            </a:r>
            <a:r>
              <a:rPr dirty="0" sz="21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integers</a:t>
            </a:r>
            <a:endParaRPr sz="2100">
              <a:latin typeface="Arial"/>
              <a:cs typeface="Arial"/>
            </a:endParaRPr>
          </a:p>
          <a:p>
            <a:pPr marL="794385" indent="-401955">
              <a:lnSpc>
                <a:spcPct val="100000"/>
              </a:lnSpc>
              <a:spcBef>
                <a:spcPts val="1260"/>
              </a:spcBef>
              <a:buChar char="•"/>
              <a:tabLst>
                <a:tab pos="794385" algn="l"/>
                <a:tab pos="795020" algn="l"/>
              </a:tabLst>
            </a:pP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Calculate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sum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of the</a:t>
            </a:r>
            <a:r>
              <a:rPr dirty="0" sz="21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endParaRPr sz="2100">
              <a:latin typeface="Arial"/>
              <a:cs typeface="Arial"/>
            </a:endParaRPr>
          </a:p>
          <a:p>
            <a:pPr marL="794385" indent="-401955">
              <a:lnSpc>
                <a:spcPct val="100000"/>
              </a:lnSpc>
              <a:spcBef>
                <a:spcPts val="1260"/>
              </a:spcBef>
              <a:buChar char="•"/>
              <a:tabLst>
                <a:tab pos="794385" algn="l"/>
                <a:tab pos="795020" algn="l"/>
              </a:tabLst>
            </a:pP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Display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1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sum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68651" y="158495"/>
            <a:ext cx="3785616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561076" y="286511"/>
            <a:ext cx="1380744" cy="6888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09825" y="264363"/>
            <a:ext cx="43243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Procedure Design </a:t>
            </a:r>
            <a:r>
              <a:rPr dirty="0" sz="2400"/>
              <a:t>(2 of</a:t>
            </a:r>
            <a:r>
              <a:rPr dirty="0" sz="2400" spc="-370"/>
              <a:t> </a:t>
            </a:r>
            <a:r>
              <a:rPr dirty="0" sz="2400"/>
              <a:t>4)</a:t>
            </a:r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pc="-5"/>
              <a:t>Main</a:t>
            </a:r>
          </a:p>
          <a:p>
            <a:pPr marL="355600" marR="5080">
              <a:lnSpc>
                <a:spcPts val="3460"/>
              </a:lnSpc>
              <a:spcBef>
                <a:spcPts val="204"/>
              </a:spcBef>
            </a:pPr>
            <a:r>
              <a:rPr dirty="0" spc="-5"/>
              <a:t>Clrscr  </a:t>
            </a:r>
            <a:r>
              <a:rPr dirty="0"/>
              <a:t>PromptFor</a:t>
            </a:r>
            <a:r>
              <a:rPr dirty="0" spc="5"/>
              <a:t>I</a:t>
            </a:r>
            <a:r>
              <a:rPr dirty="0" spc="-5"/>
              <a:t>ntegers</a:t>
            </a:r>
          </a:p>
          <a:p>
            <a:pPr marL="927100">
              <a:lnSpc>
                <a:spcPct val="100000"/>
              </a:lnSpc>
              <a:spcBef>
                <a:spcPts val="365"/>
              </a:spcBef>
            </a:pPr>
            <a:r>
              <a:rPr dirty="0" spc="-10"/>
              <a:t>WriteString</a:t>
            </a:r>
          </a:p>
          <a:p>
            <a:pPr marL="355600" marR="908685" indent="570865">
              <a:lnSpc>
                <a:spcPct val="120000"/>
              </a:lnSpc>
            </a:pPr>
            <a:r>
              <a:rPr dirty="0" spc="-5"/>
              <a:t>R</a:t>
            </a:r>
            <a:r>
              <a:rPr dirty="0" spc="-15"/>
              <a:t>e</a:t>
            </a:r>
            <a:r>
              <a:rPr dirty="0"/>
              <a:t>adInt  </a:t>
            </a:r>
            <a:r>
              <a:rPr dirty="0"/>
              <a:t>ArraySum  </a:t>
            </a:r>
            <a:r>
              <a:rPr dirty="0" spc="-5"/>
              <a:t>DisplaySum</a:t>
            </a:r>
          </a:p>
          <a:p>
            <a:pPr marL="927100" marR="473709">
              <a:lnSpc>
                <a:spcPct val="120000"/>
              </a:lnSpc>
            </a:pPr>
            <a:r>
              <a:rPr dirty="0" spc="-50"/>
              <a:t>W</a:t>
            </a:r>
            <a:r>
              <a:rPr dirty="0"/>
              <a:t>riteStr</a:t>
            </a:r>
            <a:r>
              <a:rPr dirty="0" spc="-5"/>
              <a:t>i</a:t>
            </a:r>
            <a:r>
              <a:rPr dirty="0" spc="-15"/>
              <a:t>n</a:t>
            </a:r>
            <a:r>
              <a:rPr dirty="0" spc="-5"/>
              <a:t>g  </a:t>
            </a:r>
            <a:r>
              <a:rPr dirty="0" spc="-10"/>
              <a:t>WriteInt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; </a:t>
            </a:r>
            <a:r>
              <a:rPr dirty="0" spc="-5"/>
              <a:t>clear</a:t>
            </a:r>
            <a:r>
              <a:rPr dirty="0" spc="-20"/>
              <a:t> </a:t>
            </a:r>
            <a:r>
              <a:rPr dirty="0"/>
              <a:t>screen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/>
          </a:p>
          <a:p>
            <a:pPr marL="12700">
              <a:lnSpc>
                <a:spcPct val="100000"/>
              </a:lnSpc>
            </a:pPr>
            <a:r>
              <a:rPr dirty="0"/>
              <a:t>; </a:t>
            </a:r>
            <a:r>
              <a:rPr dirty="0" spc="-5"/>
              <a:t>display</a:t>
            </a:r>
            <a:r>
              <a:rPr dirty="0" spc="10"/>
              <a:t> </a:t>
            </a:r>
            <a:r>
              <a:rPr dirty="0" spc="-5"/>
              <a:t>string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/>
              <a:t>; </a:t>
            </a:r>
            <a:r>
              <a:rPr dirty="0" spc="-5"/>
              <a:t>input</a:t>
            </a:r>
            <a:r>
              <a:rPr dirty="0" spc="-15"/>
              <a:t> </a:t>
            </a:r>
            <a:r>
              <a:rPr dirty="0" spc="-5"/>
              <a:t>integer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/>
              <a:t>; sum the</a:t>
            </a:r>
            <a:r>
              <a:rPr dirty="0" spc="-75"/>
              <a:t> </a:t>
            </a:r>
            <a:r>
              <a:rPr dirty="0" spc="-5"/>
              <a:t>integers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/>
          </a:p>
          <a:p>
            <a:pPr marL="12700">
              <a:lnSpc>
                <a:spcPct val="100000"/>
              </a:lnSpc>
            </a:pPr>
            <a:r>
              <a:rPr dirty="0"/>
              <a:t>; </a:t>
            </a:r>
            <a:r>
              <a:rPr dirty="0" spc="-5"/>
              <a:t>display</a:t>
            </a:r>
            <a:r>
              <a:rPr dirty="0" spc="10"/>
              <a:t> </a:t>
            </a:r>
            <a:r>
              <a:rPr dirty="0" spc="-5"/>
              <a:t>string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/>
              <a:t>; </a:t>
            </a:r>
            <a:r>
              <a:rPr dirty="0" spc="-5"/>
              <a:t>display</a:t>
            </a:r>
            <a:r>
              <a:rPr dirty="0" spc="5"/>
              <a:t> </a:t>
            </a:r>
            <a:r>
              <a:rPr dirty="0" spc="-5"/>
              <a:t>integer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17064" y="158495"/>
            <a:ext cx="3288791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12664" y="286511"/>
            <a:ext cx="1380743" cy="6888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58236" y="264363"/>
            <a:ext cx="3827779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Structure Chart </a:t>
            </a:r>
            <a:r>
              <a:rPr dirty="0" sz="2400"/>
              <a:t>(3 of</a:t>
            </a:r>
            <a:r>
              <a:rPr dirty="0" sz="2400" spc="-360"/>
              <a:t> </a:t>
            </a:r>
            <a:r>
              <a:rPr dirty="0" sz="2400"/>
              <a:t>4)</a:t>
            </a:r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1295400" y="1066800"/>
            <a:ext cx="5943600" cy="2819400"/>
          </a:xfrm>
          <a:custGeom>
            <a:avLst/>
            <a:gdLst/>
            <a:ahLst/>
            <a:cxnLst/>
            <a:rect l="l" t="t" r="r" b="b"/>
            <a:pathLst>
              <a:path w="5943600" h="2819400">
                <a:moveTo>
                  <a:pt x="0" y="2819400"/>
                </a:moveTo>
                <a:lnTo>
                  <a:pt x="5943600" y="2819400"/>
                </a:lnTo>
                <a:lnTo>
                  <a:pt x="5943600" y="0"/>
                </a:lnTo>
                <a:lnTo>
                  <a:pt x="0" y="0"/>
                </a:lnTo>
                <a:lnTo>
                  <a:pt x="0" y="281940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266076" y="1250008"/>
            <a:ext cx="1130935" cy="577850"/>
          </a:xfrm>
          <a:prstGeom prst="rect">
            <a:avLst/>
          </a:prstGeom>
          <a:solidFill>
            <a:srgbClr val="FFFFFF"/>
          </a:solidFill>
          <a:ln w="11530">
            <a:solidFill>
              <a:srgbClr val="000000"/>
            </a:solidFill>
          </a:ln>
        </p:spPr>
        <p:txBody>
          <a:bodyPr wrap="square" lIns="0" tIns="120650" rIns="0" bIns="0" rtlCol="0" vert="horz">
            <a:spAutoFit/>
          </a:bodyPr>
          <a:lstStyle/>
          <a:p>
            <a:pPr marL="105410" marR="125095" indent="120650">
              <a:lnSpc>
                <a:spcPct val="101299"/>
              </a:lnSpc>
              <a:spcBef>
                <a:spcPts val="950"/>
              </a:spcBef>
            </a:pPr>
            <a:r>
              <a:rPr dirty="0" sz="1000" spc="5">
                <a:latin typeface="Arial"/>
                <a:cs typeface="Arial"/>
              </a:rPr>
              <a:t>Summation  </a:t>
            </a:r>
            <a:r>
              <a:rPr dirty="0" sz="1000">
                <a:latin typeface="Arial"/>
                <a:cs typeface="Arial"/>
              </a:rPr>
              <a:t>Program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(main)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6618" y="2260575"/>
            <a:ext cx="792480" cy="577850"/>
          </a:xfrm>
          <a:prstGeom prst="rect">
            <a:avLst/>
          </a:prstGeom>
          <a:solidFill>
            <a:srgbClr val="B3B3B3"/>
          </a:solidFill>
          <a:ln w="11529">
            <a:solidFill>
              <a:srgbClr val="000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L="226695">
              <a:lnSpc>
                <a:spcPct val="100000"/>
              </a:lnSpc>
            </a:pPr>
            <a:r>
              <a:rPr dirty="0" sz="1000" spc="5">
                <a:latin typeface="Arial"/>
                <a:cs typeface="Arial"/>
              </a:rPr>
              <a:t>Clrscr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72780" y="1827448"/>
            <a:ext cx="1947545" cy="433705"/>
          </a:xfrm>
          <a:custGeom>
            <a:avLst/>
            <a:gdLst/>
            <a:ahLst/>
            <a:cxnLst/>
            <a:rect l="l" t="t" r="r" b="b"/>
            <a:pathLst>
              <a:path w="1947545" h="433705">
                <a:moveTo>
                  <a:pt x="1947004" y="0"/>
                </a:moveTo>
                <a:lnTo>
                  <a:pt x="1947004" y="215323"/>
                </a:lnTo>
                <a:lnTo>
                  <a:pt x="0" y="215323"/>
                </a:lnTo>
                <a:lnTo>
                  <a:pt x="0" y="433127"/>
                </a:lnTo>
              </a:path>
            </a:pathLst>
          </a:custGeom>
          <a:ln w="115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648001" y="2260575"/>
            <a:ext cx="1279525" cy="577850"/>
          </a:xfrm>
          <a:prstGeom prst="rect">
            <a:avLst/>
          </a:prstGeom>
          <a:solidFill>
            <a:srgbClr val="FFFFFF"/>
          </a:solidFill>
          <a:ln w="11530">
            <a:solidFill>
              <a:srgbClr val="000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L="93345">
              <a:lnSpc>
                <a:spcPct val="100000"/>
              </a:lnSpc>
            </a:pPr>
            <a:r>
              <a:rPr dirty="0" sz="1000">
                <a:latin typeface="Arial"/>
                <a:cs typeface="Arial"/>
              </a:rPr>
              <a:t>PromptForIntegers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77644" y="1827448"/>
            <a:ext cx="542290" cy="433705"/>
          </a:xfrm>
          <a:custGeom>
            <a:avLst/>
            <a:gdLst/>
            <a:ahLst/>
            <a:cxnLst/>
            <a:rect l="l" t="t" r="r" b="b"/>
            <a:pathLst>
              <a:path w="542289" h="433705">
                <a:moveTo>
                  <a:pt x="542140" y="0"/>
                </a:moveTo>
                <a:lnTo>
                  <a:pt x="542140" y="215323"/>
                </a:lnTo>
                <a:lnTo>
                  <a:pt x="0" y="215323"/>
                </a:lnTo>
                <a:lnTo>
                  <a:pt x="0" y="433127"/>
                </a:lnTo>
              </a:path>
            </a:pathLst>
          </a:custGeom>
          <a:ln w="115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034882" y="2260575"/>
            <a:ext cx="1153795" cy="577850"/>
          </a:xfrm>
          <a:prstGeom prst="rect">
            <a:avLst/>
          </a:prstGeom>
          <a:solidFill>
            <a:srgbClr val="FFFFFF"/>
          </a:solidFill>
          <a:ln w="11530">
            <a:solidFill>
              <a:srgbClr val="000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L="289560">
              <a:lnSpc>
                <a:spcPct val="100000"/>
              </a:lnSpc>
            </a:pPr>
            <a:r>
              <a:rPr dirty="0" sz="1000">
                <a:latin typeface="Arial"/>
                <a:cs typeface="Arial"/>
              </a:rPr>
              <a:t>ArraySum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19785" y="1827448"/>
            <a:ext cx="792480" cy="433705"/>
          </a:xfrm>
          <a:custGeom>
            <a:avLst/>
            <a:gdLst/>
            <a:ahLst/>
            <a:cxnLst/>
            <a:rect l="l" t="t" r="r" b="b"/>
            <a:pathLst>
              <a:path w="792479" h="433705">
                <a:moveTo>
                  <a:pt x="0" y="0"/>
                </a:moveTo>
                <a:lnTo>
                  <a:pt x="0" y="215323"/>
                </a:lnTo>
                <a:lnTo>
                  <a:pt x="791941" y="215323"/>
                </a:lnTo>
                <a:lnTo>
                  <a:pt x="791941" y="433127"/>
                </a:lnTo>
              </a:path>
            </a:pathLst>
          </a:custGeom>
          <a:ln w="115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620684" y="2260575"/>
            <a:ext cx="1009650" cy="577850"/>
          </a:xfrm>
          <a:prstGeom prst="rect">
            <a:avLst/>
          </a:prstGeom>
          <a:solidFill>
            <a:srgbClr val="FFFFFF"/>
          </a:solidFill>
          <a:ln w="11530">
            <a:solidFill>
              <a:srgbClr val="000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L="159385">
              <a:lnSpc>
                <a:spcPct val="100000"/>
              </a:lnSpc>
            </a:pPr>
            <a:r>
              <a:rPr dirty="0" sz="1000" spc="5">
                <a:latin typeface="Arial"/>
                <a:cs typeface="Arial"/>
              </a:rPr>
              <a:t>DisplaySum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19785" y="1827448"/>
            <a:ext cx="2306955" cy="433705"/>
          </a:xfrm>
          <a:custGeom>
            <a:avLst/>
            <a:gdLst/>
            <a:ahLst/>
            <a:cxnLst/>
            <a:rect l="l" t="t" r="r" b="b"/>
            <a:pathLst>
              <a:path w="2306954" h="433705">
                <a:moveTo>
                  <a:pt x="0" y="0"/>
                </a:moveTo>
                <a:lnTo>
                  <a:pt x="0" y="215323"/>
                </a:lnTo>
                <a:lnTo>
                  <a:pt x="2306576" y="215323"/>
                </a:lnTo>
                <a:lnTo>
                  <a:pt x="2306576" y="433127"/>
                </a:lnTo>
              </a:path>
            </a:pathLst>
          </a:custGeom>
          <a:ln w="115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972833" y="3126544"/>
            <a:ext cx="1009650" cy="577850"/>
          </a:xfrm>
          <a:prstGeom prst="rect">
            <a:avLst/>
          </a:prstGeom>
          <a:solidFill>
            <a:srgbClr val="B3B3B3"/>
          </a:solidFill>
          <a:ln w="11530">
            <a:solidFill>
              <a:srgbClr val="000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L="184785">
              <a:lnSpc>
                <a:spcPct val="100000"/>
              </a:lnSpc>
            </a:pPr>
            <a:r>
              <a:rPr dirty="0" sz="1000">
                <a:latin typeface="Arial"/>
                <a:cs typeface="Arial"/>
              </a:rPr>
              <a:t>WriteString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76592" y="2838014"/>
            <a:ext cx="650240" cy="288925"/>
          </a:xfrm>
          <a:custGeom>
            <a:avLst/>
            <a:gdLst/>
            <a:ahLst/>
            <a:cxnLst/>
            <a:rect l="l" t="t" r="r" b="b"/>
            <a:pathLst>
              <a:path w="650239" h="288925">
                <a:moveTo>
                  <a:pt x="649769" y="0"/>
                </a:moveTo>
                <a:lnTo>
                  <a:pt x="649769" y="144263"/>
                </a:lnTo>
                <a:lnTo>
                  <a:pt x="0" y="144263"/>
                </a:lnTo>
                <a:lnTo>
                  <a:pt x="0" y="288527"/>
                </a:lnTo>
              </a:path>
            </a:pathLst>
          </a:custGeom>
          <a:ln w="115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60962" y="3126544"/>
            <a:ext cx="1009650" cy="577850"/>
          </a:xfrm>
          <a:custGeom>
            <a:avLst/>
            <a:gdLst/>
            <a:ahLst/>
            <a:cxnLst/>
            <a:rect l="l" t="t" r="r" b="b"/>
            <a:pathLst>
              <a:path w="1009650" h="577850">
                <a:moveTo>
                  <a:pt x="0" y="577439"/>
                </a:moveTo>
                <a:lnTo>
                  <a:pt x="1009037" y="577439"/>
                </a:lnTo>
                <a:lnTo>
                  <a:pt x="1009037" y="0"/>
                </a:lnTo>
                <a:lnTo>
                  <a:pt x="0" y="0"/>
                </a:lnTo>
                <a:lnTo>
                  <a:pt x="0" y="577439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160962" y="3126544"/>
            <a:ext cx="1009650" cy="577850"/>
          </a:xfrm>
          <a:prstGeom prst="rect">
            <a:avLst/>
          </a:prstGeom>
          <a:ln w="11530">
            <a:solidFill>
              <a:srgbClr val="000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L="186055">
              <a:lnSpc>
                <a:spcPct val="100000"/>
              </a:lnSpc>
            </a:pPr>
            <a:r>
              <a:rPr dirty="0" sz="1000">
                <a:latin typeface="Arial"/>
                <a:cs typeface="Arial"/>
              </a:rPr>
              <a:t>WriteString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66257" y="2838014"/>
            <a:ext cx="611505" cy="288925"/>
          </a:xfrm>
          <a:custGeom>
            <a:avLst/>
            <a:gdLst/>
            <a:ahLst/>
            <a:cxnLst/>
            <a:rect l="l" t="t" r="r" b="b"/>
            <a:pathLst>
              <a:path w="611504" h="288925">
                <a:moveTo>
                  <a:pt x="611387" y="0"/>
                </a:moveTo>
                <a:lnTo>
                  <a:pt x="611387" y="138488"/>
                </a:lnTo>
                <a:lnTo>
                  <a:pt x="0" y="138488"/>
                </a:lnTo>
                <a:lnTo>
                  <a:pt x="0" y="288527"/>
                </a:lnTo>
              </a:path>
            </a:pathLst>
          </a:custGeom>
          <a:ln w="115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314107" y="3126544"/>
            <a:ext cx="1009650" cy="577850"/>
          </a:xfrm>
          <a:prstGeom prst="rect">
            <a:avLst/>
          </a:prstGeom>
          <a:solidFill>
            <a:srgbClr val="B3B3B3"/>
          </a:solidFill>
          <a:ln w="11530">
            <a:solidFill>
              <a:srgbClr val="000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Arial"/>
                <a:cs typeface="Arial"/>
              </a:rPr>
              <a:t>ReadInt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77644" y="2838014"/>
            <a:ext cx="542290" cy="288925"/>
          </a:xfrm>
          <a:custGeom>
            <a:avLst/>
            <a:gdLst/>
            <a:ahLst/>
            <a:cxnLst/>
            <a:rect l="l" t="t" r="r" b="b"/>
            <a:pathLst>
              <a:path w="542289" h="288925">
                <a:moveTo>
                  <a:pt x="0" y="0"/>
                </a:moveTo>
                <a:lnTo>
                  <a:pt x="0" y="138488"/>
                </a:lnTo>
                <a:lnTo>
                  <a:pt x="542140" y="138488"/>
                </a:lnTo>
                <a:lnTo>
                  <a:pt x="542140" y="288527"/>
                </a:lnTo>
              </a:path>
            </a:pathLst>
          </a:custGeom>
          <a:ln w="115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406867" y="3336978"/>
            <a:ext cx="443230" cy="144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20"/>
              </a:lnSpc>
            </a:pPr>
            <a:r>
              <a:rPr dirty="0" sz="1000" spc="5">
                <a:latin typeface="Arial"/>
                <a:cs typeface="Arial"/>
              </a:rPr>
              <a:t>W</a:t>
            </a:r>
            <a:r>
              <a:rPr dirty="0" sz="1000" spc="-10">
                <a:latin typeface="Arial"/>
                <a:cs typeface="Arial"/>
              </a:rPr>
              <a:t>r</a:t>
            </a:r>
            <a:r>
              <a:rPr dirty="0" sz="1000">
                <a:latin typeface="Arial"/>
                <a:cs typeface="Arial"/>
              </a:rPr>
              <a:t>i</a:t>
            </a:r>
            <a:r>
              <a:rPr dirty="0" sz="1000" spc="5">
                <a:latin typeface="Arial"/>
                <a:cs typeface="Arial"/>
              </a:rPr>
              <a:t>t</a:t>
            </a:r>
            <a:r>
              <a:rPr dirty="0" sz="1000">
                <a:latin typeface="Arial"/>
                <a:cs typeface="Arial"/>
              </a:rPr>
              <a:t>e</a:t>
            </a:r>
            <a:r>
              <a:rPr dirty="0" sz="1000" spc="5">
                <a:latin typeface="Arial"/>
                <a:cs typeface="Arial"/>
              </a:rPr>
              <a:t>I</a:t>
            </a:r>
            <a:r>
              <a:rPr dirty="0" sz="1000">
                <a:latin typeface="Arial"/>
                <a:cs typeface="Arial"/>
              </a:rPr>
              <a:t>n</a:t>
            </a:r>
            <a:r>
              <a:rPr dirty="0" sz="1000"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126362" y="2838014"/>
            <a:ext cx="503555" cy="288925"/>
          </a:xfrm>
          <a:custGeom>
            <a:avLst/>
            <a:gdLst/>
            <a:ahLst/>
            <a:cxnLst/>
            <a:rect l="l" t="t" r="r" b="b"/>
            <a:pathLst>
              <a:path w="503554" h="288925">
                <a:moveTo>
                  <a:pt x="0" y="0"/>
                </a:moveTo>
                <a:lnTo>
                  <a:pt x="0" y="144263"/>
                </a:lnTo>
                <a:lnTo>
                  <a:pt x="503439" y="144263"/>
                </a:lnTo>
                <a:lnTo>
                  <a:pt x="503439" y="288527"/>
                </a:lnTo>
              </a:path>
            </a:pathLst>
          </a:custGeom>
          <a:ln w="115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197527" y="3126544"/>
            <a:ext cx="865505" cy="577850"/>
          </a:xfrm>
          <a:prstGeom prst="rect">
            <a:avLst/>
          </a:prstGeom>
          <a:solidFill>
            <a:srgbClr val="B3B3B3"/>
          </a:solidFill>
          <a:ln w="11609">
            <a:solidFill>
              <a:srgbClr val="000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L="208915">
              <a:lnSpc>
                <a:spcPct val="100000"/>
              </a:lnSpc>
            </a:pPr>
            <a:r>
              <a:rPr dirty="0" sz="1000">
                <a:latin typeface="Arial"/>
                <a:cs typeface="Arial"/>
              </a:rPr>
              <a:t>WriteInt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24100" y="3581400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44450" y="63500"/>
                </a:moveTo>
                <a:lnTo>
                  <a:pt x="31750" y="63500"/>
                </a:lnTo>
                <a:lnTo>
                  <a:pt x="31750" y="609600"/>
                </a:lnTo>
                <a:lnTo>
                  <a:pt x="44450" y="609600"/>
                </a:lnTo>
                <a:lnTo>
                  <a:pt x="44450" y="63500"/>
                </a:lnTo>
                <a:close/>
              </a:path>
              <a:path w="76200" h="6096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6096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FB04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759076" y="4235577"/>
            <a:ext cx="120459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gray</a:t>
            </a:r>
            <a:r>
              <a:rPr dirty="0" sz="15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indicates  library  procedure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7" name="object 27"/>
          <p:cNvSpPr txBox="1"/>
          <p:nvPr/>
        </p:nvSpPr>
        <p:spPr>
          <a:xfrm>
            <a:off x="3584575" y="4072509"/>
            <a:ext cx="2913380" cy="985519"/>
          </a:xfrm>
          <a:prstGeom prst="rect">
            <a:avLst/>
          </a:prstGeom>
        </p:spPr>
        <p:txBody>
          <a:bodyPr wrap="square" lIns="0" tIns="17272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36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2100" spc="-10">
                <a:solidFill>
                  <a:srgbClr val="FFFFFF"/>
                </a:solidFill>
                <a:latin typeface="Arial"/>
                <a:cs typeface="Arial"/>
              </a:rPr>
              <a:t>View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100">
                <a:solidFill>
                  <a:srgbClr val="EBFD01"/>
                </a:solidFill>
                <a:latin typeface="Arial"/>
                <a:cs typeface="Arial"/>
              </a:rPr>
              <a:t> </a:t>
            </a:r>
            <a:r>
              <a:rPr dirty="0" u="heavy" sz="2100">
                <a:solidFill>
                  <a:srgbClr val="EBFD01"/>
                </a:solidFill>
                <a:uFill>
                  <a:solidFill>
                    <a:srgbClr val="EBFD01"/>
                  </a:solidFill>
                </a:uFill>
                <a:latin typeface="Arial"/>
                <a:cs typeface="Arial"/>
              </a:rPr>
              <a:t>stub</a:t>
            </a:r>
            <a:r>
              <a:rPr dirty="0" u="heavy" sz="2100" spc="-110">
                <a:solidFill>
                  <a:srgbClr val="EBFD01"/>
                </a:solidFill>
                <a:uFill>
                  <a:solidFill>
                    <a:srgbClr val="EBFD01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100" spc="-5">
                <a:solidFill>
                  <a:srgbClr val="EBFD01"/>
                </a:solidFill>
                <a:uFill>
                  <a:solidFill>
                    <a:srgbClr val="EBFD01"/>
                  </a:solidFill>
                </a:uFill>
                <a:latin typeface="Arial"/>
                <a:cs typeface="Arial"/>
              </a:rPr>
              <a:t>program</a:t>
            </a:r>
            <a:endParaRPr sz="21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6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2100" spc="-10">
                <a:solidFill>
                  <a:srgbClr val="FFFFFF"/>
                </a:solidFill>
                <a:latin typeface="Arial"/>
                <a:cs typeface="Arial"/>
              </a:rPr>
              <a:t>View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100">
                <a:solidFill>
                  <a:srgbClr val="EBFD01"/>
                </a:solidFill>
                <a:latin typeface="Arial"/>
                <a:cs typeface="Arial"/>
              </a:rPr>
              <a:t> </a:t>
            </a:r>
            <a:r>
              <a:rPr dirty="0" u="heavy" sz="2100" spc="-5">
                <a:solidFill>
                  <a:srgbClr val="EBFD01"/>
                </a:solidFill>
                <a:uFill>
                  <a:solidFill>
                    <a:srgbClr val="EBFD01"/>
                  </a:solidFill>
                </a:uFill>
                <a:latin typeface="Arial"/>
                <a:cs typeface="Arial"/>
              </a:rPr>
              <a:t>final</a:t>
            </a:r>
            <a:r>
              <a:rPr dirty="0" u="heavy" sz="2100" spc="-95">
                <a:solidFill>
                  <a:srgbClr val="EBFD01"/>
                </a:solidFill>
                <a:uFill>
                  <a:solidFill>
                    <a:srgbClr val="EBFD01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100" spc="-5">
                <a:solidFill>
                  <a:srgbClr val="EBFD01"/>
                </a:solidFill>
                <a:uFill>
                  <a:solidFill>
                    <a:srgbClr val="EBFD01"/>
                  </a:solidFill>
                </a:uFill>
                <a:latin typeface="Arial"/>
                <a:cs typeface="Arial"/>
              </a:rPr>
              <a:t>program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2992" y="158495"/>
            <a:ext cx="3965448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4545" y="264363"/>
            <a:ext cx="34544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Linking </a:t>
            </a:r>
            <a:r>
              <a:rPr dirty="0"/>
              <a:t>to a</a:t>
            </a:r>
            <a:r>
              <a:rPr dirty="0" spc="-80"/>
              <a:t> </a:t>
            </a:r>
            <a:r>
              <a:rPr dirty="0" spc="-5"/>
              <a:t>Library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1168653"/>
            <a:ext cx="7020559" cy="1738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programs link to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Irvine32.lib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using the linker</a:t>
            </a:r>
            <a:r>
              <a:rPr dirty="0" sz="20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command  inside a batch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named</a:t>
            </a:r>
            <a:r>
              <a:rPr dirty="0" sz="20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make32.bat.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7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Notice the two LIB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files: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Irvine32.lib, and</a:t>
            </a:r>
            <a:r>
              <a:rPr dirty="0" sz="20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kernel32.lib</a:t>
            </a:r>
            <a:endParaRPr sz="2000">
              <a:latin typeface="Arial"/>
              <a:cs typeface="Arial"/>
            </a:endParaRPr>
          </a:p>
          <a:p>
            <a:pPr lvl="1" marL="756285" marR="290195" indent="-287020">
              <a:lnSpc>
                <a:spcPct val="100000"/>
              </a:lnSpc>
              <a:spcBef>
                <a:spcPts val="525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the latter is part of the Microsoft </a:t>
            </a:r>
            <a:r>
              <a:rPr dirty="0" sz="2200" spc="-10" i="1">
                <a:solidFill>
                  <a:srgbClr val="FFFFFF"/>
                </a:solidFill>
                <a:latin typeface="Arial"/>
                <a:cs typeface="Arial"/>
              </a:rPr>
              <a:t>Win32 </a:t>
            </a:r>
            <a:r>
              <a:rPr dirty="0" sz="2200" spc="-5" i="1">
                <a:solidFill>
                  <a:srgbClr val="FFFFFF"/>
                </a:solidFill>
                <a:latin typeface="Arial"/>
                <a:cs typeface="Arial"/>
              </a:rPr>
              <a:t>Software  </a:t>
            </a:r>
            <a:r>
              <a:rPr dirty="0" sz="2200" spc="-5" i="1">
                <a:solidFill>
                  <a:srgbClr val="FFFFFF"/>
                </a:solidFill>
                <a:latin typeface="Arial"/>
                <a:cs typeface="Arial"/>
              </a:rPr>
              <a:t>Development Kit</a:t>
            </a:r>
            <a:r>
              <a:rPr dirty="0" sz="2200" spc="2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5" i="1">
                <a:solidFill>
                  <a:srgbClr val="FFFFFF"/>
                </a:solidFill>
                <a:latin typeface="Arial"/>
                <a:cs typeface="Arial"/>
              </a:rPr>
              <a:t>(SDK)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600" y="3200400"/>
            <a:ext cx="3810000" cy="2586355"/>
          </a:xfrm>
          <a:custGeom>
            <a:avLst/>
            <a:gdLst/>
            <a:ahLst/>
            <a:cxnLst/>
            <a:rect l="l" t="t" r="r" b="b"/>
            <a:pathLst>
              <a:path w="3810000" h="2586354">
                <a:moveTo>
                  <a:pt x="0" y="2586228"/>
                </a:moveTo>
                <a:lnTo>
                  <a:pt x="3810000" y="2586228"/>
                </a:lnTo>
                <a:lnTo>
                  <a:pt x="3810000" y="0"/>
                </a:lnTo>
                <a:lnTo>
                  <a:pt x="0" y="0"/>
                </a:lnTo>
                <a:lnTo>
                  <a:pt x="0" y="2586228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681312" y="3355028"/>
            <a:ext cx="1468755" cy="419734"/>
          </a:xfrm>
          <a:prstGeom prst="rect">
            <a:avLst/>
          </a:prstGeom>
          <a:solidFill>
            <a:srgbClr val="FFFFFF"/>
          </a:solidFill>
          <a:ln w="5575">
            <a:solidFill>
              <a:srgbClr val="000000"/>
            </a:solidFill>
          </a:ln>
        </p:spPr>
        <p:txBody>
          <a:bodyPr wrap="square" lIns="0" tIns="8128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640"/>
              </a:spcBef>
            </a:pPr>
            <a:r>
              <a:rPr dirty="0" sz="1450" spc="10">
                <a:latin typeface="Arial"/>
                <a:cs typeface="Arial"/>
              </a:rPr>
              <a:t>Your</a:t>
            </a:r>
            <a:r>
              <a:rPr dirty="0" sz="1450" spc="-25">
                <a:latin typeface="Arial"/>
                <a:cs typeface="Arial"/>
              </a:rPr>
              <a:t> </a:t>
            </a:r>
            <a:r>
              <a:rPr dirty="0" sz="1450" spc="5">
                <a:latin typeface="Arial"/>
                <a:cs typeface="Arial"/>
              </a:rPr>
              <a:t>program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95301" y="5246137"/>
            <a:ext cx="1231265" cy="420370"/>
          </a:xfrm>
          <a:prstGeom prst="rect">
            <a:avLst/>
          </a:prstGeom>
          <a:solidFill>
            <a:srgbClr val="FFFFFF"/>
          </a:solidFill>
          <a:ln w="5575">
            <a:solidFill>
              <a:srgbClr val="000000"/>
            </a:solidFill>
          </a:ln>
        </p:spPr>
        <p:txBody>
          <a:bodyPr wrap="square" lIns="0" tIns="81280" rIns="0" bIns="0" rtlCol="0" vert="horz">
            <a:spAutoFit/>
          </a:bodyPr>
          <a:lstStyle/>
          <a:p>
            <a:pPr marL="136525">
              <a:lnSpc>
                <a:spcPct val="100000"/>
              </a:lnSpc>
              <a:spcBef>
                <a:spcPts val="640"/>
              </a:spcBef>
            </a:pPr>
            <a:r>
              <a:rPr dirty="0" sz="1450" spc="5">
                <a:latin typeface="Arial"/>
                <a:cs typeface="Arial"/>
              </a:rPr>
              <a:t>kernel32.dll</a:t>
            </a:r>
            <a:endParaRPr sz="14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45037" y="5117631"/>
            <a:ext cx="128257" cy="128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149687" y="3565085"/>
            <a:ext cx="634365" cy="0"/>
          </a:xfrm>
          <a:custGeom>
            <a:avLst/>
            <a:gdLst/>
            <a:ahLst/>
            <a:cxnLst/>
            <a:rect l="l" t="t" r="r" b="b"/>
            <a:pathLst>
              <a:path w="634364" h="0">
                <a:moveTo>
                  <a:pt x="0" y="0"/>
                </a:moveTo>
                <a:lnTo>
                  <a:pt x="633999" y="0"/>
                </a:lnTo>
              </a:path>
            </a:pathLst>
          </a:custGeom>
          <a:ln w="5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52984" y="3500840"/>
            <a:ext cx="128373" cy="1284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365802" y="3289661"/>
            <a:ext cx="400685" cy="2501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10">
                <a:latin typeface="Arial"/>
                <a:cs typeface="Arial"/>
              </a:rPr>
              <a:t>links</a:t>
            </a:r>
            <a:endParaRPr sz="14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45037" y="4065650"/>
            <a:ext cx="128257" cy="1290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892513" y="4191933"/>
          <a:ext cx="1240155" cy="959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045"/>
                <a:gridCol w="617220"/>
              </a:tblGrid>
              <a:tr h="419555">
                <a:tc gridSpan="2"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1450" spc="5">
                          <a:latin typeface="Arial"/>
                          <a:cs typeface="Arial"/>
                        </a:rPr>
                        <a:t>kernel32.lib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812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4093"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450" spc="10">
                          <a:latin typeface="Arial"/>
                          <a:cs typeface="Arial"/>
                        </a:rPr>
                        <a:t>exe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13462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450" spc="10">
                          <a:latin typeface="Arial"/>
                          <a:cs typeface="Arial"/>
                        </a:rPr>
                        <a:t>cutes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13462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878570" y="3352241"/>
          <a:ext cx="1267460" cy="749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015"/>
                <a:gridCol w="631190"/>
              </a:tblGrid>
              <a:tr h="419555">
                <a:tc gridSpan="2"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1450" spc="5">
                          <a:latin typeface="Arial"/>
                          <a:cs typeface="Arial"/>
                        </a:rPr>
                        <a:t>Irvine32.lib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812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4595"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450" spc="10">
                          <a:latin typeface="Arial"/>
                          <a:cs typeface="Arial"/>
                        </a:rPr>
                        <a:t>links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450" spc="15">
                          <a:latin typeface="Arial"/>
                          <a:cs typeface="Arial"/>
                        </a:rPr>
                        <a:t>to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4424390" y="3552220"/>
            <a:ext cx="184150" cy="2501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15">
                <a:latin typeface="Arial"/>
                <a:cs typeface="Arial"/>
              </a:rPr>
              <a:t>to</a:t>
            </a:r>
            <a:endParaRPr sz="14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15782" y="3774584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0" y="0"/>
                </a:moveTo>
                <a:lnTo>
                  <a:pt x="0" y="11184"/>
                </a:lnTo>
              </a:path>
            </a:pathLst>
          </a:custGeom>
          <a:ln w="55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15782" y="3796929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0" y="0"/>
                </a:moveTo>
                <a:lnTo>
                  <a:pt x="0" y="11184"/>
                </a:lnTo>
              </a:path>
            </a:pathLst>
          </a:custGeom>
          <a:ln w="55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415782" y="3774584"/>
            <a:ext cx="0" cy="79375"/>
          </a:xfrm>
          <a:custGeom>
            <a:avLst/>
            <a:gdLst/>
            <a:ahLst/>
            <a:cxnLst/>
            <a:rect l="l" t="t" r="r" b="b"/>
            <a:pathLst>
              <a:path w="0" h="79375">
                <a:moveTo>
                  <a:pt x="0" y="0"/>
                </a:moveTo>
                <a:lnTo>
                  <a:pt x="0" y="78777"/>
                </a:lnTo>
              </a:path>
            </a:pathLst>
          </a:custGeom>
          <a:ln w="55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15782" y="3864545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-2790" y="5580"/>
                </a:moveTo>
                <a:lnTo>
                  <a:pt x="2790" y="5580"/>
                </a:lnTo>
              </a:path>
            </a:pathLst>
          </a:custGeom>
          <a:ln w="11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415782" y="3886890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-2790" y="5580"/>
                </a:moveTo>
                <a:lnTo>
                  <a:pt x="2790" y="5580"/>
                </a:lnTo>
              </a:path>
            </a:pathLst>
          </a:custGeom>
          <a:ln w="11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15782" y="3909235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-2790" y="5580"/>
                </a:moveTo>
                <a:lnTo>
                  <a:pt x="2790" y="5580"/>
                </a:lnTo>
              </a:path>
            </a:pathLst>
          </a:custGeom>
          <a:ln w="11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15782" y="3931580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-2790" y="5580"/>
                </a:moveTo>
                <a:lnTo>
                  <a:pt x="2790" y="5580"/>
                </a:lnTo>
              </a:path>
            </a:pathLst>
          </a:custGeom>
          <a:ln w="11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15782" y="3953925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-2790" y="5580"/>
                </a:moveTo>
                <a:lnTo>
                  <a:pt x="2790" y="5580"/>
                </a:lnTo>
              </a:path>
            </a:pathLst>
          </a:custGeom>
          <a:ln w="11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15782" y="3976270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0" y="0"/>
                </a:moveTo>
                <a:lnTo>
                  <a:pt x="0" y="11184"/>
                </a:lnTo>
              </a:path>
            </a:pathLst>
          </a:custGeom>
          <a:ln w="55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415782" y="3998615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0" y="0"/>
                </a:moveTo>
                <a:lnTo>
                  <a:pt x="0" y="11184"/>
                </a:lnTo>
              </a:path>
            </a:pathLst>
          </a:custGeom>
          <a:ln w="55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415782" y="4020960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0" y="0"/>
                </a:moveTo>
                <a:lnTo>
                  <a:pt x="0" y="11184"/>
                </a:lnTo>
              </a:path>
            </a:pathLst>
          </a:custGeom>
          <a:ln w="55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415782" y="4043305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0" y="0"/>
                </a:moveTo>
                <a:lnTo>
                  <a:pt x="0" y="11184"/>
                </a:lnTo>
              </a:path>
            </a:pathLst>
          </a:custGeom>
          <a:ln w="55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415782" y="4065650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0" y="0"/>
                </a:moveTo>
                <a:lnTo>
                  <a:pt x="0" y="11184"/>
                </a:lnTo>
              </a:path>
            </a:pathLst>
          </a:custGeom>
          <a:ln w="55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415782" y="4087995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0" y="0"/>
                </a:moveTo>
                <a:lnTo>
                  <a:pt x="0" y="11184"/>
                </a:lnTo>
              </a:path>
            </a:pathLst>
          </a:custGeom>
          <a:ln w="55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415782" y="4110363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-2790" y="5580"/>
                </a:moveTo>
                <a:lnTo>
                  <a:pt x="2790" y="5580"/>
                </a:lnTo>
              </a:path>
            </a:pathLst>
          </a:custGeom>
          <a:ln w="11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415782" y="4132708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-2790" y="5580"/>
                </a:moveTo>
                <a:lnTo>
                  <a:pt x="2790" y="5580"/>
                </a:lnTo>
              </a:path>
            </a:pathLst>
          </a:custGeom>
          <a:ln w="11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415782" y="4155053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-2790" y="5580"/>
                </a:moveTo>
                <a:lnTo>
                  <a:pt x="2790" y="5580"/>
                </a:lnTo>
              </a:path>
            </a:pathLst>
          </a:custGeom>
          <a:ln w="11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415782" y="4177956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-2790" y="5580"/>
                </a:moveTo>
                <a:lnTo>
                  <a:pt x="2790" y="5580"/>
                </a:lnTo>
              </a:path>
            </a:pathLst>
          </a:custGeom>
          <a:ln w="11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415782" y="4200301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-2790" y="5580"/>
                </a:moveTo>
                <a:lnTo>
                  <a:pt x="2790" y="5580"/>
                </a:lnTo>
              </a:path>
            </a:pathLst>
          </a:custGeom>
          <a:ln w="11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415782" y="4222646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-2790" y="5580"/>
                </a:moveTo>
                <a:lnTo>
                  <a:pt x="2790" y="5580"/>
                </a:lnTo>
              </a:path>
            </a:pathLst>
          </a:custGeom>
          <a:ln w="11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415782" y="4244991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0" y="0"/>
                </a:moveTo>
                <a:lnTo>
                  <a:pt x="0" y="11184"/>
                </a:lnTo>
              </a:path>
            </a:pathLst>
          </a:custGeom>
          <a:ln w="55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415782" y="4267336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0" y="0"/>
                </a:moveTo>
                <a:lnTo>
                  <a:pt x="0" y="11184"/>
                </a:lnTo>
              </a:path>
            </a:pathLst>
          </a:custGeom>
          <a:ln w="55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415782" y="4289681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0" y="0"/>
                </a:moveTo>
                <a:lnTo>
                  <a:pt x="0" y="11184"/>
                </a:lnTo>
              </a:path>
            </a:pathLst>
          </a:custGeom>
          <a:ln w="55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415782" y="4312026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0" y="0"/>
                </a:moveTo>
                <a:lnTo>
                  <a:pt x="0" y="11184"/>
                </a:lnTo>
              </a:path>
            </a:pathLst>
          </a:custGeom>
          <a:ln w="55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415782" y="4334371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0" y="0"/>
                </a:moveTo>
                <a:lnTo>
                  <a:pt x="0" y="11184"/>
                </a:lnTo>
              </a:path>
            </a:pathLst>
          </a:custGeom>
          <a:ln w="55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415782" y="4356716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0" y="0"/>
                </a:moveTo>
                <a:lnTo>
                  <a:pt x="0" y="11184"/>
                </a:lnTo>
              </a:path>
            </a:pathLst>
          </a:custGeom>
          <a:ln w="55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415782" y="4379084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-2790" y="5580"/>
                </a:moveTo>
                <a:lnTo>
                  <a:pt x="2790" y="5580"/>
                </a:lnTo>
              </a:path>
            </a:pathLst>
          </a:custGeom>
          <a:ln w="11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766928" y="4339975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4">
                <a:moveTo>
                  <a:pt x="0" y="0"/>
                </a:moveTo>
                <a:lnTo>
                  <a:pt x="5586" y="16741"/>
                </a:lnTo>
                <a:lnTo>
                  <a:pt x="8379" y="22344"/>
                </a:lnTo>
                <a:lnTo>
                  <a:pt x="11173" y="30715"/>
                </a:lnTo>
                <a:lnTo>
                  <a:pt x="11173" y="39109"/>
                </a:lnTo>
                <a:lnTo>
                  <a:pt x="13966" y="44689"/>
                </a:lnTo>
                <a:lnTo>
                  <a:pt x="13966" y="83799"/>
                </a:lnTo>
                <a:lnTo>
                  <a:pt x="11173" y="92170"/>
                </a:lnTo>
                <a:lnTo>
                  <a:pt x="11173" y="100540"/>
                </a:lnTo>
                <a:lnTo>
                  <a:pt x="8379" y="108934"/>
                </a:lnTo>
                <a:lnTo>
                  <a:pt x="5586" y="114515"/>
                </a:lnTo>
                <a:lnTo>
                  <a:pt x="2793" y="122909"/>
                </a:lnTo>
                <a:lnTo>
                  <a:pt x="0" y="128489"/>
                </a:lnTo>
                <a:lnTo>
                  <a:pt x="128373" y="642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3400292" y="4156697"/>
            <a:ext cx="1402080" cy="2501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388745" algn="l"/>
              </a:tabLst>
            </a:pPr>
            <a:r>
              <a:rPr dirty="0" u="sng" sz="1450" spc="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45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450" spc="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can </a:t>
            </a:r>
            <a:r>
              <a:rPr dirty="0" u="sng" sz="1450" spc="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link</a:t>
            </a:r>
            <a:r>
              <a:rPr dirty="0" u="sng" sz="1450" spc="-6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450" spc="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	</a:t>
            </a:r>
            <a:endParaRPr sz="145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9923" y="158495"/>
            <a:ext cx="3244596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91328" y="286511"/>
            <a:ext cx="1379220" cy="6888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81097" y="264363"/>
            <a:ext cx="378142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Sample </a:t>
            </a:r>
            <a:r>
              <a:rPr dirty="0"/>
              <a:t>Output </a:t>
            </a:r>
            <a:r>
              <a:rPr dirty="0" sz="2400"/>
              <a:t>(4 of</a:t>
            </a:r>
            <a:r>
              <a:rPr dirty="0" sz="2400" spc="-340"/>
              <a:t> </a:t>
            </a:r>
            <a:r>
              <a:rPr dirty="0" sz="2400"/>
              <a:t>4)</a:t>
            </a:r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1371600" y="1905000"/>
            <a:ext cx="5638800" cy="1871980"/>
          </a:xfrm>
          <a:custGeom>
            <a:avLst/>
            <a:gdLst/>
            <a:ahLst/>
            <a:cxnLst/>
            <a:rect l="l" t="t" r="r" b="b"/>
            <a:pathLst>
              <a:path w="5638800" h="1871979">
                <a:moveTo>
                  <a:pt x="0" y="1871472"/>
                </a:moveTo>
                <a:lnTo>
                  <a:pt x="5638800" y="1871472"/>
                </a:lnTo>
                <a:lnTo>
                  <a:pt x="5638800" y="0"/>
                </a:lnTo>
                <a:lnTo>
                  <a:pt x="0" y="0"/>
                </a:lnTo>
                <a:lnTo>
                  <a:pt x="0" y="18714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71600" y="1905000"/>
            <a:ext cx="5638800" cy="1871980"/>
          </a:xfrm>
          <a:custGeom>
            <a:avLst/>
            <a:gdLst/>
            <a:ahLst/>
            <a:cxnLst/>
            <a:rect l="l" t="t" r="r" b="b"/>
            <a:pathLst>
              <a:path w="5638800" h="1871979">
                <a:moveTo>
                  <a:pt x="0" y="1871472"/>
                </a:moveTo>
                <a:lnTo>
                  <a:pt x="5638800" y="1871472"/>
                </a:lnTo>
                <a:lnTo>
                  <a:pt x="5638800" y="0"/>
                </a:lnTo>
                <a:lnTo>
                  <a:pt x="0" y="0"/>
                </a:lnTo>
                <a:lnTo>
                  <a:pt x="0" y="1871472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31544" y="2055056"/>
          <a:ext cx="3967479" cy="1142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7405"/>
                <a:gridCol w="288925"/>
                <a:gridCol w="1010919"/>
                <a:gridCol w="1299845"/>
                <a:gridCol w="540385"/>
              </a:tblGrid>
              <a:tr h="354046">
                <a:tc>
                  <a:txBody>
                    <a:bodyPr/>
                    <a:lstStyle/>
                    <a:p>
                      <a:pPr algn="ctr" marR="33020">
                        <a:lnSpc>
                          <a:spcPts val="1960"/>
                        </a:lnSpc>
                      </a:pPr>
                      <a:r>
                        <a:rPr dirty="0" sz="19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Enter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ts val="1960"/>
                        </a:lnSpc>
                      </a:pPr>
                      <a:r>
                        <a:rPr dirty="0" sz="19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ts val="1960"/>
                        </a:lnSpc>
                      </a:pPr>
                      <a:r>
                        <a:rPr dirty="0" sz="1900" spc="-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dirty="0" sz="19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dirty="0" sz="1900" spc="-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gned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960"/>
                        </a:lnSpc>
                      </a:pPr>
                      <a:r>
                        <a:rPr dirty="0" sz="19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integer: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1960"/>
                        </a:lnSpc>
                      </a:pPr>
                      <a:r>
                        <a:rPr dirty="0" sz="1900" spc="-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dirty="0" sz="19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50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  <a:tr h="434484">
                <a:tc>
                  <a:txBody>
                    <a:bodyPr/>
                    <a:lstStyle/>
                    <a:p>
                      <a:pPr algn="ctr" marR="330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9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Enter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B="0" marT="4000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9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B="0" marT="4000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900" spc="-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signed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B="0" marT="4000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9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integer: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B="0" marT="4000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9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-23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B="0" marT="40005">
                    <a:solidFill>
                      <a:srgbClr val="000000"/>
                    </a:solidFill>
                  </a:tcPr>
                </a:tc>
              </a:tr>
              <a:tr h="353556">
                <a:tc>
                  <a:txBody>
                    <a:bodyPr/>
                    <a:lstStyle/>
                    <a:p>
                      <a:pPr algn="ctr" marR="330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9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Enter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B="0" marT="4000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9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B="0" marT="4000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900" spc="-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signed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B="0" marT="4000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9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integer: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B="0" marT="4000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9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-96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B="0" marT="40005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1450594" y="3305683"/>
            <a:ext cx="464820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10" b="1">
                <a:solidFill>
                  <a:srgbClr val="FFFFFF"/>
                </a:solidFill>
                <a:latin typeface="Courier New"/>
                <a:cs typeface="Courier New"/>
              </a:rPr>
              <a:t>The </a:t>
            </a:r>
            <a:r>
              <a:rPr dirty="0" sz="1900" spc="-5" b="1">
                <a:solidFill>
                  <a:srgbClr val="FFFFFF"/>
                </a:solidFill>
                <a:latin typeface="Courier New"/>
                <a:cs typeface="Courier New"/>
              </a:rPr>
              <a:t>sum of </a:t>
            </a:r>
            <a:r>
              <a:rPr dirty="0" sz="1900" spc="-10" b="1">
                <a:solidFill>
                  <a:srgbClr val="FFFFFF"/>
                </a:solidFill>
                <a:latin typeface="Courier New"/>
                <a:cs typeface="Courier New"/>
              </a:rPr>
              <a:t>the integers </a:t>
            </a:r>
            <a:r>
              <a:rPr dirty="0" sz="1900" spc="-5" b="1">
                <a:solidFill>
                  <a:srgbClr val="FFFFFF"/>
                </a:solidFill>
                <a:latin typeface="Courier New"/>
                <a:cs typeface="Courier New"/>
              </a:rPr>
              <a:t>is:</a:t>
            </a:r>
            <a:r>
              <a:rPr dirty="0" sz="1900" spc="-3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900" spc="-10" b="1">
                <a:solidFill>
                  <a:srgbClr val="FFFFFF"/>
                </a:solidFill>
                <a:latin typeface="Courier New"/>
                <a:cs typeface="Courier New"/>
              </a:rPr>
              <a:t>+431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8811" y="158495"/>
            <a:ext cx="2275332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0365" y="264363"/>
            <a:ext cx="176403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Su</a:t>
            </a:r>
            <a:r>
              <a:rPr dirty="0" spc="-15"/>
              <a:t>m</a:t>
            </a:r>
            <a:r>
              <a:rPr dirty="0" spc="5"/>
              <a:t>m</a:t>
            </a:r>
            <a:r>
              <a:rPr dirty="0" spc="-15"/>
              <a:t>a</a:t>
            </a:r>
            <a:r>
              <a:rPr dirty="0"/>
              <a:t>ry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764540" y="1095501"/>
            <a:ext cx="7366000" cy="3653154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Procedure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named block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executable</a:t>
            </a:r>
            <a:r>
              <a:rPr dirty="0" sz="2400" spc="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Runtime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stack – LIFO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3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holds return addresses, parameters, local</a:t>
            </a:r>
            <a:r>
              <a:rPr dirty="0" sz="2200" spc="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endParaRPr sz="22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25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200" spc="-10">
                <a:solidFill>
                  <a:srgbClr val="FFFFFF"/>
                </a:solidFill>
                <a:latin typeface="Arial"/>
                <a:cs typeface="Arial"/>
              </a:rPr>
              <a:t>PUSH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– add value to</a:t>
            </a:r>
            <a:r>
              <a:rPr dirty="0" sz="2200" spc="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endParaRPr sz="22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3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POP – remove value from</a:t>
            </a:r>
            <a:r>
              <a:rPr dirty="0" sz="22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endParaRPr sz="2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Irvine32 library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all standard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I/O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400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conversion</a:t>
            </a:r>
            <a:endParaRPr sz="2400">
              <a:latin typeface="Arial"/>
              <a:cs typeface="Arial"/>
            </a:endParaRPr>
          </a:p>
          <a:p>
            <a:pPr lvl="1" marL="756285" marR="86360" indent="-287020">
              <a:lnSpc>
                <a:spcPct val="100000"/>
              </a:lnSpc>
              <a:spcBef>
                <a:spcPts val="525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200" spc="-25">
                <a:solidFill>
                  <a:srgbClr val="FFFFFF"/>
                </a:solidFill>
                <a:latin typeface="Arial"/>
                <a:cs typeface="Arial"/>
              </a:rPr>
              <a:t>Want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to learn more? Study the library source code in  the</a:t>
            </a:r>
            <a:r>
              <a:rPr dirty="0" sz="2200" spc="-5">
                <a:solidFill>
                  <a:srgbClr val="EBFD01"/>
                </a:solidFill>
                <a:latin typeface="Arial"/>
                <a:cs typeface="Arial"/>
              </a:rPr>
              <a:t> </a:t>
            </a:r>
            <a:r>
              <a:rPr dirty="0" u="heavy" sz="2200" spc="-5">
                <a:solidFill>
                  <a:srgbClr val="EBFD01"/>
                </a:solidFill>
                <a:uFill>
                  <a:solidFill>
                    <a:srgbClr val="EBFD01"/>
                  </a:solidFill>
                </a:uFill>
                <a:latin typeface="Arial"/>
                <a:cs typeface="Arial"/>
              </a:rPr>
              <a:t>c:\Irvine\Examples\Lib32</a:t>
            </a:r>
            <a:r>
              <a:rPr dirty="0" sz="2200" spc="45">
                <a:solidFill>
                  <a:srgbClr val="EBFD01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folder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26564" y="3320796"/>
            <a:ext cx="5024628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67736" y="3427857"/>
            <a:ext cx="451485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FFCC66"/>
                </a:solidFill>
                <a:latin typeface="Arial"/>
                <a:cs typeface="Arial"/>
              </a:rPr>
              <a:t>55 64 67 61 6E </a:t>
            </a:r>
            <a:r>
              <a:rPr dirty="0" sz="3200" spc="-10">
                <a:solidFill>
                  <a:srgbClr val="FFCC66"/>
                </a:solidFill>
                <a:latin typeface="Arial"/>
                <a:cs typeface="Arial"/>
              </a:rPr>
              <a:t>67 65</a:t>
            </a:r>
            <a:r>
              <a:rPr dirty="0" sz="3200" spc="-114">
                <a:solidFill>
                  <a:srgbClr val="FFCC66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CC66"/>
                </a:solidFill>
                <a:latin typeface="Arial"/>
                <a:cs typeface="Arial"/>
              </a:rPr>
              <a:t>6E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86705" y="2517129"/>
            <a:ext cx="1291921" cy="6878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29355" y="158495"/>
            <a:ext cx="2714244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0909" y="264363"/>
            <a:ext cx="220408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What's</a:t>
            </a:r>
            <a:r>
              <a:rPr dirty="0" spc="-95"/>
              <a:t> </a:t>
            </a:r>
            <a:r>
              <a:rPr dirty="0"/>
              <a:t>Next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907794" y="1552320"/>
            <a:ext cx="5081270" cy="222123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Linking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an External</a:t>
            </a: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Library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FFFFF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FFCC66"/>
                </a:solidFill>
                <a:latin typeface="Arial"/>
                <a:cs typeface="Arial"/>
              </a:rPr>
              <a:t>The </a:t>
            </a:r>
            <a:r>
              <a:rPr dirty="0" sz="2400" spc="-5" b="1">
                <a:solidFill>
                  <a:srgbClr val="FFCC66"/>
                </a:solidFill>
                <a:latin typeface="Arial"/>
                <a:cs typeface="Arial"/>
              </a:rPr>
              <a:t>Book's </a:t>
            </a:r>
            <a:r>
              <a:rPr dirty="0" sz="2400" b="1">
                <a:solidFill>
                  <a:srgbClr val="FFCC66"/>
                </a:solidFill>
                <a:latin typeface="Arial"/>
                <a:cs typeface="Arial"/>
              </a:rPr>
              <a:t>Link</a:t>
            </a:r>
            <a:r>
              <a:rPr dirty="0" sz="2400" spc="-20" b="1">
                <a:solidFill>
                  <a:srgbClr val="FFCC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CC66"/>
                </a:solidFill>
                <a:latin typeface="Arial"/>
                <a:cs typeface="Arial"/>
              </a:rPr>
              <a:t>Library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Defining and Using</a:t>
            </a:r>
            <a:r>
              <a:rPr dirty="0" sz="2400" spc="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Procedures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Program Design Using</a:t>
            </a:r>
            <a:r>
              <a:rPr dirty="0" sz="240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Procedures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3855" y="158495"/>
            <a:ext cx="4076700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674108" y="158495"/>
            <a:ext cx="672084" cy="9022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20996" y="158495"/>
            <a:ext cx="2232659" cy="9022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89419" y="352043"/>
            <a:ext cx="1156716" cy="5821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75028" y="264363"/>
            <a:ext cx="639318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Library </a:t>
            </a:r>
            <a:r>
              <a:rPr dirty="0"/>
              <a:t>Procedures - Overview </a:t>
            </a:r>
            <a:r>
              <a:rPr dirty="0" sz="2000"/>
              <a:t>(1 of</a:t>
            </a:r>
            <a:r>
              <a:rPr dirty="0" sz="2000" spc="-385"/>
              <a:t> </a:t>
            </a:r>
            <a:r>
              <a:rPr dirty="0" sz="2000"/>
              <a:t>4)</a:t>
            </a:r>
            <a:endParaRPr sz="2000"/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916939" y="1361287"/>
            <a:ext cx="6350635" cy="4042410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700">
                <a:solidFill>
                  <a:srgbClr val="FFCC66"/>
                </a:solidFill>
                <a:latin typeface="Arial"/>
                <a:cs typeface="Arial"/>
              </a:rPr>
              <a:t>CloseFile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– Closes an open disk</a:t>
            </a:r>
            <a:r>
              <a:rPr dirty="0" sz="17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700">
                <a:solidFill>
                  <a:srgbClr val="FFCC66"/>
                </a:solidFill>
                <a:latin typeface="Arial"/>
                <a:cs typeface="Arial"/>
              </a:rPr>
              <a:t>Clrscr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- Clears console, locates cursor at upper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left</a:t>
            </a:r>
            <a:r>
              <a:rPr dirty="0" sz="17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corner</a:t>
            </a:r>
            <a:endParaRPr sz="1700">
              <a:latin typeface="Arial"/>
              <a:cs typeface="Arial"/>
            </a:endParaRPr>
          </a:p>
          <a:p>
            <a:pPr marL="12700" marR="5080">
              <a:lnSpc>
                <a:spcPct val="140000"/>
              </a:lnSpc>
              <a:spcBef>
                <a:spcPts val="5"/>
              </a:spcBef>
            </a:pPr>
            <a:r>
              <a:rPr dirty="0" sz="1700">
                <a:solidFill>
                  <a:srgbClr val="FFCC66"/>
                </a:solidFill>
                <a:latin typeface="Arial"/>
                <a:cs typeface="Arial"/>
              </a:rPr>
              <a:t>CreateOutputFile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- Creates new disk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file for writing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in output mode  </a:t>
            </a:r>
            <a:r>
              <a:rPr dirty="0" sz="1700">
                <a:solidFill>
                  <a:srgbClr val="FFCC66"/>
                </a:solidFill>
                <a:latin typeface="Arial"/>
                <a:cs typeface="Arial"/>
              </a:rPr>
              <a:t>Crlf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Writes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end of line sequence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standard</a:t>
            </a:r>
            <a:r>
              <a:rPr dirty="0" sz="17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700">
              <a:latin typeface="Arial"/>
              <a:cs typeface="Arial"/>
            </a:endParaRPr>
          </a:p>
          <a:p>
            <a:pPr marL="12700" marR="323215">
              <a:lnSpc>
                <a:spcPct val="140000"/>
              </a:lnSpc>
            </a:pPr>
            <a:r>
              <a:rPr dirty="0" sz="1700">
                <a:solidFill>
                  <a:srgbClr val="FFCC66"/>
                </a:solidFill>
                <a:latin typeface="Arial"/>
                <a:cs typeface="Arial"/>
              </a:rPr>
              <a:t>Delay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- Pauses program execution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1700" i="1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millisecond interval  </a:t>
            </a:r>
            <a:r>
              <a:rPr dirty="0" sz="1700">
                <a:solidFill>
                  <a:srgbClr val="FFCC66"/>
                </a:solidFill>
                <a:latin typeface="Arial"/>
                <a:cs typeface="Arial"/>
              </a:rPr>
              <a:t>DumpMem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Writes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block of memory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standard output in</a:t>
            </a:r>
            <a:r>
              <a:rPr dirty="0" sz="17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hex</a:t>
            </a:r>
            <a:endParaRPr sz="1700">
              <a:latin typeface="Arial"/>
              <a:cs typeface="Arial"/>
            </a:endParaRPr>
          </a:p>
          <a:p>
            <a:pPr marL="12700" marR="159385">
              <a:lnSpc>
                <a:spcPct val="140000"/>
              </a:lnSpc>
              <a:spcBef>
                <a:spcPts val="204"/>
              </a:spcBef>
            </a:pPr>
            <a:r>
              <a:rPr dirty="0" sz="1700">
                <a:solidFill>
                  <a:srgbClr val="FFCC66"/>
                </a:solidFill>
                <a:latin typeface="Arial"/>
                <a:cs typeface="Arial"/>
              </a:rPr>
              <a:t>DumpRegs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Displays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general-purpose registers and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flags (hex)  </a:t>
            </a:r>
            <a:r>
              <a:rPr dirty="0" sz="1700">
                <a:solidFill>
                  <a:srgbClr val="FFCC66"/>
                </a:solidFill>
                <a:latin typeface="Arial"/>
                <a:cs typeface="Arial"/>
              </a:rPr>
              <a:t>GetCommandtail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- Copies command-line args into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array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1700" spc="-10">
                <a:solidFill>
                  <a:srgbClr val="FFFFFF"/>
                </a:solidFill>
                <a:latin typeface="Arial"/>
                <a:cs typeface="Arial"/>
              </a:rPr>
              <a:t>bytes  </a:t>
            </a:r>
            <a:r>
              <a:rPr dirty="0" sz="1700" spc="-5">
                <a:solidFill>
                  <a:srgbClr val="FFCC66"/>
                </a:solidFill>
                <a:latin typeface="Arial"/>
                <a:cs typeface="Arial"/>
              </a:rPr>
              <a:t>GetDateTime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Gets the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current date and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time from the system  </a:t>
            </a:r>
            <a:r>
              <a:rPr dirty="0" sz="1700" spc="-5">
                <a:solidFill>
                  <a:srgbClr val="FFCC66"/>
                </a:solidFill>
                <a:latin typeface="Arial"/>
                <a:cs typeface="Arial"/>
              </a:rPr>
              <a:t>GetMaxXY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Gets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number of cols,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rows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in console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window </a:t>
            </a:r>
            <a:r>
              <a:rPr dirty="0" sz="1700" spc="-10">
                <a:solidFill>
                  <a:srgbClr val="FFFFFF"/>
                </a:solidFill>
                <a:latin typeface="Arial"/>
                <a:cs typeface="Arial"/>
              </a:rPr>
              <a:t>buffer  </a:t>
            </a:r>
            <a:r>
              <a:rPr dirty="0" sz="1700">
                <a:solidFill>
                  <a:srgbClr val="FFCC66"/>
                </a:solidFill>
                <a:latin typeface="Arial"/>
                <a:cs typeface="Arial"/>
              </a:rPr>
              <a:t>GetMseconds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- Returns milliseconds elapsed since</a:t>
            </a:r>
            <a:r>
              <a:rPr dirty="0" sz="17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midnight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3855" y="158495"/>
            <a:ext cx="4076700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674108" y="158495"/>
            <a:ext cx="672084" cy="9022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20996" y="158495"/>
            <a:ext cx="2232659" cy="9022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89419" y="352043"/>
            <a:ext cx="1156716" cy="5821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75028" y="264363"/>
            <a:ext cx="639318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Library </a:t>
            </a:r>
            <a:r>
              <a:rPr dirty="0"/>
              <a:t>Procedures - Overview </a:t>
            </a:r>
            <a:r>
              <a:rPr dirty="0" sz="2000"/>
              <a:t>(2 of</a:t>
            </a:r>
            <a:r>
              <a:rPr dirty="0" sz="2000" spc="-385"/>
              <a:t> </a:t>
            </a:r>
            <a:r>
              <a:rPr dirty="0" sz="2000"/>
              <a:t>4)</a:t>
            </a:r>
            <a:endParaRPr sz="2000"/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Irvine, </a:t>
            </a:r>
            <a:r>
              <a:rPr dirty="0" spc="-10"/>
              <a:t>Kip </a:t>
            </a:r>
            <a:r>
              <a:rPr dirty="0" spc="-5"/>
              <a:t>R. Assembly Language </a:t>
            </a:r>
            <a:r>
              <a:rPr dirty="0"/>
              <a:t>for </a:t>
            </a:r>
            <a:r>
              <a:rPr dirty="0" spc="-5"/>
              <a:t>x86 Processors 6/e,</a:t>
            </a:r>
            <a:r>
              <a:rPr dirty="0" spc="-40"/>
              <a:t> </a:t>
            </a:r>
            <a:r>
              <a:rPr dirty="0" spc="-5"/>
              <a:t>2010.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993444" y="1083309"/>
            <a:ext cx="6859270" cy="461327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dirty="0" sz="1700" spc="-20">
                <a:solidFill>
                  <a:srgbClr val="FFCC66"/>
                </a:solidFill>
                <a:latin typeface="Arial"/>
                <a:cs typeface="Arial"/>
              </a:rPr>
              <a:t>GetTextColor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- Returns active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foreground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and background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text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colors in 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console</a:t>
            </a:r>
            <a:r>
              <a:rPr dirty="0" sz="17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window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1700" spc="-5">
                <a:solidFill>
                  <a:srgbClr val="FFCC66"/>
                </a:solidFill>
                <a:latin typeface="Arial"/>
                <a:cs typeface="Arial"/>
              </a:rPr>
              <a:t>Gotoxy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- Locates cursor at row and column on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7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console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700">
                <a:solidFill>
                  <a:srgbClr val="FFCC66"/>
                </a:solidFill>
                <a:latin typeface="Arial"/>
                <a:cs typeface="Arial"/>
              </a:rPr>
              <a:t>IsDigit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- Sets Zero flag if AL contains ASCII code for decimal digit</a:t>
            </a:r>
            <a:r>
              <a:rPr dirty="0" sz="1700" spc="-3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FFFFFF"/>
                </a:solidFill>
                <a:latin typeface="Arial"/>
                <a:cs typeface="Arial"/>
              </a:rPr>
              <a:t>(0–9)</a:t>
            </a:r>
            <a:endParaRPr sz="1700">
              <a:latin typeface="Arial"/>
              <a:cs typeface="Arial"/>
            </a:endParaRPr>
          </a:p>
          <a:p>
            <a:pPr marL="12700" marR="1003935">
              <a:lnSpc>
                <a:spcPct val="140000"/>
              </a:lnSpc>
              <a:spcBef>
                <a:spcPts val="5"/>
              </a:spcBef>
            </a:pPr>
            <a:r>
              <a:rPr dirty="0" sz="1700">
                <a:solidFill>
                  <a:srgbClr val="FFCC66"/>
                </a:solidFill>
                <a:latin typeface="Arial"/>
                <a:cs typeface="Arial"/>
              </a:rPr>
              <a:t>MsgBox, MsgBoxAsk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– Display popup message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boxes  </a:t>
            </a:r>
            <a:r>
              <a:rPr dirty="0" sz="1700">
                <a:solidFill>
                  <a:srgbClr val="FFCC66"/>
                </a:solidFill>
                <a:latin typeface="Arial"/>
                <a:cs typeface="Arial"/>
              </a:rPr>
              <a:t>OpenInputFile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– Opens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existing file for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input  </a:t>
            </a:r>
            <a:r>
              <a:rPr dirty="0" sz="1700">
                <a:solidFill>
                  <a:srgbClr val="FFCC66"/>
                </a:solidFill>
                <a:latin typeface="Arial"/>
                <a:cs typeface="Arial"/>
              </a:rPr>
              <a:t>ParseDecimal32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– Converts unsigned integer string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binary  </a:t>
            </a:r>
            <a:r>
              <a:rPr dirty="0" sz="1700">
                <a:solidFill>
                  <a:srgbClr val="FFCC66"/>
                </a:solidFill>
                <a:latin typeface="Arial"/>
                <a:cs typeface="Arial"/>
              </a:rPr>
              <a:t>ParseInteger32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- Converts signed integer string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7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endParaRPr sz="1700">
              <a:latin typeface="Arial"/>
              <a:cs typeface="Arial"/>
            </a:endParaRPr>
          </a:p>
          <a:p>
            <a:pPr marL="12700" marR="121285">
              <a:lnSpc>
                <a:spcPts val="1839"/>
              </a:lnSpc>
              <a:spcBef>
                <a:spcPts val="1045"/>
              </a:spcBef>
            </a:pPr>
            <a:r>
              <a:rPr dirty="0" sz="1700">
                <a:solidFill>
                  <a:srgbClr val="FFCC66"/>
                </a:solidFill>
                <a:latin typeface="Arial"/>
                <a:cs typeface="Arial"/>
              </a:rPr>
              <a:t>Random32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Generates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32-bit pseudorandom integer in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range 0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FFFFFFFFh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1700">
                <a:solidFill>
                  <a:srgbClr val="FFCC66"/>
                </a:solidFill>
                <a:latin typeface="Arial"/>
                <a:cs typeface="Arial"/>
              </a:rPr>
              <a:t>Randomize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- Seeds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random number generator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  <a:spcBef>
                <a:spcPts val="815"/>
              </a:spcBef>
            </a:pPr>
            <a:r>
              <a:rPr dirty="0" sz="1700">
                <a:solidFill>
                  <a:srgbClr val="FFCC66"/>
                </a:solidFill>
                <a:latin typeface="Arial"/>
                <a:cs typeface="Arial"/>
              </a:rPr>
              <a:t>RandomRange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Generates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a pseudorandom integer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70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specified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range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dirty="0" sz="1700">
                <a:solidFill>
                  <a:srgbClr val="FFCC66"/>
                </a:solidFill>
                <a:latin typeface="Arial"/>
                <a:cs typeface="Arial"/>
              </a:rPr>
              <a:t>ReadChar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- Reads a single character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standard</a:t>
            </a:r>
            <a:r>
              <a:rPr dirty="0" sz="17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2022-02-22T19:06:43Z</dcterms:created>
  <dcterms:modified xsi:type="dcterms:W3CDTF">2022-02-22T19:06:43Z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2016-06-21T00:00:00Z</vt:filetime>
  </property>
  <property fmtid="{D5CDD505-2E9C-101B-9397-08002B2CF9AE}" pid="3" name="LastSaved">
    <vt:filetime>2022-02-22T00:00:00Z</vt:filetime>
  </property>
</Properties>
</file>