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1139" r:id="rId2"/>
    <p:sldId id="1057" r:id="rId3"/>
    <p:sldId id="1042" r:id="rId4"/>
    <p:sldId id="1041" r:id="rId5"/>
    <p:sldId id="1064" r:id="rId6"/>
    <p:sldId id="1043" r:id="rId7"/>
    <p:sldId id="1044" r:id="rId8"/>
    <p:sldId id="1045" r:id="rId9"/>
    <p:sldId id="1140" r:id="rId10"/>
    <p:sldId id="1053" r:id="rId11"/>
    <p:sldId id="1054" r:id="rId12"/>
    <p:sldId id="1065" r:id="rId13"/>
    <p:sldId id="1055" r:id="rId14"/>
    <p:sldId id="1056" r:id="rId15"/>
    <p:sldId id="1124" r:id="rId16"/>
    <p:sldId id="1148" r:id="rId17"/>
    <p:sldId id="1125" r:id="rId18"/>
    <p:sldId id="1149" r:id="rId19"/>
    <p:sldId id="1070" r:id="rId20"/>
    <p:sldId id="1127" r:id="rId21"/>
    <p:sldId id="1071" r:id="rId22"/>
    <p:sldId id="1126" r:id="rId23"/>
    <p:sldId id="1138" r:id="rId24"/>
    <p:sldId id="1066" r:id="rId25"/>
    <p:sldId id="749" r:id="rId26"/>
    <p:sldId id="1134" r:id="rId27"/>
    <p:sldId id="1108" r:id="rId28"/>
    <p:sldId id="1112" r:id="rId29"/>
    <p:sldId id="1109" r:id="rId30"/>
    <p:sldId id="1110" r:id="rId31"/>
    <p:sldId id="1111" r:id="rId32"/>
    <p:sldId id="1113" r:id="rId33"/>
    <p:sldId id="719" r:id="rId34"/>
    <p:sldId id="977" r:id="rId35"/>
    <p:sldId id="881" r:id="rId36"/>
    <p:sldId id="890" r:id="rId37"/>
    <p:sldId id="1147" r:id="rId38"/>
    <p:sldId id="1135" r:id="rId39"/>
    <p:sldId id="750" r:id="rId40"/>
    <p:sldId id="1007" r:id="rId41"/>
    <p:sldId id="751" r:id="rId42"/>
    <p:sldId id="755" r:id="rId43"/>
    <p:sldId id="721" r:id="rId44"/>
    <p:sldId id="722" r:id="rId45"/>
    <p:sldId id="797" r:id="rId46"/>
    <p:sldId id="723" r:id="rId47"/>
    <p:sldId id="724" r:id="rId48"/>
    <p:sldId id="1114" r:id="rId49"/>
    <p:sldId id="1136" r:id="rId50"/>
    <p:sldId id="1121" r:id="rId51"/>
    <p:sldId id="1067" r:id="rId52"/>
    <p:sldId id="1119" r:id="rId53"/>
    <p:sldId id="1000" r:id="rId54"/>
    <p:sldId id="995" r:id="rId55"/>
    <p:sldId id="1142" r:id="rId56"/>
    <p:sldId id="991" r:id="rId57"/>
    <p:sldId id="992" r:id="rId58"/>
    <p:sldId id="1144" r:id="rId59"/>
    <p:sldId id="1145" r:id="rId60"/>
    <p:sldId id="1059" r:id="rId61"/>
    <p:sldId id="1061" r:id="rId62"/>
    <p:sldId id="1062" r:id="rId63"/>
    <p:sldId id="1069" r:id="rId64"/>
    <p:sldId id="737" r:id="rId65"/>
    <p:sldId id="738" r:id="rId6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71" autoAdjust="0"/>
    <p:restoredTop sz="72190" autoAdjust="0"/>
  </p:normalViewPr>
  <p:slideViewPr>
    <p:cSldViewPr>
      <p:cViewPr>
        <p:scale>
          <a:sx n="70" d="100"/>
          <a:sy n="70" d="100"/>
        </p:scale>
        <p:origin x="-61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704692-2644-416C-ADC4-59BD14927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3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B416EA-5984-4B63-BD1E-2446C199D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8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010E628-BBD1-408B-8982-38CA5D64990F}" type="slidenum">
              <a:rPr lang="en-US" altLang="en-US" sz="1200">
                <a:latin typeface="Times New Roman" pitchFamily="18" charset="0"/>
              </a:rPr>
              <a:pPr algn="r"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AD2108-DDD6-4F06-9FB3-6A51D4A8DEB6}" type="slidenum">
              <a:rPr lang="en-US" altLang="en-US" sz="1200" smtClean="0">
                <a:latin typeface="Times New Roman" pitchFamily="18" charset="0"/>
              </a:rPr>
              <a:pPr/>
              <a:t>10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B2C65AE-0C08-4CD9-AFD4-E9A61E0D03BA}" type="slidenum">
              <a:rPr lang="en-US" altLang="en-US" sz="1200" smtClean="0">
                <a:latin typeface="Times New Roman" pitchFamily="18" charset="0"/>
              </a:rPr>
              <a:pPr/>
              <a:t>11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8C4535-7831-4BB6-B89B-3A137AF03F4E}" type="slidenum">
              <a:rPr lang="en-US" altLang="en-US" sz="1200" smtClean="0">
                <a:latin typeface="Times New Roman" pitchFamily="18" charset="0"/>
              </a:rPr>
              <a:pPr/>
              <a:t>12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DFB0D1B-7FA2-4847-BDAC-86223B87D9B3}" type="slidenum">
              <a:rPr lang="en-US" altLang="en-US" sz="1200" smtClean="0">
                <a:latin typeface="Times New Roman" pitchFamily="18" charset="0"/>
              </a:rPr>
              <a:pPr/>
              <a:t>13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BA6576-C29E-43EE-A99A-3AD14D678696}" type="slidenum">
              <a:rPr lang="en-US" altLang="en-US" sz="1200" smtClean="0">
                <a:latin typeface="Times New Roman" pitchFamily="18" charset="0"/>
              </a:rPr>
              <a:pPr/>
              <a:t>14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C18842-143B-4A6D-84C8-21019EDBF6B3}" type="slidenum">
              <a:rPr lang="en-US" altLang="en-US" sz="1200" smtClean="0">
                <a:latin typeface="Times New Roman" pitchFamily="18" charset="0"/>
              </a:rPr>
              <a:pPr/>
              <a:t>2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56E3293-4439-4D9B-8FC8-9226C692DFE7}" type="slidenum">
              <a:rPr lang="en-US" altLang="en-US" sz="1200" smtClean="0">
                <a:latin typeface="Times New Roman" pitchFamily="18" charset="0"/>
              </a:rPr>
              <a:pPr/>
              <a:t>23</a:t>
            </a:fld>
            <a:endParaRPr lang="en-US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238FE326-0EAE-4AB8-8482-CD01BD138232}" type="slidenum">
              <a:rPr lang="en-US" altLang="en-US" sz="1200">
                <a:latin typeface="Times New Roman" pitchFamily="18" charset="0"/>
              </a:rPr>
              <a:pPr algn="r"/>
              <a:t>24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6A36ADA-BBFE-4E84-9D1F-57096D9658D6}" type="slidenum">
              <a:rPr lang="en-US" altLang="en-US" sz="1200" smtClean="0">
                <a:latin typeface="Times New Roman" pitchFamily="18" charset="0"/>
              </a:rPr>
              <a:pPr/>
              <a:t>25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D11066B-5E72-44A4-A076-BC9757C9CDF5}" type="slidenum">
              <a:rPr lang="en-US" altLang="en-US" sz="1200">
                <a:latin typeface="Times New Roman" pitchFamily="18" charset="0"/>
              </a:rPr>
              <a:pPr algn="r"/>
              <a:t>26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8504EA87-F2F9-469C-AA9C-261D16A1FB46}" type="slidenum">
              <a:rPr lang="en-US" altLang="en-US" sz="1200">
                <a:latin typeface="Times New Roman" pitchFamily="18" charset="0"/>
              </a:rPr>
              <a:pPr algn="r"/>
              <a:t>27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34BB2A1-D7FE-4C82-A480-7D4D97EFC558}" type="slidenum">
              <a:rPr lang="en-US" altLang="en-US" sz="1200">
                <a:latin typeface="Times New Roman" pitchFamily="18" charset="0"/>
              </a:rPr>
              <a:pPr algn="r"/>
              <a:t>28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3738"/>
            <a:ext cx="4616450" cy="346233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8EE0BAF-433A-4B07-B727-FDE17128C203}" type="slidenum">
              <a:rPr lang="en-US" altLang="en-US" sz="1200">
                <a:latin typeface="Times New Roman" pitchFamily="18" charset="0"/>
              </a:rPr>
              <a:pPr algn="r"/>
              <a:t>29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64DE1C19-2DD9-4CE8-8595-44941A786DF2}" type="slidenum">
              <a:rPr lang="en-US" altLang="en-US" sz="1200">
                <a:latin typeface="Times New Roman" pitchFamily="18" charset="0"/>
              </a:rPr>
              <a:pPr algn="r"/>
              <a:t>30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3738"/>
            <a:ext cx="4616450" cy="346233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3ADD96FC-E8B7-4658-9D6A-1829AEB0BF73}" type="slidenum">
              <a:rPr lang="en-US" altLang="en-US" sz="1200">
                <a:latin typeface="Times New Roman" pitchFamily="18" charset="0"/>
              </a:rPr>
              <a:pPr algn="r"/>
              <a:t>31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8088" y="701675"/>
            <a:ext cx="4595812" cy="34464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86263"/>
            <a:ext cx="51371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6C485A3-027D-46D3-9ADC-E5B28FCD2405}" type="slidenum">
              <a:rPr lang="en-US" altLang="en-US" sz="1200" smtClean="0">
                <a:latin typeface="Times New Roman" pitchFamily="18" charset="0"/>
              </a:rPr>
              <a:pPr/>
              <a:t>3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05CB2C27-A1DD-4E60-A2CD-D3F6BADF2549}" type="slidenum">
              <a:rPr lang="en-US" altLang="en-US" sz="1200">
                <a:latin typeface="Times New Roman" pitchFamily="18" charset="0"/>
              </a:rPr>
              <a:pPr algn="r"/>
              <a:t>32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5388" y="692150"/>
            <a:ext cx="4618037" cy="346392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13" tIns="46406" rIns="92813" bIns="4640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EBD6C33-C2F0-4373-B5D6-D51EDE0FAFA4}" type="slidenum">
              <a:rPr lang="en-US" altLang="en-US" sz="1200" smtClean="0">
                <a:latin typeface="Times New Roman" pitchFamily="18" charset="0"/>
              </a:rPr>
              <a:pPr/>
              <a:t>33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993A8D1-B8FE-40DF-88ED-E3F1B42E296C}" type="slidenum">
              <a:rPr lang="en-US" altLang="en-US" sz="1200" smtClean="0">
                <a:latin typeface="Times New Roman" pitchFamily="18" charset="0"/>
              </a:rPr>
              <a:pPr/>
              <a:t>34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43912B7-6692-41C1-9880-E34CE2D8B786}" type="slidenum">
              <a:rPr lang="en-US" altLang="en-US" sz="1200" smtClean="0">
                <a:latin typeface="Times New Roman" pitchFamily="18" charset="0"/>
              </a:rPr>
              <a:pPr/>
              <a:t>35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8FE16-A266-4E80-9735-BF805C1AF538}" type="slidenum">
              <a:rPr lang="en-US" altLang="en-US" sz="1200" smtClean="0">
                <a:latin typeface="Times New Roman" pitchFamily="18" charset="0"/>
              </a:rPr>
              <a:pPr/>
              <a:t>36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71D0FD09-A013-40F6-8D7E-D413B45A5555}" type="slidenum">
              <a:rPr lang="en-US" altLang="en-US" sz="1200">
                <a:latin typeface="Times New Roman" pitchFamily="18" charset="0"/>
              </a:rPr>
              <a:pPr algn="r"/>
              <a:t>37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D4D8739-9425-4CA9-98FA-6C2A78AF85F9}" type="slidenum">
              <a:rPr lang="en-US" altLang="en-US" sz="1200" smtClean="0">
                <a:latin typeface="Times New Roman" pitchFamily="18" charset="0"/>
              </a:rPr>
              <a:pPr/>
              <a:t>38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CA73936-8528-48A1-8CD3-9CFA06B78AB9}" type="slidenum">
              <a:rPr lang="en-US" altLang="en-US" sz="1200" smtClean="0">
                <a:latin typeface="Times New Roman" pitchFamily="18" charset="0"/>
              </a:rPr>
              <a:pPr/>
              <a:t>39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929E1C2-8404-4C6E-AE57-0F854F043014}" type="slidenum">
              <a:rPr lang="en-US" altLang="en-US" sz="1200" smtClean="0">
                <a:latin typeface="Times New Roman" pitchFamily="18" charset="0"/>
              </a:rPr>
              <a:pPr/>
              <a:t>40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6A381E-3FCE-45DB-83F5-719F85B49846}" type="slidenum">
              <a:rPr lang="en-US" altLang="en-US" sz="1200" smtClean="0">
                <a:latin typeface="Times New Roman" pitchFamily="18" charset="0"/>
              </a:rPr>
              <a:pPr/>
              <a:t>41</a:t>
            </a:fld>
            <a:endParaRPr lang="en-US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000E9C-AE16-4920-A4E1-6978D24192F9}" type="slidenum">
              <a:rPr lang="en-US" altLang="en-US" sz="1200" smtClean="0">
                <a:latin typeface="Times New Roman" pitchFamily="18" charset="0"/>
              </a:rPr>
              <a:pPr/>
              <a:t>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9E420F-B5F0-4E12-B7C4-C69072CAB3DA}" type="slidenum">
              <a:rPr lang="en-US" altLang="en-US" sz="1200" smtClean="0">
                <a:latin typeface="Times New Roman" pitchFamily="18" charset="0"/>
              </a:rPr>
              <a:pPr/>
              <a:t>42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775FBA1-93B3-4E24-ADE6-630A57B1F21F}" type="slidenum">
              <a:rPr lang="en-US" altLang="en-US" sz="1200" smtClean="0">
                <a:latin typeface="Times New Roman" pitchFamily="18" charset="0"/>
              </a:rPr>
              <a:pPr/>
              <a:t>43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488DEE-70FB-4520-B9E8-03DE71A76E58}" type="slidenum">
              <a:rPr lang="en-US" altLang="en-US" sz="1200" smtClean="0">
                <a:latin typeface="Times New Roman" pitchFamily="18" charset="0"/>
              </a:rPr>
              <a:pPr/>
              <a:t>44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CB8658E-1424-457B-9B6F-0A040104ED2A}" type="slidenum">
              <a:rPr lang="en-US" altLang="en-US" sz="1200" smtClean="0">
                <a:latin typeface="Times New Roman" pitchFamily="18" charset="0"/>
              </a:rPr>
              <a:pPr/>
              <a:t>45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D3DD8B-6097-48ED-BCAF-0A8286E8D876}" type="slidenum">
              <a:rPr lang="en-US" altLang="en-US" sz="1200" smtClean="0">
                <a:latin typeface="Times New Roman" pitchFamily="18" charset="0"/>
              </a:rPr>
              <a:pPr/>
              <a:t>46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95360F-408C-486A-A908-78A96DD000DD}" type="slidenum">
              <a:rPr lang="en-US" altLang="en-US" sz="1200" smtClean="0">
                <a:latin typeface="Times New Roman" pitchFamily="18" charset="0"/>
              </a:rPr>
              <a:pPr/>
              <a:t>47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DD91C78-86D0-47A5-A0B7-19439CE43CA6}" type="slidenum">
              <a:rPr lang="en-US" altLang="en-US" sz="1200">
                <a:latin typeface="Times New Roman" pitchFamily="18" charset="0"/>
              </a:rPr>
              <a:pPr algn="r"/>
              <a:t>48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D2418F9-1ACE-43D7-865F-24597EEACC5A}" type="slidenum">
              <a:rPr lang="en-US" altLang="en-US" sz="1200">
                <a:latin typeface="Times New Roman" pitchFamily="18" charset="0"/>
              </a:rPr>
              <a:pPr algn="r"/>
              <a:t>49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8A3612EF-2385-4F22-B468-F0BF036AE7CA}" type="slidenum">
              <a:rPr lang="en-US" altLang="en-US" sz="1200">
                <a:latin typeface="Times New Roman" pitchFamily="18" charset="0"/>
              </a:rPr>
              <a:pPr algn="r"/>
              <a:t>50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AC727130-A3F1-4060-9F67-43117D66EE3F}" type="slidenum">
              <a:rPr lang="en-US" altLang="en-US" sz="1200">
                <a:latin typeface="Times New Roman" pitchFamily="18" charset="0"/>
              </a:rPr>
              <a:pPr algn="r"/>
              <a:t>51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9E2339D-8C15-472E-8D36-2FB5152F1991}" type="slidenum">
              <a:rPr lang="en-US" altLang="en-US" sz="1200" smtClean="0">
                <a:latin typeface="Times New Roman" pitchFamily="18" charset="0"/>
              </a:rPr>
              <a:pPr/>
              <a:t>5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1062DF70-F607-478D-A190-1084FEFE1386}" type="slidenum">
              <a:rPr lang="en-US" altLang="en-US" sz="1200">
                <a:latin typeface="Times New Roman" pitchFamily="18" charset="0"/>
              </a:rPr>
              <a:pPr algn="r"/>
              <a:t>52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B61F66-BD01-4BBE-ACCB-27F8A43EC190}" type="slidenum">
              <a:rPr lang="en-US" altLang="en-US" sz="1200" smtClean="0">
                <a:latin typeface="Times New Roman" pitchFamily="18" charset="0"/>
              </a:rPr>
              <a:pPr/>
              <a:t>53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0D3FB1-0B13-4A75-A6C2-D3FB916AFB27}" type="slidenum">
              <a:rPr lang="en-US" altLang="en-US" sz="1200" smtClean="0">
                <a:latin typeface="Times New Roman" pitchFamily="18" charset="0"/>
              </a:rPr>
              <a:pPr/>
              <a:t>54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C053441-1BFA-49CE-A0FB-BC9EB0AD3BD6}" type="slidenum">
              <a:rPr lang="en-US" altLang="en-US" sz="1200">
                <a:latin typeface="Times New Roman" pitchFamily="18" charset="0"/>
              </a:rPr>
              <a:pPr algn="r"/>
              <a:t>55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F813D8B-C678-4144-A90C-6D9E846C298A}" type="slidenum">
              <a:rPr lang="en-US" altLang="en-US" sz="1200" smtClean="0">
                <a:latin typeface="Times New Roman" pitchFamily="18" charset="0"/>
              </a:rPr>
              <a:pPr/>
              <a:t>56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A5BC6C6-65CB-4107-B960-C03C1575A247}" type="slidenum">
              <a:rPr lang="en-US" altLang="en-US" sz="1200" smtClean="0">
                <a:latin typeface="Times New Roman" pitchFamily="18" charset="0"/>
              </a:rPr>
              <a:pPr/>
              <a:t>57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A1F5979-14DF-4D14-8A4D-BA8634D79128}" type="slidenum">
              <a:rPr lang="en-US" altLang="en-US" sz="1200">
                <a:latin typeface="Times New Roman" pitchFamily="18" charset="0"/>
              </a:rPr>
              <a:pPr algn="r"/>
              <a:t>58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BC9D06D4-51F0-468E-B41E-AD5FF54E7E3A}" type="slidenum">
              <a:rPr lang="en-US" altLang="en-US" sz="1200">
                <a:latin typeface="Times New Roman" pitchFamily="18" charset="0"/>
              </a:rPr>
              <a:pPr algn="r"/>
              <a:t>59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8769F14-6CFA-4B66-B073-023E01CD5BFC}" type="slidenum">
              <a:rPr lang="en-US" altLang="en-US" sz="1200" smtClean="0">
                <a:latin typeface="Times New Roman" pitchFamily="18" charset="0"/>
              </a:rPr>
              <a:pPr/>
              <a:t>60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86527DC-8AD4-40E5-9F7B-A3E3E1E00078}" type="slidenum">
              <a:rPr lang="en-US" altLang="en-US" sz="1200" smtClean="0">
                <a:latin typeface="Times New Roman" pitchFamily="18" charset="0"/>
              </a:rPr>
              <a:pPr/>
              <a:t>61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8A1FED3-AED6-48D6-87F5-D73C5741E291}" type="slidenum">
              <a:rPr lang="en-US" altLang="en-US" sz="1200" smtClean="0">
                <a:latin typeface="Times New Roman" pitchFamily="18" charset="0"/>
              </a:rPr>
              <a:pPr/>
              <a:t>6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2AC6B5A-821B-4C95-B807-AA43F294950A}" type="slidenum">
              <a:rPr lang="en-US" altLang="en-US" sz="1200" smtClean="0">
                <a:latin typeface="Times New Roman" pitchFamily="18" charset="0"/>
              </a:rPr>
              <a:pPr/>
              <a:t>62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0CD888C7-6908-4726-A2D6-7DE01B00C6DD}" type="slidenum">
              <a:rPr lang="en-US" altLang="en-US" sz="1200">
                <a:latin typeface="Times New Roman" pitchFamily="18" charset="0"/>
              </a:rPr>
              <a:pPr algn="r"/>
              <a:t>63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97B64D9-F4AE-4D7E-A1F5-038C502486F1}" type="slidenum">
              <a:rPr lang="en-US" altLang="en-US" sz="1200" smtClean="0">
                <a:latin typeface="Times New Roman" pitchFamily="18" charset="0"/>
              </a:rPr>
              <a:pPr/>
              <a:t>64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B24E66B-89A4-4771-955C-9C0A15EFF2DF}" type="slidenum">
              <a:rPr lang="en-US" altLang="en-US" sz="1200" smtClean="0">
                <a:latin typeface="Times New Roman" pitchFamily="18" charset="0"/>
              </a:rPr>
              <a:pPr/>
              <a:t>65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3558A7-4C64-4619-B98C-374E971435F7}" type="slidenum">
              <a:rPr lang="en-US" altLang="en-US" sz="1200" smtClean="0">
                <a:latin typeface="Times New Roman" pitchFamily="18" charset="0"/>
              </a:rPr>
              <a:pPr/>
              <a:t>7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85502FD-DEB2-462C-9D7D-8E213B4AA973}" type="slidenum">
              <a:rPr lang="en-US" altLang="en-US" sz="1200" smtClean="0">
                <a:latin typeface="Times New Roman" pitchFamily="18" charset="0"/>
              </a:rPr>
              <a:pPr/>
              <a:t>8</a:t>
            </a:fld>
            <a:endParaRPr lang="en-US" altLang="en-US" sz="120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3EDBB5B-2345-4E7E-925D-1C8E2ED2CCFB}" type="slidenum">
              <a:rPr lang="en-US" altLang="en-US" sz="1200">
                <a:latin typeface="Times New Roman" pitchFamily="18" charset="0"/>
              </a:rPr>
              <a:pPr algn="r"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B84FB6-7458-41F6-8D82-23E945F7B1C2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8B7C4C-A3D1-4281-9543-6AE9CA364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024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D181-794E-4D28-8ED8-C9EC8B19420B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FCAF-7DDF-45E3-B67A-1388163A5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921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2264-CF85-4A80-9F03-60F07EE58AE8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D7889-EC1C-44A3-AE2A-249F198AE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5546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AAC4A-9370-4D04-B0E4-E2B5B9304FF5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2DC20-D8DF-40B0-9C34-830C49A7A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877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B04F-42E8-4AF0-AC3F-DDEABC3264DD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E014-1B11-4CB5-A04D-0E65B3160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20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7B55-57F6-444A-A8B1-D113B842D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089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A3B70-2DB8-4ECE-80CC-DDC136AC69DC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5252-B047-4ACF-BB5A-A55B0015A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26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72BE-1B60-43B6-961E-6F9148975CAA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2BD7-78A3-4995-8364-048F8516A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004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4DDC-FBAF-475D-86EF-BD8FD2E7FCC3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E16B-D782-4674-962A-EF2FCD53B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74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1F734-00BC-4EB9-B9AC-C80CCCC618B4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E09F-962A-47C4-8DBC-064751D97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189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92282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A7A9-F276-43FA-9E9D-48612ABB1344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6D156-BFD2-4585-BE82-0D3A82680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418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C22D-AC27-40A6-ACE0-F7F032C08173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F8047-20ED-4B44-912B-D62E07252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636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31689BCC-D7E2-4DDB-943F-034DC5F01E4F}" type="datetime1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FAA9B3-28CE-46F1-A747-47AEF5EA0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9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915A63A-596E-4DEE-AFAE-72FCAC7B2665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Data Mining: </a:t>
            </a:r>
            <a:br>
              <a:rPr lang="en-US" altLang="en-US" sz="6000" dirty="0" smtClean="0"/>
            </a:br>
            <a:r>
              <a:rPr lang="en-US" altLang="en-US" sz="6000" dirty="0" smtClean="0"/>
              <a:t> </a:t>
            </a:r>
            <a:r>
              <a:rPr lang="en-US" altLang="en-US" sz="4800" dirty="0" smtClean="0"/>
              <a:t>Concepts and Techniques</a:t>
            </a:r>
            <a:br>
              <a:rPr lang="en-US" altLang="en-US" sz="4800" dirty="0" smtClean="0"/>
            </a:br>
            <a:r>
              <a:rPr lang="en-US" altLang="en-US" sz="4800" dirty="0" smtClean="0"/>
              <a:t> </a:t>
            </a:r>
            <a:r>
              <a:rPr lang="en-US" altLang="en-US" sz="2800" dirty="0" smtClean="0"/>
              <a:t>(3</a:t>
            </a:r>
            <a:r>
              <a:rPr lang="en-US" altLang="en-US" sz="2800" baseline="30000" dirty="0" smtClean="0"/>
              <a:t>rd</a:t>
            </a:r>
            <a:r>
              <a:rPr lang="en-US" altLang="en-US" sz="2800" dirty="0" smtClean="0"/>
              <a:t> ed.)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— Chapter 3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—</a:t>
            </a:r>
            <a:br>
              <a:rPr lang="en-US" altLang="en-US" sz="2800" dirty="0" smtClean="0"/>
            </a:br>
            <a:r>
              <a:rPr lang="en-US" altLang="en-US" sz="2800" dirty="0" smtClean="0"/>
              <a:t>(Modified Slides)</a:t>
            </a:r>
            <a:endParaRPr lang="en-US" altLang="en-US" sz="2800" dirty="0" smtClean="0"/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267200"/>
            <a:ext cx="8305800" cy="2286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mtClean="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mtClean="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mtClean="0"/>
              <a:t>Simon Fraser University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smtClean="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1B9CE8-495B-4949-8040-643306507352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Handle Noisy Data?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z="2400" smtClean="0"/>
              <a:t>first sort data and partition into (equal-frequency) bins</a:t>
            </a:r>
          </a:p>
          <a:p>
            <a:pPr lvl="1" eaLnBrk="1" hangingPunct="1"/>
            <a:r>
              <a:rPr lang="en-US" altLang="en-US" sz="2400" smtClean="0"/>
              <a:t>then one can </a:t>
            </a:r>
            <a:r>
              <a:rPr lang="en-US" altLang="en-US" sz="2400" smtClean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z="2400" smtClean="0"/>
              <a:t>, etc.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z="2400" smtClean="0"/>
              <a:t>smooth by fitting the data into regression functions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z="2400" smtClean="0"/>
              <a:t>detect and remove outliers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 smtClean="0"/>
              <a:t>detect suspicious values and check by human (e.g., deal with possible outliers)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DCF2A6-B971-4937-A87C-1BF5191A35CF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Iterative and interactive (e.g., Potter’s Wheels)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D2475D7-7EEB-4FC9-AA81-A08868726D8D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  <p:sp>
        <p:nvSpPr>
          <p:cNvPr id="1638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649A6101-7044-439F-82D7-972224D17886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16390" name="AutoShape 4"/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90E7588-83B3-4D89-94F4-6A66F1DD2EFB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63BC5CC-616E-4331-A5FD-F5C039399A63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smtClean="0"/>
              <a:t>Data integration</a:t>
            </a:r>
            <a:r>
              <a:rPr lang="en-US" altLang="en-US" sz="200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Schema integration: e.g., A.cust-id </a:t>
            </a:r>
            <a:r>
              <a:rPr lang="en-US" altLang="en-US" sz="2000" smtClean="0">
                <a:sym typeface="Symbol" pitchFamily="18" charset="2"/>
              </a:rPr>
              <a:t> B.</a:t>
            </a:r>
            <a:r>
              <a:rPr lang="en-US" altLang="en-US" sz="2000" smtClean="0"/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94D60BC-85D4-42F4-A07E-492424DB9D9E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1318FC2F-69CE-420B-A3F0-B5AA8056EAF6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Handling Redundancy in Data Integration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 smtClean="0"/>
              <a:t>Object identification</a:t>
            </a:r>
            <a:r>
              <a:rPr lang="en-US" altLang="en-US" sz="2400" smtClean="0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 smtClean="0"/>
              <a:t>Derivable data:</a:t>
            </a:r>
            <a:r>
              <a:rPr lang="en-US" altLang="en-US" sz="2400" smtClean="0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 smtClean="0">
                <a:solidFill>
                  <a:schemeClr val="folHlink"/>
                </a:solidFill>
              </a:rPr>
              <a:t>correlation analysis </a:t>
            </a:r>
            <a:r>
              <a:rPr lang="en-US" altLang="en-US" sz="2400" smtClean="0">
                <a:solidFill>
                  <a:schemeClr val="folHlink"/>
                </a:solidFill>
              </a:rPr>
              <a:t>and</a:t>
            </a:r>
            <a:r>
              <a:rPr lang="en-US" altLang="en-US" sz="2400" i="1" smtClean="0">
                <a:solidFill>
                  <a:schemeClr val="folHlink"/>
                </a:solidFill>
              </a:rPr>
              <a:t> covariance analysis</a:t>
            </a: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C8EAED-EE2A-4BC3-9C8A-5B73FE0EFC5D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 smtClean="0"/>
              <a:t>Correlation Analysis (Nominal Data)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smtClean="0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 smtClean="0">
                <a:solidFill>
                  <a:schemeClr val="folHlink"/>
                </a:solidFill>
              </a:rPr>
              <a:t>2</a:t>
            </a:r>
            <a:r>
              <a:rPr lang="en-US" altLang="en-US" sz="2400" b="1" smtClean="0">
                <a:solidFill>
                  <a:schemeClr val="folHlink"/>
                </a:solidFill>
              </a:rPr>
              <a:t> (chi-square) test</a:t>
            </a:r>
            <a:endParaRPr lang="el-GR" altLang="en-US" sz="2400" b="1" smtClean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r>
              <a:rPr lang="en-US" altLang="en-US" sz="2400" smtClean="0"/>
              <a:t>The larger the </a:t>
            </a:r>
            <a:r>
              <a:rPr lang="el-GR" altLang="en-US" sz="2400" smtClean="0"/>
              <a:t>Χ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/>
              <a:t>The cells that contribute the most to the </a:t>
            </a:r>
            <a:r>
              <a:rPr lang="el-GR" altLang="en-US" sz="2400" smtClean="0"/>
              <a:t>Χ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smtClean="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smtClean="0"/>
              <a:t>Both are causally linked to the third variable: population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87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Correlation Analysis (Nominal Data)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𝐸𝑥𝑝𝑒𝑐𝑡𝑒𝑑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×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𝑐𝑜𝑢𝑛𝑡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 is number of tuples for A attribute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𝑐𝑜𝑢𝑛𝑡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 is number of tuples for B attribute</a:t>
                </a:r>
              </a:p>
              <a:p>
                <a:r>
                  <a:rPr lang="en-US" sz="2400" dirty="0" smtClean="0"/>
                  <a:t>n is the number of data tuples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tests hypothesis that A &amp; B are independent</a:t>
                </a:r>
              </a:p>
              <a:p>
                <a:r>
                  <a:rPr lang="en-US" sz="2400" dirty="0" smtClean="0"/>
                  <a:t>Test is based on significance level with (r-1)(c-1) degree of freedom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A7B55-57F6-444A-A8B1-D113B842DB1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648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86FADF-2251-4564-8912-40849D77EF67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smtClean="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r>
              <a:rPr lang="el-GR" altLang="en-US" sz="2400" smtClean="0"/>
              <a:t>Χ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(chi-square) calculation (numbers in parenthesis are expected counts calculated based on the data distribution in the two categories)</a:t>
            </a:r>
            <a:endParaRPr lang="el-GR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r>
              <a:rPr lang="en-US" altLang="en-US" sz="2400" smtClean="0"/>
              <a:t>It shows that like_science_fiction and play_chess are correlated in the group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Distribution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000" b="-3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1F734-00BC-4EB9-B9AC-C80CCCC618B4}" type="datetime1">
              <a:rPr lang="en-US" smtClean="0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0E09F-962A-47C4-8DBC-064751D975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1" y="1219200"/>
            <a:ext cx="866833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301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7B3D7D-BE7C-4189-9807-76EC4C17757C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smtClean="0"/>
              <a:t>Correlation coefficient (also called </a:t>
            </a:r>
            <a:r>
              <a:rPr lang="en-US" altLang="en-US" sz="2400" smtClean="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 smtClean="0"/>
              <a:t>)</a:t>
            </a:r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 smtClean="0"/>
              <a:t>where n is the number of tuples,       and      are the respective means of A and B,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A </a:t>
            </a:r>
            <a:r>
              <a:rPr lang="en-US" altLang="en-US" sz="2000" smtClean="0"/>
              <a:t>and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B </a:t>
            </a:r>
            <a:r>
              <a:rPr lang="en-US" altLang="en-US" sz="2000" smtClean="0"/>
              <a:t>are the respective standard deviation of A and B, and </a:t>
            </a:r>
            <a:r>
              <a:rPr lang="el-GR" altLang="en-US" sz="2000" smtClean="0"/>
              <a:t>Σ</a:t>
            </a:r>
            <a:r>
              <a:rPr lang="en-US" altLang="en-US" sz="2000" smtClean="0"/>
              <a:t>(a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b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/>
              <a:t>If r</a:t>
            </a:r>
            <a:r>
              <a:rPr lang="en-US" altLang="en-US" sz="2400" baseline="-25000" smtClean="0"/>
              <a:t>A,B</a:t>
            </a:r>
            <a:r>
              <a:rPr lang="en-US" altLang="en-US" sz="2400" smtClean="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/>
              <a:t>r</a:t>
            </a:r>
            <a:r>
              <a:rPr lang="en-US" altLang="en-US" sz="2400" baseline="-25000" smtClean="0"/>
              <a:t>A,B</a:t>
            </a:r>
            <a:r>
              <a:rPr lang="en-US" altLang="en-US" sz="2400" smtClean="0"/>
              <a:t> = 0: independent;  r</a:t>
            </a:r>
            <a:r>
              <a:rPr lang="en-US" altLang="en-US" sz="2400" baseline="-25000" smtClean="0"/>
              <a:t>AB</a:t>
            </a:r>
            <a:r>
              <a:rPr lang="en-US" altLang="en-US" sz="2400" smtClean="0"/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E60CD8-EDFF-4A58-9AE4-B2D8C21912FD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  <p:sp>
        <p:nvSpPr>
          <p:cNvPr id="614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1808535B-876C-4DF6-AFBA-642AB800CCB7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Summary</a:t>
            </a:r>
          </a:p>
        </p:txBody>
      </p:sp>
      <p:sp>
        <p:nvSpPr>
          <p:cNvPr id="6150" name="AutoShape 4"/>
          <p:cNvSpPr>
            <a:spLocks noChangeArrowheads="1"/>
          </p:cNvSpPr>
          <p:nvPr/>
        </p:nvSpPr>
        <p:spPr bwMode="auto">
          <a:xfrm rot="9430553">
            <a:off x="5559425" y="13779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09BA2B-BB8A-476D-A0F6-8C3A7AD8B1DA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3200" smtClean="0"/>
              <a:t>Visually Evaluating Correlation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charset="0"/>
              </a:rPr>
              <a:t>Scatter plots showing the similarity from –1 to 1.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0CC75B-FFF4-4FA6-9910-3BDE93E8C63B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altLang="en-US" smtClean="0"/>
              <a:t>Correlation (viewed as linear relationship)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Correlation measures the linear relationship between objects</a:t>
            </a:r>
          </a:p>
          <a:p>
            <a:r>
              <a:rPr lang="en-US" altLang="en-US" smtClean="0"/>
              <a:t>To compute correlation, we standardize data objects, A and B, and then take their dot product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C15757-9ED0-4AE6-95FC-9F88B9D5CE3C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8392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 smtClean="0"/>
              <a:t>where n is the number of tuples,      and      are the respective mean or </a:t>
            </a:r>
            <a:r>
              <a:rPr lang="en-US" altLang="en-US" sz="2000" b="1" smtClean="0"/>
              <a:t>expected values</a:t>
            </a:r>
            <a:r>
              <a:rPr lang="en-US" altLang="en-US" sz="2000" smtClean="0"/>
              <a:t> of A and B,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A </a:t>
            </a:r>
            <a:r>
              <a:rPr lang="en-US" altLang="en-US" sz="2000" smtClean="0"/>
              <a:t>and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B </a:t>
            </a:r>
            <a:r>
              <a:rPr lang="en-US" altLang="en-US" sz="2000" smtClean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smtClean="0"/>
              <a:t>Positive covariance</a:t>
            </a:r>
            <a:r>
              <a:rPr lang="en-US" altLang="en-US" sz="2000" smtClean="0"/>
              <a:t>: If Cov</a:t>
            </a:r>
            <a:r>
              <a:rPr lang="en-US" altLang="en-US" sz="2000" baseline="-25000" smtClean="0"/>
              <a:t>A,B </a:t>
            </a:r>
            <a:r>
              <a:rPr lang="en-US" altLang="en-US" sz="2000" smtClean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smtClean="0"/>
              <a:t>Negative covariance</a:t>
            </a:r>
            <a:r>
              <a:rPr lang="en-US" altLang="en-US" sz="2000" smtClean="0"/>
              <a:t>: If Cov</a:t>
            </a:r>
            <a:r>
              <a:rPr lang="en-US" altLang="en-US" sz="2000" baseline="-25000" smtClean="0"/>
              <a:t>A,B </a:t>
            </a:r>
            <a:r>
              <a:rPr lang="en-US" altLang="en-US" sz="2000" smtClean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smtClean="0"/>
              <a:t>Independence</a:t>
            </a:r>
            <a:r>
              <a:rPr lang="en-US" altLang="en-US" sz="2000" smtClean="0"/>
              <a:t>: Cov</a:t>
            </a:r>
            <a:r>
              <a:rPr lang="en-US" altLang="en-US" sz="2000" baseline="-25000" smtClean="0"/>
              <a:t>A,B</a:t>
            </a:r>
            <a:r>
              <a:rPr lang="en-US" altLang="en-US" sz="2000" smtClean="0"/>
              <a:t> = 0 but the converse is not true:</a:t>
            </a:r>
          </a:p>
          <a:p>
            <a:pPr lvl="1"/>
            <a:r>
              <a:rPr lang="en-US" altLang="en-US" sz="1800" smtClean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E(A) = (2 + 3 + 5 + 4 + 6)</a:t>
            </a:r>
            <a:r>
              <a:rPr lang="en-US" sz="2000" dirty="0" smtClean="0"/>
              <a:t>/ 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20</a:t>
            </a:r>
            <a:r>
              <a:rPr lang="en-US" sz="2000" dirty="0" smtClean="0"/>
              <a:t>/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E(B) = (5 + 8 + 10 + 11 + 14) 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48/5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 smtClean="0">
                <a:ea typeface="+mn-ea"/>
                <a:cs typeface="+mn-cs"/>
              </a:rPr>
              <a:t>Cov</a:t>
            </a:r>
            <a:r>
              <a:rPr lang="en-US" sz="2000" dirty="0" smtClean="0"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Thus, A and B rise together since </a:t>
            </a:r>
            <a:r>
              <a:rPr lang="en-US" sz="2000" dirty="0" err="1" smtClean="0"/>
              <a:t>Cov</a:t>
            </a:r>
            <a:r>
              <a:rPr lang="en-US" sz="2000" dirty="0" smtClean="0"/>
              <a:t>(A, B) &gt; 0.</a:t>
            </a:r>
            <a:endParaRPr lang="en-US" sz="2000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C94B99-80F0-466B-A036-92080DFD3BB1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  <p:sp>
        <p:nvSpPr>
          <p:cNvPr id="2662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45BFA3D-F69C-41B0-850F-03ACBEF6FB9B}" type="slidenum">
              <a:rPr lang="en-US" altLang="en-US" sz="1200"/>
              <a:pPr algn="r" eaLnBrk="1" hangingPunct="1"/>
              <a:t>24</a:t>
            </a:fld>
            <a:endParaRPr lang="en-US" alt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26630" name="AutoShape 4"/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9DCB28-58D1-4FA9-8A36-8364B351F820}" type="slidenum">
              <a:rPr lang="en-US" altLang="en-US" sz="1200" smtClean="0"/>
              <a:pPr eaLnBrk="1" hangingPunct="1"/>
              <a:t>25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Data Reduction Strategies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Data reduction</a:t>
            </a:r>
            <a:r>
              <a:rPr lang="en-US" altLang="en-US" sz="2000" smtClean="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Why data reduction? </a:t>
            </a:r>
            <a:r>
              <a:rPr lang="en-US" altLang="en-US" sz="2000" smtClean="0">
                <a:cs typeface="Tahoma" pitchFamily="34" charset="0"/>
              </a:rPr>
              <a:t>— </a:t>
            </a:r>
            <a:r>
              <a:rPr lang="en-US" altLang="en-US" sz="2000" smtClean="0"/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Dimensionality reduction</a:t>
            </a:r>
            <a:r>
              <a:rPr lang="en-US" altLang="en-US" sz="2000" smtClean="0">
                <a:solidFill>
                  <a:schemeClr val="folHlink"/>
                </a:solidFill>
              </a:rPr>
              <a:t>, </a:t>
            </a:r>
            <a:r>
              <a:rPr lang="en-US" altLang="en-US" sz="2000" smtClean="0"/>
              <a:t>e.g.,</a:t>
            </a:r>
            <a:r>
              <a:rPr lang="en-US" altLang="en-US" sz="2000" smtClean="0">
                <a:solidFill>
                  <a:schemeClr val="folHlink"/>
                </a:solidFill>
              </a:rPr>
              <a:t> </a:t>
            </a:r>
            <a:r>
              <a:rPr lang="en-US" altLang="en-US" sz="2000" smtClean="0"/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Numerosity reduction</a:t>
            </a:r>
            <a:r>
              <a:rPr lang="en-US" altLang="en-US" sz="2000" smtClean="0">
                <a:solidFill>
                  <a:schemeClr val="folHlink"/>
                </a:solidFill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Data compression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4488A1-07BA-4DB8-BA4C-EB2FB12B0506}" type="slidenum">
              <a:rPr lang="en-US" altLang="en-US" sz="1200" smtClean="0"/>
              <a:pPr eaLnBrk="1" hangingPunct="1"/>
              <a:t>26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Reduction 1: Dimensionality Reduction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smtClean="0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smtClean="0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smtClean="0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/>
              <a:t>Supervised and nonlinear techniques (e.g., feature selection)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30F97F-509F-4E08-A632-FC23CA2BFBE9}" type="slidenum">
              <a:rPr lang="en-US" altLang="en-US" sz="1200" smtClean="0"/>
              <a:pPr eaLnBrk="1" hangingPunct="1"/>
              <a:t>27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Mapping Data to a New Space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Two Sine Waves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Two Sine Waves + Noise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Frequency</a:t>
            </a: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b="1">
                <a:cs typeface="Tahoma" pitchFamily="34" charset="0"/>
              </a:rPr>
              <a:t>Fourier transform</a:t>
            </a: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b="1">
                <a:cs typeface="Tahoma" pitchFamily="34" charset="0"/>
              </a:rPr>
              <a:t>Wavelet transform 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88E9AEB-3EC6-4FC9-8527-83EFBB96FFFD}" type="slidenum">
              <a:rPr lang="en-US" altLang="en-US" sz="1200" smtClean="0"/>
              <a:pPr eaLnBrk="1" hangingPunct="1"/>
              <a:t>28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Wavelet Transform?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4572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Decomposes a signal into different frequency subbands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Applicable to n-dimensional signals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Data are transformed to preserve relative distance between objects at different levels of resolution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Allow natural clusters to become more distinguishable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Used for image compression</a:t>
            </a:r>
          </a:p>
        </p:txBody>
      </p:sp>
      <p:pic>
        <p:nvPicPr>
          <p:cNvPr id="30725" name="Picture 4" descr="L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35100"/>
            <a:ext cx="411162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B952F9-AE0E-4D39-925E-EAAD5882E08B}" type="slidenum">
              <a:rPr lang="en-US" altLang="en-US" sz="1200" smtClean="0"/>
              <a:pPr eaLnBrk="1" hangingPunct="1"/>
              <a:t>29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6629400" cy="83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Wavelet Transformation</a:t>
            </a:r>
            <a:r>
              <a:rPr lang="en-US" altLang="en-US" sz="3200" smtClean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458200" cy="49339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Discrete wavelet transform (DWT) for linear signal processing, multi-resolution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Compressed approximation: store only a small fraction of the strongest of the wavelet coefficients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Similar to discrete Fourier transform (DFT), but better lossy compression, localized in space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Method: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Length, L, must be an integer power of 2 (padding with 0’s, when necessary)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Each transform has 2 functions: smoothing, difference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Applies to pairs of data, resulting in two set of data of length L/2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Applies two functions recursively, until reaches the desired length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6553200" y="0"/>
            <a:ext cx="2590800" cy="1579563"/>
            <a:chOff x="3936" y="96"/>
            <a:chExt cx="1632" cy="995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3936" y="96"/>
              <a:ext cx="16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endParaRPr lang="en-US" altLang="en-US" sz="1600"/>
            </a:p>
            <a:p>
              <a:pPr algn="ctr" eaLnBrk="1" hangingPunct="1"/>
              <a:endParaRPr lang="en-US" alt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3984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H="1" flipV="1">
              <a:off x="4128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4128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4416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4416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7" name="Line 12"/>
            <p:cNvSpPr>
              <a:spLocks noChangeShapeType="1"/>
            </p:cNvSpPr>
            <p:nvPr/>
          </p:nvSpPr>
          <p:spPr bwMode="auto">
            <a:xfrm flipV="1">
              <a:off x="4944" y="3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8" name="Line 13"/>
            <p:cNvSpPr>
              <a:spLocks noChangeShapeType="1"/>
            </p:cNvSpPr>
            <p:nvPr/>
          </p:nvSpPr>
          <p:spPr bwMode="auto">
            <a:xfrm>
              <a:off x="5136" y="3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5232" y="6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 flipV="1">
              <a:off x="532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5424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4080" y="864"/>
              <a:ext cx="4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Haar2</a:t>
              </a: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4752" y="864"/>
              <a:ext cx="77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Daubechie4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74BD08-F22E-49E6-B9D6-89A24F5B93BE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 dirty="0" smtClean="0"/>
              <a:t>Interpretability: how easily the data can be understood?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3C52A6F-7189-462F-A81F-40F726507C67}" type="slidenum">
              <a:rPr lang="en-US" altLang="en-US" sz="1200" smtClean="0"/>
              <a:pPr eaLnBrk="1" hangingPunct="1"/>
              <a:t>30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Wavelet Decomposition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Wavelets: A math tool for space-efficient hierarchical decomposition of functions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 = [2, 2, 0, 2, 3, 5, 4, 4] can be transformed to S</a:t>
            </a:r>
            <a:r>
              <a:rPr lang="en-US" altLang="en-US" sz="2400" baseline="-25000" smtClean="0"/>
              <a:t>^ </a:t>
            </a:r>
            <a:r>
              <a:rPr lang="en-US" altLang="en-US" sz="2400" smtClean="0"/>
              <a:t>= [2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/</a:t>
            </a:r>
            <a:r>
              <a:rPr lang="en-US" altLang="en-US" sz="2400" baseline="-25000" smtClean="0"/>
              <a:t>4</a:t>
            </a:r>
            <a:r>
              <a:rPr lang="en-US" altLang="en-US" sz="2400" smtClean="0"/>
              <a:t>, -1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/</a:t>
            </a:r>
            <a:r>
              <a:rPr lang="en-US" altLang="en-US" sz="2400" baseline="-25000" smtClean="0"/>
              <a:t>4</a:t>
            </a:r>
            <a:r>
              <a:rPr lang="en-US" altLang="en-US" sz="2400" smtClean="0"/>
              <a:t>, 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/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0, 0, -1, -1, 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Compression: many small detail coefficients can be replaced by 0’s, and only the significant coefficients are retained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7543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E380F8-A440-40CB-8A06-ED39E19812FE}" type="slidenum">
              <a:rPr lang="en-US" altLang="en-US" sz="1200" smtClean="0"/>
              <a:pPr eaLnBrk="1" hangingPunct="1"/>
              <a:t>31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Haar Wavelet Coefficients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132513" y="1066800"/>
            <a:ext cx="301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b="1">
                <a:solidFill>
                  <a:schemeClr val="tx2"/>
                </a:solidFill>
                <a:latin typeface="Arial" charset="0"/>
                <a:cs typeface="Arial" charset="0"/>
              </a:rPr>
              <a:t>Coefficient “Supports”</a:t>
            </a:r>
            <a:endParaRPr lang="en-US" altLang="en-US" sz="14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5641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600">
                <a:latin typeface="Verdana" pitchFamily="34" charset="0"/>
                <a:cs typeface="Arial" charset="0"/>
              </a:rPr>
              <a:t>2              2   0            2   3            5   4               4</a:t>
            </a: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2743200" y="2514600"/>
            <a:ext cx="762000" cy="457200"/>
            <a:chOff x="1392" y="1344"/>
            <a:chExt cx="480" cy="288"/>
          </a:xfrm>
        </p:grpSpPr>
        <p:sp>
          <p:nvSpPr>
            <p:cNvPr id="33903" name="Text Box 6"/>
            <p:cNvSpPr txBox="1">
              <a:spLocks noChangeArrowheads="1"/>
            </p:cNvSpPr>
            <p:nvPr/>
          </p:nvSpPr>
          <p:spPr bwMode="auto">
            <a:xfrm>
              <a:off x="1392" y="139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-1.25</a:t>
              </a:r>
            </a:p>
          </p:txBody>
        </p:sp>
        <p:sp>
          <p:nvSpPr>
            <p:cNvPr id="33904" name="Oval 7"/>
            <p:cNvSpPr>
              <a:spLocks noChangeArrowheads="1"/>
            </p:cNvSpPr>
            <p:nvPr/>
          </p:nvSpPr>
          <p:spPr bwMode="auto">
            <a:xfrm>
              <a:off x="1392" y="1344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799" name="Group 8"/>
          <p:cNvGrpSpPr>
            <a:grpSpLocks/>
          </p:cNvGrpSpPr>
          <p:nvPr/>
        </p:nvGrpSpPr>
        <p:grpSpPr bwMode="auto">
          <a:xfrm>
            <a:off x="2743200" y="1752600"/>
            <a:ext cx="685800" cy="457200"/>
            <a:chOff x="1392" y="1008"/>
            <a:chExt cx="432" cy="288"/>
          </a:xfrm>
        </p:grpSpPr>
        <p:sp>
          <p:nvSpPr>
            <p:cNvPr id="33901" name="Text Box 9"/>
            <p:cNvSpPr txBox="1">
              <a:spLocks noChangeArrowheads="1"/>
            </p:cNvSpPr>
            <p:nvPr/>
          </p:nvSpPr>
          <p:spPr bwMode="auto">
            <a:xfrm>
              <a:off x="1392" y="1056"/>
              <a:ext cx="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2.75</a:t>
              </a:r>
            </a:p>
          </p:txBody>
        </p:sp>
        <p:sp>
          <p:nvSpPr>
            <p:cNvPr id="33902" name="Oval 10"/>
            <p:cNvSpPr>
              <a:spLocks noChangeArrowheads="1"/>
            </p:cNvSpPr>
            <p:nvPr/>
          </p:nvSpPr>
          <p:spPr bwMode="auto">
            <a:xfrm>
              <a:off x="1392" y="1008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00" name="Group 11"/>
          <p:cNvGrpSpPr>
            <a:grpSpLocks/>
          </p:cNvGrpSpPr>
          <p:nvPr/>
        </p:nvGrpSpPr>
        <p:grpSpPr bwMode="auto">
          <a:xfrm>
            <a:off x="1524000" y="3276600"/>
            <a:ext cx="762000" cy="457200"/>
            <a:chOff x="816" y="1632"/>
            <a:chExt cx="480" cy="288"/>
          </a:xfrm>
        </p:grpSpPr>
        <p:sp>
          <p:nvSpPr>
            <p:cNvPr id="33899" name="Oval 12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900" name="Text Box 13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0.5</a:t>
              </a:r>
            </a:p>
          </p:txBody>
        </p:sp>
      </p:grpSp>
      <p:grpSp>
        <p:nvGrpSpPr>
          <p:cNvPr id="33801" name="Group 14"/>
          <p:cNvGrpSpPr>
            <a:grpSpLocks/>
          </p:cNvGrpSpPr>
          <p:nvPr/>
        </p:nvGrpSpPr>
        <p:grpSpPr bwMode="auto">
          <a:xfrm>
            <a:off x="4038600" y="3276600"/>
            <a:ext cx="762000" cy="457200"/>
            <a:chOff x="816" y="1632"/>
            <a:chExt cx="480" cy="288"/>
          </a:xfrm>
        </p:grpSpPr>
        <p:sp>
          <p:nvSpPr>
            <p:cNvPr id="33897" name="Oval 15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8" name="Text Box 16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 0</a:t>
              </a:r>
            </a:p>
          </p:txBody>
        </p:sp>
      </p:grpSp>
      <p:grpSp>
        <p:nvGrpSpPr>
          <p:cNvPr id="33802" name="Group 17"/>
          <p:cNvGrpSpPr>
            <a:grpSpLocks/>
          </p:cNvGrpSpPr>
          <p:nvPr/>
        </p:nvGrpSpPr>
        <p:grpSpPr bwMode="auto">
          <a:xfrm>
            <a:off x="838200" y="4038600"/>
            <a:ext cx="762000" cy="457200"/>
            <a:chOff x="816" y="1632"/>
            <a:chExt cx="480" cy="288"/>
          </a:xfrm>
        </p:grpSpPr>
        <p:sp>
          <p:nvSpPr>
            <p:cNvPr id="33895" name="Oval 18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6" name="Text Box 19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 0</a:t>
              </a:r>
            </a:p>
          </p:txBody>
        </p:sp>
      </p:grpSp>
      <p:grpSp>
        <p:nvGrpSpPr>
          <p:cNvPr id="33803" name="Group 20"/>
          <p:cNvGrpSpPr>
            <a:grpSpLocks/>
          </p:cNvGrpSpPr>
          <p:nvPr/>
        </p:nvGrpSpPr>
        <p:grpSpPr bwMode="auto">
          <a:xfrm>
            <a:off x="2209800" y="4038600"/>
            <a:ext cx="762000" cy="457200"/>
            <a:chOff x="816" y="1632"/>
            <a:chExt cx="480" cy="288"/>
          </a:xfrm>
        </p:grpSpPr>
        <p:sp>
          <p:nvSpPr>
            <p:cNvPr id="33893" name="Oval 21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4" name="Text Box 22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 -1</a:t>
              </a:r>
            </a:p>
          </p:txBody>
        </p:sp>
      </p:grpSp>
      <p:grpSp>
        <p:nvGrpSpPr>
          <p:cNvPr id="33804" name="Group 23"/>
          <p:cNvGrpSpPr>
            <a:grpSpLocks/>
          </p:cNvGrpSpPr>
          <p:nvPr/>
        </p:nvGrpSpPr>
        <p:grpSpPr bwMode="auto">
          <a:xfrm>
            <a:off x="4876800" y="4038600"/>
            <a:ext cx="762000" cy="457200"/>
            <a:chOff x="816" y="1632"/>
            <a:chExt cx="480" cy="288"/>
          </a:xfrm>
        </p:grpSpPr>
        <p:sp>
          <p:nvSpPr>
            <p:cNvPr id="33891" name="Oval 24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2" name="Text Box 25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 0</a:t>
              </a:r>
            </a:p>
          </p:txBody>
        </p:sp>
      </p:grpSp>
      <p:grpSp>
        <p:nvGrpSpPr>
          <p:cNvPr id="33805" name="Group 26"/>
          <p:cNvGrpSpPr>
            <a:grpSpLocks/>
          </p:cNvGrpSpPr>
          <p:nvPr/>
        </p:nvGrpSpPr>
        <p:grpSpPr bwMode="auto">
          <a:xfrm>
            <a:off x="3429000" y="4038600"/>
            <a:ext cx="762000" cy="457200"/>
            <a:chOff x="816" y="1632"/>
            <a:chExt cx="480" cy="288"/>
          </a:xfrm>
        </p:grpSpPr>
        <p:sp>
          <p:nvSpPr>
            <p:cNvPr id="33889" name="Oval 27"/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0" name="Text Box 28"/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600">
                  <a:latin typeface="Verdana" pitchFamily="34" charset="0"/>
                  <a:cs typeface="Arial" charset="0"/>
                </a:rPr>
                <a:t> -1</a:t>
              </a:r>
            </a:p>
          </p:txBody>
        </p:sp>
      </p:grpSp>
      <p:sp>
        <p:nvSpPr>
          <p:cNvPr id="33806" name="Line 29"/>
          <p:cNvSpPr>
            <a:spLocks noChangeShapeType="1"/>
          </p:cNvSpPr>
          <p:nvPr/>
        </p:nvSpPr>
        <p:spPr bwMode="auto">
          <a:xfrm flipH="1">
            <a:off x="609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1371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31"/>
          <p:cNvSpPr>
            <a:spLocks noChangeShapeType="1"/>
          </p:cNvSpPr>
          <p:nvPr/>
        </p:nvSpPr>
        <p:spPr bwMode="auto">
          <a:xfrm flipH="1">
            <a:off x="2057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32"/>
          <p:cNvSpPr>
            <a:spLocks noChangeShapeType="1"/>
          </p:cNvSpPr>
          <p:nvPr/>
        </p:nvSpPr>
        <p:spPr bwMode="auto">
          <a:xfrm flipH="1">
            <a:off x="3276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33"/>
          <p:cNvSpPr>
            <a:spLocks noChangeShapeType="1"/>
          </p:cNvSpPr>
          <p:nvPr/>
        </p:nvSpPr>
        <p:spPr bwMode="auto">
          <a:xfrm flipH="1">
            <a:off x="46482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4"/>
          <p:cNvSpPr>
            <a:spLocks noChangeShapeType="1"/>
          </p:cNvSpPr>
          <p:nvPr/>
        </p:nvSpPr>
        <p:spPr bwMode="auto">
          <a:xfrm>
            <a:off x="2743200" y="44958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35"/>
          <p:cNvSpPr>
            <a:spLocks noChangeShapeType="1"/>
          </p:cNvSpPr>
          <p:nvPr/>
        </p:nvSpPr>
        <p:spPr bwMode="auto">
          <a:xfrm>
            <a:off x="3962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36"/>
          <p:cNvSpPr>
            <a:spLocks noChangeShapeType="1"/>
          </p:cNvSpPr>
          <p:nvPr/>
        </p:nvSpPr>
        <p:spPr bwMode="auto">
          <a:xfrm>
            <a:off x="5486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37"/>
          <p:cNvSpPr>
            <a:spLocks noChangeShapeType="1"/>
          </p:cNvSpPr>
          <p:nvPr/>
        </p:nvSpPr>
        <p:spPr bwMode="auto">
          <a:xfrm flipH="1">
            <a:off x="12192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 flipH="1">
            <a:off x="37338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 flipH="1">
            <a:off x="1981200" y="28194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40"/>
          <p:cNvSpPr>
            <a:spLocks noChangeShapeType="1"/>
          </p:cNvSpPr>
          <p:nvPr/>
        </p:nvSpPr>
        <p:spPr bwMode="auto">
          <a:xfrm>
            <a:off x="21336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41"/>
          <p:cNvSpPr>
            <a:spLocks noChangeShapeType="1"/>
          </p:cNvSpPr>
          <p:nvPr/>
        </p:nvSpPr>
        <p:spPr bwMode="auto">
          <a:xfrm>
            <a:off x="46482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42"/>
          <p:cNvSpPr>
            <a:spLocks noChangeShapeType="1"/>
          </p:cNvSpPr>
          <p:nvPr/>
        </p:nvSpPr>
        <p:spPr bwMode="auto">
          <a:xfrm>
            <a:off x="3429000" y="28194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43"/>
          <p:cNvSpPr>
            <a:spLocks noChangeShapeType="1"/>
          </p:cNvSpPr>
          <p:nvPr/>
        </p:nvSpPr>
        <p:spPr bwMode="auto">
          <a:xfrm flipH="1">
            <a:off x="30480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2667000" y="21336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810000" y="2743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133600" y="26670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990600" y="35052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81000" y="4343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1905000" y="4419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7" name="Text Box 50"/>
          <p:cNvSpPr txBox="1">
            <a:spLocks noChangeArrowheads="1"/>
          </p:cNvSpPr>
          <p:nvPr/>
        </p:nvSpPr>
        <p:spPr bwMode="auto">
          <a:xfrm>
            <a:off x="3048000" y="44196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8" name="Text Box 51"/>
          <p:cNvSpPr txBox="1">
            <a:spLocks noChangeArrowheads="1"/>
          </p:cNvSpPr>
          <p:nvPr/>
        </p:nvSpPr>
        <p:spPr bwMode="auto">
          <a:xfrm>
            <a:off x="3581400" y="35814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495800" y="44196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+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2362200" y="3505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876800" y="3581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1447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27432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>
            <a:off x="4114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5638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itchFamily="34" charset="0"/>
                <a:cs typeface="Arial" charset="0"/>
              </a:rPr>
              <a:t>-</a:t>
            </a:r>
          </a:p>
        </p:txBody>
      </p:sp>
      <p:grpSp>
        <p:nvGrpSpPr>
          <p:cNvPr id="33836" name="Group 59"/>
          <p:cNvGrpSpPr>
            <a:grpSpLocks/>
          </p:cNvGrpSpPr>
          <p:nvPr/>
        </p:nvGrpSpPr>
        <p:grpSpPr bwMode="auto">
          <a:xfrm>
            <a:off x="6969125" y="1295400"/>
            <a:ext cx="2174875" cy="611188"/>
            <a:chOff x="4368" y="2640"/>
            <a:chExt cx="1296" cy="384"/>
          </a:xfrm>
        </p:grpSpPr>
        <p:sp>
          <p:nvSpPr>
            <p:cNvPr id="33887" name="Rectangle 60"/>
            <p:cNvSpPr>
              <a:spLocks noChangeArrowheads="1"/>
            </p:cNvSpPr>
            <p:nvPr/>
          </p:nvSpPr>
          <p:spPr bwMode="auto">
            <a:xfrm>
              <a:off x="4368" y="2832"/>
              <a:ext cx="115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88" name="Text Box 61"/>
            <p:cNvSpPr txBox="1">
              <a:spLocks noChangeArrowheads="1"/>
            </p:cNvSpPr>
            <p:nvPr/>
          </p:nvSpPr>
          <p:spPr bwMode="auto">
            <a:xfrm>
              <a:off x="4801" y="2640"/>
              <a:ext cx="86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33837" name="Group 62"/>
          <p:cNvGrpSpPr>
            <a:grpSpLocks/>
          </p:cNvGrpSpPr>
          <p:nvPr/>
        </p:nvGrpSpPr>
        <p:grpSpPr bwMode="auto">
          <a:xfrm>
            <a:off x="5978525" y="1524000"/>
            <a:ext cx="2951163" cy="4572000"/>
            <a:chOff x="3766" y="960"/>
            <a:chExt cx="1859" cy="2880"/>
          </a:xfrm>
        </p:grpSpPr>
        <p:sp>
          <p:nvSpPr>
            <p:cNvPr id="33842" name="Rectangle 63"/>
            <p:cNvSpPr>
              <a:spLocks noChangeArrowheads="1"/>
            </p:cNvSpPr>
            <p:nvPr/>
          </p:nvSpPr>
          <p:spPr bwMode="auto">
            <a:xfrm>
              <a:off x="4390" y="1439"/>
              <a:ext cx="123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3" name="Text Box 64"/>
            <p:cNvSpPr txBox="1">
              <a:spLocks noChangeArrowheads="1"/>
            </p:cNvSpPr>
            <p:nvPr/>
          </p:nvSpPr>
          <p:spPr bwMode="auto">
            <a:xfrm>
              <a:off x="5158" y="1008"/>
              <a:ext cx="44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80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44" name="Rectangle 65"/>
            <p:cNvSpPr>
              <a:spLocks noChangeArrowheads="1"/>
            </p:cNvSpPr>
            <p:nvPr/>
          </p:nvSpPr>
          <p:spPr bwMode="auto">
            <a:xfrm>
              <a:off x="4390" y="1440"/>
              <a:ext cx="59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5" name="Text Box 66"/>
            <p:cNvSpPr txBox="1">
              <a:spLocks noChangeArrowheads="1"/>
            </p:cNvSpPr>
            <p:nvPr/>
          </p:nvSpPr>
          <p:spPr bwMode="auto">
            <a:xfrm>
              <a:off x="4539" y="1247"/>
              <a:ext cx="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46" name="Rectangle 67"/>
            <p:cNvSpPr>
              <a:spLocks noChangeArrowheads="1"/>
            </p:cNvSpPr>
            <p:nvPr/>
          </p:nvSpPr>
          <p:spPr bwMode="auto">
            <a:xfrm>
              <a:off x="4390" y="2258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7" name="Rectangle 68"/>
            <p:cNvSpPr>
              <a:spLocks noChangeArrowheads="1"/>
            </p:cNvSpPr>
            <p:nvPr/>
          </p:nvSpPr>
          <p:spPr bwMode="auto">
            <a:xfrm>
              <a:off x="5030" y="2260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8" name="Text Box 69"/>
            <p:cNvSpPr txBox="1">
              <a:spLocks noChangeArrowheads="1"/>
            </p:cNvSpPr>
            <p:nvPr/>
          </p:nvSpPr>
          <p:spPr bwMode="auto">
            <a:xfrm>
              <a:off x="5030" y="2067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49" name="Rectangle 70"/>
            <p:cNvSpPr>
              <a:spLocks noChangeArrowheads="1"/>
            </p:cNvSpPr>
            <p:nvPr/>
          </p:nvSpPr>
          <p:spPr bwMode="auto">
            <a:xfrm>
              <a:off x="5325" y="2257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0" name="Text Box 71"/>
            <p:cNvSpPr txBox="1">
              <a:spLocks noChangeArrowheads="1"/>
            </p:cNvSpPr>
            <p:nvPr/>
          </p:nvSpPr>
          <p:spPr bwMode="auto">
            <a:xfrm>
              <a:off x="5325" y="1872"/>
              <a:ext cx="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51" name="Rectangle 72"/>
            <p:cNvSpPr>
              <a:spLocks noChangeArrowheads="1"/>
            </p:cNvSpPr>
            <p:nvPr/>
          </p:nvSpPr>
          <p:spPr bwMode="auto">
            <a:xfrm>
              <a:off x="4390" y="1874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2" name="Rectangle 73"/>
            <p:cNvSpPr>
              <a:spLocks noChangeArrowheads="1"/>
            </p:cNvSpPr>
            <p:nvPr/>
          </p:nvSpPr>
          <p:spPr bwMode="auto">
            <a:xfrm>
              <a:off x="4390" y="1922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3" name="Rectangle 74"/>
            <p:cNvSpPr>
              <a:spLocks noChangeArrowheads="1"/>
            </p:cNvSpPr>
            <p:nvPr/>
          </p:nvSpPr>
          <p:spPr bwMode="auto">
            <a:xfrm>
              <a:off x="4390" y="1922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4" name="Text Box 75"/>
            <p:cNvSpPr txBox="1">
              <a:spLocks noChangeArrowheads="1"/>
            </p:cNvSpPr>
            <p:nvPr/>
          </p:nvSpPr>
          <p:spPr bwMode="auto">
            <a:xfrm>
              <a:off x="4390" y="1729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55" name="Rectangle 76"/>
            <p:cNvSpPr>
              <a:spLocks noChangeArrowheads="1"/>
            </p:cNvSpPr>
            <p:nvPr/>
          </p:nvSpPr>
          <p:spPr bwMode="auto">
            <a:xfrm>
              <a:off x="4685" y="1922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6" name="Text Box 77"/>
            <p:cNvSpPr txBox="1">
              <a:spLocks noChangeArrowheads="1"/>
            </p:cNvSpPr>
            <p:nvPr/>
          </p:nvSpPr>
          <p:spPr bwMode="auto">
            <a:xfrm>
              <a:off x="4685" y="1536"/>
              <a:ext cx="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57" name="Rectangle 78"/>
            <p:cNvSpPr>
              <a:spLocks noChangeArrowheads="1"/>
            </p:cNvSpPr>
            <p:nvPr/>
          </p:nvSpPr>
          <p:spPr bwMode="auto">
            <a:xfrm>
              <a:off x="4394" y="2738"/>
              <a:ext cx="1231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8" name="Rectangle 79"/>
            <p:cNvSpPr>
              <a:spLocks noChangeArrowheads="1"/>
            </p:cNvSpPr>
            <p:nvPr/>
          </p:nvSpPr>
          <p:spPr bwMode="auto">
            <a:xfrm>
              <a:off x="4394" y="2738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9" name="Rectangle 80"/>
            <p:cNvSpPr>
              <a:spLocks noChangeArrowheads="1"/>
            </p:cNvSpPr>
            <p:nvPr/>
          </p:nvSpPr>
          <p:spPr bwMode="auto">
            <a:xfrm>
              <a:off x="4393" y="2738"/>
              <a:ext cx="14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0" name="Text Box 81"/>
            <p:cNvSpPr txBox="1">
              <a:spLocks noChangeArrowheads="1"/>
            </p:cNvSpPr>
            <p:nvPr/>
          </p:nvSpPr>
          <p:spPr bwMode="auto">
            <a:xfrm>
              <a:off x="4342" y="2545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61" name="Rectangle 82"/>
            <p:cNvSpPr>
              <a:spLocks noChangeArrowheads="1"/>
            </p:cNvSpPr>
            <p:nvPr/>
          </p:nvSpPr>
          <p:spPr bwMode="auto">
            <a:xfrm>
              <a:off x="4541" y="2737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2" name="Text Box 83"/>
            <p:cNvSpPr txBox="1">
              <a:spLocks noChangeArrowheads="1"/>
            </p:cNvSpPr>
            <p:nvPr/>
          </p:nvSpPr>
          <p:spPr bwMode="auto">
            <a:xfrm>
              <a:off x="4489" y="2352"/>
              <a:ext cx="11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63" name="Rectangle 84"/>
            <p:cNvSpPr>
              <a:spLocks noChangeArrowheads="1"/>
            </p:cNvSpPr>
            <p:nvPr/>
          </p:nvSpPr>
          <p:spPr bwMode="auto">
            <a:xfrm>
              <a:off x="4390" y="3026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4" name="Rectangle 85"/>
            <p:cNvSpPr>
              <a:spLocks noChangeArrowheads="1"/>
            </p:cNvSpPr>
            <p:nvPr/>
          </p:nvSpPr>
          <p:spPr bwMode="auto">
            <a:xfrm>
              <a:off x="4677" y="3026"/>
              <a:ext cx="148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5" name="Text Box 86"/>
            <p:cNvSpPr txBox="1">
              <a:spLocks noChangeArrowheads="1"/>
            </p:cNvSpPr>
            <p:nvPr/>
          </p:nvSpPr>
          <p:spPr bwMode="auto">
            <a:xfrm>
              <a:off x="4625" y="2833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66" name="Rectangle 87"/>
            <p:cNvSpPr>
              <a:spLocks noChangeArrowheads="1"/>
            </p:cNvSpPr>
            <p:nvPr/>
          </p:nvSpPr>
          <p:spPr bwMode="auto">
            <a:xfrm>
              <a:off x="4824" y="3026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7" name="Text Box 88"/>
            <p:cNvSpPr txBox="1">
              <a:spLocks noChangeArrowheads="1"/>
            </p:cNvSpPr>
            <p:nvPr/>
          </p:nvSpPr>
          <p:spPr bwMode="auto">
            <a:xfrm>
              <a:off x="4772" y="2640"/>
              <a:ext cx="11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68" name="Rectangle 89"/>
            <p:cNvSpPr>
              <a:spLocks noChangeArrowheads="1"/>
            </p:cNvSpPr>
            <p:nvPr/>
          </p:nvSpPr>
          <p:spPr bwMode="auto">
            <a:xfrm>
              <a:off x="4390" y="3601"/>
              <a:ext cx="122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9" name="Rectangle 90"/>
            <p:cNvSpPr>
              <a:spLocks noChangeArrowheads="1"/>
            </p:cNvSpPr>
            <p:nvPr/>
          </p:nvSpPr>
          <p:spPr bwMode="auto">
            <a:xfrm>
              <a:off x="5455" y="3601"/>
              <a:ext cx="164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0" name="Text Box 91"/>
            <p:cNvSpPr txBox="1">
              <a:spLocks noChangeArrowheads="1"/>
            </p:cNvSpPr>
            <p:nvPr/>
          </p:nvSpPr>
          <p:spPr bwMode="auto">
            <a:xfrm>
              <a:off x="5400" y="3216"/>
              <a:ext cx="12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71" name="Rectangle 92"/>
            <p:cNvSpPr>
              <a:spLocks noChangeArrowheads="1"/>
            </p:cNvSpPr>
            <p:nvPr/>
          </p:nvSpPr>
          <p:spPr bwMode="auto">
            <a:xfrm>
              <a:off x="5272" y="3601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2" name="Text Box 93"/>
            <p:cNvSpPr txBox="1">
              <a:spLocks noChangeArrowheads="1"/>
            </p:cNvSpPr>
            <p:nvPr/>
          </p:nvSpPr>
          <p:spPr bwMode="auto">
            <a:xfrm>
              <a:off x="5210" y="3408"/>
              <a:ext cx="1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73" name="Rectangle 94"/>
            <p:cNvSpPr>
              <a:spLocks noChangeArrowheads="1"/>
            </p:cNvSpPr>
            <p:nvPr/>
          </p:nvSpPr>
          <p:spPr bwMode="auto">
            <a:xfrm>
              <a:off x="4390" y="3314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4" name="Rectangle 95"/>
            <p:cNvSpPr>
              <a:spLocks noChangeArrowheads="1"/>
            </p:cNvSpPr>
            <p:nvPr/>
          </p:nvSpPr>
          <p:spPr bwMode="auto">
            <a:xfrm>
              <a:off x="4974" y="3314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5" name="Text Box 96"/>
            <p:cNvSpPr txBox="1">
              <a:spLocks noChangeArrowheads="1"/>
            </p:cNvSpPr>
            <p:nvPr/>
          </p:nvSpPr>
          <p:spPr bwMode="auto">
            <a:xfrm>
              <a:off x="4912" y="3121"/>
              <a:ext cx="1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33876" name="Rectangle 97"/>
            <p:cNvSpPr>
              <a:spLocks noChangeArrowheads="1"/>
            </p:cNvSpPr>
            <p:nvPr/>
          </p:nvSpPr>
          <p:spPr bwMode="auto">
            <a:xfrm>
              <a:off x="5120" y="3314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7" name="Text Box 98"/>
            <p:cNvSpPr txBox="1">
              <a:spLocks noChangeArrowheads="1"/>
            </p:cNvSpPr>
            <p:nvPr/>
          </p:nvSpPr>
          <p:spPr bwMode="auto">
            <a:xfrm>
              <a:off x="5068" y="2928"/>
              <a:ext cx="11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itchFamily="18" charset="0"/>
                  <a:cs typeface="Arial" charset="0"/>
                </a:rPr>
                <a:t>-</a:t>
              </a:r>
              <a:endParaRPr lang="en-US" altLang="en-US" sz="4800" b="1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78" name="Rectangle 99"/>
            <p:cNvSpPr>
              <a:spLocks noChangeArrowheads="1"/>
            </p:cNvSpPr>
            <p:nvPr/>
          </p:nvSpPr>
          <p:spPr bwMode="auto">
            <a:xfrm>
              <a:off x="4114" y="125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79" name="Rectangle 100"/>
            <p:cNvSpPr>
              <a:spLocks noChangeArrowheads="1"/>
            </p:cNvSpPr>
            <p:nvPr/>
          </p:nvSpPr>
          <p:spPr bwMode="auto">
            <a:xfrm>
              <a:off x="4006" y="3264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-1</a:t>
              </a:r>
              <a:endParaRPr lang="en-US" altLang="en-US" sz="2000" b="1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80" name="Rectangle 101"/>
            <p:cNvSpPr>
              <a:spLocks noChangeArrowheads="1"/>
            </p:cNvSpPr>
            <p:nvPr/>
          </p:nvSpPr>
          <p:spPr bwMode="auto">
            <a:xfrm>
              <a:off x="4006" y="3024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-1</a:t>
              </a:r>
              <a:endParaRPr lang="en-US" altLang="en-US" b="1">
                <a:latin typeface="Arial" charset="0"/>
                <a:cs typeface="Arial" charset="0"/>
              </a:endParaRPr>
            </a:p>
          </p:txBody>
        </p:sp>
        <p:sp>
          <p:nvSpPr>
            <p:cNvPr id="33881" name="Rectangle 102"/>
            <p:cNvSpPr>
              <a:spLocks noChangeArrowheads="1"/>
            </p:cNvSpPr>
            <p:nvPr/>
          </p:nvSpPr>
          <p:spPr bwMode="auto">
            <a:xfrm>
              <a:off x="3862" y="1920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0.5</a:t>
              </a:r>
              <a:endParaRPr lang="en-US" altLang="en-US" sz="1600" b="1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82" name="Rectangle 103"/>
            <p:cNvSpPr>
              <a:spLocks noChangeArrowheads="1"/>
            </p:cNvSpPr>
            <p:nvPr/>
          </p:nvSpPr>
          <p:spPr bwMode="auto">
            <a:xfrm>
              <a:off x="4006" y="220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0</a:t>
              </a:r>
              <a:endParaRPr lang="en-US" altLang="en-US" b="1">
                <a:latin typeface="Arial" charset="0"/>
                <a:cs typeface="Arial" charset="0"/>
              </a:endParaRPr>
            </a:p>
          </p:txBody>
        </p:sp>
        <p:sp>
          <p:nvSpPr>
            <p:cNvPr id="33883" name="Rectangle 104"/>
            <p:cNvSpPr>
              <a:spLocks noChangeArrowheads="1"/>
            </p:cNvSpPr>
            <p:nvPr/>
          </p:nvSpPr>
          <p:spPr bwMode="auto">
            <a:xfrm>
              <a:off x="3766" y="960"/>
              <a:ext cx="5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2.75 </a:t>
              </a:r>
              <a:endParaRPr lang="en-US" altLang="en-US" sz="1400" b="1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884" name="Rectangle 105"/>
            <p:cNvSpPr>
              <a:spLocks noChangeArrowheads="1"/>
            </p:cNvSpPr>
            <p:nvPr/>
          </p:nvSpPr>
          <p:spPr bwMode="auto">
            <a:xfrm>
              <a:off x="3766" y="14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-1.25</a:t>
              </a:r>
              <a:endParaRPr lang="en-US" alt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33885" name="Rectangle 106"/>
            <p:cNvSpPr>
              <a:spLocks noChangeArrowheads="1"/>
            </p:cNvSpPr>
            <p:nvPr/>
          </p:nvSpPr>
          <p:spPr bwMode="auto">
            <a:xfrm>
              <a:off x="4054" y="268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0</a:t>
              </a:r>
              <a:endParaRPr lang="en-US" altLang="en-US" b="1">
                <a:latin typeface="Arial" charset="0"/>
                <a:cs typeface="Arial" charset="0"/>
              </a:endParaRPr>
            </a:p>
          </p:txBody>
        </p:sp>
        <p:sp>
          <p:nvSpPr>
            <p:cNvPr id="33886" name="Rectangle 107"/>
            <p:cNvSpPr>
              <a:spLocks noChangeArrowheads="1"/>
            </p:cNvSpPr>
            <p:nvPr/>
          </p:nvSpPr>
          <p:spPr bwMode="auto">
            <a:xfrm>
              <a:off x="4054" y="3552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  <a:cs typeface="Arial" charset="0"/>
                </a:rPr>
                <a:t> </a:t>
              </a:r>
              <a:r>
                <a:rPr lang="en-US" altLang="en-US" sz="2000" b="1">
                  <a:latin typeface="Arial" charset="0"/>
                  <a:cs typeface="Arial" charset="0"/>
                </a:rPr>
                <a:t>0</a:t>
              </a:r>
              <a:endParaRPr lang="en-US" altLang="en-US" b="1">
                <a:latin typeface="Arial" charset="0"/>
                <a:cs typeface="Arial" charset="0"/>
              </a:endParaRPr>
            </a:p>
          </p:txBody>
        </p:sp>
      </p:grpSp>
      <p:sp>
        <p:nvSpPr>
          <p:cNvPr id="33838" name="Text Box 108"/>
          <p:cNvSpPr txBox="1">
            <a:spLocks noChangeArrowheads="1"/>
          </p:cNvSpPr>
          <p:nvPr/>
        </p:nvSpPr>
        <p:spPr bwMode="auto">
          <a:xfrm>
            <a:off x="-701675" y="14287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en-US" sz="1600">
              <a:solidFill>
                <a:srgbClr val="FF505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839" name="AutoShape 109"/>
          <p:cNvSpPr>
            <a:spLocks/>
          </p:cNvSpPr>
          <p:nvPr/>
        </p:nvSpPr>
        <p:spPr bwMode="auto">
          <a:xfrm rot="-5400000">
            <a:off x="3124200" y="2743200"/>
            <a:ext cx="228600" cy="5562600"/>
          </a:xfrm>
          <a:prstGeom prst="leftBrace">
            <a:avLst>
              <a:gd name="adj1" fmla="val 2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40" name="Rectangle 110"/>
          <p:cNvSpPr>
            <a:spLocks noChangeArrowheads="1"/>
          </p:cNvSpPr>
          <p:nvPr/>
        </p:nvSpPr>
        <p:spPr bwMode="auto">
          <a:xfrm>
            <a:off x="1524000" y="5638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b="1">
                <a:latin typeface="Arial" charset="0"/>
                <a:cs typeface="Arial" charset="0"/>
              </a:rPr>
              <a:t>Original frequency distribution</a:t>
            </a:r>
            <a:endParaRPr lang="en-US" altLang="en-US" sz="1400" b="1">
              <a:latin typeface="Times New Roman" pitchFamily="18" charset="0"/>
              <a:cs typeface="Arial" charset="0"/>
            </a:endParaRPr>
          </a:p>
        </p:txBody>
      </p:sp>
      <p:sp>
        <p:nvSpPr>
          <p:cNvPr id="33841" name="Rectangle 111"/>
          <p:cNvSpPr>
            <a:spLocks noChangeArrowheads="1"/>
          </p:cNvSpPr>
          <p:nvPr/>
        </p:nvSpPr>
        <p:spPr bwMode="auto">
          <a:xfrm>
            <a:off x="250825" y="1484313"/>
            <a:ext cx="2305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Hierarchical decomposition structure (a.k.a. “error tree”)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6FB0D4-C32B-470A-BCDC-4C5B2BAB6496}" type="slidenum">
              <a:rPr lang="en-US" altLang="en-US" sz="1200" smtClean="0"/>
              <a:pPr eaLnBrk="1" hangingPunct="1"/>
              <a:t>32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Wavelet Transform?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Use hat-shape filters</a:t>
            </a:r>
          </a:p>
          <a:p>
            <a:pPr lvl="1" eaLnBrk="1" hangingPunct="1"/>
            <a:r>
              <a:rPr lang="en-US" altLang="en-US" sz="2400" smtClean="0"/>
              <a:t>Emphasize region where points cluster</a:t>
            </a:r>
          </a:p>
          <a:p>
            <a:pPr lvl="1" eaLnBrk="1" hangingPunct="1"/>
            <a:r>
              <a:rPr lang="en-US" altLang="en-US" sz="2400" smtClean="0"/>
              <a:t>Suppress weaker information in their boundaries  </a:t>
            </a:r>
          </a:p>
          <a:p>
            <a:pPr eaLnBrk="1" hangingPunct="1"/>
            <a:r>
              <a:rPr lang="en-US" altLang="en-US" sz="2400" smtClean="0"/>
              <a:t>Effective removal of outliers</a:t>
            </a:r>
          </a:p>
          <a:p>
            <a:pPr lvl="1" eaLnBrk="1" hangingPunct="1"/>
            <a:r>
              <a:rPr lang="en-US" altLang="en-US" sz="2400" smtClean="0"/>
              <a:t>Insensitive to noise, insensitive to input order</a:t>
            </a:r>
          </a:p>
          <a:p>
            <a:pPr eaLnBrk="1" hangingPunct="1"/>
            <a:r>
              <a:rPr lang="en-US" altLang="en-US" sz="2400" smtClean="0"/>
              <a:t>Multi-resolution</a:t>
            </a:r>
          </a:p>
          <a:p>
            <a:pPr lvl="1" eaLnBrk="1" hangingPunct="1"/>
            <a:r>
              <a:rPr lang="en-US" altLang="en-US" sz="2400" smtClean="0"/>
              <a:t>Detect arbitrary shaped clusters at different scales</a:t>
            </a:r>
          </a:p>
          <a:p>
            <a:pPr eaLnBrk="1" hangingPunct="1"/>
            <a:r>
              <a:rPr lang="en-US" altLang="en-US" sz="2400" smtClean="0"/>
              <a:t>Efficient</a:t>
            </a:r>
          </a:p>
          <a:p>
            <a:pPr lvl="1" eaLnBrk="1" hangingPunct="1"/>
            <a:r>
              <a:rPr lang="en-US" altLang="en-US" sz="2400" smtClean="0"/>
              <a:t>Complexity O(N)</a:t>
            </a:r>
          </a:p>
          <a:p>
            <a:pPr eaLnBrk="1" hangingPunct="1"/>
            <a:r>
              <a:rPr lang="en-US" altLang="en-US" sz="2400" smtClean="0"/>
              <a:t>Only applicable to low dimensional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C4792EC-FF82-4891-A61F-EB4DDDDEF4CE}" type="slidenum">
              <a:rPr lang="en-US" altLang="en-US" sz="1200" smtClean="0"/>
              <a:pPr eaLnBrk="1" hangingPunct="1"/>
              <a:t>33</a:t>
            </a:fld>
            <a:endParaRPr lang="en-US" altLang="en-US" sz="1200" smtClean="0"/>
          </a:p>
        </p:txBody>
      </p:sp>
      <p:grpSp>
        <p:nvGrpSpPr>
          <p:cNvPr id="35843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</p:grpSpPr>
        <p:sp>
          <p:nvSpPr>
            <p:cNvPr id="35846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x</a:t>
              </a:r>
              <a:r>
                <a:rPr lang="en-US" altLang="en-US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1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2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3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5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6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7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8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9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0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1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2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3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4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5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6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7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9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x</a:t>
              </a:r>
              <a:r>
                <a:rPr lang="en-US" altLang="en-US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70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e</a:t>
              </a:r>
              <a:endParaRPr lang="en-US" altLang="en-US" baseline="-25000">
                <a:latin typeface="Times New Roman" pitchFamily="18" charset="0"/>
              </a:endParaRPr>
            </a:p>
          </p:txBody>
        </p:sp>
      </p:grpSp>
      <p:sp>
        <p:nvSpPr>
          <p:cNvPr id="35844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Principal Component Analysis (PCA)</a:t>
            </a:r>
          </a:p>
        </p:txBody>
      </p:sp>
      <p:sp>
        <p:nvSpPr>
          <p:cNvPr id="3584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C003EF-CE05-4E32-A34F-8F81A15076B3}" type="slidenum">
              <a:rPr lang="en-US" altLang="en-US" sz="1200" smtClean="0"/>
              <a:pPr eaLnBrk="1" hangingPunct="1"/>
              <a:t>34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Given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data vectors from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-dimensions, find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≤ </a:t>
            </a:r>
            <a:r>
              <a:rPr lang="en-US" altLang="en-US" sz="2000" i="1" smtClean="0"/>
              <a:t>n </a:t>
            </a:r>
            <a:r>
              <a:rPr lang="en-US" altLang="en-US" sz="2000" smtClean="0"/>
              <a:t>orthogonal vectors (</a:t>
            </a:r>
            <a:r>
              <a:rPr lang="en-US" altLang="en-US" sz="2000" i="1" smtClean="0"/>
              <a:t>principal components</a:t>
            </a:r>
            <a:r>
              <a:rPr lang="en-US" altLang="en-US" sz="2000" smtClean="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Compute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orthonormal (unit) vectors, i.e., </a:t>
            </a:r>
            <a:r>
              <a:rPr lang="en-US" altLang="en-US" sz="2000" i="1" smtClean="0"/>
              <a:t>principal components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Each input data (vector) is a linear combination of the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>
                <a:sym typeface="Symbol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>
                <a:sym typeface="Symbol" pitchFamily="18" charset="2"/>
              </a:rPr>
              <a:t>Since the components are sorted, the size of the data can be reduced by eliminating the </a:t>
            </a:r>
            <a:r>
              <a:rPr lang="en-US" altLang="en-US" sz="2000" i="1" smtClean="0">
                <a:sym typeface="Symbol" pitchFamily="18" charset="2"/>
              </a:rPr>
              <a:t>weak components</a:t>
            </a:r>
            <a:r>
              <a:rPr lang="en-US" altLang="en-US" sz="2000" smtClean="0">
                <a:sym typeface="Symbol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Works for numeric data only</a:t>
            </a:r>
          </a:p>
        </p:txBody>
      </p:sp>
      <p:sp>
        <p:nvSpPr>
          <p:cNvPr id="36868" name="Text Box 3"/>
          <p:cNvSpPr>
            <a:spLocks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 smtClean="0"/>
              <a:t>Principal Component Analysis (Steps)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77A06D-FD9F-425E-B92D-6C58EBC72E34}" type="slidenum">
              <a:rPr lang="en-US" altLang="en-US" sz="1200" smtClean="0"/>
              <a:pPr eaLnBrk="1" hangingPunct="1"/>
              <a:t>35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Subset Selection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E.g., students' ID is often irrelevant to the task of predicting students' GPA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295CB0-DAFF-4A95-B403-5B24363A392F}" type="slidenum">
              <a:rPr lang="en-US" altLang="en-US" sz="1200" smtClean="0"/>
              <a:pPr eaLnBrk="1" hangingPunct="1"/>
              <a:t>36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Heuristic Search in Attribute Selection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There are </a:t>
            </a:r>
            <a:r>
              <a:rPr lang="en-US" altLang="en-US" sz="2400" i="1" smtClean="0"/>
              <a:t>2</a:t>
            </a:r>
            <a:r>
              <a:rPr lang="en-US" altLang="en-US" sz="2400" i="1" baseline="30000" smtClean="0"/>
              <a:t>d</a:t>
            </a:r>
            <a:r>
              <a:rPr lang="en-US" altLang="en-US" sz="2400" smtClean="0"/>
              <a:t> possible attribute combinations of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  attributes</a:t>
            </a:r>
          </a:p>
          <a:p>
            <a:pPr eaLnBrk="1" hangingPunct="1"/>
            <a:r>
              <a:rPr lang="en-US" altLang="en-US" sz="2400" smtClean="0"/>
              <a:t>Typical heuristic attribute selection methods:</a:t>
            </a:r>
          </a:p>
          <a:p>
            <a:pPr lvl="1" eaLnBrk="1" hangingPunct="1"/>
            <a:r>
              <a:rPr lang="en-US" altLang="en-US" sz="2400" smtClean="0"/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sz="2400" smtClean="0"/>
              <a:t>Best step-wise feature selection:</a:t>
            </a:r>
          </a:p>
          <a:p>
            <a:pPr lvl="2" eaLnBrk="1" hangingPunct="1"/>
            <a:r>
              <a:rPr lang="en-US" altLang="en-US" smtClean="0"/>
              <a:t>The best single-attribute is picked first</a:t>
            </a:r>
          </a:p>
          <a:p>
            <a:pPr lvl="2" eaLnBrk="1" hangingPunct="1"/>
            <a:r>
              <a:rPr lang="en-US" altLang="en-US" smtClean="0"/>
              <a:t>Then next best attribute condition to the first, ...</a:t>
            </a:r>
          </a:p>
          <a:p>
            <a:pPr lvl="1" eaLnBrk="1" hangingPunct="1"/>
            <a:r>
              <a:rPr lang="en-US" altLang="en-US" sz="2400" smtClean="0"/>
              <a:t>Step-wise attribute elimination:</a:t>
            </a:r>
          </a:p>
          <a:p>
            <a:pPr lvl="2" eaLnBrk="1" hangingPunct="1"/>
            <a:r>
              <a:rPr lang="en-US" altLang="en-US" smtClean="0"/>
              <a:t>Repeatedly eliminate the worst attribute</a:t>
            </a:r>
          </a:p>
          <a:p>
            <a:pPr lvl="1" eaLnBrk="1" hangingPunct="1"/>
            <a:r>
              <a:rPr lang="en-US" altLang="en-US" sz="2400" smtClean="0"/>
              <a:t>Best combined attribute selection and elimination</a:t>
            </a:r>
          </a:p>
          <a:p>
            <a:pPr lvl="1" eaLnBrk="1" hangingPunct="1"/>
            <a:r>
              <a:rPr lang="en-US" altLang="en-US" sz="2400" smtClean="0"/>
              <a:t>Optimal branch and bound:</a:t>
            </a:r>
          </a:p>
          <a:p>
            <a:pPr lvl="2" eaLnBrk="1" hangingPunct="1"/>
            <a:r>
              <a:rPr lang="en-US" altLang="en-US" smtClean="0">
                <a:sym typeface="Symbol" pitchFamily="18" charset="2"/>
              </a:rPr>
              <a:t>Use attribute elimination and backtracking</a:t>
            </a:r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120B3521-CDE6-4666-BAC5-DD66659E94E2}" type="slidenum">
              <a:rPr lang="en-US" altLang="en-US" sz="1200"/>
              <a:pPr algn="r" eaLnBrk="1" hangingPunct="1"/>
              <a:t>37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Creation (Feature Generation)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smtClean="0"/>
              <a:t>Three general methodologies</a:t>
            </a:r>
          </a:p>
          <a:p>
            <a:pPr lvl="1" eaLnBrk="1" hangingPunct="1"/>
            <a:r>
              <a:rPr lang="en-US" altLang="en-US" sz="2400" smtClean="0"/>
              <a:t>Attribute extraction</a:t>
            </a:r>
          </a:p>
          <a:p>
            <a:pPr lvl="2" eaLnBrk="1" hangingPunct="1"/>
            <a:r>
              <a:rPr lang="en-US" altLang="en-US" smtClean="0"/>
              <a:t> Domain-specific</a:t>
            </a:r>
          </a:p>
          <a:p>
            <a:pPr lvl="1" eaLnBrk="1" hangingPunct="1"/>
            <a:r>
              <a:rPr lang="en-US" altLang="en-US" sz="2400" smtClean="0"/>
              <a:t>Mapping data to new space (see: data reduction)</a:t>
            </a:r>
          </a:p>
          <a:p>
            <a:pPr lvl="2" eaLnBrk="1" hangingPunct="1"/>
            <a:r>
              <a:rPr lang="en-US" altLang="en-US" smtClean="0"/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sz="2400" smtClean="0"/>
              <a:t>Attribute construction </a:t>
            </a:r>
          </a:p>
          <a:p>
            <a:pPr lvl="2" eaLnBrk="1" hangingPunct="1"/>
            <a:r>
              <a:rPr lang="en-US" altLang="en-US" smtClean="0"/>
              <a:t>Combining features (see: discriminative frequent patterns in Chapter 7)</a:t>
            </a:r>
          </a:p>
          <a:p>
            <a:pPr lvl="2" eaLnBrk="1" hangingPunct="1"/>
            <a:r>
              <a:rPr lang="en-US" altLang="en-US" smtClean="0"/>
              <a:t>Data discretization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0833FA-4CF4-49CB-B70C-F38A2E1F069B}" type="slidenum">
              <a:rPr lang="en-US" altLang="en-US" sz="1200" smtClean="0"/>
              <a:pPr eaLnBrk="1" hangingPunct="1"/>
              <a:t>38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Reduction 2: Numerosity Reduction</a:t>
            </a:r>
          </a:p>
        </p:txBody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Reduce data volume by choosing alternative, </a:t>
            </a:r>
            <a:r>
              <a:rPr lang="en-US" altLang="en-US" sz="2400" i="1" smtClean="0"/>
              <a:t>smaller forms</a:t>
            </a:r>
            <a:r>
              <a:rPr lang="en-US" altLang="en-US" sz="2400" smtClean="0"/>
              <a:t> of data representation</a:t>
            </a:r>
          </a:p>
          <a:p>
            <a:pPr eaLnBrk="1" hangingPunct="1"/>
            <a:r>
              <a:rPr lang="en-US" altLang="en-US" sz="2400" b="1" smtClean="0"/>
              <a:t>Parametric methods</a:t>
            </a:r>
            <a:r>
              <a:rPr lang="en-US" altLang="en-US" sz="2400" smtClean="0"/>
              <a:t> (e.g., regression)</a:t>
            </a:r>
          </a:p>
          <a:p>
            <a:pPr lvl="1" eaLnBrk="1" hangingPunct="1"/>
            <a:r>
              <a:rPr lang="en-US" altLang="en-US" sz="2400" smtClean="0"/>
              <a:t>Assume the data fits some model, estimate model parameters, store only the parameters, and discard the data (except possible outliers)</a:t>
            </a:r>
            <a:endParaRPr lang="en-US" altLang="en-US" sz="2400" smtClean="0">
              <a:sym typeface="Symbol" pitchFamily="18" charset="2"/>
            </a:endParaRPr>
          </a:p>
          <a:p>
            <a:pPr lvl="1" eaLnBrk="1" hangingPunct="1"/>
            <a:r>
              <a:rPr lang="en-US" altLang="en-US" sz="2400" smtClean="0"/>
              <a:t>Ex.: Log-linear models—obtain value at a point in </a:t>
            </a:r>
            <a:r>
              <a:rPr lang="en-US" altLang="en-US" sz="2400" i="1" smtClean="0"/>
              <a:t>m</a:t>
            </a:r>
            <a:r>
              <a:rPr lang="en-US" altLang="en-US" sz="2400" smtClean="0"/>
              <a:t>-D space as the product on appropriate marginal subspaces </a:t>
            </a:r>
          </a:p>
          <a:p>
            <a:pPr eaLnBrk="1" hangingPunct="1"/>
            <a:r>
              <a:rPr lang="en-US" altLang="en-US" sz="2400" b="1" smtClean="0"/>
              <a:t>Non-parametric</a:t>
            </a:r>
            <a:r>
              <a:rPr lang="en-US" altLang="en-US" sz="2400" smtClean="0"/>
              <a:t> methods</a:t>
            </a:r>
            <a:r>
              <a:rPr lang="en-US" altLang="en-US" sz="240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Major families: histograms, clustering, sampling, …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33B32D-708B-4346-92DC-C4BDDB74A935}" type="slidenum">
              <a:rPr lang="en-US" altLang="en-US" sz="1200" smtClean="0"/>
              <a:pPr eaLnBrk="1" hangingPunct="1"/>
              <a:t>39</a:t>
            </a:fld>
            <a:endParaRPr lang="en-US" altLang="en-US" sz="1200" smtClean="0"/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41988" name="Rectangle 1027"/>
          <p:cNvSpPr>
            <a:spLocks noChangeArrowheads="1"/>
          </p:cNvSpPr>
          <p:nvPr>
            <p:ph type="body"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Linear regression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Data modeled to fit a straight line</a:t>
            </a:r>
          </a:p>
          <a:p>
            <a:pPr lvl="1" eaLnBrk="1" hangingPunct="1"/>
            <a:r>
              <a:rPr lang="en-US" altLang="en-US" sz="2400" smtClean="0"/>
              <a:t>Often uses the least-square method to fit the line</a:t>
            </a:r>
          </a:p>
          <a:p>
            <a:pPr eaLnBrk="1" hangingPunct="1"/>
            <a:r>
              <a:rPr lang="en-US" altLang="en-US" sz="2400" b="1" smtClean="0">
                <a:sym typeface="Symbol" pitchFamily="18" charset="2"/>
              </a:rPr>
              <a:t>Multiple regression</a:t>
            </a:r>
            <a:endParaRPr lang="en-US" altLang="en-US" sz="2400" smtClean="0">
              <a:sym typeface="Symbol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smtClean="0">
                <a:sym typeface="Symbol" pitchFamily="18" charset="2"/>
              </a:rPr>
              <a:t>Log-linear model</a:t>
            </a:r>
            <a:endParaRPr lang="en-US" altLang="en-US" sz="2400" smtClean="0">
              <a:sym typeface="Symbol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Approximates discrete multidimensional probability distributions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335E08-C12F-4342-9611-F9BC059AFB75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/>
              <a:t>Numerosity</a:t>
            </a:r>
            <a:r>
              <a:rPr lang="en-US" altLang="en-US" sz="2000" dirty="0" smtClean="0"/>
              <a:t>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hierarchy generation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1E3D225-585C-4109-9019-002771CB0AD1}" type="slidenum">
              <a:rPr lang="en-US" altLang="en-US" sz="1200" smtClean="0"/>
              <a:pPr eaLnBrk="1" hangingPunct="1"/>
              <a:t>40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Regression Analysis</a:t>
            </a:r>
          </a:p>
        </p:txBody>
      </p:sp>
      <p:sp>
        <p:nvSpPr>
          <p:cNvPr id="43012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Regression analysis: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A collective name for techniques for the modeling and analysis of numerical data consisting of values of a </a:t>
            </a:r>
            <a:r>
              <a:rPr lang="en-US" altLang="en-US" sz="2000" b="1" i="1" smtClean="0"/>
              <a:t>dependent variable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(also called </a:t>
            </a:r>
            <a:r>
              <a:rPr lang="en-US" altLang="en-US" sz="2000" b="1" i="1" smtClean="0"/>
              <a:t>response variable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or </a:t>
            </a:r>
            <a:r>
              <a:rPr lang="en-US" altLang="en-US" sz="2000" i="1" smtClean="0"/>
              <a:t>measurement</a:t>
            </a:r>
            <a:r>
              <a:rPr lang="en-US" altLang="en-US" sz="2000" smtClean="0"/>
              <a:t>) and of one or more </a:t>
            </a:r>
            <a:r>
              <a:rPr lang="en-US" altLang="en-US" sz="2000" i="1" smtClean="0"/>
              <a:t>independent variables</a:t>
            </a:r>
            <a:r>
              <a:rPr lang="en-US" altLang="en-US" sz="2000" smtClean="0"/>
              <a:t> (aka. </a:t>
            </a:r>
            <a:r>
              <a:rPr lang="en-US" altLang="en-US" sz="2000" b="1" i="1" smtClean="0"/>
              <a:t>explanatory variables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or </a:t>
            </a:r>
            <a:r>
              <a:rPr lang="en-US" altLang="en-US" sz="2000" b="1" i="1" smtClean="0"/>
              <a:t>predictors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The parameters are estimated so as to give a "</a:t>
            </a:r>
            <a:r>
              <a:rPr lang="en-US" altLang="en-US" sz="2000" b="1" smtClean="0"/>
              <a:t>best fit</a:t>
            </a:r>
            <a:r>
              <a:rPr lang="en-US" altLang="en-US" sz="2000" smtClean="0"/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Most commonly the best fit is evaluated by using the </a:t>
            </a:r>
            <a:r>
              <a:rPr lang="en-US" altLang="en-US" sz="2000" b="1" i="1" smtClean="0"/>
              <a:t>least squares method</a:t>
            </a:r>
            <a:r>
              <a:rPr lang="en-US" altLang="en-US" sz="2000" smtClean="0"/>
              <a:t>, but other criteria have also been used</a:t>
            </a:r>
          </a:p>
        </p:txBody>
      </p:sp>
      <p:sp>
        <p:nvSpPr>
          <p:cNvPr id="43013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Used for prediction (including forecasting of time-series data), inference, hypothesis testing, and modeling of causal relationships</a:t>
            </a:r>
            <a:endParaRPr lang="en-US" altLang="en-US" sz="2400" smtClean="0"/>
          </a:p>
        </p:txBody>
      </p:sp>
      <p:sp>
        <p:nvSpPr>
          <p:cNvPr id="43014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y</a:t>
            </a:r>
          </a:p>
        </p:txBody>
      </p:sp>
      <p:grpSp>
        <p:nvGrpSpPr>
          <p:cNvPr id="43015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</p:grpSpPr>
        <p:sp>
          <p:nvSpPr>
            <p:cNvPr id="43016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3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5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8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9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0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1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33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y = x + 1</a:t>
              </a:r>
            </a:p>
          </p:txBody>
        </p:sp>
        <p:sp>
          <p:nvSpPr>
            <p:cNvPr id="43034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43038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43039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Y1’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94ABC91-2D6F-4B89-BB93-B3CD54C337F4}" type="slidenum">
              <a:rPr lang="en-US" altLang="en-US" sz="1200" smtClean="0"/>
              <a:pPr eaLnBrk="1" hangingPunct="1"/>
              <a:t>41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Linear regression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Y = </a:t>
            </a:r>
            <a:r>
              <a:rPr lang="en-US" altLang="en-US" sz="2000" i="1" smtClean="0">
                <a:sym typeface="Symbol" pitchFamily="18" charset="2"/>
              </a:rPr>
              <a:t>w X + b</a:t>
            </a:r>
            <a:endParaRPr lang="en-US" altLang="en-US" sz="2000" i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Two regression coefficients, </a:t>
            </a:r>
            <a:r>
              <a:rPr lang="en-US" altLang="en-US" sz="2000" i="1" smtClean="0">
                <a:sym typeface="Symbol" pitchFamily="18" charset="2"/>
              </a:rPr>
              <a:t>w</a:t>
            </a:r>
            <a:r>
              <a:rPr lang="en-US" altLang="en-US" sz="2000" smtClean="0">
                <a:sym typeface="Symbol" pitchFamily="18" charset="2"/>
              </a:rPr>
              <a:t> and </a:t>
            </a:r>
            <a:r>
              <a:rPr lang="en-US" altLang="en-US" sz="2000" i="1" smtClean="0">
                <a:sym typeface="Symbol" pitchFamily="18" charset="2"/>
              </a:rPr>
              <a:t>b,</a:t>
            </a:r>
            <a:r>
              <a:rPr lang="en-US" altLang="en-US" sz="2000" smtClean="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Using the least squares criterion to the known values of </a:t>
            </a:r>
            <a:r>
              <a:rPr lang="en-US" altLang="en-US" sz="2000" i="1" smtClean="0"/>
              <a:t>Y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Y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, …, X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X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Multiple regression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Y = b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+ b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X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+ b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X</a:t>
            </a:r>
            <a:r>
              <a:rPr lang="en-US" altLang="en-US" sz="2000" i="1" baseline="-25000" smtClean="0"/>
              <a:t>2</a:t>
            </a:r>
            <a:endParaRPr lang="en-US" altLang="en-US" sz="2000" i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Log-linear models</a:t>
            </a:r>
            <a:r>
              <a:rPr lang="en-US" altLang="en-US" sz="200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Useful for dimensionality reduction and data smoothing</a:t>
            </a:r>
            <a:endParaRPr lang="en-US" altLang="en-US" sz="2000" i="1" baseline="-250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Regress Analysis and Log-Linear Models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3294CC-6D70-4B28-87CF-F013E4E8CA80}" type="slidenum">
              <a:rPr lang="en-US" altLang="en-US" sz="1200" smtClean="0"/>
              <a:pPr eaLnBrk="1" hangingPunct="1"/>
              <a:t>42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45060" name="Rectangle 3"/>
          <p:cNvSpPr>
            <a:spLocks noChangeArrowheads="1"/>
          </p:cNvSpPr>
          <p:nvPr>
            <p:ph type="body"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smtClean="0"/>
          </a:p>
        </p:txBody>
      </p:sp>
      <p:graphicFrame>
        <p:nvGraphicFramePr>
          <p:cNvPr id="45061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Chart" r:id="rId4" imgW="7915772" imgH="3848582" progId="MSGraph.Chart.8">
                  <p:embed followColorScheme="full"/>
                </p:oleObj>
              </mc:Choice>
              <mc:Fallback>
                <p:oleObj name="Chart" r:id="rId4" imgW="7915772" imgH="3848582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B78FF6A-9D7C-43C8-B2CF-1315B7328812}" type="slidenum">
              <a:rPr lang="en-US" altLang="en-US" sz="1200" smtClean="0"/>
              <a:pPr eaLnBrk="1" hangingPunct="1"/>
              <a:t>43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Cluster analysis will be studied in depth in Chapter 10</a:t>
            </a:r>
            <a:endParaRPr lang="en-US" altLang="en-US" sz="2400" smtClean="0"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76ECD0-DD80-40B1-B6A2-4AB194E4EEA2}" type="slidenum">
              <a:rPr lang="en-US" altLang="en-US" sz="1200" smtClean="0"/>
              <a:pPr eaLnBrk="1" hangingPunct="1"/>
              <a:t>44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Sampling: obtaining a small sample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to represent the whole data set </a:t>
            </a:r>
            <a:r>
              <a:rPr lang="en-US" altLang="en-US" sz="2400" i="1" smtClean="0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Key principle: Choose a </a:t>
            </a:r>
            <a:r>
              <a:rPr lang="en-US" altLang="en-US" sz="2400" smtClean="0">
                <a:solidFill>
                  <a:schemeClr val="hlink"/>
                </a:solidFill>
              </a:rPr>
              <a:t>representative</a:t>
            </a:r>
            <a:r>
              <a:rPr lang="en-US" altLang="en-US" sz="2400" smtClean="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Note: Sampling may not reduce database I/Os (page at a time)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CE4CBC-DC29-452D-8738-9685A7BA4255}" type="slidenum">
              <a:rPr lang="en-US" altLang="en-US" sz="1200" smtClean="0"/>
              <a:pPr eaLnBrk="1" hangingPunct="1"/>
              <a:t>45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Sampling</a:t>
            </a:r>
          </a:p>
        </p:txBody>
      </p:sp>
      <p:sp>
        <p:nvSpPr>
          <p:cNvPr id="48132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34ABEA-526E-4A7D-8391-6EFF88C2200D}" type="slidenum">
              <a:rPr lang="en-US" altLang="en-US" sz="1200" smtClean="0"/>
              <a:pPr eaLnBrk="1" hangingPunct="1"/>
              <a:t>46</a:t>
            </a:fld>
            <a:endParaRPr lang="en-US" altLang="en-US" sz="1200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SRSWOR</a:t>
            </a:r>
          </a:p>
          <a:p>
            <a:r>
              <a:rPr lang="en-US" altLang="en-US">
                <a:latin typeface="Times New Roman" pitchFamily="18" charset="0"/>
              </a:rPr>
              <a:t>(simple random</a:t>
            </a:r>
          </a:p>
          <a:p>
            <a:r>
              <a:rPr lang="en-US" altLang="en-US">
                <a:latin typeface="Times New Roman" pitchFamily="18" charset="0"/>
              </a:rPr>
              <a:t> sample without </a:t>
            </a:r>
          </a:p>
          <a:p>
            <a:r>
              <a:rPr lang="en-US" altLang="en-US">
                <a:latin typeface="Times New Roman" pitchFamily="18" charset="0"/>
              </a:rPr>
              <a:t>replacement)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4917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SRSWR</a:t>
            </a:r>
          </a:p>
        </p:txBody>
      </p:sp>
      <p:grpSp>
        <p:nvGrpSpPr>
          <p:cNvPr id="4915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4917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4916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Raw Data</a:t>
              </a:r>
            </a:p>
          </p:txBody>
        </p:sp>
      </p:grpSp>
      <p:sp>
        <p:nvSpPr>
          <p:cNvPr id="4916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971A8E-E1EC-476F-A439-EB77A0DEC72C}" type="slidenum">
              <a:rPr lang="en-US" altLang="en-US" sz="1200" smtClean="0"/>
              <a:pPr eaLnBrk="1" hangingPunct="1"/>
              <a:t>47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Sampling: Cluster or Stratified Sampling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50201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1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3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4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5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6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7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8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9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0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1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2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81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2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50185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9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3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6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8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Raw Data </a:t>
            </a:r>
          </a:p>
        </p:txBody>
      </p:sp>
      <p:sp>
        <p:nvSpPr>
          <p:cNvPr id="50184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Cluster/Stratified Sample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3E59B0-A7E0-49A0-A9F0-A7117FE8A506}" type="slidenum">
              <a:rPr lang="en-US" altLang="en-US" sz="1200" smtClean="0"/>
              <a:pPr eaLnBrk="1" hangingPunct="1"/>
              <a:t>48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The aggregated data for an </a:t>
            </a:r>
            <a:r>
              <a:rPr lang="en-US" altLang="en-US" sz="2400" smtClean="0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Queries regarding aggregated information should be answered using data cube, when possible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81A1E1E-B7B2-48C8-97BD-8499F1D9DCC3}" type="slidenum">
              <a:rPr lang="en-US" altLang="en-US" sz="1200" smtClean="0"/>
              <a:pPr eaLnBrk="1" hangingPunct="1"/>
              <a:t>49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Reduction 3: Data Compression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String compression</a:t>
            </a:r>
          </a:p>
          <a:p>
            <a:pPr lvl="1" eaLnBrk="1" hangingPunct="1"/>
            <a:r>
              <a:rPr lang="en-US" altLang="en-US" sz="2400" smtClean="0"/>
              <a:t>There are extensive theories and well-tuned algorithms</a:t>
            </a:r>
          </a:p>
          <a:p>
            <a:pPr lvl="1" eaLnBrk="1" hangingPunct="1"/>
            <a:r>
              <a:rPr lang="en-US" altLang="en-US" sz="2400" smtClean="0"/>
              <a:t>Typically lossless, but only limited manipulation is possible without expansion</a:t>
            </a:r>
            <a:endParaRPr lang="en-US" altLang="en-US" sz="2400" smtClean="0">
              <a:sym typeface="Symbol" pitchFamily="18" charset="2"/>
            </a:endParaRP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2950FC-D0C0-49A1-AF14-CD30778939BB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  <p:sp>
        <p:nvSpPr>
          <p:cNvPr id="921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B1DFB64-E702-4BF9-AD34-9A00C8D2FA3F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DD919D-DED2-4DB3-A8D8-11ADEA9D47B4}" type="slidenum">
              <a:rPr lang="en-US" altLang="en-US" sz="1200" smtClean="0"/>
              <a:pPr eaLnBrk="1" hangingPunct="1"/>
              <a:t>50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Compression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Original Data</a:t>
            </a:r>
          </a:p>
        </p:txBody>
      </p:sp>
      <p:sp>
        <p:nvSpPr>
          <p:cNvPr id="53253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Compressed </a:t>
            </a:r>
          </a:p>
          <a:p>
            <a:pPr algn="ctr"/>
            <a:r>
              <a:rPr lang="en-US" altLang="en-US">
                <a:latin typeface="Times New Roman" pitchFamily="18" charset="0"/>
              </a:rPr>
              <a:t>Data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lossless</a:t>
            </a:r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Original Data</a:t>
            </a:r>
          </a:p>
          <a:p>
            <a:pPr algn="ctr"/>
            <a:r>
              <a:rPr lang="en-US" altLang="en-US">
                <a:latin typeface="Times New Roman" pitchFamily="18" charset="0"/>
              </a:rPr>
              <a:t>Approximated 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lossy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FC50B0-1D35-42E7-81B8-C379E9EE55A0}" type="slidenum">
              <a:rPr lang="en-US" altLang="en-US" sz="1200" smtClean="0"/>
              <a:pPr eaLnBrk="1" hangingPunct="1"/>
              <a:t>51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FECE89B-9674-4A06-830F-10A6D2A1585E}" type="slidenum">
              <a:rPr lang="en-US" altLang="en-US" sz="1200" smtClean="0"/>
              <a:pPr eaLnBrk="1" hangingPunct="1"/>
              <a:t>52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Discretization: Concept hierarchy climbing</a:t>
            </a: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DCA7238-0210-410B-A40A-1E5D1AEE35D6}" type="slidenum">
              <a:rPr lang="en-US" altLang="en-US" sz="1200" smtClean="0"/>
              <a:pPr eaLnBrk="1" hangingPunct="1"/>
              <a:t>53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Min-max normalization</a:t>
            </a:r>
            <a:r>
              <a:rPr lang="en-US" altLang="en-US" sz="2000" smtClean="0"/>
              <a:t>: to [new_min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, new_max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Z-score normalization</a:t>
            </a:r>
            <a:r>
              <a:rPr lang="en-US" altLang="en-US" sz="2000" smtClean="0"/>
              <a:t> (</a:t>
            </a:r>
            <a:r>
              <a:rPr lang="el-GR" altLang="en-US" sz="2000" smtClean="0"/>
              <a:t>μ</a:t>
            </a:r>
            <a:r>
              <a:rPr lang="en-US" altLang="en-US" sz="2000" smtClean="0"/>
              <a:t>: mean,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Let </a:t>
            </a:r>
            <a:r>
              <a:rPr lang="el-GR" altLang="en-US" sz="2000" smtClean="0"/>
              <a:t>μ</a:t>
            </a:r>
            <a:r>
              <a:rPr lang="en-US" altLang="en-US" sz="2000" smtClean="0"/>
              <a:t> = 54,000,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 = 16,000.  Then</a:t>
            </a:r>
            <a:endParaRPr lang="el-GR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Normalization by decimal scaling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5562600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00BC5F-6144-483B-B2E3-6574C97A5B6D}" type="slidenum">
              <a:rPr lang="en-US" altLang="en-US" sz="1200" smtClean="0"/>
              <a:pPr eaLnBrk="1" hangingPunct="1"/>
              <a:t>54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Discretization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Prepare for further analysis, e.g., classification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36346A3-8D2B-4DFE-A82F-4E6D52064587}" type="slidenum">
              <a:rPr lang="en-US" altLang="en-US" sz="1200"/>
              <a:pPr algn="r" eaLnBrk="1" hangingPunct="1"/>
              <a:t>55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Discretization Methods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Binning</a:t>
            </a:r>
            <a:r>
              <a:rPr lang="en-US" altLang="en-US" sz="240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Clustering analysis</a:t>
            </a:r>
            <a:r>
              <a:rPr lang="en-US" altLang="en-US" sz="2400" smtClean="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Decision-tree analysis</a:t>
            </a:r>
            <a:r>
              <a:rPr lang="en-US" altLang="en-US" sz="2400" smtClean="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  <a:sym typeface="Symbol" pitchFamily="18" charset="2"/>
              </a:rPr>
              <a:t>Correlation (e.g., </a:t>
            </a:r>
            <a:r>
              <a:rPr lang="en-US" altLang="en-US" sz="2400" baseline="30000" smtClean="0">
                <a:solidFill>
                  <a:schemeClr val="hlink"/>
                </a:solidFill>
              </a:rPr>
              <a:t>2</a:t>
            </a:r>
            <a:r>
              <a:rPr lang="en-US" altLang="en-US" sz="2400" smtClean="0">
                <a:solidFill>
                  <a:schemeClr val="hlink"/>
                </a:solidFill>
              </a:rPr>
              <a:t>) analysis</a:t>
            </a:r>
            <a:r>
              <a:rPr lang="en-US" altLang="en-US" sz="2400" smtClean="0"/>
              <a:t> (unsupervised, bottom-up merge)</a:t>
            </a: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EE7AA9-6EAB-48F9-88E3-A0F4392FAE00}" type="slidenum">
              <a:rPr lang="en-US" altLang="en-US" sz="1200" smtClean="0"/>
              <a:pPr eaLnBrk="1" hangingPunct="1"/>
              <a:t>56</a:t>
            </a:fld>
            <a:endParaRPr lang="en-US" altLang="en-US" sz="12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Simple Discretization: Binning</a:t>
            </a:r>
            <a:endParaRPr lang="en-US" altLang="en-US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Equal-width</a:t>
            </a:r>
            <a:r>
              <a:rPr lang="en-US" altLang="en-US" sz="2000" smtClean="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Divides the range into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intervals of equal size: </a:t>
            </a:r>
            <a:r>
              <a:rPr lang="en-US" altLang="en-US" sz="2000" smtClean="0">
                <a:solidFill>
                  <a:srgbClr val="39513E"/>
                </a:solidFill>
              </a:rPr>
              <a:t>uniform grid</a:t>
            </a:r>
            <a:endParaRPr lang="en-US" altLang="en-US" sz="20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if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are the lowest and highest values of the attribute, the width of intervals will be: </a:t>
            </a:r>
            <a:r>
              <a:rPr lang="en-US" altLang="en-US" sz="2000" i="1" smtClean="0"/>
              <a:t>W </a:t>
            </a:r>
            <a:r>
              <a:rPr lang="en-US" altLang="en-US" sz="2000" smtClean="0"/>
              <a:t>= (</a:t>
            </a:r>
            <a:r>
              <a:rPr lang="en-US" altLang="en-US" sz="2000" i="1" smtClean="0"/>
              <a:t>B </a:t>
            </a:r>
            <a:r>
              <a:rPr lang="en-US" altLang="en-US" sz="2000" smtClean="0"/>
              <a:t>–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)/</a:t>
            </a:r>
            <a:r>
              <a:rPr lang="en-US" altLang="en-US" sz="2000" i="1" smtClean="0"/>
              <a:t>N.</a:t>
            </a:r>
            <a:endParaRPr lang="en-US" altLang="en-US" sz="20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Skewed data is not handled well</a:t>
            </a:r>
            <a:endParaRPr lang="en-US" altLang="en-US" sz="2000" i="1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Equal-depth</a:t>
            </a:r>
            <a:r>
              <a:rPr lang="en-US" altLang="en-US" sz="2000" smtClean="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Divides the range into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Managing categorical attributes can be tricky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AFE93A-B001-4610-BF08-D2DCF22DB8A4}" type="slidenum">
              <a:rPr lang="en-US" altLang="en-US" sz="1200" smtClean="0"/>
              <a:pPr eaLnBrk="1" hangingPunct="1"/>
              <a:t>57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Binning Methods for Data Smoothing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000" smtClean="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Partition into equal-frequency (</a:t>
            </a:r>
            <a:r>
              <a:rPr lang="en-US" altLang="en-US" sz="2000" b="1" smtClean="0"/>
              <a:t>equi-depth</a:t>
            </a:r>
            <a:r>
              <a:rPr lang="en-US" altLang="en-US" sz="2000" smtClean="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Smoothing by </a:t>
            </a:r>
            <a:r>
              <a:rPr lang="en-US" altLang="en-US" sz="2000" b="1" smtClean="0"/>
              <a:t>bin means</a:t>
            </a:r>
            <a:r>
              <a:rPr lang="en-US" altLang="en-US" sz="20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Smoothing by </a:t>
            </a:r>
            <a:r>
              <a:rPr lang="en-US" altLang="en-US" sz="2000" b="1" smtClean="0"/>
              <a:t>bin boundaries</a:t>
            </a:r>
            <a:r>
              <a:rPr lang="en-US" altLang="en-US" sz="20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26, 26, 26, 34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BC531E09-928B-49F5-A7C3-51228B8D8EDA}" type="slidenum">
              <a:rPr lang="en-US" altLang="en-US" sz="1200"/>
              <a:pPr algn="r" eaLnBrk="1" hangingPunct="1"/>
              <a:t>58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Discretization Without Using Class Labels</a:t>
            </a:r>
            <a:br>
              <a:rPr lang="en-US" altLang="en-US" smtClean="0"/>
            </a:br>
            <a:r>
              <a:rPr lang="en-US" altLang="en-US" smtClean="0"/>
              <a:t>(Binning vs. Clustering) </a:t>
            </a: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Data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Equal interval width (binning)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Equal frequency (binning)</a:t>
            </a: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charset="0"/>
              </a:rPr>
              <a:t>K-means clustering leads to better results</a:t>
            </a:r>
          </a:p>
        </p:txBody>
      </p:sp>
      <p:pic>
        <p:nvPicPr>
          <p:cNvPr id="6145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A8E906C7-792C-46FE-B2C9-1CEAFAD5B394}" type="slidenum">
              <a:rPr lang="en-US" altLang="en-US" sz="1200"/>
              <a:pPr algn="r" eaLnBrk="1" hangingPunct="1"/>
              <a:t>59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Times New Roman" pitchFamily="18" charset="0"/>
              </a:rPr>
              <a:t>Discretization by </a:t>
            </a:r>
            <a:r>
              <a:rPr lang="en-US" altLang="en-US" sz="4000" smtClean="0"/>
              <a:t>Classification &amp; Correlation Analysis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Using </a:t>
            </a:r>
            <a:r>
              <a:rPr lang="en-US" altLang="en-US" sz="2000" i="1" smtClean="0">
                <a:cs typeface="Times New Roman" pitchFamily="18" charset="0"/>
              </a:rPr>
              <a:t>entropy</a:t>
            </a:r>
            <a:r>
              <a:rPr lang="en-US" altLang="en-US" sz="2000" smtClean="0">
                <a:cs typeface="Times New Roman" pitchFamily="18" charset="0"/>
              </a:rPr>
              <a:t> to determine split point (discretization point)</a:t>
            </a:r>
            <a:endParaRPr lang="en-US" altLang="en-US" sz="2000" smtClean="0"/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Details to be covered in Chapter 7</a:t>
            </a:r>
            <a:endParaRPr lang="en-US" altLang="en-US" sz="2000" smtClean="0"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Correlation analysis (e.g., Chi-merge: </a:t>
            </a:r>
            <a:r>
              <a:rPr lang="el-GR" altLang="en-US" sz="2000" smtClean="0">
                <a:cs typeface="Tahoma" pitchFamily="34" charset="0"/>
              </a:rPr>
              <a:t>χ</a:t>
            </a:r>
            <a:r>
              <a:rPr lang="en-US" altLang="en-US" sz="2000" baseline="30000" smtClean="0">
                <a:cs typeface="Tahoma" pitchFamily="34" charset="0"/>
              </a:rPr>
              <a:t>2</a:t>
            </a:r>
            <a:r>
              <a:rPr lang="en-US" altLang="en-US" sz="2000" smtClean="0">
                <a:cs typeface="Tahoma" pitchFamily="34" charset="0"/>
              </a:rPr>
              <a:t>-based discretization</a:t>
            </a:r>
            <a:r>
              <a:rPr lang="en-US" altLang="en-US" sz="2000" smtClean="0">
                <a:cs typeface="Times New Roman" pitchFamily="18" charset="0"/>
              </a:rPr>
              <a:t>)</a:t>
            </a:r>
            <a:endParaRPr lang="en-US" altLang="en-US" sz="2000" smtClean="0">
              <a:cs typeface="Tahoma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smtClean="0">
                <a:cs typeface="Tahoma" pitchFamily="34" charset="0"/>
              </a:rPr>
              <a:t>χ</a:t>
            </a:r>
            <a:r>
              <a:rPr lang="en-US" altLang="en-US" sz="2000" baseline="30000" smtClean="0">
                <a:cs typeface="Tahoma" pitchFamily="34" charset="0"/>
              </a:rPr>
              <a:t>2</a:t>
            </a:r>
            <a:r>
              <a:rPr lang="en-US" altLang="en-US" sz="2000" smtClean="0">
                <a:cs typeface="Tahoma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BA2BB1-4AC4-42AD-B8C5-60F748E97F69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smtClean="0"/>
              <a:t>incomplete</a:t>
            </a:r>
            <a:r>
              <a:rPr lang="en-US" altLang="en-US" sz="2000" smtClean="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e.g., </a:t>
            </a:r>
            <a:r>
              <a:rPr lang="en-US" altLang="en-US" sz="2000" i="1" smtClean="0"/>
              <a:t>Occupation</a:t>
            </a:r>
            <a:r>
              <a:rPr lang="en-US" altLang="en-US" sz="2000" smtClean="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smtClean="0"/>
              <a:t>noisy</a:t>
            </a:r>
            <a:r>
              <a:rPr lang="en-US" altLang="en-US" sz="2000" smtClean="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e.g., </a:t>
            </a:r>
            <a:r>
              <a:rPr lang="en-US" altLang="en-US" sz="2000" i="1" smtClean="0"/>
              <a:t>Salary</a:t>
            </a:r>
            <a:r>
              <a:rPr lang="en-US" altLang="en-US" sz="2000" smtClean="0"/>
              <a:t>=“</a:t>
            </a:r>
            <a:r>
              <a:rPr lang="en-US" altLang="en-US" sz="2000" smtClean="0">
                <a:cs typeface="Tahoma" pitchFamily="34" charset="0"/>
              </a:rPr>
              <a:t>−</a:t>
            </a:r>
            <a:r>
              <a:rPr lang="en-US" altLang="en-US" sz="2000" smtClean="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smtClean="0"/>
              <a:t>inconsistent</a:t>
            </a:r>
            <a:r>
              <a:rPr lang="en-US" altLang="en-US" sz="2000" smtClean="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smtClean="0"/>
              <a:t>Age</a:t>
            </a:r>
            <a:r>
              <a:rPr lang="en-US" altLang="en-US" sz="2000" smtClean="0"/>
              <a:t>=“42”, </a:t>
            </a:r>
            <a:r>
              <a:rPr lang="en-US" altLang="en-US" sz="2000" i="1" smtClean="0"/>
              <a:t>Birthday</a:t>
            </a:r>
            <a:r>
              <a:rPr lang="en-US" altLang="en-US" sz="2000" smtClean="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smtClean="0"/>
              <a:t>Intentional</a:t>
            </a:r>
            <a:r>
              <a:rPr lang="en-US" altLang="en-US" sz="2000" b="1" u="sng" smtClean="0"/>
              <a:t> </a:t>
            </a:r>
            <a:r>
              <a:rPr lang="en-US" altLang="en-US" sz="2000" smtClean="0"/>
              <a:t>(e.g., </a:t>
            </a:r>
            <a:r>
              <a:rPr lang="en-US" altLang="en-US" sz="2000" i="1" smtClean="0"/>
              <a:t>disguised missing</a:t>
            </a:r>
            <a:r>
              <a:rPr lang="en-US" altLang="en-US" sz="2000" smtClean="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smtClean="0"/>
              <a:t>Jan. 1 as everyone’s birthday?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FCFB0D1-F330-477C-98D1-4BBF2ECED09B}" type="slidenum">
              <a:rPr lang="en-US" altLang="en-US" sz="1200" smtClean="0"/>
              <a:pPr eaLnBrk="1" hangingPunct="1"/>
              <a:t>60</a:t>
            </a:fld>
            <a:endParaRPr lang="en-US" altLang="en-US" sz="12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Concept hierarchy</a:t>
            </a:r>
            <a:r>
              <a:rPr lang="en-US" altLang="en-US" sz="2000" smtClean="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hierarchies facilitate </a:t>
            </a:r>
            <a:r>
              <a:rPr lang="en-US" altLang="en-US" sz="2000" u="sng" smtClean="0"/>
              <a:t>drilling and rolling</a:t>
            </a:r>
            <a:r>
              <a:rPr lang="en-US" altLang="en-US" sz="2000" smtClean="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hierarchy formation: Recursively reduce the data by collecting and replacing low level concepts (such as numeric values for </a:t>
            </a:r>
            <a:r>
              <a:rPr lang="en-US" altLang="en-US" sz="2000" i="1" smtClean="0"/>
              <a:t>age</a:t>
            </a:r>
            <a:r>
              <a:rPr lang="en-US" altLang="en-US" sz="2000" smtClean="0"/>
              <a:t>) by higher level concepts (such as </a:t>
            </a:r>
            <a:r>
              <a:rPr lang="en-US" altLang="en-US" sz="2000" i="1" smtClean="0"/>
              <a:t>youth, adult</a:t>
            </a:r>
            <a:r>
              <a:rPr lang="en-US" altLang="en-US" sz="2000" smtClean="0"/>
              <a:t>, or </a:t>
            </a:r>
            <a:r>
              <a:rPr lang="en-US" altLang="en-US" sz="2000" i="1" smtClean="0"/>
              <a:t>senior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2E57DF-FA19-495B-AEB1-C3530456E22C}" type="slidenum">
              <a:rPr lang="en-US" altLang="en-US" sz="1200" smtClean="0"/>
              <a:pPr eaLnBrk="1" hangingPunct="1"/>
              <a:t>61</a:t>
            </a:fld>
            <a:endParaRPr lang="en-US" altLang="en-US" sz="12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Concept Hierarchy Generation </a:t>
            </a:r>
            <a:br>
              <a:rPr lang="en-US" altLang="en-US" sz="3200" smtClean="0"/>
            </a:br>
            <a:r>
              <a:rPr lang="en-US" altLang="en-US" sz="3200" smtClean="0"/>
              <a:t>for Nominal Data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smtClean="0"/>
              <a:t>street</a:t>
            </a:r>
            <a:r>
              <a:rPr lang="en-US" altLang="en-US" sz="2400" smtClean="0"/>
              <a:t> &lt; </a:t>
            </a:r>
            <a:r>
              <a:rPr lang="en-US" altLang="en-US" sz="2400" i="1" smtClean="0"/>
              <a:t>city</a:t>
            </a:r>
            <a:r>
              <a:rPr lang="en-US" altLang="en-US" sz="2400" smtClean="0"/>
              <a:t> &lt; </a:t>
            </a:r>
            <a:r>
              <a:rPr lang="en-US" altLang="en-US" sz="2400" i="1" smtClean="0"/>
              <a:t>state</a:t>
            </a:r>
            <a:r>
              <a:rPr lang="en-US" altLang="en-US" sz="2400" smtClean="0"/>
              <a:t> &lt; </a:t>
            </a:r>
            <a:r>
              <a:rPr lang="en-US" altLang="en-US" sz="2400" i="1" smtClean="0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E.g., only </a:t>
            </a:r>
            <a:r>
              <a:rPr lang="en-US" altLang="en-US" sz="2400" i="1" smtClean="0"/>
              <a:t>street</a:t>
            </a:r>
            <a:r>
              <a:rPr lang="en-US" altLang="en-US" sz="2400" smtClean="0"/>
              <a:t> &lt; </a:t>
            </a:r>
            <a:r>
              <a:rPr lang="en-US" altLang="en-US" sz="2400" i="1" smtClean="0"/>
              <a:t>city</a:t>
            </a:r>
            <a:r>
              <a:rPr lang="en-US" altLang="en-US" sz="2400" smtClean="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E.g., for a set of attributes: {</a:t>
            </a:r>
            <a:r>
              <a:rPr lang="en-US" altLang="en-US" sz="2400" i="1" smtClean="0"/>
              <a:t>street, city, state, country</a:t>
            </a:r>
            <a:r>
              <a:rPr lang="en-US" altLang="en-US" sz="2400" smtClean="0"/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1823F4-4AA0-450F-AE8F-F265C562267B}" type="slidenum">
              <a:rPr lang="en-US" altLang="en-US" sz="1200" smtClean="0"/>
              <a:pPr eaLnBrk="1" hangingPunct="1"/>
              <a:t>62</a:t>
            </a:fld>
            <a:endParaRPr lang="en-US" altLang="en-US" sz="12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Automatic Concept Hierarchy Generation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65542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65543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65544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65545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65551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65552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3CD52E1-970D-4F37-B36E-5C298748F46B}" type="slidenum">
              <a:rPr lang="en-US" altLang="en-US" sz="1200" smtClean="0"/>
              <a:pPr eaLnBrk="1" hangingPunct="1"/>
              <a:t>63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3: Data Preprocessing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 rot="9430553">
            <a:off x="2362200" y="57150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DD2D48-0406-4E4E-81BB-F938A748DD8F}" type="slidenum">
              <a:rPr lang="en-US" altLang="en-US" sz="1200" smtClean="0"/>
              <a:pPr eaLnBrk="1" hangingPunct="1"/>
              <a:t>64</a:t>
            </a:fld>
            <a:endParaRPr lang="en-US" altLang="en-US" sz="12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 smtClean="0"/>
              <a:t>Data quality</a:t>
            </a:r>
            <a:r>
              <a:rPr lang="en-US" altLang="en-US" sz="2000" smtClean="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 smtClean="0"/>
              <a:t>Data cleaning</a:t>
            </a:r>
            <a:r>
              <a:rPr lang="en-US" altLang="en-US" sz="2000" smtClean="0"/>
              <a:t>: e.g. missing/noisy values, outliers</a:t>
            </a:r>
          </a:p>
          <a:p>
            <a:pPr eaLnBrk="1" hangingPunct="1"/>
            <a:r>
              <a:rPr lang="en-US" altLang="en-US" sz="2000" b="1" smtClean="0"/>
              <a:t>Data integration</a:t>
            </a:r>
            <a:r>
              <a:rPr lang="en-US" altLang="en-US" sz="2000" smtClean="0"/>
              <a:t> from multiple sources: </a:t>
            </a:r>
          </a:p>
          <a:p>
            <a:pPr lvl="1" eaLnBrk="1" hangingPunct="1"/>
            <a:r>
              <a:rPr lang="en-US" altLang="en-US" sz="2000" smtClean="0"/>
              <a:t>Entity identification problem</a:t>
            </a:r>
          </a:p>
          <a:p>
            <a:pPr lvl="1" eaLnBrk="1" hangingPunct="1"/>
            <a:r>
              <a:rPr lang="en-US" altLang="en-US" sz="2000" smtClean="0"/>
              <a:t>Remove redundancies</a:t>
            </a:r>
          </a:p>
          <a:p>
            <a:pPr lvl="1" eaLnBrk="1" hangingPunct="1"/>
            <a:r>
              <a:rPr lang="en-US" altLang="en-US" sz="2000" smtClean="0"/>
              <a:t>Detect inconsistencies</a:t>
            </a:r>
          </a:p>
          <a:p>
            <a:pPr eaLnBrk="1" hangingPunct="1"/>
            <a:r>
              <a:rPr lang="en-US" altLang="en-US" sz="2000" b="1" smtClean="0"/>
              <a:t>Data reduction</a:t>
            </a:r>
          </a:p>
          <a:p>
            <a:pPr lvl="1" eaLnBrk="1" hangingPunct="1"/>
            <a:r>
              <a:rPr lang="en-US" altLang="en-US" sz="2000" smtClean="0"/>
              <a:t>Dimensionality reduction</a:t>
            </a:r>
          </a:p>
          <a:p>
            <a:pPr lvl="1" eaLnBrk="1" hangingPunct="1"/>
            <a:r>
              <a:rPr lang="en-US" altLang="en-US" sz="2000" smtClean="0"/>
              <a:t>Numerosity reduction</a:t>
            </a:r>
          </a:p>
          <a:p>
            <a:pPr lvl="1" eaLnBrk="1" hangingPunct="1"/>
            <a:r>
              <a:rPr lang="en-US" altLang="en-US" sz="2000" smtClean="0"/>
              <a:t>Data compression</a:t>
            </a:r>
          </a:p>
          <a:p>
            <a:pPr eaLnBrk="1" hangingPunct="1"/>
            <a:r>
              <a:rPr lang="en-US" altLang="en-US" sz="2000" b="1" smtClean="0"/>
              <a:t>Data transformation and data discretization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Normalization</a:t>
            </a:r>
          </a:p>
          <a:p>
            <a:pPr lvl="1" eaLnBrk="1" hangingPunct="1"/>
            <a:r>
              <a:rPr lang="en-US" altLang="en-US" sz="2000" smtClean="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smtClean="0"/>
          </a:p>
          <a:p>
            <a:pPr eaLnBrk="1" hangingPunct="1">
              <a:lnSpc>
                <a:spcPct val="120000"/>
              </a:lnSpc>
            </a:pPr>
            <a:endParaRPr lang="en-US" altLang="en-US" sz="16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01C497-E0C7-476F-85E8-D204DB89381F}" type="slidenum">
              <a:rPr lang="en-US" altLang="en-US" sz="1200" smtClean="0"/>
              <a:pPr eaLnBrk="1" hangingPunct="1"/>
              <a:t>65</a:t>
            </a:fld>
            <a:endParaRPr lang="en-US" altLang="en-US" sz="12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D. P. Ballou and G. K. Tayi. Enhancing data quality in data warehouse environments. Comm. of ACM, 42:73-78, 1999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A. Bruce, D. Donoho, and H.-Y. Gao. Wavelet analysis.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IEEE Spectrum</a:t>
            </a:r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Oct 1996</a:t>
            </a: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T. Dasu and T. Johnson.  Exploratory Data Mining and Data Cleaning. John Wiley, 2003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J. Devore and R. Peck.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Statistics: The Exploration and Analysis of Data</a:t>
            </a:r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Duxbury Press, 1997.</a:t>
            </a:r>
            <a:endParaRPr lang="en-US" altLang="en-US" sz="1600" b="1" smtClean="0">
              <a:solidFill>
                <a:schemeClr val="hlink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H. Galhardas, D. Florescu, D. Shasha, E. Simon, and C.-A. Saita. Declarative data cleaning: Language, model, and algorithms.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VLDB'01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M. Hua and J. Pei. Cleaning disguised missing data: A heuristic approach.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KDD'07</a:t>
            </a:r>
            <a:endParaRPr lang="en-US" altLang="en-US" sz="160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H. V. Jagadish, et al., Special Issue on Data Reduction Techniques.  Bulletin of the Technical Committee on Data Engineering, 20(4), Dec. 1997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H. Liu and H. Motoda (eds.).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Feature Extraction, Construction, and Selection: A Data Mining Perspective</a:t>
            </a:r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Kluwer Academic, 1998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J. E. Olson.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Quality: The Accuracy Dimension</a:t>
            </a:r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 Morgan Kaufmann, 2003</a:t>
            </a:r>
            <a:endParaRPr lang="en-US" altLang="en-US" sz="1600" smtClean="0">
              <a:solidFill>
                <a:schemeClr val="hlink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D. Pyle. Data Preparation for Data Mining.  Morgan Kaufmann, 1999</a:t>
            </a: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V. Raman and J. Hellerstein. Potters Wheel: An Interactive Framework for Data Cleaning and Transformation, VLDB’2001</a:t>
            </a:r>
            <a:endParaRPr lang="en-US" altLang="en-US" sz="1600" i="1" smtClean="0">
              <a:solidFill>
                <a:schemeClr val="hlink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T. Redman. </a:t>
            </a:r>
            <a:r>
              <a:rPr lang="en-US" altLang="en-US" sz="1600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Quality: The Field Guide</a:t>
            </a:r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Digital Press (Elsevier), 2001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ea typeface="Calibri" pitchFamily="34" charset="0"/>
                <a:cs typeface="Calibri" pitchFamily="34" charset="0"/>
              </a:rPr>
              <a:t>R. Wang, V. Storey, and C. Firth. A framework for analysis of data quality research. IEEE Trans. Knowledge and Data Engineering, 7:623-640, 1995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538695-3167-4958-85C7-866B1577B4CF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Missing data may need to be inferred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274157-2629-4438-9A2E-B5E8371A6601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Handle Missing Data?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E2EB76F-0779-4D64-902A-795315EF1D0B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Noise</a:t>
            </a:r>
            <a:r>
              <a:rPr lang="en-US" altLang="en-US" sz="2400" smtClean="0"/>
              <a:t>: random error or variance in a measured variable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 smtClean="0"/>
              <a:t> may be due to</a:t>
            </a:r>
          </a:p>
          <a:p>
            <a:pPr lvl="1" eaLnBrk="1" hangingPunct="1"/>
            <a:r>
              <a:rPr lang="en-US" altLang="en-US" sz="2400" smtClean="0"/>
              <a:t>faulty data collection instruments</a:t>
            </a:r>
          </a:p>
          <a:p>
            <a:pPr lvl="1" eaLnBrk="1" hangingPunct="1"/>
            <a:r>
              <a:rPr lang="en-US" altLang="en-US" sz="2400" smtClean="0"/>
              <a:t>data entry problems</a:t>
            </a:r>
          </a:p>
          <a:p>
            <a:pPr lvl="1" eaLnBrk="1" hangingPunct="1"/>
            <a:r>
              <a:rPr lang="en-US" altLang="en-US" sz="2400" smtClean="0"/>
              <a:t>data transmission problems</a:t>
            </a:r>
          </a:p>
          <a:p>
            <a:pPr lvl="1" eaLnBrk="1" hangingPunct="1"/>
            <a:r>
              <a:rPr lang="en-US" altLang="en-US" sz="2400" smtClean="0"/>
              <a:t>technology limitation</a:t>
            </a:r>
          </a:p>
          <a:p>
            <a:pPr lvl="1" eaLnBrk="1" hangingPunct="1"/>
            <a:r>
              <a:rPr lang="en-US" altLang="en-US" sz="2400" smtClean="0"/>
              <a:t>inconsistency in naming convention 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Other data problems</a:t>
            </a:r>
            <a:r>
              <a:rPr lang="en-US" altLang="en-US" sz="2400" smtClean="0"/>
              <a:t> which require data cleaning</a:t>
            </a:r>
          </a:p>
          <a:p>
            <a:pPr lvl="1" eaLnBrk="1" hangingPunct="1"/>
            <a:r>
              <a:rPr lang="en-US" altLang="en-US" sz="2400" smtClean="0"/>
              <a:t>duplicate records</a:t>
            </a:r>
          </a:p>
          <a:p>
            <a:pPr lvl="1" eaLnBrk="1" hangingPunct="1"/>
            <a:r>
              <a:rPr lang="en-US" altLang="en-US" sz="2400" smtClean="0"/>
              <a:t>incomplete data</a:t>
            </a:r>
          </a:p>
          <a:p>
            <a:pPr lvl="1" eaLnBrk="1" hangingPunct="1"/>
            <a:r>
              <a:rPr lang="en-US" altLang="en-US" sz="2400" smtClean="0"/>
              <a:t>inconsistent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11685</TotalTime>
  <Words>4970</Words>
  <Application>Microsoft Office PowerPoint</Application>
  <PresentationFormat>On-screen Show (4:3)</PresentationFormat>
  <Paragraphs>768</Paragraphs>
  <Slides>65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Tahoma</vt:lpstr>
      <vt:lpstr>Arial</vt:lpstr>
      <vt:lpstr>Berlin Sans FB Demi</vt:lpstr>
      <vt:lpstr>Wingdings</vt:lpstr>
      <vt:lpstr>Times New Roman</vt:lpstr>
      <vt:lpstr>Symbol</vt:lpstr>
      <vt:lpstr>Verdana</vt:lpstr>
      <vt:lpstr>Calibri</vt:lpstr>
      <vt:lpstr>Blends</vt:lpstr>
      <vt:lpstr>Microsoft Equation 3.0</vt:lpstr>
      <vt:lpstr>Bitmap Image</vt:lpstr>
      <vt:lpstr>Microsoft Graph 2000 Chart</vt:lpstr>
      <vt:lpstr>Data Mining:   Concepts and Techniques  (3rd ed.)  — Chapter 3 — (Modified Slides)</vt:lpstr>
      <vt:lpstr>Chapter 3: Data Preprocessing</vt:lpstr>
      <vt:lpstr>Data Quality: Why Preprocess the Data?</vt:lpstr>
      <vt:lpstr>Major Tasks in Data Preprocessing</vt:lpstr>
      <vt:lpstr>Chapter 3: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Chapter 3: Data Preprocessing</vt:lpstr>
      <vt:lpstr>Data Integration</vt:lpstr>
      <vt:lpstr>Handling Redundancy in Data Integration</vt:lpstr>
      <vt:lpstr>Correlation Analysis (Nominal Data)</vt:lpstr>
      <vt:lpstr>Correlation Analysis (Nominal Data)</vt:lpstr>
      <vt:lpstr>Chi-Square Calculation: An Example</vt:lpstr>
      <vt:lpstr>χ^2 Distribution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Chapter 3: Data Preprocessing</vt:lpstr>
      <vt:lpstr>Data Reduction Strategies</vt:lpstr>
      <vt:lpstr>Data Reduction 1: Dimensionality Reduction</vt:lpstr>
      <vt:lpstr>Mapping Data to a New Space</vt:lpstr>
      <vt:lpstr>What Is Wavelet Transform?</vt:lpstr>
      <vt:lpstr>Wavelet Transformation </vt:lpstr>
      <vt:lpstr>Wavelet Decomposition</vt:lpstr>
      <vt:lpstr>Haar Wavelet Coefficients </vt:lpstr>
      <vt:lpstr>Why Wavelet Transform?</vt:lpstr>
      <vt:lpstr>Principal Component Analysis (PCA)</vt:lpstr>
      <vt:lpstr>Principal Component Analysis (Steps)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Chapter 3: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Chapter 3: Data Preprocessing</vt:lpstr>
      <vt:lpstr>Summary</vt:lpstr>
      <vt:lpstr>References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seecs</cp:lastModifiedBy>
  <cp:revision>766</cp:revision>
  <cp:lastPrinted>1999-09-10T20:38:56Z</cp:lastPrinted>
  <dcterms:created xsi:type="dcterms:W3CDTF">1998-06-19T04:38:52Z</dcterms:created>
  <dcterms:modified xsi:type="dcterms:W3CDTF">2016-02-22T12:53:51Z</dcterms:modified>
</cp:coreProperties>
</file>