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d7a6eb3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d7a6eb3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a04b5ad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a04b5ad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1a6d42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1a6d42b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1a6d42b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1a6d42b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b39f6e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b39f6e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39f6e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39f6ec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39f6ec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39f6ec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39f6ec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39f6ec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39f6ec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39f6ec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04b5ad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a04b5ad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800"/>
              <a:t>Formal Specifications to Natural Requirements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i="1" lang="en"/>
              <a:t>Members</a:t>
            </a:r>
            <a:r>
              <a:rPr lang="en"/>
              <a:t>: Garret Oien, Kevin Starmack, Sheffi Tiwari</a:t>
            </a:r>
            <a:endParaRPr/>
          </a:p>
          <a:p>
            <a:pPr indent="0" lvl="0" marL="0" rtl="0" algn="l">
              <a:spcBef>
                <a:spcPts val="0"/>
              </a:spcBef>
              <a:spcAft>
                <a:spcPts val="0"/>
              </a:spcAft>
              <a:buNone/>
            </a:pPr>
            <a:r>
              <a:rPr b="1" i="1" lang="en"/>
              <a:t>Advisor</a:t>
            </a:r>
            <a:r>
              <a:rPr lang="en"/>
              <a:t>: Dr. Nan Niu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Throughout the semester we encountered a few road bumps:</a:t>
            </a:r>
            <a:endParaRPr sz="1600">
              <a:solidFill>
                <a:schemeClr val="dk1"/>
              </a:solidFill>
            </a:endParaRPr>
          </a:p>
          <a:p>
            <a:pPr indent="-330200" lvl="0" marL="457200" rtl="0" algn="l">
              <a:lnSpc>
                <a:spcPct val="100000"/>
              </a:lnSpc>
              <a:spcBef>
                <a:spcPts val="1600"/>
              </a:spcBef>
              <a:spcAft>
                <a:spcPts val="0"/>
              </a:spcAft>
              <a:buClr>
                <a:schemeClr val="dk1"/>
              </a:buClr>
              <a:buSzPts val="1600"/>
              <a:buChar char="●"/>
            </a:pPr>
            <a:r>
              <a:rPr lang="en" sz="1600">
                <a:solidFill>
                  <a:schemeClr val="dk1"/>
                </a:solidFill>
              </a:rPr>
              <a:t>Each group member was relatively new to the field of Natural Language Processing. This lack of knowledge caused its share of shortcomings. Over time, we have expanded our breadth of knowledge and have been able to work together as a group without as much guidance. We have come to realize the importance of each activity and paper we have read.</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There was difficulty in implementing the correct programming methods and libraries while developing our ML algorithm. The corpus and training data are what caused these difficulties. The algorithm is still a work in progress. We implemented sentiment analysis, but later realized this wasn't quite the right approach. Further research would be needed for an implementation that more closely aligns with temporal classification</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Having to comprehend the highly technical nature of the papers we were reading and knowing what information to extract. The logic behind the subject is highly abstract.</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15" name="Google Shape;115;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Additional work that needs to be completed moving forward is </a:t>
            </a:r>
            <a:r>
              <a:rPr lang="en">
                <a:solidFill>
                  <a:schemeClr val="dk1"/>
                </a:solidFill>
              </a:rPr>
              <a:t>the following:</a:t>
            </a:r>
            <a:endParaRPr>
              <a:solidFill>
                <a:schemeClr val="dk1"/>
              </a:solidFill>
            </a:endParaRPr>
          </a:p>
          <a:p>
            <a:pPr indent="-342900" lvl="0" marL="457200" rtl="0" algn="l">
              <a:lnSpc>
                <a:spcPct val="100000"/>
              </a:lnSpc>
              <a:spcBef>
                <a:spcPts val="1600"/>
              </a:spcBef>
              <a:spcAft>
                <a:spcPts val="0"/>
              </a:spcAft>
              <a:buClr>
                <a:schemeClr val="dk1"/>
              </a:buClr>
              <a:buSzPts val="1800"/>
              <a:buChar char="●"/>
            </a:pPr>
            <a:r>
              <a:rPr lang="en">
                <a:solidFill>
                  <a:schemeClr val="dk1"/>
                </a:solidFill>
              </a:rPr>
              <a:t>Creating the proper training data that is layered and is at a 90-10 ratio.</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Sentiment analysis was not the correct approach for our project’s deliverables. We will continue researching NLP classification techniques in order to find one that fits the highly technical nature of this project.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Utilizing a classifier that yields a &gt;90% accuracy reading (i.e., Random Forest, Naive Bayes, etc).</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In an ideal world, we would have been able to implement this </a:t>
            </a:r>
            <a:r>
              <a:rPr lang="en">
                <a:solidFill>
                  <a:schemeClr val="dk1"/>
                </a:solidFill>
              </a:rPr>
              <a:t>algorithm through a variety of NLP classifiers to better consolidate our research results.</a:t>
            </a:r>
            <a:r>
              <a:rPr lang="en">
                <a:solidFill>
                  <a:schemeClr val="dk1"/>
                </a:solidFill>
              </a:rPr>
              <a:t>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rgbClr val="FFFFFF"/>
                </a:solidFill>
              </a:rPr>
              <a:t>This research project investigated the use of natural language processing (NLP) to mine formal specifications to gather data about the requirements, and output data, such as precision, recall, accuracy, and a confusion matrix.</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There are a few goals that we, as a group, want to accomplish by the end of this Capstone project. These goals are the following:</a:t>
            </a:r>
            <a:endParaRPr>
              <a:solidFill>
                <a:srgbClr val="FFFFFF"/>
              </a:solidFill>
            </a:endParaRPr>
          </a:p>
          <a:p>
            <a:pPr indent="-342900" lvl="0" marL="457200" rtl="0" algn="l">
              <a:lnSpc>
                <a:spcPct val="100000"/>
              </a:lnSpc>
              <a:spcBef>
                <a:spcPts val="0"/>
              </a:spcBef>
              <a:spcAft>
                <a:spcPts val="0"/>
              </a:spcAft>
              <a:buClr>
                <a:srgbClr val="FFFFFF"/>
              </a:buClr>
              <a:buSzPts val="1800"/>
              <a:buFont typeface="Arial"/>
              <a:buChar char="●"/>
            </a:pPr>
            <a:r>
              <a:rPr lang="en">
                <a:solidFill>
                  <a:srgbClr val="FFFFFF"/>
                </a:solidFill>
              </a:rPr>
              <a:t>Develop an automated approach to gather data from specifications from natural language requirements.</a:t>
            </a:r>
            <a:endParaRPr>
              <a:solidFill>
                <a:srgbClr val="FFFFFF"/>
              </a:solidFill>
            </a:endParaRPr>
          </a:p>
          <a:p>
            <a:pPr indent="-330200" lvl="0" marL="457200" rtl="0" algn="l">
              <a:lnSpc>
                <a:spcPct val="100000"/>
              </a:lnSpc>
              <a:spcBef>
                <a:spcPts val="0"/>
              </a:spcBef>
              <a:spcAft>
                <a:spcPts val="0"/>
              </a:spcAft>
              <a:buClr>
                <a:srgbClr val="FFFFFF"/>
              </a:buClr>
              <a:buSzPts val="1600"/>
              <a:buFont typeface="Lato"/>
              <a:buChar char="●"/>
            </a:pPr>
            <a:r>
              <a:rPr lang="en">
                <a:solidFill>
                  <a:srgbClr val="FFFFFF"/>
                </a:solidFill>
              </a:rPr>
              <a:t>Use of data in several different NLP classifiers.</a:t>
            </a:r>
            <a:endParaRPr>
              <a:solidFill>
                <a:srgbClr val="FFFFFF"/>
              </a:solidFill>
            </a:endParaRPr>
          </a:p>
          <a:p>
            <a:pPr indent="-342900" lvl="0" marL="457200" rtl="0" algn="l">
              <a:lnSpc>
                <a:spcPct val="100000"/>
              </a:lnSpc>
              <a:spcBef>
                <a:spcPts val="0"/>
              </a:spcBef>
              <a:spcAft>
                <a:spcPts val="0"/>
              </a:spcAft>
              <a:buClr>
                <a:srgbClr val="FFFFFF"/>
              </a:buClr>
              <a:buSzPts val="1800"/>
              <a:buFont typeface="Arial"/>
              <a:buChar char="●"/>
            </a:pPr>
            <a:r>
              <a:rPr lang="en">
                <a:solidFill>
                  <a:srgbClr val="FFFFFF"/>
                </a:solidFill>
              </a:rPr>
              <a:t>Gain a better understanding of Natural Language Processing (NLP) and how it works to eliminate ambiguity observed in security policy documentation.</a:t>
            </a:r>
            <a:endParaRPr>
              <a:solidFill>
                <a:srgbClr val="FFFFFF"/>
              </a:solidFill>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Merits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FFFFF"/>
                </a:solidFill>
              </a:rPr>
              <a:t>Some of the novel and/or interesting knowledge that was gained during this research project is the following:</a:t>
            </a:r>
            <a:endParaRPr>
              <a:solidFill>
                <a:srgbClr val="FFFFFF"/>
              </a:solidFill>
            </a:endParaRPr>
          </a:p>
          <a:p>
            <a:pPr indent="-342900" lvl="0" marL="457200" rtl="0" algn="l">
              <a:lnSpc>
                <a:spcPct val="100000"/>
              </a:lnSpc>
              <a:spcBef>
                <a:spcPts val="1200"/>
              </a:spcBef>
              <a:spcAft>
                <a:spcPts val="0"/>
              </a:spcAft>
              <a:buClr>
                <a:srgbClr val="FFFFFF"/>
              </a:buClr>
              <a:buSzPts val="1800"/>
              <a:buChar char="●"/>
            </a:pPr>
            <a:r>
              <a:rPr lang="en">
                <a:solidFill>
                  <a:srgbClr val="FFFFFF"/>
                </a:solidFill>
              </a:rPr>
              <a:t>Machine learning (ML) and natural language processing (NLP) are closely intertwined. NLP would not be possible without strides made in the advancement of ML algorithms.</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Many phrases that are temporal indicate requirements in the field of Requirements Engineering.</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Universal agreement of what is and what isn’t a temporal phrase was key in the research of this topic.</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Impacts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FFFFF"/>
                </a:solidFill>
              </a:rPr>
              <a:t>The following are some of the ways that our project can impact society:</a:t>
            </a:r>
            <a:endParaRPr>
              <a:solidFill>
                <a:srgbClr val="FFFFFF"/>
              </a:solidFill>
            </a:endParaRPr>
          </a:p>
          <a:p>
            <a:pPr indent="-342900" lvl="0" marL="457200" rtl="0" algn="l">
              <a:lnSpc>
                <a:spcPct val="100000"/>
              </a:lnSpc>
              <a:spcBef>
                <a:spcPts val="1200"/>
              </a:spcBef>
              <a:spcAft>
                <a:spcPts val="0"/>
              </a:spcAft>
              <a:buClr>
                <a:srgbClr val="FFFFFF"/>
              </a:buClr>
              <a:buSzPts val="1800"/>
              <a:buChar char="●"/>
            </a:pPr>
            <a:r>
              <a:rPr lang="en">
                <a:solidFill>
                  <a:srgbClr val="FFFFFF"/>
                </a:solidFill>
              </a:rPr>
              <a:t>Finding a way to bridge the gap between natural language and formal specifications would be a tremendous leap in the field of NLP.</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The research that we have conducted, as well as our code implementation, will be a contribution to NLP knowledge.</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Automating the classification of requirements will greatly reduce ambiguity in engineering projects.</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Being able to prove the close ties between temporal phrases and </a:t>
            </a:r>
            <a:r>
              <a:rPr lang="en">
                <a:solidFill>
                  <a:srgbClr val="FFFFFF"/>
                </a:solidFill>
              </a:rPr>
              <a:t>requirements</a:t>
            </a:r>
            <a:r>
              <a:rPr lang="en">
                <a:solidFill>
                  <a:srgbClr val="FFFFFF"/>
                </a:solidFill>
              </a:rPr>
              <a:t> in software engineering has the ability to impact many Project Managers and Programmers in today’s Agile method of development.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FFFFF"/>
                </a:solidFill>
              </a:rPr>
              <a:t>As this is a research project, the knowledge gained over the course of this Capstone can be synthesized into a research paper. This will be our deliverable. The concrete results of our ML algorithm implementation, as well as the lessons learned, will be included in our paper. Also, the collected information (i.e., documents, formulas, etc.) and NLP calculations will serve as an appendix.</a:t>
            </a:r>
            <a:endParaRPr>
              <a:solidFill>
                <a:srgbClr val="FFFFFF"/>
              </a:solidFill>
            </a:endParaRPr>
          </a:p>
          <a:p>
            <a:pPr indent="0" lvl="0" marL="0" rtl="0" algn="l">
              <a:lnSpc>
                <a:spcPct val="100000"/>
              </a:lnSpc>
              <a:spcBef>
                <a:spcPts val="1200"/>
              </a:spcBef>
              <a:spcAft>
                <a:spcPts val="0"/>
              </a:spcAft>
              <a:buNone/>
            </a:pPr>
            <a:r>
              <a:t/>
            </a:r>
            <a:endParaRPr>
              <a:solidFill>
                <a:srgbClr val="FFFFFF"/>
              </a:solidFill>
            </a:endParaRPr>
          </a:p>
          <a:p>
            <a:pPr indent="0" lvl="0" marL="0" rtl="0" algn="l">
              <a:lnSpc>
                <a:spcPct val="100000"/>
              </a:lnSpc>
              <a:spcBef>
                <a:spcPts val="1200"/>
              </a:spcBef>
              <a:spcAft>
                <a:spcPts val="0"/>
              </a:spcAft>
              <a:buNone/>
            </a:pPr>
            <a:r>
              <a:rPr lang="en">
                <a:solidFill>
                  <a:srgbClr val="FFFFFF"/>
                </a:solidFill>
              </a:rPr>
              <a:t>In our case, code is not a deliverable, but rather the results of our code will act as the deliverable.</a:t>
            </a:r>
            <a:endParaRPr>
              <a:solidFill>
                <a:srgbClr val="FFFFFF"/>
              </a:solidFill>
            </a:endParaRPr>
          </a:p>
          <a:p>
            <a:pPr indent="0" lvl="0" marL="457200" rtl="0" algn="l">
              <a:spcBef>
                <a:spcPts val="1200"/>
              </a:spcBef>
              <a:spcAft>
                <a:spcPts val="12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85" name="Google Shape;85;p18"/>
          <p:cNvSpPr txBox="1"/>
          <p:nvPr>
            <p:ph idx="1" type="body"/>
          </p:nvPr>
        </p:nvSpPr>
        <p:spPr>
          <a:xfrm>
            <a:off x="311700" y="1152475"/>
            <a:ext cx="8520600" cy="3663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solidFill>
                  <a:srgbClr val="FFFFFF"/>
                </a:solidFill>
              </a:rPr>
              <a:t>Our project was mainly focused around classification protocols and determining if there is temporal logic in a particular phrase. </a:t>
            </a:r>
            <a:r>
              <a:rPr b="1" i="1" lang="en">
                <a:solidFill>
                  <a:srgbClr val="FFFFFF"/>
                </a:solidFill>
              </a:rPr>
              <a:t>Temporal logic</a:t>
            </a:r>
            <a:r>
              <a:rPr lang="en">
                <a:solidFill>
                  <a:srgbClr val="FFFFFF"/>
                </a:solidFill>
              </a:rPr>
              <a:t> is defined as “any system of rules and symbolism for representing, and reasoning about, propositions qualified in terms of time.”</a:t>
            </a:r>
            <a:endParaRPr>
              <a:solidFill>
                <a:srgbClr val="FFFFFF"/>
              </a:solidFill>
            </a:endParaRPr>
          </a:p>
          <a:p>
            <a:pPr indent="0" lvl="0" marL="0" rtl="0" algn="l">
              <a:lnSpc>
                <a:spcPct val="100000"/>
              </a:lnSpc>
              <a:spcBef>
                <a:spcPts val="1200"/>
              </a:spcBef>
              <a:spcAft>
                <a:spcPts val="0"/>
              </a:spcAft>
              <a:buNone/>
            </a:pPr>
            <a:r>
              <a:rPr lang="en">
                <a:solidFill>
                  <a:srgbClr val="FFFFFF"/>
                </a:solidFill>
              </a:rPr>
              <a:t>Some of the technologies that we utilized in determining whether each phrase contained temporal logic are the following:</a:t>
            </a:r>
            <a:endParaRPr>
              <a:solidFill>
                <a:srgbClr val="FFFFFF"/>
              </a:solidFill>
            </a:endParaRPr>
          </a:p>
          <a:p>
            <a:pPr indent="-342900" lvl="0" marL="457200" rtl="0" algn="l">
              <a:lnSpc>
                <a:spcPct val="100000"/>
              </a:lnSpc>
              <a:spcBef>
                <a:spcPts val="1200"/>
              </a:spcBef>
              <a:spcAft>
                <a:spcPts val="0"/>
              </a:spcAft>
              <a:buClr>
                <a:srgbClr val="FFFFFF"/>
              </a:buClr>
              <a:buSzPts val="1800"/>
              <a:buChar char="●"/>
            </a:pPr>
            <a:r>
              <a:rPr b="1" lang="en">
                <a:solidFill>
                  <a:srgbClr val="FFFFFF"/>
                </a:solidFill>
              </a:rPr>
              <a:t>Python</a:t>
            </a:r>
            <a:r>
              <a:rPr lang="en">
                <a:solidFill>
                  <a:srgbClr val="FFFFFF"/>
                </a:solidFill>
              </a:rPr>
              <a:t>. This is the language used for our ML algorithm. We created a corpus of 111 sentences and then used a train-test ratio of 90-10 for each classifier, as well as libraries dedicated solely to NLP, for determining whether each sentence contained temporal logic.</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b="1" lang="en">
                <a:solidFill>
                  <a:srgbClr val="FFFFFF"/>
                </a:solidFill>
              </a:rPr>
              <a:t>Stanford Typed </a:t>
            </a:r>
            <a:r>
              <a:rPr b="1" lang="en">
                <a:solidFill>
                  <a:srgbClr val="FFFFFF"/>
                </a:solidFill>
              </a:rPr>
              <a:t>Dependency</a:t>
            </a:r>
            <a:r>
              <a:rPr b="1" lang="en">
                <a:solidFill>
                  <a:srgbClr val="FFFFFF"/>
                </a:solidFill>
              </a:rPr>
              <a:t> Parser</a:t>
            </a:r>
            <a:r>
              <a:rPr lang="en">
                <a:solidFill>
                  <a:srgbClr val="FFFFFF"/>
                </a:solidFill>
              </a:rPr>
              <a:t>. The Stanford dependencies provide a representation of grammatical relations between words. This was used at the beginning of our project to establish an understanding of how various words in a sentence can be classified.</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solidFill>
                  <a:schemeClr val="dk1"/>
                </a:solidFill>
              </a:rPr>
              <a:t>The key milestones for our Capstone are the following:</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b="1" i="1" lang="en">
                <a:solidFill>
                  <a:schemeClr val="dk1"/>
                </a:solidFill>
              </a:rPr>
              <a:t>October 16, 2020</a:t>
            </a:r>
            <a:r>
              <a:rPr lang="en">
                <a:solidFill>
                  <a:schemeClr val="dk1"/>
                </a:solidFill>
              </a:rPr>
              <a:t> - High-level design for final implementation of project.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
                <a:solidFill>
                  <a:schemeClr val="dk1"/>
                </a:solidFill>
              </a:rPr>
              <a:t>November 3, 2020</a:t>
            </a:r>
            <a:r>
              <a:rPr lang="en">
                <a:solidFill>
                  <a:schemeClr val="dk1"/>
                </a:solidFill>
              </a:rPr>
              <a:t> - Realization of the importance of temporal logic, and its classification in the field of NLP, especially for this application. Here we shift focus.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
                <a:solidFill>
                  <a:schemeClr val="dk1"/>
                </a:solidFill>
              </a:rPr>
              <a:t>December 14, 2020</a:t>
            </a:r>
            <a:r>
              <a:rPr lang="en">
                <a:solidFill>
                  <a:schemeClr val="dk1"/>
                </a:solidFill>
              </a:rPr>
              <a:t> - Synthesis of information from an NLP paper published by researchers at the Jet Propulsion Laboratory. Implementation of an ML algorithm based on this information.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
                <a:solidFill>
                  <a:schemeClr val="dk1"/>
                </a:solidFill>
              </a:rPr>
              <a:t>January 14, 2021</a:t>
            </a:r>
            <a:r>
              <a:rPr lang="en">
                <a:solidFill>
                  <a:schemeClr val="dk1"/>
                </a:solidFill>
              </a:rPr>
              <a:t> - Calculations of grader agreement (Cohen’s and Fleiss’s Kappa) between judges in regards to acceptance of a temporal sentence.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
                <a:solidFill>
                  <a:schemeClr val="dk1"/>
                </a:solidFill>
              </a:rPr>
              <a:t>February</a:t>
            </a:r>
            <a:r>
              <a:rPr b="1" i="1" lang="en">
                <a:solidFill>
                  <a:schemeClr val="dk1"/>
                </a:solidFill>
              </a:rPr>
              <a:t> 23, 2021</a:t>
            </a:r>
            <a:r>
              <a:rPr lang="en">
                <a:solidFill>
                  <a:schemeClr val="dk1"/>
                </a:solidFill>
              </a:rPr>
              <a:t> - Initial stages of trial and error for the ML </a:t>
            </a:r>
            <a:r>
              <a:rPr lang="en">
                <a:solidFill>
                  <a:schemeClr val="dk1"/>
                </a:solidFill>
              </a:rPr>
              <a:t>algorithm</a:t>
            </a:r>
            <a:r>
              <a:rPr lang="en">
                <a:solidFill>
                  <a:schemeClr val="dk1"/>
                </a:solidFill>
              </a:rPr>
              <a: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
                <a:solidFill>
                  <a:schemeClr val="dk1"/>
                </a:solidFill>
              </a:rPr>
              <a:t>March 1 - 21, 2021</a:t>
            </a:r>
            <a:r>
              <a:rPr lang="en">
                <a:solidFill>
                  <a:schemeClr val="dk1"/>
                </a:solidFill>
              </a:rPr>
              <a:t> - Compilation of</a:t>
            </a:r>
            <a:r>
              <a:rPr lang="en">
                <a:solidFill>
                  <a:schemeClr val="dk1"/>
                </a:solidFill>
              </a:rPr>
              <a:t> </a:t>
            </a:r>
            <a:r>
              <a:rPr lang="en">
                <a:solidFill>
                  <a:schemeClr val="dk1"/>
                </a:solidFill>
              </a:rPr>
              <a:t>all calculations and results from ML algorithm. Creating poster presentation.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1/2</a:t>
            </a:r>
            <a:r>
              <a:rPr lang="en"/>
              <a: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18"/>
              <a:buNone/>
            </a:pPr>
            <a:r>
              <a:rPr lang="en">
                <a:solidFill>
                  <a:schemeClr val="dk1"/>
                </a:solidFill>
              </a:rPr>
              <a:t>The results that we have achieved are the following:</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n">
                <a:solidFill>
                  <a:schemeClr val="dk1"/>
                </a:solidFill>
              </a:rPr>
              <a:t>A method of implementation of an ML </a:t>
            </a:r>
            <a:r>
              <a:rPr lang="en">
                <a:solidFill>
                  <a:schemeClr val="dk1"/>
                </a:solidFill>
              </a:rPr>
              <a:t>algorithm</a:t>
            </a:r>
            <a:r>
              <a:rPr lang="en">
                <a:solidFill>
                  <a:schemeClr val="dk1"/>
                </a:solidFill>
              </a:rPr>
              <a:t>, which will output the accuracy of classifications of temporal logic. This accuracy value is a key deliverable.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Inter-agreement calculations to support a group consensus on what is a temporal phrase and how it ties back to the initial requirements. This data will confirm that our classification methods from our ML algorithm are accurate</a:t>
            </a:r>
            <a:r>
              <a:rPr lang="en">
                <a:solidFill>
                  <a:schemeClr val="dk1"/>
                </a:solidFill>
              </a:rPr>
              <a: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Learning that the importance of temporal logic in the field of Requirements Engineering cannot be understated.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(2/2)</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18"/>
              <a:buNone/>
            </a:pPr>
            <a:r>
              <a:rPr lang="en">
                <a:solidFill>
                  <a:schemeClr val="dk1"/>
                </a:solidFill>
              </a:rPr>
              <a:t>The results that we have achieved are the following:</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n">
                <a:solidFill>
                  <a:schemeClr val="dk1"/>
                </a:solidFill>
              </a:rPr>
              <a:t>We implemented sentiment analysis for our ML algorithm. This was used to differentiate between temporal and non-temporal requirements.</a:t>
            </a:r>
            <a:endParaRPr>
              <a:solidFill>
                <a:schemeClr val="dk1"/>
              </a:solidFill>
            </a:endParaRPr>
          </a:p>
          <a:p>
            <a:pPr indent="-334327" lvl="0" marL="457200" rtl="0" algn="l">
              <a:lnSpc>
                <a:spcPct val="100000"/>
              </a:lnSpc>
              <a:spcBef>
                <a:spcPts val="0"/>
              </a:spcBef>
              <a:spcAft>
                <a:spcPts val="0"/>
              </a:spcAft>
              <a:buClr>
                <a:schemeClr val="dk1"/>
              </a:buClr>
              <a:buSzPts val="1665"/>
              <a:buChar char="●"/>
            </a:pPr>
            <a:r>
              <a:rPr lang="en">
                <a:solidFill>
                  <a:schemeClr val="dk1"/>
                </a:solidFill>
              </a:rPr>
              <a:t>However, we later realized this wasn’t quite the right approach for accurate classification. Future research will be necessary.</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